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Questrial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92315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7c3fd2d67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7c3fd2d67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É necessário que os professores queiram trabalhar com este tipo de linguagem e estejam empenhados em se preparar para utilizá-la.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81a615ff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81a615ff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É necessário que os professores queiram trabalhar com este tipo de linguagem e estejam empenhados em se preparar para utilizá-la.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81a615ff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81a615ff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É necessário que os professores queiram trabalhar com este tipo de linguagem e estejam empenhados em se preparar para utilizá-la.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81a615ff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81a615ff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É necessário que os professores queiram trabalhar com este tipo de linguagem e estejam empenhados em se preparar para utilizá-la.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81a615ff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81a615ff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É necessário que os professores queiram trabalhar com este tipo de linguagem e estejam empenhados em se preparar para utilizá-la.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81a615ff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81a615ff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É necessário que os professores queiram trabalhar com este tipo de linguagem e estejam empenhados em se preparar para utilizá-la.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81a615ff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81a615ff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É necessário que os professores queiram trabalhar com este tipo de linguagem e estejam empenhados em se preparar para utilizá-la.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81a615ff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81a615ff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É necessário que os professores queiram trabalhar com este tipo de linguagem e estejam empenhados em se preparar para utilizá-la.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81a615f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81a615ff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7cc06c3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7cc06c3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7c3fd2d67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7c3fd2d67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Não existem regras para sua utilização, porém, uma organização deverá existir para que haja um bom aproveitamento de seu uso no ensino podendo desta forma, atingir o objetivo da aprendizagem.</a:t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7cc06c35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7cc06c35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7c3fd2d6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7c3fd2d6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7c3fd2d67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7c3fd2d67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7c3fd2d67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7c3fd2d67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7c3fd2d67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7c3fd2d67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7c3fd2d67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7c3fd2d67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7c3fd2d67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7c3fd2d67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7c3fd2d67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7c3fd2d67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É necessário que os professores queiram trabalhar com este tipo de linguagem e estejam empenhados em se preparar para utilizá-la.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866216" y="1085850"/>
            <a:ext cx="66192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Questrial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866216" y="3583035"/>
            <a:ext cx="6619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800"/>
              </a:spcBef>
              <a:spcAft>
                <a:spcPts val="0"/>
              </a:spcAft>
              <a:buSzPts val="12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66217" y="3600440"/>
            <a:ext cx="66192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estrial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866216" y="514350"/>
            <a:ext cx="6619200" cy="27306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68575" tIns="34275" rIns="68575" bIns="34275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866217" y="4025494"/>
            <a:ext cx="66192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866216" y="1085850"/>
            <a:ext cx="6619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Quest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866216" y="2743200"/>
            <a:ext cx="66192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181101" y="1085850"/>
            <a:ext cx="5999400" cy="17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Quest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447800" y="2828380"/>
            <a:ext cx="54597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 b="0" i="0" cap="small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866216" y="3262993"/>
            <a:ext cx="66192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73721" y="728440"/>
            <a:ext cx="6015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95" name="Google Shape;95;p13"/>
          <p:cNvSpPr txBox="1"/>
          <p:nvPr/>
        </p:nvSpPr>
        <p:spPr>
          <a:xfrm>
            <a:off x="6997867" y="1960340"/>
            <a:ext cx="6015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66216" y="2343151"/>
            <a:ext cx="66192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Questrial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866216" y="3583036"/>
            <a:ext cx="66192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Questrial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74710" y="1485900"/>
            <a:ext cx="22101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489347" y="2000250"/>
            <a:ext cx="2195400" cy="26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2912744" y="1485900"/>
            <a:ext cx="2202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2904829" y="2000250"/>
            <a:ext cx="2210100" cy="26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5343525" y="1485900"/>
            <a:ext cx="21990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5343525" y="2000250"/>
            <a:ext cx="2199000" cy="26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2794607" y="1600200"/>
            <a:ext cx="0" cy="29718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5221671" y="1600200"/>
            <a:ext cx="0" cy="29751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Questrial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489347" y="3188212"/>
            <a:ext cx="22050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489347" y="1657350"/>
            <a:ext cx="2205000" cy="1143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68575" tIns="34275" rIns="68575" bIns="34275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3"/>
          </p:nvPr>
        </p:nvSpPr>
        <p:spPr>
          <a:xfrm>
            <a:off x="489347" y="3620408"/>
            <a:ext cx="22050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"/>
          </p:nvPr>
        </p:nvSpPr>
        <p:spPr>
          <a:xfrm>
            <a:off x="2917031" y="3188212"/>
            <a:ext cx="21978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5"/>
          </p:nvPr>
        </p:nvSpPr>
        <p:spPr>
          <a:xfrm>
            <a:off x="2917030" y="1657350"/>
            <a:ext cx="2197800" cy="1143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68575" tIns="34275" rIns="68575" bIns="34275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6"/>
          </p:nvPr>
        </p:nvSpPr>
        <p:spPr>
          <a:xfrm>
            <a:off x="2916016" y="3620408"/>
            <a:ext cx="2200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7"/>
          </p:nvPr>
        </p:nvSpPr>
        <p:spPr>
          <a:xfrm>
            <a:off x="5343525" y="3188212"/>
            <a:ext cx="21990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8"/>
          </p:nvPr>
        </p:nvSpPr>
        <p:spPr>
          <a:xfrm>
            <a:off x="5343524" y="1657350"/>
            <a:ext cx="2199000" cy="1143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68575" tIns="34275" rIns="68575" bIns="34275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9"/>
          </p:nvPr>
        </p:nvSpPr>
        <p:spPr>
          <a:xfrm>
            <a:off x="5343431" y="3620406"/>
            <a:ext cx="22020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2794607" y="1600200"/>
            <a:ext cx="0" cy="29718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5221671" y="1600200"/>
            <a:ext cx="0" cy="29751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2609140" y="-241862"/>
            <a:ext cx="3146700" cy="6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1pPr>
            <a:lvl2pPr marL="914400" lvl="1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2pPr>
            <a:lvl3pPr marL="1371600" lvl="2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3pPr>
            <a:lvl4pPr marL="1828800" lvl="3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4pPr>
            <a:lvl5pPr marL="2286000" lvl="4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4700560" y="1850110"/>
            <a:ext cx="43695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1259709" y="-104840"/>
            <a:ext cx="4026600" cy="5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1pPr>
            <a:lvl2pPr marL="914400" lvl="1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2pPr>
            <a:lvl3pPr marL="1371600" lvl="2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3pPr>
            <a:lvl4pPr marL="1828800" lvl="3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4pPr>
            <a:lvl5pPr marL="2286000" lvl="4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27484" y="1539688"/>
            <a:ext cx="6709800" cy="3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1pPr>
            <a:lvl2pPr marL="914400" lvl="1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2pPr>
            <a:lvl3pPr marL="1371600" lvl="2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3pPr>
            <a:lvl4pPr marL="1828800" lvl="3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4pPr>
            <a:lvl5pPr marL="2286000" lvl="4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66217" y="2146300"/>
            <a:ext cx="66192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Questrial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66216" y="3583036"/>
            <a:ext cx="66192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27484" y="1545431"/>
            <a:ext cx="3297300" cy="3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 sz="1400"/>
            </a:lvl1pPr>
            <a:lvl2pPr marL="914400" lvl="1" indent="-292100" algn="l">
              <a:spcBef>
                <a:spcPts val="800"/>
              </a:spcBef>
              <a:spcAft>
                <a:spcPts val="0"/>
              </a:spcAft>
              <a:buSzPts val="1000"/>
              <a:buChar char="▶"/>
              <a:defRPr sz="1200"/>
            </a:lvl2pPr>
            <a:lvl3pPr marL="1371600" lvl="2" indent="-2794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3pPr>
            <a:lvl4pPr marL="1828800" lvl="3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4pPr>
            <a:lvl5pPr marL="2286000" lvl="4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5pPr>
            <a:lvl6pPr marL="2743200" lvl="5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6pPr>
            <a:lvl7pPr marL="3200400" lvl="6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7pPr>
            <a:lvl8pPr marL="3657600" lvl="7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8pPr>
            <a:lvl9pPr marL="4114800" lvl="8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240870" y="1542069"/>
            <a:ext cx="3297300" cy="31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 sz="1400"/>
            </a:lvl1pPr>
            <a:lvl2pPr marL="914400" lvl="1" indent="-292100" algn="l">
              <a:spcBef>
                <a:spcPts val="800"/>
              </a:spcBef>
              <a:spcAft>
                <a:spcPts val="0"/>
              </a:spcAft>
              <a:buSzPts val="1000"/>
              <a:buChar char="▶"/>
              <a:defRPr sz="1200"/>
            </a:lvl2pPr>
            <a:lvl3pPr marL="1371600" lvl="2" indent="-2794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3pPr>
            <a:lvl4pPr marL="1828800" lvl="3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4pPr>
            <a:lvl5pPr marL="2286000" lvl="4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5pPr>
            <a:lvl6pPr marL="2743200" lvl="5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6pPr>
            <a:lvl7pPr marL="3200400" lvl="6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7pPr>
            <a:lvl8pPr marL="3657600" lvl="7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8pPr>
            <a:lvl9pPr marL="4114800" lvl="8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Quest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27485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827484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 sz="1400"/>
            </a:lvl1pPr>
            <a:lvl2pPr marL="914400" lvl="1" indent="-292100" algn="l">
              <a:spcBef>
                <a:spcPts val="800"/>
              </a:spcBef>
              <a:spcAft>
                <a:spcPts val="0"/>
              </a:spcAft>
              <a:buSzPts val="1000"/>
              <a:buChar char="▶"/>
              <a:defRPr sz="1200"/>
            </a:lvl2pPr>
            <a:lvl3pPr marL="1371600" lvl="2" indent="-2794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3pPr>
            <a:lvl4pPr marL="1828800" lvl="3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4pPr>
            <a:lvl5pPr marL="2286000" lvl="4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5pPr>
            <a:lvl6pPr marL="2743200" lvl="5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6pPr>
            <a:lvl7pPr marL="3200400" lvl="6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7pPr>
            <a:lvl8pPr marL="3657600" lvl="7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8pPr>
            <a:lvl9pPr marL="4114800" lvl="8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240871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240871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 sz="1400"/>
            </a:lvl1pPr>
            <a:lvl2pPr marL="914400" lvl="1" indent="-292100" algn="l">
              <a:spcBef>
                <a:spcPts val="800"/>
              </a:spcBef>
              <a:spcAft>
                <a:spcPts val="0"/>
              </a:spcAft>
              <a:buSzPts val="1000"/>
              <a:buChar char="▶"/>
              <a:defRPr sz="1200"/>
            </a:lvl2pPr>
            <a:lvl3pPr marL="1371600" lvl="2" indent="-2794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3pPr>
            <a:lvl4pPr marL="1828800" lvl="3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4pPr>
            <a:lvl5pPr marL="2286000" lvl="4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5pPr>
            <a:lvl6pPr marL="2743200" lvl="5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6pPr>
            <a:lvl7pPr marL="3200400" lvl="6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7pPr>
            <a:lvl8pPr marL="3657600" lvl="7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8pPr>
            <a:lvl9pPr marL="4114800" lvl="8" indent="-273050" algn="l">
              <a:spcBef>
                <a:spcPts val="800"/>
              </a:spcBef>
              <a:spcAft>
                <a:spcPts val="0"/>
              </a:spcAft>
              <a:buSzPts val="700"/>
              <a:buChar char="▶"/>
              <a:defRPr sz="9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66216" y="1085850"/>
            <a:ext cx="25509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estrial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88462" y="1085850"/>
            <a:ext cx="3897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lvl="0" indent="-304800" algn="l">
              <a:spcBef>
                <a:spcPts val="800"/>
              </a:spcBef>
              <a:spcAft>
                <a:spcPts val="0"/>
              </a:spcAft>
              <a:buSzPts val="1200"/>
              <a:buChar char="▶"/>
              <a:defRPr sz="1500"/>
            </a:lvl1pPr>
            <a:lvl2pPr marL="914400" lvl="1" indent="-298450" algn="l">
              <a:spcBef>
                <a:spcPts val="800"/>
              </a:spcBef>
              <a:spcAft>
                <a:spcPts val="0"/>
              </a:spcAft>
              <a:buSzPts val="1100"/>
              <a:buChar char="▶"/>
              <a:defRPr sz="1400"/>
            </a:lvl2pPr>
            <a:lvl3pPr marL="1371600" lvl="2" indent="-292100" algn="l">
              <a:spcBef>
                <a:spcPts val="800"/>
              </a:spcBef>
              <a:spcAft>
                <a:spcPts val="0"/>
              </a:spcAft>
              <a:buSzPts val="1000"/>
              <a:buChar char="▶"/>
              <a:defRPr sz="1200"/>
            </a:lvl3pPr>
            <a:lvl4pPr marL="1828800" lvl="3" indent="-2794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4pPr>
            <a:lvl5pPr marL="2286000" lvl="4" indent="-2794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5pPr>
            <a:lvl6pPr marL="2743200" lvl="5" indent="-2794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6pPr>
            <a:lvl7pPr marL="3200400" lvl="6" indent="-2794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7pPr>
            <a:lvl8pPr marL="3657600" lvl="7" indent="-2794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8pPr>
            <a:lvl9pPr marL="4114800" lvl="8" indent="-279400" algn="l">
              <a:spcBef>
                <a:spcPts val="800"/>
              </a:spcBef>
              <a:spcAft>
                <a:spcPts val="0"/>
              </a:spcAft>
              <a:buSzPts val="800"/>
              <a:buChar char="▶"/>
              <a:defRPr sz="11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866216" y="2346960"/>
            <a:ext cx="25509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65430" y="1390644"/>
            <a:ext cx="38196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Questrial"/>
              <a:buNone/>
              <a:defRPr sz="27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68575" tIns="34275" rIns="68575" bIns="34275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66216" y="2743200"/>
            <a:ext cx="3813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002264"/>
            <a:ext cx="3027758" cy="314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169260"/>
            <a:ext cx="1141809" cy="17740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6456759" y="1257300"/>
            <a:ext cx="2114700" cy="21147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5999559" y="0"/>
            <a:ext cx="1202541" cy="85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6456759" y="4572000"/>
            <a:ext cx="7453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7828359" y="0"/>
            <a:ext cx="5142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27484" y="1539688"/>
            <a:ext cx="6709800" cy="3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048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984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921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79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79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79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79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79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79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ctrTitle"/>
          </p:nvPr>
        </p:nvSpPr>
        <p:spPr>
          <a:xfrm>
            <a:off x="1262400" y="1323150"/>
            <a:ext cx="6619200" cy="2497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Tirinhas e Histórias em Quadrinhos (HQs)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484575" y="339550"/>
            <a:ext cx="73782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Limitações no uso das HQs como recurso didático-pedagógico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Como todo recurso pedagógico, as histórias em quadrinhos exigem planejamento, ajustamento do material ao conteúdo a ser trabalhado e finalidade em seu uso.</a:t>
            </a:r>
            <a:endParaRPr sz="24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484575" y="339550"/>
            <a:ext cx="73782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Limitações no uso das HQs como recurso didático-pedagógico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Um requisito da H.Q. didática é que deve haver drama, verbo, ação, movimento, um colorido rico em todas as páginas, os personagens devem prender a atenção do leitor, ser entretenimento que eduque, linguagem acessível;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484575" y="339550"/>
            <a:ext cx="73782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Limitações no uso das HQs como recurso didático-pedagógico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Caso haja longos discursos, ilustrações de processos muito detalhadas, descritivas e sem narrativa por duas ou três páginas, ou balões com mais de sete linhas, tal material será cansativo e entediante, afastando e desmotivando o aluno;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484575" y="339550"/>
            <a:ext cx="73782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Limitações no uso das HQs como recurso didático-pedagógico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 necessário captar o interesse e reproduzir um visual ao qual os alunos estão habituados em sua leitura espontânea.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484575" y="339550"/>
            <a:ext cx="73782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Tipos diferentes de HQs 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Categoria ilustrativa:</a:t>
            </a:r>
            <a:r>
              <a:rPr lang="en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cuja principal função é representar de forma gráfica um fenômeno previamente estudado, possuindo primordialmente uma função catártica;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484575" y="339550"/>
            <a:ext cx="73782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Tipos diferentes de HQs 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233" name="Google Shape;233;p33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●"/>
            </a:pPr>
            <a:r>
              <a:rPr lang="e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Categoria explicativa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 possui como principal característica a explicação integral de um fenômeno físico, abordando-o na forma de quadrinho;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484575" y="339550"/>
            <a:ext cx="73782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Tipos diferentes de HQs 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●"/>
            </a:pPr>
            <a:r>
              <a:rPr lang="e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Categoria Motivadora:</a:t>
            </a:r>
            <a:r>
              <a:rPr lang="en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qual tem como objetivo, inserir no enredo da HQ, o próprio fenômeno físico, sem uma explicação prévia do mesmo. Tal fato buscaria motivar o aluno a pesquisar/entender a respeito do tema tratado para compreender a narrativa colocada pela História em Quadrinho;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>
            <a:spLocks noGrp="1"/>
          </p:cNvSpPr>
          <p:nvPr>
            <p:ph type="title"/>
          </p:nvPr>
        </p:nvSpPr>
        <p:spPr>
          <a:xfrm>
            <a:off x="484575" y="339550"/>
            <a:ext cx="73782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Tipos diferentes de HQs 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245" name="Google Shape;245;p35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●"/>
            </a:pPr>
            <a:r>
              <a:rPr lang="e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Categoria Instigadora:</a:t>
            </a:r>
            <a:r>
              <a:rPr lang="en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 possui como principal característica, a proposição explícita, no decorrer do enredo, de uma situação/ questão que faça o aluno pensar a respeito do assunto tratado.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Exemplos de como utilizar as HQs</a:t>
            </a:r>
            <a:endParaRPr b="1">
              <a:solidFill>
                <a:schemeClr val="accent3"/>
              </a:solidFill>
            </a:endParaRPr>
          </a:p>
        </p:txBody>
      </p:sp>
      <p:pic>
        <p:nvPicPr>
          <p:cNvPr id="251" name="Google Shape;25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42239"/>
            <a:ext cx="8839194" cy="330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title"/>
          </p:nvPr>
        </p:nvSpPr>
        <p:spPr>
          <a:xfrm>
            <a:off x="484583" y="34739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Exemplos de como utilizar as HQs</a:t>
            </a:r>
            <a:endParaRPr b="1">
              <a:solidFill>
                <a:schemeClr val="accent3"/>
              </a:solidFill>
            </a:endParaRPr>
          </a:p>
        </p:txBody>
      </p:sp>
      <p:pic>
        <p:nvPicPr>
          <p:cNvPr id="2050" name="Picture 2" descr="https://lh4.googleusercontent.com/KfggOEhWvWz94Ny5Jcnjn7ZpX08YxPJ3WCyU668PCRMcoC702PK52Puc60JNy8kj4Nr0UopgcVj39BVTiOHq3895R3AlrJYVnIcOl1P_HBB2IbvsVWWAJQdls8m2LHt5ZZlorbWc5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08" y="851611"/>
            <a:ext cx="3015184" cy="39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Benefícios das HQs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 histórias em quadrinhos podem ser utilizadas para: 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○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Introduzir um tema; 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○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Aprofundar um conceito já apresentado; 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○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Gerar discussão a respeito de um assunto;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○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Ilustrar uma ideia.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title"/>
          </p:nvPr>
        </p:nvSpPr>
        <p:spPr>
          <a:xfrm>
            <a:off x="484583" y="-41461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Exemplos de como utilizar as HQs</a:t>
            </a:r>
            <a:endParaRPr b="1">
              <a:solidFill>
                <a:schemeClr val="accent3"/>
              </a:solidFill>
            </a:endParaRPr>
          </a:p>
        </p:txBody>
      </p:sp>
      <p:pic>
        <p:nvPicPr>
          <p:cNvPr id="263" name="Google Shape;2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100" y="793525"/>
            <a:ext cx="3193799" cy="419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6.googleusercontent.com/AF6UgLort4eoAS_tgqe7uj0GTPIB_HaXSwe2uLmzzTiD7MqYclx6Y5YEe6zwo1fYfQf-wV0ov3IyO1RvTGfve2p9x36Zn2cG7gTCP1UBNkyDQ9LqO1TbqDw-gflppVmlZe5Zo55Yq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47" y="869618"/>
            <a:ext cx="2957506" cy="381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Benefícios das HQs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Um dos mais difundidos meios de comunicação de massa. Sua linguagem é universal e utilizada no mundo todo, com os jovens atuais tendo muita familiaridade com elas;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249" y="3589675"/>
            <a:ext cx="4543199" cy="13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FF00"/>
                </a:solidFill>
              </a:rPr>
              <a:t>Benefícios das HQs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Pode ser a porta de entrada para reaproximar os alunos com a Física (ou Ciências, de um modo geral);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25" y="2862263"/>
            <a:ext cx="6000750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Benefícios das HQs</a:t>
            </a:r>
            <a:r>
              <a:rPr lang="en" b="1">
                <a:solidFill>
                  <a:schemeClr val="accent3"/>
                </a:solidFill>
              </a:rPr>
              <a:t> 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 escrito obrigatoriamente de uma forma fácil e acessível (caráter popular), com padrões linguísticos que visam a catarse (queda do estresse por parte do leitor) e uma forte ligação com o cognitivo do indivíduo que se envolve com sua narrativa;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FF00"/>
                </a:solidFill>
              </a:rPr>
              <a:t>O desafio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As HQs devem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instigar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os leitores a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refletirem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sobre o tema abordado, para isso elas devem possuir as seguintes características: linguagem universal, fácil leitura, códigos conhecidos, estrutura dinâmica, catarse e desafio lúdico.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O desafio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Cada quadrinho tem que trazer em si uma densidade muito grande de informações, para que o leitor compreenda a mensagem que o autor tenta passar. 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Essas informações todas devem estar presentes na imagem e no texto formando um conjunto harmonioso e não enfadonho.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484575" y="339550"/>
            <a:ext cx="73782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Limitações no uso das HQs como recurso didático-pedagógico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Um dos problemas levantados no uso das HQs nas escolas como material didático-pedagógico é o </a:t>
            </a:r>
            <a:r>
              <a:rPr lang="en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despreparo dos professores </a:t>
            </a: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 relação à maneira de usar este material em sala de aula e a falta de conhecimento sobre este tipo de linguagem.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484575" y="339550"/>
            <a:ext cx="7378200" cy="105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Limitações no uso das HQs como recurso didático-pedagógico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611850" y="1539700"/>
            <a:ext cx="7920300" cy="31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A utilização das HQs nas escolas não deve ser feita só pelo fato de que é uma linguagem universal de fácil acesso aos estudantes, divertida e estimulante, é importante ficar claro que ela está sendo defendida </a:t>
            </a:r>
            <a:r>
              <a:rPr lang="en" sz="2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como mais uma forma diferenciada de se trabalhar em sala de aula como material paradidático. </a:t>
            </a:r>
            <a:endParaRPr sz="24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Microsoft Office PowerPoint</Application>
  <PresentationFormat>Apresentação na tela (16:9)</PresentationFormat>
  <Paragraphs>54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Questrial</vt:lpstr>
      <vt:lpstr>Noto Sans Symbols</vt:lpstr>
      <vt:lpstr>Ion</vt:lpstr>
      <vt:lpstr>Tirinhas e Histórias em Quadrinhos (HQs)</vt:lpstr>
      <vt:lpstr>Benefícios das HQs</vt:lpstr>
      <vt:lpstr>Benefícios das HQs</vt:lpstr>
      <vt:lpstr>Benefícios das HQs</vt:lpstr>
      <vt:lpstr>Benefícios das HQs </vt:lpstr>
      <vt:lpstr>O desafio</vt:lpstr>
      <vt:lpstr>O desafio</vt:lpstr>
      <vt:lpstr>Limitações no uso das HQs como recurso didático-pedagógico</vt:lpstr>
      <vt:lpstr>Limitações no uso das HQs como recurso didático-pedagógico</vt:lpstr>
      <vt:lpstr>Limitações no uso das HQs como recurso didático-pedagógico</vt:lpstr>
      <vt:lpstr>Limitações no uso das HQs como recurso didático-pedagógico</vt:lpstr>
      <vt:lpstr>Limitações no uso das HQs como recurso didático-pedagógico</vt:lpstr>
      <vt:lpstr>Limitações no uso das HQs como recurso didático-pedagógico</vt:lpstr>
      <vt:lpstr>Tipos diferentes de HQs </vt:lpstr>
      <vt:lpstr>Tipos diferentes de HQs </vt:lpstr>
      <vt:lpstr>Tipos diferentes de HQs </vt:lpstr>
      <vt:lpstr>Tipos diferentes de HQs </vt:lpstr>
      <vt:lpstr>Exemplos de como utilizar as HQs</vt:lpstr>
      <vt:lpstr>Exemplos de como utilizar as HQs</vt:lpstr>
      <vt:lpstr>Exemplos de como utilizar as HQs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Tirinhas e Histórias em Quadrinhos (HQs)</dc:title>
  <cp:lastModifiedBy>NOTE ACER</cp:lastModifiedBy>
  <cp:revision>1</cp:revision>
  <dcterms:modified xsi:type="dcterms:W3CDTF">2018-11-18T18:51:47Z</dcterms:modified>
</cp:coreProperties>
</file>