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7" r:id="rId1"/>
  </p:sldMasterIdLst>
  <p:sldIdLst>
    <p:sldId id="256" r:id="rId2"/>
    <p:sldId id="288" r:id="rId3"/>
    <p:sldId id="270" r:id="rId4"/>
    <p:sldId id="291" r:id="rId5"/>
    <p:sldId id="289" r:id="rId6"/>
    <p:sldId id="271" r:id="rId7"/>
    <p:sldId id="258" r:id="rId8"/>
    <p:sldId id="272" r:id="rId9"/>
    <p:sldId id="273" r:id="rId10"/>
    <p:sldId id="259" r:id="rId11"/>
    <p:sldId id="263" r:id="rId12"/>
    <p:sldId id="264" r:id="rId13"/>
    <p:sldId id="265" r:id="rId14"/>
    <p:sldId id="290" r:id="rId15"/>
    <p:sldId id="275" r:id="rId16"/>
    <p:sldId id="292" r:id="rId17"/>
    <p:sldId id="277" r:id="rId18"/>
    <p:sldId id="279" r:id="rId19"/>
    <p:sldId id="281" r:id="rId20"/>
    <p:sldId id="284" r:id="rId21"/>
    <p:sldId id="266" r:id="rId22"/>
    <p:sldId id="267" r:id="rId23"/>
    <p:sldId id="268" r:id="rId24"/>
    <p:sldId id="269" r:id="rId25"/>
    <p:sldId id="287" r:id="rId2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8A62-D9CD-41D1-9C3D-D11A9D83F29F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F86FF-7C2D-4B7A-91FE-9592E2AEA4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5682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8A62-D9CD-41D1-9C3D-D11A9D83F29F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F86FF-7C2D-4B7A-91FE-9592E2AEA4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1081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8A62-D9CD-41D1-9C3D-D11A9D83F29F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F86FF-7C2D-4B7A-91FE-9592E2AEA4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169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8A62-D9CD-41D1-9C3D-D11A9D83F29F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F86FF-7C2D-4B7A-91FE-9592E2AEA4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6533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8A62-D9CD-41D1-9C3D-D11A9D83F29F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F86FF-7C2D-4B7A-91FE-9592E2AEA4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2993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8A62-D9CD-41D1-9C3D-D11A9D83F29F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F86FF-7C2D-4B7A-91FE-9592E2AEA4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4039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8A62-D9CD-41D1-9C3D-D11A9D83F29F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F86FF-7C2D-4B7A-91FE-9592E2AEA4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8331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8A62-D9CD-41D1-9C3D-D11A9D83F29F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F86FF-7C2D-4B7A-91FE-9592E2AEA4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2472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8A62-D9CD-41D1-9C3D-D11A9D83F29F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F86FF-7C2D-4B7A-91FE-9592E2AEA4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4469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8A62-D9CD-41D1-9C3D-D11A9D83F29F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F86FF-7C2D-4B7A-91FE-9592E2AEA4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3849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8A62-D9CD-41D1-9C3D-D11A9D83F29F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F86FF-7C2D-4B7A-91FE-9592E2AEA4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3506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A8A62-D9CD-41D1-9C3D-D11A9D83F29F}" type="datetimeFigureOut">
              <a:rPr lang="pt-BR" smtClean="0"/>
              <a:t>30/05/2017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F86FF-7C2D-4B7A-91FE-9592E2AEA4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204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cursosdefisica.com.br/" TargetMode="External"/><Relationship Id="rId2" Type="http://schemas.openxmlformats.org/officeDocument/2006/relationships/hyperlink" Target="mailto:ricardoastronomo@gmail.com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0" y="2719137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Sequência Didática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0" y="5305926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Prof. Dr. Ricardo Francisco Pereira</a:t>
            </a:r>
          </a:p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ricardoastronomo@gmail.com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www.recursosdefisica.com.br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0" y="61361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Curso de extensão 2017</a:t>
            </a:r>
          </a:p>
        </p:txBody>
      </p:sp>
    </p:spTree>
    <p:extLst>
      <p:ext uri="{BB962C8B-B14F-4D97-AF65-F5344CB8AC3E}">
        <p14:creationId xmlns:p14="http://schemas.microsoft.com/office/powerpoint/2010/main" val="807390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372979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 de uma sequência didática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1667" y="2358190"/>
            <a:ext cx="1168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Conduzir a uma </a:t>
            </a:r>
            <a:r>
              <a:rPr lang="pt-BR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reﬂexão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acerca do ensino proposto na sequência didática.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Almejar que estes conhecimentos adquiridos sejam levados à vida dos estudantes e não somente no momento da aula ou da avaliação.</a:t>
            </a:r>
          </a:p>
        </p:txBody>
      </p:sp>
    </p:spTree>
    <p:extLst>
      <p:ext uri="{BB962C8B-B14F-4D97-AF65-F5344CB8AC3E}">
        <p14:creationId xmlns:p14="http://schemas.microsoft.com/office/powerpoint/2010/main" val="1015845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107309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Algumas dicas para a elaboração de uma SD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96333" y="1307638"/>
            <a:ext cx="116840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A SD vem como uma sugestão da ação pedagógica. A todo momento, o docente pode intervir para a melhoria no processo ensino e aprendizagem.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Compreender que qualquer assunto abordado apresenta diﬁculdades;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Se possível, pesquisar antes da elaboração da SD as concepções prévias dos escolares acerca do tema;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problematização</a:t>
            </a: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 deve ser um espaço para a </a:t>
            </a:r>
            <a:r>
              <a:rPr lang="pt-BR" sz="2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conversação</a:t>
            </a: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 entre os alunos e o professor;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Variadas atividades realizadas em sala de aula </a:t>
            </a:r>
            <a:r>
              <a:rPr lang="pt-BR" sz="23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potencializam o desenvolvimento e aprendizado</a:t>
            </a: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4220046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86723" y="602279"/>
            <a:ext cx="1161741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Oportunizar situações para que o professor assuma uma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postura reﬂexiva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 se torne sujeito do processo de ensino e aprendizagem;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Quando o aluno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signiﬁca que está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apreendendo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o tema;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Valer-se de diversas metodologias e recursos de ensino são maneiras de atender as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diferenças individuais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dos escolares; 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Reconhecer que nem todos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aprendem no mesmo tempo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mas criam-se oportunidades para que ocorra futuramente;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Cuidado para não contemplar apenas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 ponto de vista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 avaliação não deve ser na última aula, uma vez que avaliar é tentar identiﬁcar do que os alunos se apropriaram.</a:t>
            </a:r>
          </a:p>
        </p:txBody>
      </p:sp>
    </p:spTree>
    <p:extLst>
      <p:ext uri="{BB962C8B-B14F-4D97-AF65-F5344CB8AC3E}">
        <p14:creationId xmlns:p14="http://schemas.microsoft.com/office/powerpoint/2010/main" val="2962470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86733" y="2608084"/>
            <a:ext cx="117263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O professor deve deixar de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simplesmente transmitir conhecimento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para assumir o papel de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criador de situações estimulantes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e as sequências didáticas contribuem para isso. </a:t>
            </a:r>
          </a:p>
        </p:txBody>
      </p:sp>
    </p:spTree>
    <p:extLst>
      <p:ext uri="{BB962C8B-B14F-4D97-AF65-F5344CB8AC3E}">
        <p14:creationId xmlns:p14="http://schemas.microsoft.com/office/powerpoint/2010/main" val="15360039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" y="194733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Etapas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básicas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sequência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didática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273354"/>
            <a:ext cx="12457048" cy="5179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6868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228085" y="505903"/>
            <a:ext cx="7600425" cy="400110"/>
          </a:xfrm>
          <a:prstGeom prst="rect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2700000" scaled="0"/>
            <a:tileRect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TEMA CENTRAL, CONCEITO OU PROBLEMATIZAÇÃO</a:t>
            </a:r>
            <a:endParaRPr 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1" name="Grupo 20"/>
          <p:cNvGrpSpPr/>
          <p:nvPr/>
        </p:nvGrpSpPr>
        <p:grpSpPr>
          <a:xfrm>
            <a:off x="4949453" y="906013"/>
            <a:ext cx="2160240" cy="3118319"/>
            <a:chOff x="3226362" y="564445"/>
            <a:chExt cx="2160240" cy="2204288"/>
          </a:xfrm>
        </p:grpSpPr>
        <p:sp>
          <p:nvSpPr>
            <p:cNvPr id="3" name="CaixaDeTexto 2"/>
            <p:cNvSpPr txBox="1"/>
            <p:nvPr/>
          </p:nvSpPr>
          <p:spPr>
            <a:xfrm>
              <a:off x="3226362" y="2060847"/>
              <a:ext cx="2160240" cy="70788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Organizar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as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atividades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pt-BR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" name="Conector de seta reta 9"/>
            <p:cNvCxnSpPr>
              <a:cxnSpLocks/>
              <a:stCxn id="2" idx="2"/>
              <a:endCxn id="3" idx="0"/>
            </p:cNvCxnSpPr>
            <p:nvPr/>
          </p:nvCxnSpPr>
          <p:spPr>
            <a:xfrm>
              <a:off x="4305207" y="564445"/>
              <a:ext cx="1275" cy="149640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/>
        </p:nvGrpSpPr>
        <p:grpSpPr>
          <a:xfrm>
            <a:off x="4949453" y="4024331"/>
            <a:ext cx="2160240" cy="2362680"/>
            <a:chOff x="3442387" y="2456365"/>
            <a:chExt cx="2160240" cy="1637253"/>
          </a:xfrm>
        </p:grpSpPr>
        <p:sp>
          <p:nvSpPr>
            <p:cNvPr id="4" name="CaixaDeTexto 3"/>
            <p:cNvSpPr txBox="1"/>
            <p:nvPr/>
          </p:nvSpPr>
          <p:spPr>
            <a:xfrm>
              <a:off x="3442387" y="3603078"/>
              <a:ext cx="2160240" cy="4905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Definir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as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estratégias</a:t>
              </a:r>
              <a:endParaRPr lang="pt-BR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2" name="Conector de seta reta 11"/>
            <p:cNvCxnSpPr>
              <a:stCxn id="3" idx="2"/>
              <a:endCxn id="4" idx="0"/>
            </p:cNvCxnSpPr>
            <p:nvPr/>
          </p:nvCxnSpPr>
          <p:spPr>
            <a:xfrm>
              <a:off x="4522507" y="2456365"/>
              <a:ext cx="0" cy="114671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upo 24"/>
          <p:cNvGrpSpPr/>
          <p:nvPr/>
        </p:nvGrpSpPr>
        <p:grpSpPr>
          <a:xfrm>
            <a:off x="7109693" y="4812342"/>
            <a:ext cx="4616640" cy="1774724"/>
            <a:chOff x="5638390" y="3585711"/>
            <a:chExt cx="3061937" cy="1631216"/>
          </a:xfrm>
        </p:grpSpPr>
        <p:sp>
          <p:nvSpPr>
            <p:cNvPr id="5" name="CaixaDeTexto 4"/>
            <p:cNvSpPr txBox="1"/>
            <p:nvPr/>
          </p:nvSpPr>
          <p:spPr>
            <a:xfrm>
              <a:off x="6252055" y="3585711"/>
              <a:ext cx="2448272" cy="163121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Escolher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os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recursos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necessários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Vídeos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?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Imagens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?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Experimentos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?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Visitas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?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Textos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?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Seminários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?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Entrevistas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? </a:t>
              </a:r>
              <a:endParaRPr lang="pt-BR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0" name="Conector angulado 19"/>
            <p:cNvCxnSpPr>
              <a:stCxn id="4" idx="3"/>
              <a:endCxn id="5" idx="1"/>
            </p:cNvCxnSpPr>
            <p:nvPr/>
          </p:nvCxnSpPr>
          <p:spPr>
            <a:xfrm flipV="1">
              <a:off x="5638390" y="4401319"/>
              <a:ext cx="613665" cy="306407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upo 61"/>
          <p:cNvGrpSpPr/>
          <p:nvPr/>
        </p:nvGrpSpPr>
        <p:grpSpPr>
          <a:xfrm>
            <a:off x="7109693" y="3617545"/>
            <a:ext cx="4142626" cy="400110"/>
            <a:chOff x="5602627" y="2495177"/>
            <a:chExt cx="3062506" cy="400110"/>
          </a:xfrm>
        </p:grpSpPr>
        <p:sp>
          <p:nvSpPr>
            <p:cNvPr id="8" name="CaixaDeTexto 7"/>
            <p:cNvSpPr txBox="1"/>
            <p:nvPr/>
          </p:nvSpPr>
          <p:spPr>
            <a:xfrm>
              <a:off x="6287252" y="2495177"/>
              <a:ext cx="2377881" cy="40011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Prever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o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número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de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aulas</a:t>
              </a:r>
              <a:endParaRPr lang="pt-BR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7" name="Conector angulado 36"/>
            <p:cNvCxnSpPr>
              <a:stCxn id="3" idx="3"/>
              <a:endCxn id="8" idx="1"/>
            </p:cNvCxnSpPr>
            <p:nvPr/>
          </p:nvCxnSpPr>
          <p:spPr>
            <a:xfrm flipV="1">
              <a:off x="5602627" y="2695232"/>
              <a:ext cx="684625" cy="26113"/>
            </a:xfrm>
            <a:prstGeom prst="bentConnector3">
              <a:avLst>
                <a:gd name="adj1" fmla="val -283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upo 62"/>
          <p:cNvGrpSpPr/>
          <p:nvPr/>
        </p:nvGrpSpPr>
        <p:grpSpPr>
          <a:xfrm>
            <a:off x="887484" y="3523622"/>
            <a:ext cx="4061970" cy="2762436"/>
            <a:chOff x="643832" y="2509394"/>
            <a:chExt cx="2817223" cy="2578736"/>
          </a:xfrm>
        </p:grpSpPr>
        <p:sp>
          <p:nvSpPr>
            <p:cNvPr id="7" name="CaixaDeTexto 6"/>
            <p:cNvSpPr txBox="1"/>
            <p:nvPr/>
          </p:nvSpPr>
          <p:spPr>
            <a:xfrm>
              <a:off x="643832" y="4072467"/>
              <a:ext cx="1655946" cy="101566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Prever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os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demais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conceitos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e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teorias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envolvidos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pt-BR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9" name="Conector angulado 38"/>
            <p:cNvCxnSpPr>
              <a:stCxn id="3" idx="1"/>
              <a:endCxn id="7" idx="3"/>
            </p:cNvCxnSpPr>
            <p:nvPr/>
          </p:nvCxnSpPr>
          <p:spPr>
            <a:xfrm rot="10800000" flipV="1">
              <a:off x="2299778" y="2509394"/>
              <a:ext cx="1161277" cy="2070906"/>
            </a:xfrm>
            <a:prstGeom prst="bentConnector3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upo 59"/>
          <p:cNvGrpSpPr/>
          <p:nvPr/>
        </p:nvGrpSpPr>
        <p:grpSpPr>
          <a:xfrm>
            <a:off x="584199" y="1792951"/>
            <a:ext cx="5445374" cy="1631216"/>
            <a:chOff x="395537" y="576158"/>
            <a:chExt cx="3816424" cy="1631216"/>
          </a:xfrm>
        </p:grpSpPr>
        <p:sp>
          <p:nvSpPr>
            <p:cNvPr id="27" name="CaixaDeTexto 26"/>
            <p:cNvSpPr txBox="1"/>
            <p:nvPr/>
          </p:nvSpPr>
          <p:spPr>
            <a:xfrm>
              <a:off x="395537" y="576158"/>
              <a:ext cx="2304256" cy="163121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Parte de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uma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situação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de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aprendizagem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significativa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p/ o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aluno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problematizadora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e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contextualizada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pt-BR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1" name="Conector angulado 50"/>
            <p:cNvCxnSpPr>
              <a:endCxn id="27" idx="3"/>
            </p:cNvCxnSpPr>
            <p:nvPr/>
          </p:nvCxnSpPr>
          <p:spPr>
            <a:xfrm rot="10800000" flipV="1">
              <a:off x="2699793" y="1345596"/>
              <a:ext cx="1512168" cy="46169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upo 60"/>
          <p:cNvGrpSpPr/>
          <p:nvPr/>
        </p:nvGrpSpPr>
        <p:grpSpPr>
          <a:xfrm>
            <a:off x="7109694" y="1378434"/>
            <a:ext cx="4489640" cy="1769576"/>
            <a:chOff x="5214173" y="576158"/>
            <a:chExt cx="3312792" cy="1608764"/>
          </a:xfrm>
        </p:grpSpPr>
        <p:sp>
          <p:nvSpPr>
            <p:cNvPr id="26" name="CaixaDeTexto 25"/>
            <p:cNvSpPr txBox="1"/>
            <p:nvPr/>
          </p:nvSpPr>
          <p:spPr>
            <a:xfrm>
              <a:off x="6287252" y="576158"/>
              <a:ext cx="2239713" cy="101566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Desafio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do professor: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organizar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e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dirigir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a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situação-problema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.  </a:t>
              </a:r>
              <a:endParaRPr lang="pt-BR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8" name="Conector angulado 57"/>
            <p:cNvCxnSpPr/>
            <p:nvPr/>
          </p:nvCxnSpPr>
          <p:spPr>
            <a:xfrm flipV="1">
              <a:off x="5214173" y="1522571"/>
              <a:ext cx="1073080" cy="66235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89128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1524420"/>
            <a:ext cx="3886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Exemplo: </a:t>
            </a:r>
            <a:r>
              <a:rPr lang="pt-BR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Resquetti</a:t>
            </a:r>
            <a:r>
              <a:rPr lang="pt-B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(2013)</a:t>
            </a:r>
          </a:p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Sequência Didática para o ensino de Radioatividade no nível Médio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2850" y="107309"/>
            <a:ext cx="8439150" cy="661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5049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0" y="2453708"/>
            <a:ext cx="12192000" cy="1305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proposta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é a de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produzir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Sequências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didáticas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partindo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situação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problematizadoras.</a:t>
            </a:r>
            <a:endParaRPr lang="pt-BR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4486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19549" y="1315717"/>
            <a:ext cx="115529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Não se resume em meras ilustrações ou generalizações do cotidiano, mas compreende a forma como o professor explora a situação. 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Busca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promover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um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ensino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contextualizado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construído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partir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situações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aprendizagem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definidas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Busca estabelecer relações de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diálogo professor-aluno, aluno-professor, aluno-aluno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Possibilita ao professor não só identificar as concepções intuitivas dos educandos, mas também estabelecer um diálogo com a efetiva participação de todos.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0" y="107309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 educação problematizadora</a:t>
            </a:r>
          </a:p>
        </p:txBody>
      </p:sp>
    </p:spTree>
    <p:extLst>
      <p:ext uri="{BB962C8B-B14F-4D97-AF65-F5344CB8AC3E}">
        <p14:creationId xmlns:p14="http://schemas.microsoft.com/office/powerpoint/2010/main" val="6721664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38666" y="1547664"/>
            <a:ext cx="1133686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Sua atitude em sala de aula deve proporcionar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autonomia do aluno, a cooperação entre os grupos, a interação professor-aluno e o debate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 interação professor-aluno será produtiva desde que o educando não tenha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receio em perguntar, formular hipóteses ou expor suas ideias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Durante as discussões em sala de aula, as contribuições dos grupos e as conclusões obtidas permitem ao professor introduzir os conceitos, as leis, os modelos e os princípios físicos envolvidos. Daí a importância de se organizar as atividades da sequência didática. 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0" y="107309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papel do professor</a:t>
            </a:r>
          </a:p>
        </p:txBody>
      </p:sp>
    </p:spTree>
    <p:extLst>
      <p:ext uri="{BB962C8B-B14F-4D97-AF65-F5344CB8AC3E}">
        <p14:creationId xmlns:p14="http://schemas.microsoft.com/office/powerpoint/2010/main" val="3753766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-1" y="23974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07910" y="1623526"/>
            <a:ext cx="11430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Em uma sala de aula, independente do nível de ensino , nem todos os alunos aprendem da mesma forma. Com isso, acreditamos que,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 um planejamento e um conjunto de atividades estruturadas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como o que se propõe na aplicação da uma sequência didática, seja possível alcançar uma melhor aprendizagem dos alunos. Mesmo que não haja total entendimento ou se não apreenderem no momento, criam-se possibilidades para que essa aprendizagem possa ocorrer no futuro, construindo assim seus saberes docentes.</a:t>
            </a:r>
          </a:p>
        </p:txBody>
      </p:sp>
    </p:spTree>
    <p:extLst>
      <p:ext uri="{BB962C8B-B14F-4D97-AF65-F5344CB8AC3E}">
        <p14:creationId xmlns:p14="http://schemas.microsoft.com/office/powerpoint/2010/main" val="26344902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05739" y="1378415"/>
            <a:ext cx="1158052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	É imprescindível não só para o professor, como também para o aluno. </a:t>
            </a:r>
          </a:p>
          <a:p>
            <a:pPr algn="just">
              <a:lnSpc>
                <a:spcPct val="150000"/>
              </a:lnSpc>
            </a:pPr>
            <a:endParaRPr lang="pt-BR" sz="24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Para o professor: </a:t>
            </a:r>
            <a:r>
              <a:rPr lang="pt-BR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 avaliação deve ser usada como um instrumento de aprendizagem, de forma que contribua para o aluno avançar na construção de novos saberes. 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Para o aluno: </a:t>
            </a:r>
            <a:r>
              <a:rPr lang="pt-BR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 avaliação é importante porque ele precisa refletir sobre os conteúdos abordados e perceber se realmente aprendeu, mas principalmente, sentir que seu esforço valeu a pena. 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107309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</a:t>
            </a:r>
          </a:p>
        </p:txBody>
      </p:sp>
    </p:spTree>
    <p:extLst>
      <p:ext uri="{BB962C8B-B14F-4D97-AF65-F5344CB8AC3E}">
        <p14:creationId xmlns:p14="http://schemas.microsoft.com/office/powerpoint/2010/main" val="21172495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" y="2739527"/>
            <a:ext cx="12191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Síntese de uma Sequência Didática mais elaborada</a:t>
            </a:r>
          </a:p>
        </p:txBody>
      </p:sp>
    </p:spTree>
    <p:extLst>
      <p:ext uri="{BB962C8B-B14F-4D97-AF65-F5344CB8AC3E}">
        <p14:creationId xmlns:p14="http://schemas.microsoft.com/office/powerpoint/2010/main" val="14705576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262913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Orientações aos professores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0" y="1562442"/>
            <a:ext cx="121919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Apresentação;</a:t>
            </a:r>
          </a:p>
          <a:p>
            <a:pPr marL="342900" lvl="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Justificativa;</a:t>
            </a:r>
          </a:p>
          <a:p>
            <a:pPr marL="342900" lvl="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Objetivo Geral e específicos;</a:t>
            </a:r>
          </a:p>
          <a:p>
            <a:pPr marL="342900" lvl="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Público alvo;</a:t>
            </a:r>
          </a:p>
          <a:p>
            <a:pPr marL="342900" lvl="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Metodologia;</a:t>
            </a:r>
          </a:p>
          <a:p>
            <a:pPr marL="342900" lvl="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Papel do professor;</a:t>
            </a:r>
          </a:p>
          <a:p>
            <a:pPr marL="342900" lvl="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Avaliação;</a:t>
            </a:r>
          </a:p>
          <a:p>
            <a:pPr marL="342900" lvl="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Encaminhamento das atividades.</a:t>
            </a:r>
          </a:p>
        </p:txBody>
      </p:sp>
    </p:spTree>
    <p:extLst>
      <p:ext uri="{BB962C8B-B14F-4D97-AF65-F5344CB8AC3E}">
        <p14:creationId xmlns:p14="http://schemas.microsoft.com/office/powerpoint/2010/main" val="3951109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" y="440941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Esquema de organização da Sequência Didática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061783"/>
              </p:ext>
            </p:extLst>
          </p:nvPr>
        </p:nvGraphicFramePr>
        <p:xfrm>
          <a:off x="220133" y="2446637"/>
          <a:ext cx="11565467" cy="327454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38547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4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560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912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ATIVIDADES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TEMAS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Nº DE AULAS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16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Atividade 1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16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Atividade 2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 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6994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389913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Atividade</a:t>
            </a:r>
          </a:p>
          <a:p>
            <a:pPr algn="ctr"/>
            <a:r>
              <a:rPr lang="pt-B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(cada proposta)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0" y="2508421"/>
            <a:ext cx="12192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Papel do professor;</a:t>
            </a:r>
          </a:p>
          <a:p>
            <a:pPr marL="342900" lvl="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 que se espera;</a:t>
            </a:r>
          </a:p>
          <a:p>
            <a:pPr marL="342900" lvl="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Material didático-pedagógico;</a:t>
            </a:r>
          </a:p>
          <a:p>
            <a:pPr marL="342900" lvl="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Encaminhamento da atividade.</a:t>
            </a:r>
          </a:p>
        </p:txBody>
      </p:sp>
    </p:spTree>
    <p:extLst>
      <p:ext uri="{BB962C8B-B14F-4D97-AF65-F5344CB8AC3E}">
        <p14:creationId xmlns:p14="http://schemas.microsoft.com/office/powerpoint/2010/main" val="21591361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37067" y="1340190"/>
            <a:ext cx="1172633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KOBASHIGAWA, A.H.; ATHAYDE, B.A.C.; MATOS, K.F. de OLIVEIRA; CAMELO, M.H.; FALCONI, S.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Estação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ciência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formação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educadores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para o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ensino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 de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ciências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nas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séries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iniciais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ensino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 fundamental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In: IV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Seminário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Nacional ABC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Educação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Científica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São Paulo, 2008. p. 212-217.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Disponível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Acesso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05 de out. de 2013.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RESQUETTI, S. O.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Uma sequência didática para o ensino  da radioatividade no nível médio, com enfoque na história e filosofia da ciência e no movimento </a:t>
            </a:r>
            <a:r>
              <a:rPr lang="pt-B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cts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2013. Tese (Doutorado) – Programa de Pós-Graduação em Educação para a Ciência e a Matemática, Universidade Estadual de Maringá, Maringá, 2013.</a:t>
            </a:r>
          </a:p>
          <a:p>
            <a:pPr algn="just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RICARDO, E. C. 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Problematização e contextualização no ensino de física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In: CARVALHO, A. M. P., et al.. 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Ensino de física: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coleção ideias em ação. São Paulo: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Centage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Learning, p. 29-51, 2010.</a:t>
            </a:r>
          </a:p>
          <a:p>
            <a:pPr algn="just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ZABALA, A. A prática educativa: como ensinar. Porto Alegre: Editora Artes Médicas Sul Ltda., 1998.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0" y="263141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3852299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-1" y="23974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que é uma sequência didática (SD)?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32832" y="1187690"/>
            <a:ext cx="1172633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	Para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Zabala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(1998), uma sequência didática ou sequência de ensino é uma proposta metodológica determinada por uma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série de atividades ordenadas e articuladas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de uma unidade didática. Segundo o autor, um dos elementos que a identifica é o tipo de atividades que se propõe para exercer e, sobretudo,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maneira como são inter-relacionadas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(RESQUETI, 2013). 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Da mesma forma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Kobashigawa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et al. (2008), define sequência didática como um conjunto de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atividades, estratégias e intervenções planejadas etapa por etapa pelo docente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para que o entendimento do conteúdo ou tema proposto seja alcançado pelos discentes.</a:t>
            </a:r>
          </a:p>
        </p:txBody>
      </p:sp>
    </p:spTree>
    <p:extLst>
      <p:ext uri="{BB962C8B-B14F-4D97-AF65-F5344CB8AC3E}">
        <p14:creationId xmlns:p14="http://schemas.microsoft.com/office/powerpoint/2010/main" val="2732095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-1" y="23974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de aula x Sequência Didática - Comparação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02733" y="2281805"/>
            <a:ext cx="117865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Plano de aula </a:t>
            </a:r>
            <a:r>
              <a:rPr lang="pt-BR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ações para 1 aula.</a:t>
            </a:r>
          </a:p>
          <a:p>
            <a:pPr algn="ctr"/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Sequência Didática </a:t>
            </a:r>
            <a:r>
              <a:rPr lang="pt-BR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estrutura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ações para várias aulas.</a:t>
            </a:r>
          </a:p>
        </p:txBody>
      </p:sp>
    </p:spTree>
    <p:extLst>
      <p:ext uri="{BB962C8B-B14F-4D97-AF65-F5344CB8AC3E}">
        <p14:creationId xmlns:p14="http://schemas.microsoft.com/office/powerpoint/2010/main" val="1474158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73224" y="1101012"/>
            <a:ext cx="1152330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	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Podemos dizer que, uma sequência didática pode ser entendida como um recurso metodológico para o ensino, pois possui uma série de atividades devidamente planejadas e inter-relacionadas entre si, sustentada por uma teoria de aprendizagem que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permite ao educando a construção dos saberes necessários para uma aprendizagem efetiva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Dessa forma uma sequência didática deve ser organizada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acordo com os objetivos que o professor quer alcançar para a aprendizagem de seus alunos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elas envolvem diversas atividades, de aprendizagem e de avaliação.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380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-1" y="349811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Porque usar SD ao ensinar Física?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32832" y="1849300"/>
            <a:ext cx="11726334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Ensinar os alunos a dominar um conteúdo conceitual de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forma gradual</a:t>
            </a:r>
            <a:r>
              <a:rPr lang="pt-BR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, passo a passo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planejando as etapas do trabalho </a:t>
            </a:r>
            <a:r>
              <a:rPr lang="pt-BR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com os alunos;</a:t>
            </a:r>
          </a:p>
          <a:p>
            <a:pPr marL="342900" indent="-342900" algn="just">
              <a:lnSpc>
                <a:spcPct val="15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Explorar diversos recursos como: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Textos, artigo de opinião, jogos, filme, recorte de revistas e jornais, tabelas, gráficos, seminários, visitas monitoradas, práticas de laboratórios</a:t>
            </a:r>
            <a:r>
              <a:rPr lang="pt-BR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simples e adequadas para serem realizadas em sala de aula com material de fácil manuseio.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434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313712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Pressupostos do uso da SD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20133" y="1866440"/>
            <a:ext cx="1175173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Almeja-se que, com a elaboração da sequência didática, um paradigma ultrapassado seja quebrado: que é quando um professor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somente reproduz um conhecimento aos escolares.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	Um bom planejamento supõe uma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deﬁnição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clara de objetivos a serem almejados e alcançados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O desenvolvimento da sequência didática é abarcado por inúmeras etapas, considerando a discussão coletiva, motivação, etc.</a:t>
            </a:r>
          </a:p>
        </p:txBody>
      </p:sp>
    </p:spTree>
    <p:extLst>
      <p:ext uri="{BB962C8B-B14F-4D97-AF65-F5344CB8AC3E}">
        <p14:creationId xmlns:p14="http://schemas.microsoft.com/office/powerpoint/2010/main" val="2829569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30200" y="491066"/>
            <a:ext cx="1161626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acordo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Zabala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(1998),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uma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sequência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didática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contemplar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atividades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permitam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determinar os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conhecimentos prévios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dos estudantes em relação aos conteúdos de aprendizagem.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Cujos conteúdos são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significativos e funcionais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para os alunos. 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Que representem um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desafio alcançável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para os estudantes, que os faça avançar com a ajuda necessária. 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Que provoquem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conflito cognitivo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de forma a estabelecer relações entre os novos conteúdos e os conhecimentos intuitivos dos estudantes.</a:t>
            </a:r>
          </a:p>
        </p:txBody>
      </p:sp>
    </p:spTree>
    <p:extLst>
      <p:ext uri="{BB962C8B-B14F-4D97-AF65-F5344CB8AC3E}">
        <p14:creationId xmlns:p14="http://schemas.microsoft.com/office/powerpoint/2010/main" val="3208495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62466" y="1651000"/>
            <a:ext cx="1166706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Que promovam uma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atitude favorável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do aluno, de modo que fiquem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motivados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para o estudo dos conteúdos propostos.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Que estimulem a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autoestima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do estudante, para que ele sinta que em certo grau aprendeu e que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seu esforço valeu a pena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Que ajudem o aluno a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adquirir habilidades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como o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aprender a aprender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e que lhe permitam tornar-se autônomo.</a:t>
            </a:r>
          </a:p>
        </p:txBody>
      </p:sp>
    </p:spTree>
    <p:extLst>
      <p:ext uri="{BB962C8B-B14F-4D97-AF65-F5344CB8AC3E}">
        <p14:creationId xmlns:p14="http://schemas.microsoft.com/office/powerpoint/2010/main" val="2465060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</TotalTime>
  <Words>922</Words>
  <Application>Microsoft Office PowerPoint</Application>
  <PresentationFormat>Widescreen</PresentationFormat>
  <Paragraphs>112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Ricardo</dc:creator>
  <cp:lastModifiedBy>Ricardo Francisco pereira</cp:lastModifiedBy>
  <cp:revision>29</cp:revision>
  <dcterms:created xsi:type="dcterms:W3CDTF">2014-03-13T20:47:30Z</dcterms:created>
  <dcterms:modified xsi:type="dcterms:W3CDTF">2017-05-30T16:55:25Z</dcterms:modified>
</cp:coreProperties>
</file>