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61" r:id="rId3"/>
    <p:sldId id="258" r:id="rId4"/>
    <p:sldId id="259" r:id="rId5"/>
    <p:sldId id="260" r:id="rId6"/>
    <p:sldId id="262" r:id="rId7"/>
    <p:sldId id="263" r:id="rId8"/>
    <p:sldId id="264" r:id="rId9"/>
    <p:sldId id="265" r:id="rId10"/>
    <p:sldId id="266" r:id="rId11"/>
    <p:sldId id="267" r:id="rId12"/>
    <p:sldId id="272" r:id="rId13"/>
    <p:sldId id="270" r:id="rId14"/>
    <p:sldId id="268" r:id="rId15"/>
    <p:sldId id="274" r:id="rId16"/>
    <p:sldId id="275" r:id="rId17"/>
    <p:sldId id="273" r:id="rId18"/>
    <p:sldId id="276" r:id="rId19"/>
    <p:sldId id="278" r:id="rId20"/>
    <p:sldId id="282" r:id="rId21"/>
    <p:sldId id="283" r:id="rId22"/>
    <p:sldId id="284" r:id="rId23"/>
    <p:sldId id="280" r:id="rId24"/>
    <p:sldId id="286" r:id="rId25"/>
    <p:sldId id="279" r:id="rId26"/>
    <p:sldId id="285" r:id="rId27"/>
    <p:sldId id="287" r:id="rId28"/>
    <p:sldId id="288" r:id="rId29"/>
    <p:sldId id="291" r:id="rId30"/>
    <p:sldId id="289" r:id="rId31"/>
    <p:sldId id="294" r:id="rId32"/>
    <p:sldId id="295" r:id="rId33"/>
    <p:sldId id="300" r:id="rId34"/>
    <p:sldId id="301" r:id="rId35"/>
    <p:sldId id="373" r:id="rId36"/>
    <p:sldId id="306" r:id="rId37"/>
    <p:sldId id="290" r:id="rId38"/>
    <p:sldId id="292" r:id="rId39"/>
    <p:sldId id="298" r:id="rId40"/>
    <p:sldId id="299" r:id="rId41"/>
    <p:sldId id="297" r:id="rId42"/>
    <p:sldId id="302" r:id="rId43"/>
    <p:sldId id="304" r:id="rId44"/>
    <p:sldId id="308" r:id="rId45"/>
    <p:sldId id="314" r:id="rId46"/>
    <p:sldId id="305" r:id="rId47"/>
    <p:sldId id="307" r:id="rId48"/>
    <p:sldId id="309" r:id="rId49"/>
    <p:sldId id="332" r:id="rId50"/>
    <p:sldId id="310" r:id="rId51"/>
    <p:sldId id="326" r:id="rId52"/>
    <p:sldId id="329" r:id="rId53"/>
    <p:sldId id="327" r:id="rId54"/>
    <p:sldId id="342" r:id="rId55"/>
    <p:sldId id="328" r:id="rId56"/>
    <p:sldId id="330" r:id="rId57"/>
    <p:sldId id="311" r:id="rId58"/>
    <p:sldId id="324" r:id="rId59"/>
    <p:sldId id="334" r:id="rId60"/>
    <p:sldId id="335" r:id="rId61"/>
    <p:sldId id="336" r:id="rId62"/>
    <p:sldId id="337" r:id="rId63"/>
    <p:sldId id="340" r:id="rId64"/>
    <p:sldId id="374" r:id="rId65"/>
    <p:sldId id="341" r:id="rId66"/>
    <p:sldId id="339" r:id="rId67"/>
    <p:sldId id="325" r:id="rId68"/>
    <p:sldId id="320" r:id="rId69"/>
    <p:sldId id="343" r:id="rId70"/>
    <p:sldId id="347" r:id="rId71"/>
    <p:sldId id="345" r:id="rId72"/>
    <p:sldId id="348" r:id="rId73"/>
    <p:sldId id="351" r:id="rId74"/>
    <p:sldId id="346" r:id="rId75"/>
    <p:sldId id="353" r:id="rId76"/>
    <p:sldId id="349" r:id="rId77"/>
    <p:sldId id="352" r:id="rId78"/>
    <p:sldId id="350" r:id="rId79"/>
    <p:sldId id="354" r:id="rId80"/>
    <p:sldId id="357" r:id="rId81"/>
    <p:sldId id="355" r:id="rId82"/>
    <p:sldId id="356" r:id="rId83"/>
    <p:sldId id="358" r:id="rId84"/>
    <p:sldId id="360" r:id="rId85"/>
    <p:sldId id="361" r:id="rId86"/>
    <p:sldId id="363" r:id="rId87"/>
    <p:sldId id="362" r:id="rId88"/>
    <p:sldId id="364" r:id="rId89"/>
    <p:sldId id="366" r:id="rId90"/>
    <p:sldId id="365" r:id="rId91"/>
    <p:sldId id="372" r:id="rId92"/>
    <p:sldId id="368" r:id="rId93"/>
    <p:sldId id="370" r:id="rId94"/>
    <p:sldId id="371" r:id="rId95"/>
    <p:sldId id="331" r:id="rId9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4" d="100"/>
          <a:sy n="64" d="100"/>
        </p:scale>
        <p:origin x="748"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t-BR" smtClean="0"/>
              <a:t>Clique para editar o título mestre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A6E7B4B-D5DA-4CEF-96EB-8356C7187E61}" type="datetimeFigureOut">
              <a:rPr lang="pt-BR" smtClean="0"/>
              <a:t>22/08/17</a:t>
            </a:fld>
            <a:endParaRPr lang="pt-B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pt-B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03133754-4870-47F0-BD6B-A1642939420C}" type="slidenum">
              <a:rPr lang="pt-BR" smtClean="0"/>
              <a:t>‹nº›</a:t>
            </a:fld>
            <a:endParaRPr lang="pt-BR"/>
          </a:p>
        </p:txBody>
      </p:sp>
    </p:spTree>
    <p:extLst>
      <p:ext uri="{BB962C8B-B14F-4D97-AF65-F5344CB8AC3E}">
        <p14:creationId xmlns:p14="http://schemas.microsoft.com/office/powerpoint/2010/main" val="18225989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A6E7B4B-D5DA-4CEF-96EB-8356C7187E61}" type="datetimeFigureOut">
              <a:rPr lang="pt-BR" smtClean="0"/>
              <a:t>22/08/17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133754-4870-47F0-BD6B-A1642939420C}" type="slidenum">
              <a:rPr lang="pt-BR" smtClean="0"/>
              <a:t>‹nº›</a:t>
            </a:fld>
            <a:endParaRPr lang="pt-BR"/>
          </a:p>
        </p:txBody>
      </p:sp>
    </p:spTree>
    <p:extLst>
      <p:ext uri="{BB962C8B-B14F-4D97-AF65-F5344CB8AC3E}">
        <p14:creationId xmlns:p14="http://schemas.microsoft.com/office/powerpoint/2010/main" val="1523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A6E7B4B-D5DA-4CEF-96EB-8356C7187E61}" type="datetimeFigureOut">
              <a:rPr lang="pt-BR" smtClean="0"/>
              <a:t>22/08/17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3133754-4870-47F0-BD6B-A1642939420C}" type="slidenum">
              <a:rPr lang="pt-BR" smtClean="0"/>
              <a:t>‹nº›</a:t>
            </a:fld>
            <a:endParaRPr lang="pt-BR"/>
          </a:p>
        </p:txBody>
      </p:sp>
    </p:spTree>
    <p:extLst>
      <p:ext uri="{BB962C8B-B14F-4D97-AF65-F5344CB8AC3E}">
        <p14:creationId xmlns:p14="http://schemas.microsoft.com/office/powerpoint/2010/main" val="152045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A6E7B4B-D5DA-4CEF-96EB-8356C7187E61}" type="datetimeFigureOut">
              <a:rPr lang="pt-BR" smtClean="0"/>
              <a:t>22/08/17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3133754-4870-47F0-BD6B-A1642939420C}" type="slidenum">
              <a:rPr lang="pt-BR" smtClean="0"/>
              <a:t>‹nº›</a:t>
            </a:fld>
            <a:endParaRPr lang="pt-BR"/>
          </a:p>
        </p:txBody>
      </p:sp>
    </p:spTree>
    <p:extLst>
      <p:ext uri="{BB962C8B-B14F-4D97-AF65-F5344CB8AC3E}">
        <p14:creationId xmlns:p14="http://schemas.microsoft.com/office/powerpoint/2010/main" val="15199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A6E7B4B-D5DA-4CEF-96EB-8356C7187E61}" type="datetimeFigureOut">
              <a:rPr lang="pt-BR" smtClean="0"/>
              <a:t>22/08/17</a:t>
            </a:fld>
            <a:endParaRPr lang="pt-B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pt-BR"/>
          </a:p>
        </p:txBody>
      </p:sp>
      <p:sp>
        <p:nvSpPr>
          <p:cNvPr id="6" name="Slide Number Placeholder 5"/>
          <p:cNvSpPr>
            <a:spLocks noGrp="1"/>
          </p:cNvSpPr>
          <p:nvPr>
            <p:ph type="sldNum" sz="quarter" idx="12"/>
          </p:nvPr>
        </p:nvSpPr>
        <p:spPr>
          <a:xfrm>
            <a:off x="8604504" y="5211060"/>
            <a:ext cx="2112264" cy="228600"/>
          </a:xfrm>
        </p:spPr>
        <p:txBody>
          <a:bodyPr/>
          <a:lstStyle/>
          <a:p>
            <a:fld id="{03133754-4870-47F0-BD6B-A1642939420C}" type="slidenum">
              <a:rPr lang="pt-BR" smtClean="0"/>
              <a:t>‹nº›</a:t>
            </a:fld>
            <a:endParaRPr lang="pt-BR"/>
          </a:p>
        </p:txBody>
      </p:sp>
    </p:spTree>
    <p:extLst>
      <p:ext uri="{BB962C8B-B14F-4D97-AF65-F5344CB8AC3E}">
        <p14:creationId xmlns:p14="http://schemas.microsoft.com/office/powerpoint/2010/main" val="11710068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A6E7B4B-D5DA-4CEF-96EB-8356C7187E61}" type="datetimeFigureOut">
              <a:rPr lang="pt-BR" smtClean="0"/>
              <a:t>22/08/17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3133754-4870-47F0-BD6B-A1642939420C}" type="slidenum">
              <a:rPr lang="pt-BR" smtClean="0"/>
              <a:t>‹nº›</a:t>
            </a:fld>
            <a:endParaRPr lang="pt-BR"/>
          </a:p>
        </p:txBody>
      </p:sp>
    </p:spTree>
    <p:extLst>
      <p:ext uri="{BB962C8B-B14F-4D97-AF65-F5344CB8AC3E}">
        <p14:creationId xmlns:p14="http://schemas.microsoft.com/office/powerpoint/2010/main" val="219897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A6E7B4B-D5DA-4CEF-96EB-8356C7187E61}" type="datetimeFigureOut">
              <a:rPr lang="pt-BR" smtClean="0"/>
              <a:t>22/08/17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3133754-4870-47F0-BD6B-A1642939420C}" type="slidenum">
              <a:rPr lang="pt-BR" smtClean="0"/>
              <a:t>‹nº›</a:t>
            </a:fld>
            <a:endParaRPr lang="pt-BR"/>
          </a:p>
        </p:txBody>
      </p:sp>
    </p:spTree>
    <p:extLst>
      <p:ext uri="{BB962C8B-B14F-4D97-AF65-F5344CB8AC3E}">
        <p14:creationId xmlns:p14="http://schemas.microsoft.com/office/powerpoint/2010/main" val="389868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8A6E7B4B-D5DA-4CEF-96EB-8356C7187E61}" type="datetimeFigureOut">
              <a:rPr lang="pt-BR" smtClean="0"/>
              <a:t>22/08/17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3133754-4870-47F0-BD6B-A1642939420C}" type="slidenum">
              <a:rPr lang="pt-BR" smtClean="0"/>
              <a:t>‹nº›</a:t>
            </a:fld>
            <a:endParaRPr lang="pt-BR"/>
          </a:p>
        </p:txBody>
      </p:sp>
    </p:spTree>
    <p:extLst>
      <p:ext uri="{BB962C8B-B14F-4D97-AF65-F5344CB8AC3E}">
        <p14:creationId xmlns:p14="http://schemas.microsoft.com/office/powerpoint/2010/main" val="320610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E7B4B-D5DA-4CEF-96EB-8356C7187E61}" type="datetimeFigureOut">
              <a:rPr lang="pt-BR" smtClean="0"/>
              <a:t>22/08/17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3133754-4870-47F0-BD6B-A1642939420C}" type="slidenum">
              <a:rPr lang="pt-BR" smtClean="0"/>
              <a:t>‹nº›</a:t>
            </a:fld>
            <a:endParaRPr lang="pt-BR"/>
          </a:p>
        </p:txBody>
      </p:sp>
    </p:spTree>
    <p:extLst>
      <p:ext uri="{BB962C8B-B14F-4D97-AF65-F5344CB8AC3E}">
        <p14:creationId xmlns:p14="http://schemas.microsoft.com/office/powerpoint/2010/main" val="132417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pt-BR" smtClean="0"/>
              <a:t>Clique para editar o título mestre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8" name="Date Placeholder 7"/>
          <p:cNvSpPr>
            <a:spLocks noGrp="1"/>
          </p:cNvSpPr>
          <p:nvPr>
            <p:ph type="dt" sz="half" idx="10"/>
          </p:nvPr>
        </p:nvSpPr>
        <p:spPr/>
        <p:txBody>
          <a:bodyPr/>
          <a:lstStyle/>
          <a:p>
            <a:fld id="{8A6E7B4B-D5DA-4CEF-96EB-8356C7187E61}" type="datetimeFigureOut">
              <a:rPr lang="pt-BR" smtClean="0"/>
              <a:t>22/08/17</a:t>
            </a:fld>
            <a:endParaRPr lang="pt-BR"/>
          </a:p>
        </p:txBody>
      </p:sp>
      <p:sp>
        <p:nvSpPr>
          <p:cNvPr id="9" name="Footer Placeholder 8"/>
          <p:cNvSpPr>
            <a:spLocks noGrp="1"/>
          </p:cNvSpPr>
          <p:nvPr>
            <p:ph type="ftr" sz="quarter" idx="11"/>
          </p:nvPr>
        </p:nvSpPr>
        <p:spPr/>
        <p:txBody>
          <a:bodyPr/>
          <a:lstStyle>
            <a:lvl1pPr algn="r">
              <a:defRPr/>
            </a:lvl1pPr>
          </a:lstStyle>
          <a:p>
            <a:endParaRPr lang="pt-B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03133754-4870-47F0-BD6B-A1642939420C}" type="slidenum">
              <a:rPr lang="pt-BR" smtClean="0"/>
              <a:t>‹nº›</a:t>
            </a:fld>
            <a:endParaRPr lang="pt-B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633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A6E7B4B-D5DA-4CEF-96EB-8356C7187E61}" type="datetimeFigureOut">
              <a:rPr lang="pt-BR" smtClean="0"/>
              <a:t>22/08/17</a:t>
            </a:fld>
            <a:endParaRPr lang="pt-B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pt-B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03133754-4870-47F0-BD6B-A1642939420C}" type="slidenum">
              <a:rPr lang="pt-BR" smtClean="0"/>
              <a:t>‹nº›</a:t>
            </a:fld>
            <a:endParaRPr lang="pt-B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355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A6E7B4B-D5DA-4CEF-96EB-8356C7187E61}" type="datetimeFigureOut">
              <a:rPr lang="pt-BR" smtClean="0"/>
              <a:t>22/08/17</a:t>
            </a:fld>
            <a:endParaRPr lang="pt-B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pt-B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3133754-4870-47F0-BD6B-A1642939420C}" type="slidenum">
              <a:rPr lang="pt-BR" smtClean="0"/>
              <a:t>‹nº›</a:t>
            </a:fld>
            <a:endParaRPr lang="pt-BR"/>
          </a:p>
        </p:txBody>
      </p:sp>
    </p:spTree>
    <p:extLst>
      <p:ext uri="{BB962C8B-B14F-4D97-AF65-F5344CB8AC3E}">
        <p14:creationId xmlns:p14="http://schemas.microsoft.com/office/powerpoint/2010/main" val="36555724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obiologia.com.br/figuras/Oitava_quimica/rutherford.jpeg" TargetMode="External"/><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hyperlink" Target="http://4.bp.blogspot.com/-jMrSPQCimKY/TbjUuIRETtI/AAAAAAAAABo/yPqFjAC6pJk/s1600/8.gif" TargetMode="Externa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tw1-4TlrcwU"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pt.wikipedia.org/wiki/Modelo_at%C3%B4mico_de_Bohr"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cnen.gov.br/acnen/imagens/atomo.pn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phet.colorado.edu/pt_BR/simulation/build-an-ato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brasilescola.uol.com.br/upload/conteudo/images/particulas-alfa(1).jpg"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youtube.com/watch?v=N1TMhRKiOBk"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1.bp.blogspot.com/-Tc9FzeL4U-0/T4JgT3VvMBI/AAAAAAAAAGk/fm7pk3qAFuI/s1600/tubo+de+raios+x.png" TargetMode="External"/><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phet.colorado.edu/pt_BR/simulation/build-an-atom"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phet.colorado.edu/pt_BR/simulation/alpha-decay"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phet.colorado.edu/pt_BR/simulation/beta-decay"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hyperlink" Target="http://www.infoescola.com/wp-content/uploads/2007/02/fissao-nuclear.jpg"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phet.colorado.edu/pt_BR/simulation/nuclear-fission" TargetMode="External"/><Relationship Id="rId2" Type="http://schemas.openxmlformats.org/officeDocument/2006/relationships/hyperlink" Target="http://www.youtube.com/watch?v=ehL4HoyRqdwh"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www.mundoeducacao.com.br/upload/conteudo/images/fissao-nuclear.jpg" TargetMode="External"/><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phet.colorado.edu/pt_BR/simulation/nuclear-fission" TargetMode="External"/><Relationship Id="rId2" Type="http://schemas.openxmlformats.org/officeDocument/2006/relationships/hyperlink" Target="http://www.youtube.com/watch?v=S6vj-Qk2tBk"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www.cnen.gov.br/ensino/apostilas/PIC.pdf" TargetMode="External"/><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upload.wikimedia.org/wikipedia/commons/thumb/a/a0/PressurizedWaterReactor.gif/420px-PressurizedWaterReactor.gif" TargetMode="External"/><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phet.colorado.edu/pt_BR/simulation/nuclear-fission" TargetMode="External"/><Relationship Id="rId2" Type="http://schemas.openxmlformats.org/officeDocument/2006/relationships/hyperlink" Target="http://www.youtube.com/watch?v=1wWFstfkncA"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hyperlink" Target="https://i.pinimg.com/236x/93/98/91/9398911c0ee34da3932804190afb90cc--enola-gay-hiroshima.jpg"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hyperlink" Target="https://upload.wikimedia.org/wikipedia/commons/thumb/c/c2/Fat_man.jpg/300px-Fat_man.jpg" TargetMode="External"/><Relationship Id="rId4" Type="http://schemas.openxmlformats.org/officeDocument/2006/relationships/hyperlink" Target="http://pt.wikipedia.org/wiki/Ficheiro:Implosion_Nuclear_weapon_tag.sv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hyperlink" Target="http://phet.colorado.edu/pt_BR/simulation/beta-decay" TargetMode="External"/><Relationship Id="rId2" Type="http://schemas.openxmlformats.org/officeDocument/2006/relationships/hyperlink" Target="http://phet.colorado.edu/pt_BR/simulation/alpha-decay" TargetMode="External"/><Relationship Id="rId1" Type="http://schemas.openxmlformats.org/officeDocument/2006/relationships/slideLayout" Target="../slideLayouts/slideLayout7.xml"/><Relationship Id="rId6" Type="http://schemas.openxmlformats.org/officeDocument/2006/relationships/hyperlink" Target="http://phet.colorado.edu/pt_BR/" TargetMode="External"/><Relationship Id="rId5" Type="http://schemas.openxmlformats.org/officeDocument/2006/relationships/hyperlink" Target="http://phet.colorado.edu/pt_BR/simulation/build-an-atom" TargetMode="External"/><Relationship Id="rId4" Type="http://schemas.openxmlformats.org/officeDocument/2006/relationships/hyperlink" Target="http://phet.colorado.edu/pt_BR/simulation/nuclear-fission"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youtube.com/watch?v=N1TMhRKiOBk" TargetMode="External"/><Relationship Id="rId7" Type="http://schemas.openxmlformats.org/officeDocument/2006/relationships/hyperlink" Target="http://www.youtube.com/watch?v=IzkLm_FI8lY" TargetMode="External"/><Relationship Id="rId2" Type="http://schemas.openxmlformats.org/officeDocument/2006/relationships/hyperlink" Target="http://www.youtube.com/watch?v=tw1-4TlrcwU" TargetMode="External"/><Relationship Id="rId1" Type="http://schemas.openxmlformats.org/officeDocument/2006/relationships/slideLayout" Target="../slideLayouts/slideLayout7.xml"/><Relationship Id="rId6" Type="http://schemas.openxmlformats.org/officeDocument/2006/relationships/hyperlink" Target="http://www.youtube.com/watch?v=1wWFstfkncA" TargetMode="External"/><Relationship Id="rId5" Type="http://schemas.openxmlformats.org/officeDocument/2006/relationships/hyperlink" Target="http://www.youtube.com/watch?v=S6vj-Qk2tBk" TargetMode="External"/><Relationship Id="rId4" Type="http://schemas.openxmlformats.org/officeDocument/2006/relationships/hyperlink" Target="http://www.youtube.com/watch?v=ehL4HoyRqdw"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youtube.com/watch?v=AyMp_uMebHY" TargetMode="External"/><Relationship Id="rId7" Type="http://schemas.openxmlformats.org/officeDocument/2006/relationships/hyperlink" Target="http://www.youtube.com/watch?v=I7XUwpQ_PKM" TargetMode="External"/><Relationship Id="rId2" Type="http://schemas.openxmlformats.org/officeDocument/2006/relationships/hyperlink" Target="http://www.youtube.com/watch?v=uS7WJ0pl9Po" TargetMode="External"/><Relationship Id="rId1" Type="http://schemas.openxmlformats.org/officeDocument/2006/relationships/slideLayout" Target="../slideLayouts/slideLayout7.xml"/><Relationship Id="rId6" Type="http://schemas.openxmlformats.org/officeDocument/2006/relationships/hyperlink" Target="http://www.youtube.com/watch?v=dh7lJKQTvhE" TargetMode="External"/><Relationship Id="rId5" Type="http://schemas.openxmlformats.org/officeDocument/2006/relationships/hyperlink" Target="http://www.youtube.com/watch?v=SnZr7MwS_vo" TargetMode="External"/><Relationship Id="rId4" Type="http://schemas.openxmlformats.org/officeDocument/2006/relationships/hyperlink" Target="http://www.youtube.com/watch?v=AG3FEs8onOk"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www.youtube.com/watch?v=FcrkF78DhR8" TargetMode="External"/><Relationship Id="rId7" Type="http://schemas.openxmlformats.org/officeDocument/2006/relationships/hyperlink" Target="http://www.youtube.com/watch?v=MfshO3PvlYs" TargetMode="External"/><Relationship Id="rId2" Type="http://schemas.openxmlformats.org/officeDocument/2006/relationships/hyperlink" Target="http://www.youtube.com/watch?v=6gK8Svm_gpc" TargetMode="External"/><Relationship Id="rId1" Type="http://schemas.openxmlformats.org/officeDocument/2006/relationships/slideLayout" Target="../slideLayouts/slideLayout7.xml"/><Relationship Id="rId6" Type="http://schemas.openxmlformats.org/officeDocument/2006/relationships/hyperlink" Target="http://www.youtube.com/watch?v=awGlX6arnXo" TargetMode="External"/><Relationship Id="rId5" Type="http://schemas.openxmlformats.org/officeDocument/2006/relationships/hyperlink" Target="http://www.youtube.com/watch?v=9-uDPiNVBlA" TargetMode="External"/><Relationship Id="rId4" Type="http://schemas.openxmlformats.org/officeDocument/2006/relationships/hyperlink" Target="http://www.youtube.com/watch?v=MquDgivy70E"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youtube.com/watch?v=e7Jjw0y_2kM" TargetMode="External"/><Relationship Id="rId2" Type="http://schemas.openxmlformats.org/officeDocument/2006/relationships/hyperlink" Target="http://www.youtube.com/watch?v=FHYCSHEldS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3171683" y="5837383"/>
            <a:ext cx="5857869" cy="769441"/>
          </a:xfrm>
          <a:prstGeom prst="rect">
            <a:avLst/>
          </a:prstGeom>
          <a:noFill/>
        </p:spPr>
        <p:txBody>
          <a:bodyPr wrap="square" rtlCol="0">
            <a:spAutoFit/>
          </a:bodyPr>
          <a:lstStyle/>
          <a:p>
            <a:pPr algn="ctr"/>
            <a:r>
              <a:rPr lang="pt-BR" sz="2400" dirty="0" err="1">
                <a:latin typeface="Arial" panose="020B0604020202020204" pitchFamily="34" charset="0"/>
                <a:cs typeface="Arial" panose="020B0604020202020204" pitchFamily="34" charset="0"/>
              </a:rPr>
              <a:t>Profª</a:t>
            </a:r>
            <a:r>
              <a:rPr lang="pt-BR" sz="2400" dirty="0">
                <a:latin typeface="Arial" panose="020B0604020202020204" pitchFamily="34" charset="0"/>
                <a:cs typeface="Arial" panose="020B0604020202020204" pitchFamily="34" charset="0"/>
              </a:rPr>
              <a:t> </a:t>
            </a:r>
            <a:r>
              <a:rPr lang="pt-BR" sz="2400" dirty="0" err="1" smtClean="0">
                <a:latin typeface="Arial" panose="020B0604020202020204" pitchFamily="34" charset="0"/>
                <a:cs typeface="Arial" panose="020B0604020202020204" pitchFamily="34" charset="0"/>
              </a:rPr>
              <a:t>Drª</a:t>
            </a:r>
            <a:r>
              <a:rPr lang="pt-BR" sz="2400" dirty="0" smtClean="0">
                <a:latin typeface="Arial" panose="020B0604020202020204" pitchFamily="34" charset="0"/>
                <a:cs typeface="Arial" panose="020B0604020202020204" pitchFamily="34" charset="0"/>
              </a:rPr>
              <a:t> Silvia </a:t>
            </a:r>
            <a:r>
              <a:rPr lang="pt-BR" sz="2400" dirty="0">
                <a:latin typeface="Arial" panose="020B0604020202020204" pitchFamily="34" charset="0"/>
                <a:cs typeface="Arial" panose="020B0604020202020204" pitchFamily="34" charset="0"/>
              </a:rPr>
              <a:t>Oliveira </a:t>
            </a:r>
            <a:r>
              <a:rPr lang="pt-BR" sz="2400" dirty="0" err="1" smtClean="0">
                <a:latin typeface="Arial" panose="020B0604020202020204" pitchFamily="34" charset="0"/>
                <a:cs typeface="Arial" panose="020B0604020202020204" pitchFamily="34" charset="0"/>
              </a:rPr>
              <a:t>Resquetti</a:t>
            </a:r>
            <a:endParaRPr lang="pt-BR" sz="2400" dirty="0">
              <a:latin typeface="Arial" panose="020B0604020202020204" pitchFamily="34" charset="0"/>
              <a:cs typeface="Arial" panose="020B0604020202020204" pitchFamily="34" charset="0"/>
            </a:endParaRPr>
          </a:p>
          <a:p>
            <a:pPr algn="ctr"/>
            <a:r>
              <a:rPr lang="pt-BR" sz="2000" dirty="0" smtClean="0">
                <a:latin typeface="Arial" panose="020B0604020202020204" pitchFamily="34" charset="0"/>
                <a:cs typeface="Arial" panose="020B0604020202020204" pitchFamily="34" charset="0"/>
              </a:rPr>
              <a:t>sresquetti@yahoo.com.br</a:t>
            </a:r>
            <a:endParaRPr lang="pt-BR" sz="2000" dirty="0">
              <a:latin typeface="Arial" panose="020B0604020202020204" pitchFamily="34" charset="0"/>
              <a:cs typeface="Arial" panose="020B0604020202020204"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730" y="1481963"/>
            <a:ext cx="5663776" cy="4172171"/>
          </a:xfrm>
          <a:prstGeom prst="rect">
            <a:avLst/>
          </a:prstGeom>
        </p:spPr>
      </p:pic>
      <p:sp>
        <p:nvSpPr>
          <p:cNvPr id="2" name="CaixaDeTexto 1"/>
          <p:cNvSpPr txBox="1"/>
          <p:nvPr/>
        </p:nvSpPr>
        <p:spPr>
          <a:xfrm>
            <a:off x="212436" y="281634"/>
            <a:ext cx="11776364" cy="1200329"/>
          </a:xfrm>
          <a:prstGeom prst="rect">
            <a:avLst/>
          </a:prstGeom>
          <a:noFill/>
        </p:spPr>
        <p:txBody>
          <a:bodyPr wrap="square" rtlCol="0">
            <a:spAutoFit/>
          </a:bodyPr>
          <a:lstStyle/>
          <a:p>
            <a:pPr algn="ctr"/>
            <a:r>
              <a:rPr lang="pt-BR" sz="3600" b="1" dirty="0" smtClean="0">
                <a:latin typeface="Arial" panose="020B0604020202020204" pitchFamily="34" charset="0"/>
                <a:cs typeface="Arial" panose="020B0604020202020204" pitchFamily="34" charset="0"/>
              </a:rPr>
              <a:t>RADIOATIVIDADE – Parte 2</a:t>
            </a:r>
          </a:p>
          <a:p>
            <a:pPr algn="ctr"/>
            <a:r>
              <a:rPr lang="pt-BR" sz="3600" b="1" dirty="0" smtClean="0">
                <a:latin typeface="Arial" panose="020B0604020202020204" pitchFamily="34" charset="0"/>
                <a:cs typeface="Arial" panose="020B0604020202020204" pitchFamily="34" charset="0"/>
              </a:rPr>
              <a:t>Conteúdos Propostos para o Ensino Médio</a:t>
            </a:r>
            <a:endParaRPr lang="pt-BR"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533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49380" y="267854"/>
            <a:ext cx="5698837" cy="5016758"/>
          </a:xfrm>
          <a:prstGeom prst="rect">
            <a:avLst/>
          </a:prstGeom>
          <a:noFill/>
        </p:spPr>
        <p:txBody>
          <a:bodyPr wrap="square" rtlCol="0">
            <a:spAutoFit/>
          </a:bodyPr>
          <a:lstStyle/>
          <a:p>
            <a:r>
              <a:rPr lang="pt-BR" sz="2000" b="1" dirty="0" smtClean="0">
                <a:solidFill>
                  <a:srgbClr val="C00000"/>
                </a:solidFill>
                <a:latin typeface="Arial" panose="020B0604020202020204" pitchFamily="34" charset="0"/>
                <a:cs typeface="Arial" panose="020B0604020202020204" pitchFamily="34" charset="0"/>
              </a:rPr>
              <a:t>Modelo atômico de Thomson – 1904</a:t>
            </a:r>
          </a:p>
          <a:p>
            <a:pPr indent="457200" algn="just">
              <a:lnSpc>
                <a:spcPct val="150000"/>
              </a:lnSpc>
            </a:pP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Proposto por J. J. Thomson</a:t>
            </a:r>
            <a:r>
              <a:rPr lang="pt-BR" sz="2000" dirty="0">
                <a:latin typeface="Arial" panose="020B0604020202020204" pitchFamily="34" charset="0"/>
                <a:cs typeface="Arial" panose="020B0604020202020204" pitchFamily="34" charset="0"/>
              </a:rPr>
              <a:t>, em </a:t>
            </a:r>
            <a:r>
              <a:rPr lang="pt-BR" sz="2000" dirty="0" smtClean="0">
                <a:latin typeface="Arial" panose="020B0604020202020204" pitchFamily="34" charset="0"/>
                <a:cs typeface="Arial" panose="020B0604020202020204" pitchFamily="34" charset="0"/>
              </a:rPr>
              <a:t>1904. O modelo ficou </a:t>
            </a:r>
            <a:r>
              <a:rPr lang="pt-BR" sz="2000" dirty="0">
                <a:latin typeface="Arial" panose="020B0604020202020204" pitchFamily="34" charset="0"/>
                <a:cs typeface="Arial" panose="020B0604020202020204" pitchFamily="34" charset="0"/>
              </a:rPr>
              <a:t>conhecido como “</a:t>
            </a:r>
            <a:r>
              <a:rPr lang="pt-BR" sz="2000" i="1" dirty="0">
                <a:latin typeface="Arial" panose="020B0604020202020204" pitchFamily="34" charset="0"/>
                <a:cs typeface="Arial" panose="020B0604020202020204" pitchFamily="34" charset="0"/>
              </a:rPr>
              <a:t>pudim de ameixas</a:t>
            </a:r>
            <a:r>
              <a:rPr lang="pt-BR" sz="2000" dirty="0">
                <a:latin typeface="Arial" panose="020B0604020202020204" pitchFamily="34" charset="0"/>
                <a:cs typeface="Arial" panose="020B0604020202020204" pitchFamily="34" charset="0"/>
              </a:rPr>
              <a:t>” ou “</a:t>
            </a:r>
            <a:r>
              <a:rPr lang="pt-BR" sz="2000" i="1" dirty="0">
                <a:latin typeface="Arial" panose="020B0604020202020204" pitchFamily="34" charset="0"/>
                <a:cs typeface="Arial" panose="020B0604020202020204" pitchFamily="34" charset="0"/>
              </a:rPr>
              <a:t>pudim de passas</a:t>
            </a:r>
            <a:r>
              <a:rPr lang="pt-BR" sz="2000" dirty="0">
                <a:latin typeface="Arial" panose="020B0604020202020204" pitchFamily="34" charset="0"/>
                <a:cs typeface="Arial" panose="020B0604020202020204" pitchFamily="34" charset="0"/>
              </a:rPr>
              <a:t>”. </a:t>
            </a: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Neste </a:t>
            </a:r>
            <a:r>
              <a:rPr lang="pt-BR" sz="2000" dirty="0">
                <a:latin typeface="Arial" panose="020B0604020202020204" pitchFamily="34" charset="0"/>
                <a:cs typeface="Arial" panose="020B0604020202020204" pitchFamily="34" charset="0"/>
              </a:rPr>
              <a:t>modelo os elétrons estavam embebidos de um fluido, como se fossem ameixas imersas em um pudim, que continha a maior parte da massa do átomo e possuía carga elétrica positiva suficiente para neutralizar as cargas negativas dos elétrons.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034" y="1212295"/>
            <a:ext cx="4355130" cy="3841471"/>
          </a:xfrm>
          <a:prstGeom prst="rect">
            <a:avLst/>
          </a:prstGeom>
        </p:spPr>
      </p:pic>
      <p:sp>
        <p:nvSpPr>
          <p:cNvPr id="5" name="CaixaDeTexto 4"/>
          <p:cNvSpPr txBox="1"/>
          <p:nvPr/>
        </p:nvSpPr>
        <p:spPr>
          <a:xfrm>
            <a:off x="6710034" y="5284612"/>
            <a:ext cx="4355130" cy="615553"/>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Modelo do Pudim de Ameixas.</a:t>
            </a:r>
          </a:p>
          <a:p>
            <a:pPr algn="ctr"/>
            <a:r>
              <a:rPr lang="pt-BR" sz="1600" dirty="0" smtClean="0">
                <a:latin typeface="Arial" panose="020B0604020202020204" pitchFamily="34" charset="0"/>
                <a:cs typeface="Arial" panose="020B0604020202020204" pitchFamily="34" charset="0"/>
              </a:rPr>
              <a:t>Fonte: </a:t>
            </a:r>
            <a:r>
              <a:rPr lang="pt-BR" sz="1600" dirty="0" err="1" smtClean="0">
                <a:latin typeface="Arial" panose="020B0604020202020204" pitchFamily="34" charset="0"/>
                <a:cs typeface="Arial" panose="020B0604020202020204" pitchFamily="34" charset="0"/>
              </a:rPr>
              <a:t>Fuchs</a:t>
            </a:r>
            <a:r>
              <a:rPr lang="pt-BR" sz="1600" dirty="0" smtClean="0">
                <a:latin typeface="Arial" panose="020B0604020202020204" pitchFamily="34" charset="0"/>
                <a:cs typeface="Arial" panose="020B0604020202020204" pitchFamily="34" charset="0"/>
              </a:rPr>
              <a:t> (1972, p. 72).</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76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911" y="271774"/>
            <a:ext cx="11682353" cy="1938992"/>
          </a:xfrm>
          <a:prstGeom prst="rect">
            <a:avLst/>
          </a:prstGeom>
          <a:noFill/>
        </p:spPr>
        <p:txBody>
          <a:bodyPr wrap="square" rtlCol="0">
            <a:spAutoFit/>
          </a:bodyPr>
          <a:lstStyle/>
          <a:p>
            <a:pPr algn="just">
              <a:lnSpc>
                <a:spcPct val="150000"/>
              </a:lnSpc>
            </a:pPr>
            <a:r>
              <a:rPr lang="pt-BR" sz="2000" b="1" dirty="0">
                <a:solidFill>
                  <a:srgbClr val="C00000"/>
                </a:solidFill>
                <a:latin typeface="Arial" panose="020B0604020202020204" pitchFamily="34" charset="0"/>
                <a:cs typeface="Arial" panose="020B0604020202020204" pitchFamily="34" charset="0"/>
              </a:rPr>
              <a:t>Modelo atômico de Rutherford – A descoberta do núcleo atômico – </a:t>
            </a:r>
            <a:r>
              <a:rPr lang="pt-BR" sz="2000" b="1" dirty="0" smtClean="0">
                <a:solidFill>
                  <a:srgbClr val="C00000"/>
                </a:solidFill>
                <a:latin typeface="Arial" panose="020B0604020202020204" pitchFamily="34" charset="0"/>
                <a:cs typeface="Arial" panose="020B0604020202020204" pitchFamily="34" charset="0"/>
              </a:rPr>
              <a:t>1911</a:t>
            </a: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Em </a:t>
            </a:r>
            <a:r>
              <a:rPr lang="pt-BR" sz="2000" dirty="0">
                <a:latin typeface="Arial" panose="020B0604020202020204" pitchFamily="34" charset="0"/>
                <a:cs typeface="Arial" panose="020B0604020202020204" pitchFamily="34" charset="0"/>
              </a:rPr>
              <a:t>1911, os resultados experimentais de Rutherford e </a:t>
            </a:r>
            <a:r>
              <a:rPr lang="pt-BR" sz="2000" dirty="0" smtClean="0">
                <a:latin typeface="Arial" panose="020B0604020202020204" pitchFamily="34" charset="0"/>
                <a:cs typeface="Arial" panose="020B0604020202020204" pitchFamily="34" charset="0"/>
              </a:rPr>
              <a:t>colaboradores, Geiger e </a:t>
            </a:r>
            <a:r>
              <a:rPr lang="pt-BR" sz="2000" dirty="0" err="1" smtClean="0">
                <a:latin typeface="Arial" panose="020B0604020202020204" pitchFamily="34" charset="0"/>
                <a:cs typeface="Arial" panose="020B0604020202020204" pitchFamily="34" charset="0"/>
              </a:rPr>
              <a:t>Marsden</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os levaram a apresentar o modelo atômico conhecido como “planetário”, em comparação ao Sistema Solar, onde o Sol seria o núcleo e os elétrons seriam os planetas.  </a:t>
            </a:r>
            <a:endParaRPr lang="pt-BR" sz="2000" dirty="0" smtClean="0">
              <a:latin typeface="Arial" panose="020B0604020202020204" pitchFamily="34" charset="0"/>
              <a:cs typeface="Arial" panose="020B0604020202020204" pitchFamily="34" charset="0"/>
            </a:endParaRPr>
          </a:p>
        </p:txBody>
      </p:sp>
      <p:sp>
        <p:nvSpPr>
          <p:cNvPr id="5" name="CaixaDeTexto 4"/>
          <p:cNvSpPr txBox="1"/>
          <p:nvPr/>
        </p:nvSpPr>
        <p:spPr>
          <a:xfrm>
            <a:off x="230912" y="2210766"/>
            <a:ext cx="8137234" cy="4247317"/>
          </a:xfrm>
          <a:prstGeom prst="rect">
            <a:avLst/>
          </a:prstGeom>
          <a:noFill/>
        </p:spPr>
        <p:txBody>
          <a:bodyPr wrap="square" rtlCol="0">
            <a:spAutoFit/>
          </a:bodyPr>
          <a:lstStyle/>
          <a:p>
            <a:pPr indent="457200" algn="just">
              <a:lnSpc>
                <a:spcPct val="150000"/>
              </a:lnSpc>
            </a:pPr>
            <a:r>
              <a:rPr lang="pt-BR" sz="2000" dirty="0" smtClean="0">
                <a:solidFill>
                  <a:prstClr val="black"/>
                </a:solidFill>
                <a:latin typeface="Arial" panose="020B0604020202020204" pitchFamily="34" charset="0"/>
                <a:cs typeface="Arial" panose="020B0604020202020204" pitchFamily="34" charset="0"/>
              </a:rPr>
              <a:t>Rutherford queria descobrir qual dos dois modelos – se o de </a:t>
            </a:r>
            <a:r>
              <a:rPr lang="pt-BR" sz="2000" dirty="0" err="1" smtClean="0">
                <a:solidFill>
                  <a:prstClr val="black"/>
                </a:solidFill>
                <a:latin typeface="Arial" panose="020B0604020202020204" pitchFamily="34" charset="0"/>
                <a:cs typeface="Arial" panose="020B0604020202020204" pitchFamily="34" charset="0"/>
              </a:rPr>
              <a:t>Nagaoka</a:t>
            </a:r>
            <a:r>
              <a:rPr lang="pt-BR" sz="2000" dirty="0" smtClean="0">
                <a:solidFill>
                  <a:prstClr val="black"/>
                </a:solidFill>
                <a:latin typeface="Arial" panose="020B0604020202020204" pitchFamily="34" charset="0"/>
                <a:cs typeface="Arial" panose="020B0604020202020204" pitchFamily="34" charset="0"/>
              </a:rPr>
              <a:t> ou de Thomson -  representava melhor o átomo. Suas </a:t>
            </a:r>
            <a:r>
              <a:rPr lang="pt-BR" sz="2000" dirty="0">
                <a:solidFill>
                  <a:prstClr val="black"/>
                </a:solidFill>
                <a:latin typeface="Arial" panose="020B0604020202020204" pitchFamily="34" charset="0"/>
                <a:cs typeface="Arial" panose="020B0604020202020204" pitchFamily="34" charset="0"/>
              </a:rPr>
              <a:t>conclusões </a:t>
            </a:r>
            <a:r>
              <a:rPr lang="pt-BR" sz="2000" dirty="0" smtClean="0">
                <a:solidFill>
                  <a:prstClr val="black"/>
                </a:solidFill>
                <a:latin typeface="Arial" panose="020B0604020202020204" pitchFamily="34" charset="0"/>
                <a:cs typeface="Arial" panose="020B0604020202020204" pitchFamily="34" charset="0"/>
              </a:rPr>
              <a:t>mostraram </a:t>
            </a:r>
            <a:r>
              <a:rPr lang="pt-BR" sz="2000" dirty="0">
                <a:solidFill>
                  <a:prstClr val="black"/>
                </a:solidFill>
                <a:latin typeface="Arial" panose="020B0604020202020204" pitchFamily="34" charset="0"/>
                <a:cs typeface="Arial" panose="020B0604020202020204" pitchFamily="34" charset="0"/>
              </a:rPr>
              <a:t>que tanto o modelo de </a:t>
            </a:r>
            <a:r>
              <a:rPr lang="pt-BR" sz="2000" dirty="0" err="1">
                <a:solidFill>
                  <a:prstClr val="black"/>
                </a:solidFill>
                <a:latin typeface="Arial" panose="020B0604020202020204" pitchFamily="34" charset="0"/>
                <a:cs typeface="Arial" panose="020B0604020202020204" pitchFamily="34" charset="0"/>
              </a:rPr>
              <a:t>Nagaoka</a:t>
            </a:r>
            <a:r>
              <a:rPr lang="pt-BR" sz="2000" dirty="0">
                <a:solidFill>
                  <a:prstClr val="black"/>
                </a:solidFill>
                <a:latin typeface="Arial" panose="020B0604020202020204" pitchFamily="34" charset="0"/>
                <a:cs typeface="Arial" panose="020B0604020202020204" pitchFamily="34" charset="0"/>
              </a:rPr>
              <a:t> quanto o de Thomson não estavam corretos, uma vez que apresentavam divergências com os resultados experimentais</a:t>
            </a:r>
            <a:r>
              <a:rPr lang="pt-BR" sz="2000" dirty="0" smtClean="0">
                <a:solidFill>
                  <a:prstClr val="black"/>
                </a:solidFill>
                <a:latin typeface="Arial" panose="020B0604020202020204" pitchFamily="34" charset="0"/>
                <a:cs typeface="Arial" panose="020B0604020202020204" pitchFamily="34" charset="0"/>
              </a:rPr>
              <a:t>. </a:t>
            </a:r>
            <a:r>
              <a:rPr lang="pt-BR" sz="2000" dirty="0">
                <a:solidFill>
                  <a:prstClr val="black"/>
                </a:solidFill>
                <a:latin typeface="Arial" panose="020B0604020202020204" pitchFamily="34" charset="0"/>
                <a:cs typeface="Arial" panose="020B0604020202020204" pitchFamily="34" charset="0"/>
              </a:rPr>
              <a:t>Os experimentos revelaram que o átomo é praticamente um espaço vazio. No centro há uma região muito pequena, extremamente densa e de carga elétrica positiva, que </a:t>
            </a:r>
            <a:r>
              <a:rPr lang="pt-BR" sz="2000" dirty="0" smtClean="0">
                <a:solidFill>
                  <a:prstClr val="black"/>
                </a:solidFill>
                <a:latin typeface="Arial" panose="020B0604020202020204" pitchFamily="34" charset="0"/>
                <a:cs typeface="Arial" panose="020B0604020202020204" pitchFamily="34" charset="0"/>
              </a:rPr>
              <a:t>Rutherford </a:t>
            </a:r>
            <a:r>
              <a:rPr lang="pt-BR" sz="2000" dirty="0">
                <a:solidFill>
                  <a:prstClr val="black"/>
                </a:solidFill>
                <a:latin typeface="Arial" panose="020B0604020202020204" pitchFamily="34" charset="0"/>
                <a:cs typeface="Arial" panose="020B0604020202020204" pitchFamily="34" charset="0"/>
              </a:rPr>
              <a:t>chamou de </a:t>
            </a:r>
            <a:r>
              <a:rPr lang="pt-BR" sz="2000" i="1" dirty="0">
                <a:solidFill>
                  <a:srgbClr val="3333FF"/>
                </a:solidFill>
                <a:latin typeface="Arial" panose="020B0604020202020204" pitchFamily="34" charset="0"/>
                <a:cs typeface="Arial" panose="020B0604020202020204" pitchFamily="34" charset="0"/>
              </a:rPr>
              <a:t>núcleo atômico</a:t>
            </a:r>
            <a:r>
              <a:rPr lang="pt-BR" sz="2000" dirty="0">
                <a:solidFill>
                  <a:prstClr val="black"/>
                </a:solidFill>
                <a:latin typeface="Arial" panose="020B0604020202020204" pitchFamily="34" charset="0"/>
                <a:cs typeface="Arial" panose="020B0604020202020204" pitchFamily="34" charset="0"/>
              </a:rPr>
              <a:t>. Ao redor do núcleo giram os elétrons negativos, na região denominada </a:t>
            </a:r>
            <a:r>
              <a:rPr lang="pt-BR" sz="2000" i="1" dirty="0">
                <a:solidFill>
                  <a:srgbClr val="3333FF"/>
                </a:solidFill>
                <a:latin typeface="Arial" panose="020B0604020202020204" pitchFamily="34" charset="0"/>
                <a:cs typeface="Arial" panose="020B0604020202020204" pitchFamily="34" charset="0"/>
              </a:rPr>
              <a:t>eletrosfer</a:t>
            </a:r>
            <a:r>
              <a:rPr lang="pt-BR" sz="2000" dirty="0">
                <a:solidFill>
                  <a:srgbClr val="3333FF"/>
                </a:solidFill>
                <a:latin typeface="Arial" panose="020B0604020202020204" pitchFamily="34" charset="0"/>
                <a:cs typeface="Arial" panose="020B0604020202020204" pitchFamily="34" charset="0"/>
              </a:rPr>
              <a:t>a</a:t>
            </a:r>
            <a:r>
              <a:rPr lang="pt-BR" sz="2000" dirty="0" smtClean="0">
                <a:solidFill>
                  <a:prstClr val="black"/>
                </a:solidFill>
                <a:latin typeface="Arial" panose="020B0604020202020204" pitchFamily="34" charset="0"/>
                <a:cs typeface="Arial" panose="020B0604020202020204" pitchFamily="34" charset="0"/>
              </a:rPr>
              <a:t>.</a:t>
            </a:r>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999" y="2210766"/>
            <a:ext cx="2757055" cy="4024808"/>
          </a:xfrm>
          <a:prstGeom prst="rect">
            <a:avLst/>
          </a:prstGeom>
        </p:spPr>
      </p:pic>
    </p:spTree>
    <p:extLst>
      <p:ext uri="{BB962C8B-B14F-4D97-AF65-F5344CB8AC3E}">
        <p14:creationId xmlns:p14="http://schemas.microsoft.com/office/powerpoint/2010/main" val="4798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4" y="248527"/>
            <a:ext cx="5467928" cy="5426918"/>
          </a:xfrm>
          <a:prstGeom prst="rect">
            <a:avLst/>
          </a:prstGeom>
        </p:spPr>
      </p:pic>
      <p:sp>
        <p:nvSpPr>
          <p:cNvPr id="4" name="CaixaDeTexto 3"/>
          <p:cNvSpPr txBox="1"/>
          <p:nvPr/>
        </p:nvSpPr>
        <p:spPr>
          <a:xfrm>
            <a:off x="1119908" y="5690171"/>
            <a:ext cx="3967019" cy="892552"/>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Experimento de Rutherford</a:t>
            </a:r>
            <a:r>
              <a:rPr lang="pt-BR" sz="2000" dirty="0" smtClean="0">
                <a:latin typeface="Arial" panose="020B0604020202020204" pitchFamily="34" charset="0"/>
                <a:cs typeface="Arial" panose="020B0604020202020204" pitchFamily="34" charset="0"/>
              </a:rPr>
              <a:t>. </a:t>
            </a:r>
            <a:r>
              <a:rPr lang="pt-BR" sz="1600" dirty="0" smtClean="0">
                <a:latin typeface="Arial" panose="020B0604020202020204" pitchFamily="34" charset="0"/>
                <a:cs typeface="Arial" panose="020B0604020202020204" pitchFamily="34" charset="0"/>
              </a:rPr>
              <a:t>Fonte: </a:t>
            </a:r>
            <a:r>
              <a:rPr lang="pt-BR" sz="1600" dirty="0" smtClean="0">
                <a:latin typeface="Arial" panose="020B0604020202020204" pitchFamily="34" charset="0"/>
                <a:cs typeface="Arial" panose="020B0604020202020204" pitchFamily="34" charset="0"/>
                <a:hlinkClick r:id="rId3"/>
              </a:rPr>
              <a:t>http</a:t>
            </a:r>
            <a:r>
              <a:rPr lang="pt-BR" sz="1600" dirty="0">
                <a:latin typeface="Arial" panose="020B0604020202020204" pitchFamily="34" charset="0"/>
                <a:cs typeface="Arial" panose="020B0604020202020204" pitchFamily="34" charset="0"/>
                <a:hlinkClick r:id="rId3"/>
              </a:rPr>
              <a:t>://</a:t>
            </a:r>
            <a:r>
              <a:rPr lang="pt-BR" sz="1600" dirty="0" smtClean="0">
                <a:latin typeface="Arial" panose="020B0604020202020204" pitchFamily="34" charset="0"/>
                <a:cs typeface="Arial" panose="020B0604020202020204" pitchFamily="34" charset="0"/>
                <a:hlinkClick r:id="rId3"/>
              </a:rPr>
              <a:t>www.sobiologia.com.br/figuras/Oitava_quimica/rutherford.jpeg</a:t>
            </a:r>
            <a:r>
              <a:rPr lang="pt-BR" sz="1600" dirty="0" smtClean="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pic>
        <p:nvPicPr>
          <p:cNvPr id="1026" name="Picture 2" descr="Resultado de imagem para modelo atômico planetá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719" y="519399"/>
            <a:ext cx="5136045" cy="503165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7217495" y="5582449"/>
            <a:ext cx="3684491" cy="1107996"/>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Modelo Planetário.</a:t>
            </a:r>
          </a:p>
          <a:p>
            <a:pPr algn="ctr"/>
            <a:r>
              <a:rPr lang="pt-BR" sz="1600" dirty="0">
                <a:latin typeface="Arial" panose="020B0604020202020204" pitchFamily="34" charset="0"/>
                <a:cs typeface="Arial" panose="020B0604020202020204" pitchFamily="34" charset="0"/>
              </a:rPr>
              <a:t>Fonte: </a:t>
            </a:r>
            <a:r>
              <a:rPr lang="pt-BR" sz="1600" dirty="0">
                <a:latin typeface="Arial" panose="020B0604020202020204" pitchFamily="34" charset="0"/>
                <a:cs typeface="Arial" panose="020B0604020202020204" pitchFamily="34" charset="0"/>
                <a:hlinkClick r:id="rId5"/>
              </a:rPr>
              <a:t>http://4.bp.blogspot.com/-</a:t>
            </a:r>
            <a:r>
              <a:rPr lang="pt-BR" sz="1600" dirty="0" smtClean="0">
                <a:latin typeface="Arial" panose="020B0604020202020204" pitchFamily="34" charset="0"/>
                <a:cs typeface="Arial" panose="020B0604020202020204" pitchFamily="34" charset="0"/>
                <a:hlinkClick r:id="rId5"/>
              </a:rPr>
              <a:t>jMrSPQCimKY/TbjUuIRETtI/AAAAAAAAABo/yPqFjAC6pJk/s1600/8.gif</a:t>
            </a:r>
            <a:r>
              <a:rPr lang="pt-BR" sz="1600" dirty="0" smtClean="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86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94692" y="2780146"/>
            <a:ext cx="9402618" cy="1015663"/>
          </a:xfrm>
          <a:prstGeom prst="rect">
            <a:avLst/>
          </a:prstGeom>
          <a:noFill/>
        </p:spPr>
        <p:txBody>
          <a:bodyPr wrap="square" rtlCol="0">
            <a:spAutoFit/>
          </a:bodyPr>
          <a:lstStyle/>
          <a:p>
            <a:pPr algn="ctr">
              <a:lnSpc>
                <a:spcPct val="150000"/>
              </a:lnSpc>
            </a:pPr>
            <a:r>
              <a:rPr lang="pt-BR" sz="2000" dirty="0" smtClean="0">
                <a:latin typeface="Arial" panose="020B0604020202020204" pitchFamily="34" charset="0"/>
                <a:cs typeface="Arial" panose="020B0604020202020204" pitchFamily="34" charset="0"/>
              </a:rPr>
              <a:t>VÍDEO: Experimento de Rutherford – </a:t>
            </a:r>
            <a:r>
              <a:rPr lang="pt-BR" sz="2000" dirty="0" err="1" smtClean="0">
                <a:latin typeface="Arial" panose="020B0604020202020204" pitchFamily="34" charset="0"/>
                <a:cs typeface="Arial" panose="020B0604020202020204" pitchFamily="34" charset="0"/>
              </a:rPr>
              <a:t>YouTube</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04min08s: son., color. </a:t>
            </a:r>
            <a:r>
              <a:rPr lang="pt-BR" sz="2000" u="sng" dirty="0" smtClean="0">
                <a:latin typeface="Arial" panose="020B0604020202020204" pitchFamily="34" charset="0"/>
                <a:cs typeface="Arial" panose="020B0604020202020204" pitchFamily="34" charset="0"/>
                <a:hlinkClick r:id="rId2"/>
              </a:rPr>
              <a:t>http</a:t>
            </a:r>
            <a:r>
              <a:rPr lang="pt-BR" sz="2000" u="sng" dirty="0">
                <a:latin typeface="Arial" panose="020B0604020202020204" pitchFamily="34" charset="0"/>
                <a:cs typeface="Arial" panose="020B0604020202020204" pitchFamily="34" charset="0"/>
                <a:hlinkClick r:id="rId2"/>
              </a:rPr>
              <a:t>://</a:t>
            </a:r>
            <a:r>
              <a:rPr lang="pt-BR" sz="2000" u="sng" dirty="0" smtClean="0">
                <a:latin typeface="Arial" panose="020B0604020202020204" pitchFamily="34" charset="0"/>
                <a:cs typeface="Arial" panose="020B0604020202020204" pitchFamily="34" charset="0"/>
                <a:hlinkClick r:id="rId2"/>
              </a:rPr>
              <a:t>www.youtube.com/watch?v=tw1-4TlrcwU</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244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8618" y="295564"/>
            <a:ext cx="11693237" cy="4708981"/>
          </a:xfrm>
          <a:prstGeom prst="rect">
            <a:avLst/>
          </a:prstGeom>
          <a:noFill/>
        </p:spPr>
        <p:txBody>
          <a:bodyPr wrap="square" rtlCol="0">
            <a:spAutoFit/>
          </a:bodyPr>
          <a:lstStyle/>
          <a:p>
            <a:pPr indent="457200" algn="just">
              <a:lnSpc>
                <a:spcPct val="150000"/>
              </a:lnSpc>
            </a:pPr>
            <a:r>
              <a:rPr lang="pt-BR" sz="2000" dirty="0" smtClean="0">
                <a:latin typeface="Arial" panose="020B0604020202020204" pitchFamily="34" charset="0"/>
                <a:cs typeface="Arial" panose="020B0604020202020204" pitchFamily="34" charset="0"/>
              </a:rPr>
              <a:t>O modelo de Rutherford foi construído </a:t>
            </a:r>
            <a:r>
              <a:rPr lang="pt-BR" sz="2000" dirty="0">
                <a:latin typeface="Arial" panose="020B0604020202020204" pitchFamily="34" charset="0"/>
                <a:cs typeface="Arial" panose="020B0604020202020204" pitchFamily="34" charset="0"/>
              </a:rPr>
              <a:t>d</a:t>
            </a:r>
            <a:r>
              <a:rPr lang="pt-BR" sz="2000" dirty="0" smtClean="0">
                <a:latin typeface="Arial" panose="020B0604020202020204" pitchFamily="34" charset="0"/>
                <a:cs typeface="Arial" panose="020B0604020202020204" pitchFamily="34" charset="0"/>
              </a:rPr>
              <a:t>e acordo com a Teoria Clássica da Mecânica e do Eletromagnetismo</a:t>
            </a: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Contudo, </a:t>
            </a:r>
            <a:r>
              <a:rPr lang="pt-BR" sz="2000" dirty="0">
                <a:latin typeface="Arial" panose="020B0604020202020204" pitchFamily="34" charset="0"/>
                <a:cs typeface="Arial" panose="020B0604020202020204" pitchFamily="34" charset="0"/>
              </a:rPr>
              <a:t>logo o modelo </a:t>
            </a:r>
            <a:r>
              <a:rPr lang="pt-BR" sz="2000" dirty="0" smtClean="0">
                <a:latin typeface="Arial" panose="020B0604020202020204" pitchFamily="34" charset="0"/>
                <a:cs typeface="Arial" panose="020B0604020202020204" pitchFamily="34" charset="0"/>
              </a:rPr>
              <a:t>apresentou características que estavam em desacordo com a teoria eletromagnética estabelecida.</a:t>
            </a:r>
          </a:p>
          <a:p>
            <a:pPr indent="457200" algn="just">
              <a:lnSpc>
                <a:spcPct val="150000"/>
              </a:lnSpc>
            </a:pP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Pela </a:t>
            </a:r>
            <a:r>
              <a:rPr lang="pt-BR" sz="2000" dirty="0">
                <a:latin typeface="Arial" panose="020B0604020202020204" pitchFamily="34" charset="0"/>
                <a:cs typeface="Arial" panose="020B0604020202020204" pitchFamily="34" charset="0"/>
              </a:rPr>
              <a:t>teoria eletromagnética clássica, uma partícula acelerada emite </a:t>
            </a:r>
            <a:r>
              <a:rPr lang="pt-BR" sz="2000" dirty="0" smtClean="0">
                <a:latin typeface="Arial" panose="020B0604020202020204" pitchFamily="34" charset="0"/>
                <a:cs typeface="Arial" panose="020B0604020202020204" pitchFamily="34" charset="0"/>
              </a:rPr>
              <a:t>continuamente energia na forma de radiação eletromagnética. </a:t>
            </a:r>
            <a:r>
              <a:rPr lang="pt-BR" sz="2000" dirty="0">
                <a:latin typeface="Arial" panose="020B0604020202020204" pitchFamily="34" charset="0"/>
                <a:cs typeface="Arial" panose="020B0604020202020204" pitchFamily="34" charset="0"/>
              </a:rPr>
              <a:t>Como o elétron está acelerado (movimento circular uniforme) em torno do núcleo</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ao emitir radiação deveria perder energia e, com isso, deveria descrever uma trajetória espiralada, acabando por cair no núcleo, o que não acontece</a:t>
            </a:r>
            <a:r>
              <a:rPr lang="pt-BR" sz="2000" dirty="0" smtClean="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pt-BR" sz="2000" dirty="0">
                <a:latin typeface="Arial" panose="020B0604020202020204" pitchFamily="34" charset="0"/>
                <a:cs typeface="Arial" panose="020B0604020202020204" pitchFamily="34" charset="0"/>
              </a:rPr>
              <a:t> Outro problema estava na frequência da radiação emitida, que não coincidia com aquela efetivamente medida.  </a:t>
            </a:r>
          </a:p>
        </p:txBody>
      </p:sp>
      <p:sp>
        <p:nvSpPr>
          <p:cNvPr id="2" name="CaixaDeTexto 1"/>
          <p:cNvSpPr txBox="1"/>
          <p:nvPr/>
        </p:nvSpPr>
        <p:spPr>
          <a:xfrm>
            <a:off x="258618" y="5189272"/>
            <a:ext cx="11693237" cy="958660"/>
          </a:xfrm>
          <a:prstGeom prst="rect">
            <a:avLst/>
          </a:prstGeom>
          <a:noFill/>
        </p:spPr>
        <p:txBody>
          <a:bodyPr wrap="square" rtlCol="0">
            <a:spAutoFit/>
          </a:bodyPr>
          <a:lstStyle/>
          <a:p>
            <a:pPr indent="457200">
              <a:lnSpc>
                <a:spcPct val="150000"/>
              </a:lnSpc>
            </a:pPr>
            <a:r>
              <a:rPr lang="pt-BR" sz="2000" dirty="0" smtClean="0">
                <a:latin typeface="Arial" panose="020B0604020202020204" pitchFamily="34" charset="0"/>
                <a:cs typeface="Arial" panose="020B0604020202020204" pitchFamily="34" charset="0"/>
              </a:rPr>
              <a:t>Em 1913</a:t>
            </a: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o jovem físico dinamarquês Niels </a:t>
            </a:r>
            <a:r>
              <a:rPr lang="pt-BR" sz="2000" dirty="0" err="1">
                <a:latin typeface="Arial" panose="020B0604020202020204" pitchFamily="34" charset="0"/>
                <a:cs typeface="Arial" panose="020B0604020202020204" pitchFamily="34" charset="0"/>
              </a:rPr>
              <a:t>Henrick</a:t>
            </a:r>
            <a:r>
              <a:rPr lang="pt-BR" sz="2000" dirty="0">
                <a:latin typeface="Arial" panose="020B0604020202020204" pitchFamily="34" charset="0"/>
                <a:cs typeface="Arial" panose="020B0604020202020204" pitchFamily="34" charset="0"/>
              </a:rPr>
              <a:t> David Bohr (1885-1962) </a:t>
            </a:r>
            <a:r>
              <a:rPr lang="pt-BR" sz="2000" dirty="0" smtClean="0">
                <a:latin typeface="Arial" panose="020B0604020202020204" pitchFamily="34" charset="0"/>
                <a:cs typeface="Arial" panose="020B0604020202020204" pitchFamily="34" charset="0"/>
              </a:rPr>
              <a:t>apresentou um novo modelo atômico aplicando a Teoria Quântica de Planck e Einstein ao modelo de Rutherford.</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61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9381" y="267856"/>
            <a:ext cx="7139709" cy="3170099"/>
          </a:xfrm>
          <a:prstGeom prst="rect">
            <a:avLst/>
          </a:prstGeom>
          <a:noFill/>
        </p:spPr>
        <p:txBody>
          <a:bodyPr wrap="square" rtlCol="0">
            <a:spAutoFit/>
          </a:bodyPr>
          <a:lstStyle/>
          <a:p>
            <a:r>
              <a:rPr lang="pt-BR" sz="2000" b="1" dirty="0" smtClean="0">
                <a:solidFill>
                  <a:srgbClr val="C00000"/>
                </a:solidFill>
                <a:latin typeface="Arial" panose="020B0604020202020204" pitchFamily="34" charset="0"/>
                <a:cs typeface="Arial" panose="020B0604020202020204" pitchFamily="34" charset="0"/>
              </a:rPr>
              <a:t>Modelo atômico de Bohr – 1913</a:t>
            </a:r>
            <a:endParaRPr lang="pt-BR" sz="2000" dirty="0" smtClean="0">
              <a:latin typeface="Arial" panose="020B0604020202020204" pitchFamily="34" charset="0"/>
              <a:cs typeface="Arial" panose="020B0604020202020204" pitchFamily="34" charset="0"/>
            </a:endParaRPr>
          </a:p>
          <a:p>
            <a:pPr indent="457200" algn="just">
              <a:lnSpc>
                <a:spcPct val="150000"/>
              </a:lnSpc>
            </a:pP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Bohr </a:t>
            </a:r>
            <a:r>
              <a:rPr lang="pt-BR" sz="2000" dirty="0">
                <a:latin typeface="Arial" panose="020B0604020202020204" pitchFamily="34" charset="0"/>
                <a:cs typeface="Arial" panose="020B0604020202020204" pitchFamily="34" charset="0"/>
              </a:rPr>
              <a:t>tomou </a:t>
            </a: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átomo mais simples, o de hidrogênio, para explicar o que o modelo de Rutherford não explicava. Com base na Mecânica Clássica de Newton e na Lei de Coulomb, Bohr igualou a força elétrica à força centrípeta e introduziu a teoria do fóton proposta por Planck e Einstein</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314" y="1783491"/>
            <a:ext cx="3906374" cy="3308928"/>
          </a:xfrm>
          <a:prstGeom prst="rect">
            <a:avLst/>
          </a:prstGeom>
        </p:spPr>
      </p:pic>
      <p:sp>
        <p:nvSpPr>
          <p:cNvPr id="4" name="CaixaDeTexto 3"/>
          <p:cNvSpPr txBox="1"/>
          <p:nvPr/>
        </p:nvSpPr>
        <p:spPr>
          <a:xfrm>
            <a:off x="7820313" y="5211336"/>
            <a:ext cx="3906375" cy="378691"/>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Niels Bohr</a:t>
            </a: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249379" y="3437955"/>
            <a:ext cx="7450557" cy="2862322"/>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Ele considerou que os elétrons ocupavam “estados estacionários” de energia fixa (e não de posição fixa) a diferentes distâncias do núcleo, e que podiam realizar “saltos quânticos” de um estado de energia para outro. Bohr considerou que a luz é emitida quando o elétron salta de um estado de energia mais alta para um estado de energia mais baixa</a:t>
            </a:r>
            <a:r>
              <a:rPr lang="pt-BR" sz="2000" dirty="0" smtClean="0">
                <a:solidFill>
                  <a:prstClr val="black"/>
                </a:solidFill>
                <a:latin typeface="Arial" panose="020B0604020202020204" pitchFamily="34" charset="0"/>
                <a:cs typeface="Arial" panose="020B0604020202020204" pitchFamily="34" charset="0"/>
              </a:rPr>
              <a:t>.</a:t>
            </a:r>
            <a:endParaRPr lang="pt-BR" dirty="0"/>
          </a:p>
        </p:txBody>
      </p:sp>
    </p:spTree>
    <p:extLst>
      <p:ext uri="{BB962C8B-B14F-4D97-AF65-F5344CB8AC3E}">
        <p14:creationId xmlns:p14="http://schemas.microsoft.com/office/powerpoint/2010/main" val="50602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7854" y="286328"/>
            <a:ext cx="11702473" cy="4093428"/>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Bohr resolveu, então, os problemas da teoria de Rutherford por meio de dois postulados: </a:t>
            </a:r>
            <a:endParaRPr lang="pt-BR" sz="2000" dirty="0" smtClean="0">
              <a:latin typeface="Arial" panose="020B0604020202020204" pitchFamily="34" charset="0"/>
              <a:cs typeface="Arial" panose="020B0604020202020204" pitchFamily="34" charset="0"/>
            </a:endParaRPr>
          </a:p>
          <a:p>
            <a:pPr indent="457200" algn="just">
              <a:lnSpc>
                <a:spcPct val="150000"/>
              </a:lnSpc>
            </a:pPr>
            <a:endParaRPr lang="pt-BR" sz="20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latin typeface="Arial" panose="020B0604020202020204" pitchFamily="34" charset="0"/>
                <a:cs typeface="Arial" panose="020B0604020202020204" pitchFamily="34" charset="0"/>
              </a:rPr>
              <a:t>O primeiro foi que </a:t>
            </a:r>
            <a:r>
              <a:rPr lang="pt-BR" sz="2000" i="1" dirty="0">
                <a:solidFill>
                  <a:srgbClr val="3333FF"/>
                </a:solidFill>
                <a:latin typeface="Arial" panose="020B0604020202020204" pitchFamily="34" charset="0"/>
                <a:cs typeface="Arial" panose="020B0604020202020204" pitchFamily="34" charset="0"/>
              </a:rPr>
              <a:t>os elétrons se movem em determinadas órbitas sem irradiar energia</a:t>
            </a:r>
            <a:r>
              <a:rPr lang="pt-BR" sz="2000" dirty="0">
                <a:latin typeface="Arial" panose="020B0604020202020204" pitchFamily="34" charset="0"/>
                <a:cs typeface="Arial" panose="020B0604020202020204" pitchFamily="34" charset="0"/>
              </a:rPr>
              <a:t>, órbitas às quais chamou de estados estacionários. Normalmente, o elétron permanece na órbita de menor raio possível, chamada de estado fundamental. </a:t>
            </a:r>
          </a:p>
          <a:p>
            <a:pPr marL="342900" indent="-342900" algn="just">
              <a:lnSpc>
                <a:spcPct val="150000"/>
              </a:lnSpc>
              <a:buFont typeface="Arial" panose="020B0604020202020204" pitchFamily="34" charset="0"/>
              <a:buChar char="•"/>
            </a:pPr>
            <a:r>
              <a:rPr lang="pt-BR" sz="2000" dirty="0">
                <a:latin typeface="Arial" panose="020B0604020202020204" pitchFamily="34" charset="0"/>
                <a:cs typeface="Arial" panose="020B0604020202020204" pitchFamily="34" charset="0"/>
              </a:rPr>
              <a:t>O segundo postulado foi que </a:t>
            </a:r>
            <a:r>
              <a:rPr lang="pt-BR" sz="2000" i="1" dirty="0">
                <a:solidFill>
                  <a:srgbClr val="3333FF"/>
                </a:solidFill>
                <a:latin typeface="Arial" panose="020B0604020202020204" pitchFamily="34" charset="0"/>
                <a:cs typeface="Arial" panose="020B0604020202020204" pitchFamily="34" charset="0"/>
              </a:rPr>
              <a:t>os átomos irradiam quando ocorre a transição de um elétron de um estado estacionário para outro</a:t>
            </a:r>
            <a:r>
              <a:rPr lang="pt-BR" sz="2000" dirty="0">
                <a:latin typeface="Arial" panose="020B0604020202020204" pitchFamily="34" charset="0"/>
                <a:cs typeface="Arial" panose="020B0604020202020204" pitchFamily="34" charset="0"/>
              </a:rPr>
              <a:t>, cuja frequência </a:t>
            </a:r>
            <a:r>
              <a:rPr lang="pt-BR" sz="2000" i="1" dirty="0">
                <a:latin typeface="Arial" panose="020B0604020202020204" pitchFamily="34" charset="0"/>
                <a:cs typeface="Arial" panose="020B0604020202020204" pitchFamily="34" charset="0"/>
              </a:rPr>
              <a:t>f</a:t>
            </a:r>
            <a:r>
              <a:rPr lang="pt-BR" sz="2000" dirty="0">
                <a:latin typeface="Arial" panose="020B0604020202020204" pitchFamily="34" charset="0"/>
                <a:cs typeface="Arial" panose="020B0604020202020204" pitchFamily="34" charset="0"/>
              </a:rPr>
              <a:t> da radiação emitida é dada pela diferença de energia </a:t>
            </a:r>
            <a:r>
              <a:rPr lang="pt-BR" sz="2000" i="1" dirty="0">
                <a:latin typeface="Arial" panose="020B0604020202020204" pitchFamily="34" charset="0"/>
                <a:cs typeface="Arial" panose="020B0604020202020204" pitchFamily="34" charset="0"/>
                <a:sym typeface="Symbol" panose="05050102010706020507" pitchFamily="18" charset="2"/>
              </a:rPr>
              <a:t></a:t>
            </a:r>
            <a:r>
              <a:rPr lang="pt-BR" sz="2000" i="1" dirty="0">
                <a:latin typeface="Arial" panose="020B0604020202020204" pitchFamily="34" charset="0"/>
                <a:cs typeface="Arial" panose="020B0604020202020204" pitchFamily="34" charset="0"/>
              </a:rPr>
              <a:t>E</a:t>
            </a:r>
            <a:r>
              <a:rPr lang="pt-BR" sz="2000" dirty="0">
                <a:latin typeface="Arial" panose="020B0604020202020204" pitchFamily="34" charset="0"/>
                <a:cs typeface="Arial" panose="020B0604020202020204" pitchFamily="34" charset="0"/>
              </a:rPr>
              <a:t> entre os estados dividida pela constante de Planck </a:t>
            </a:r>
            <a:r>
              <a:rPr lang="pt-BR" sz="2000" i="1" dirty="0">
                <a:latin typeface="Arial" panose="020B0604020202020204" pitchFamily="34" charset="0"/>
                <a:cs typeface="Arial" panose="020B0604020202020204" pitchFamily="34" charset="0"/>
              </a:rPr>
              <a:t>h</a:t>
            </a:r>
            <a:r>
              <a:rPr lang="pt-BR" sz="2000" dirty="0">
                <a:latin typeface="Arial" panose="020B0604020202020204" pitchFamily="34" charset="0"/>
                <a:cs typeface="Arial" panose="020B0604020202020204" pitchFamily="34" charset="0"/>
              </a:rPr>
              <a:t>, ou seja: </a:t>
            </a:r>
            <a:r>
              <a:rPr lang="pt-BR" sz="2000" i="1" dirty="0">
                <a:solidFill>
                  <a:srgbClr val="3333FF"/>
                </a:solidFill>
                <a:latin typeface="Arial" panose="020B0604020202020204" pitchFamily="34" charset="0"/>
                <a:cs typeface="Arial" panose="020B0604020202020204" pitchFamily="34" charset="0"/>
              </a:rPr>
              <a:t>f = </a:t>
            </a:r>
            <a:r>
              <a:rPr lang="pt-BR" sz="2000" i="1" dirty="0">
                <a:solidFill>
                  <a:srgbClr val="3333FF"/>
                </a:solidFill>
                <a:latin typeface="Arial" panose="020B0604020202020204" pitchFamily="34" charset="0"/>
                <a:cs typeface="Arial" panose="020B0604020202020204" pitchFamily="34" charset="0"/>
                <a:sym typeface="Symbol" panose="05050102010706020507" pitchFamily="18" charset="2"/>
              </a:rPr>
              <a:t></a:t>
            </a:r>
            <a:r>
              <a:rPr lang="pt-BR" sz="2000" i="1" dirty="0">
                <a:solidFill>
                  <a:srgbClr val="3333FF"/>
                </a:solidFill>
                <a:latin typeface="Arial" panose="020B0604020202020204" pitchFamily="34" charset="0"/>
                <a:cs typeface="Arial" panose="020B0604020202020204" pitchFamily="34" charset="0"/>
              </a:rPr>
              <a:t>E/h</a:t>
            </a:r>
            <a:r>
              <a:rPr lang="pt-BR" sz="2000" dirty="0">
                <a:latin typeface="Arial" panose="020B0604020202020204" pitchFamily="34" charset="0"/>
                <a:cs typeface="Arial" panose="020B0604020202020204" pitchFamily="34" charset="0"/>
              </a:rPr>
              <a:t>.  </a:t>
            </a:r>
          </a:p>
          <a:p>
            <a:endParaRPr lang="pt-BR" sz="2000" dirty="0"/>
          </a:p>
        </p:txBody>
      </p:sp>
      <p:sp>
        <p:nvSpPr>
          <p:cNvPr id="3" name="CaixaDeTexto 2"/>
          <p:cNvSpPr txBox="1"/>
          <p:nvPr/>
        </p:nvSpPr>
        <p:spPr>
          <a:xfrm>
            <a:off x="249381" y="4379756"/>
            <a:ext cx="11720946" cy="1477328"/>
          </a:xfrm>
          <a:prstGeom prst="rect">
            <a:avLst/>
          </a:prstGeom>
          <a:noFill/>
        </p:spPr>
        <p:txBody>
          <a:bodyPr wrap="square" rtlCol="0">
            <a:spAutoFit/>
          </a:bodyPr>
          <a:lstStyle/>
          <a:p>
            <a:pPr indent="457200" algn="just">
              <a:lnSpc>
                <a:spcPct val="150000"/>
              </a:lnSpc>
            </a:pPr>
            <a:r>
              <a:rPr lang="pt-BR" sz="2000" dirty="0" smtClean="0">
                <a:latin typeface="Arial" panose="020B0604020202020204" pitchFamily="34" charset="0"/>
                <a:cs typeface="Arial" panose="020B0604020202020204" pitchFamily="34" charset="0"/>
              </a:rPr>
              <a:t>Com </a:t>
            </a:r>
            <a:r>
              <a:rPr lang="pt-BR" sz="2000" dirty="0">
                <a:latin typeface="Arial" panose="020B0604020202020204" pitchFamily="34" charset="0"/>
                <a:cs typeface="Arial" panose="020B0604020202020204" pitchFamily="34" charset="0"/>
              </a:rPr>
              <a:t>isso, Bohr conseguiu explicar as propriedades químicas gerais dos elementos e calcular a velocidade do elétron em diferentes órbitas, o raio das </a:t>
            </a:r>
            <a:r>
              <a:rPr lang="pt-BR" sz="2000" dirty="0" smtClean="0">
                <a:latin typeface="Arial" panose="020B0604020202020204" pitchFamily="34" charset="0"/>
                <a:cs typeface="Arial" panose="020B0604020202020204" pitchFamily="34" charset="0"/>
              </a:rPr>
              <a:t>órbitas </a:t>
            </a:r>
            <a:r>
              <a:rPr lang="pt-BR" sz="2000" dirty="0">
                <a:latin typeface="Arial" panose="020B0604020202020204" pitchFamily="34" charset="0"/>
                <a:cs typeface="Arial" panose="020B0604020202020204" pitchFamily="34" charset="0"/>
              </a:rPr>
              <a:t>permitidas e a energia total do elétron em cada </a:t>
            </a:r>
            <a:r>
              <a:rPr lang="pt-BR" sz="2000" dirty="0" smtClean="0">
                <a:latin typeface="Arial" panose="020B0604020202020204" pitchFamily="34" charset="0"/>
                <a:cs typeface="Arial" panose="020B0604020202020204" pitchFamily="34" charset="0"/>
              </a:rPr>
              <a:t>um dos níveis </a:t>
            </a:r>
            <a:r>
              <a:rPr lang="pt-BR" sz="2000" dirty="0">
                <a:latin typeface="Arial" panose="020B0604020202020204" pitchFamily="34" charset="0"/>
                <a:cs typeface="Arial" panose="020B0604020202020204" pitchFamily="34" charset="0"/>
              </a:rPr>
              <a:t>de </a:t>
            </a:r>
            <a:r>
              <a:rPr lang="pt-BR" sz="2000" dirty="0" smtClean="0">
                <a:latin typeface="Arial" panose="020B0604020202020204" pitchFamily="34" charset="0"/>
                <a:cs typeface="Arial" panose="020B0604020202020204" pitchFamily="34" charset="0"/>
              </a:rPr>
              <a:t>energia.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493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3519053" y="249382"/>
            <a:ext cx="7572500" cy="4319973"/>
            <a:chOff x="2198255" y="1764146"/>
            <a:chExt cx="7572500" cy="4319973"/>
          </a:xfrm>
        </p:grpSpPr>
        <p:grpSp>
          <p:nvGrpSpPr>
            <p:cNvPr id="9" name="Agrupar 8"/>
            <p:cNvGrpSpPr/>
            <p:nvPr/>
          </p:nvGrpSpPr>
          <p:grpSpPr>
            <a:xfrm>
              <a:off x="2198255" y="1764146"/>
              <a:ext cx="7572500" cy="4319973"/>
              <a:chOff x="2198255" y="1764146"/>
              <a:chExt cx="7572500" cy="4319973"/>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2198255" y="1764146"/>
                <a:ext cx="4576184" cy="4319973"/>
              </a:xfrm>
              <a:prstGeom prst="rect">
                <a:avLst/>
              </a:prstGeom>
              <a:noFill/>
              <a:ln>
                <a:noFill/>
              </a:ln>
            </p:spPr>
          </p:pic>
          <p:sp>
            <p:nvSpPr>
              <p:cNvPr id="3" name="Caixa de Texto 2"/>
              <p:cNvSpPr txBox="1">
                <a:spLocks noChangeArrowheads="1"/>
              </p:cNvSpPr>
              <p:nvPr/>
            </p:nvSpPr>
            <p:spPr bwMode="auto">
              <a:xfrm>
                <a:off x="7613867" y="1897383"/>
                <a:ext cx="2135192" cy="74676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400" dirty="0" err="1">
                    <a:solidFill>
                      <a:srgbClr val="365F91"/>
                    </a:solidFill>
                    <a:effectLst/>
                    <a:latin typeface="Arial" panose="020B0604020202020204" pitchFamily="34" charset="0"/>
                    <a:ea typeface="Calibri" panose="020F0502020204030204" pitchFamily="34" charset="0"/>
                    <a:cs typeface="Arial" panose="020B0604020202020204" pitchFamily="34" charset="0"/>
                  </a:rPr>
                  <a:t>Aumento</a:t>
                </a:r>
                <a:r>
                  <a:rPr lang="en-US" sz="1400" dirty="0">
                    <a:solidFill>
                      <a:srgbClr val="365F91"/>
                    </a:solidFill>
                    <a:effectLst/>
                    <a:latin typeface="Arial" panose="020B0604020202020204" pitchFamily="34" charset="0"/>
                    <a:ea typeface="Calibri" panose="020F0502020204030204" pitchFamily="34" charset="0"/>
                    <a:cs typeface="Arial" panose="020B0604020202020204" pitchFamily="34" charset="0"/>
                  </a:rPr>
                  <a:t> de </a:t>
                </a:r>
                <a:r>
                  <a:rPr lang="en-US" sz="1400" dirty="0" err="1">
                    <a:solidFill>
                      <a:srgbClr val="365F91"/>
                    </a:solidFill>
                    <a:effectLst/>
                    <a:latin typeface="Arial" panose="020B0604020202020204" pitchFamily="34" charset="0"/>
                    <a:ea typeface="Calibri" panose="020F0502020204030204" pitchFamily="34" charset="0"/>
                    <a:cs typeface="Arial" panose="020B0604020202020204" pitchFamily="34" charset="0"/>
                  </a:rPr>
                  <a:t>energia</a:t>
                </a:r>
                <a:r>
                  <a:rPr lang="en-US" sz="1400" dirty="0">
                    <a:solidFill>
                      <a:srgbClr val="365F91"/>
                    </a:solidFill>
                    <a:effectLst/>
                    <a:latin typeface="Arial" panose="020B0604020202020204" pitchFamily="34" charset="0"/>
                    <a:ea typeface="Calibri" panose="020F0502020204030204" pitchFamily="34" charset="0"/>
                    <a:cs typeface="Arial" panose="020B0604020202020204" pitchFamily="34" charset="0"/>
                  </a:rPr>
                  <a:t> das </a:t>
                </a:r>
                <a:r>
                  <a:rPr lang="en-US" sz="1400" dirty="0" err="1">
                    <a:solidFill>
                      <a:srgbClr val="365F91"/>
                    </a:solidFill>
                    <a:effectLst/>
                    <a:latin typeface="Arial" panose="020B0604020202020204" pitchFamily="34" charset="0"/>
                    <a:ea typeface="Calibri" panose="020F0502020204030204" pitchFamily="34" charset="0"/>
                    <a:cs typeface="Arial" panose="020B0604020202020204" pitchFamily="34" charset="0"/>
                  </a:rPr>
                  <a:t>órbitas</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ixa de Texto 2"/>
              <p:cNvSpPr txBox="1">
                <a:spLocks noChangeArrowheads="1"/>
              </p:cNvSpPr>
              <p:nvPr/>
            </p:nvSpPr>
            <p:spPr bwMode="auto">
              <a:xfrm>
                <a:off x="7613867" y="4645554"/>
                <a:ext cx="2156888" cy="79362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pt-BR"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Um fóton é emitido com energia </a:t>
                </a:r>
                <a:r>
                  <a:rPr lang="pt-BR" sz="14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E = </a:t>
                </a:r>
                <a:r>
                  <a:rPr lang="pt-BR" sz="1400" i="1"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hf</a:t>
                </a:r>
                <a:endParaRPr lang="pt-BR" sz="1400" dirty="0">
                  <a:effectLst/>
                  <a:latin typeface="Arial" panose="020B0604020202020204" pitchFamily="34" charset="0"/>
                  <a:ea typeface="Calibri" panose="020F0502020204030204" pitchFamily="34" charset="0"/>
                  <a:cs typeface="Arial" panose="020B0604020202020204" pitchFamily="34" charset="0"/>
                </a:endParaRPr>
              </a:p>
            </p:txBody>
          </p:sp>
        </p:grpSp>
        <p:cxnSp>
          <p:nvCxnSpPr>
            <p:cNvPr id="7" name="Conector de Seta Reta 6"/>
            <p:cNvCxnSpPr/>
            <p:nvPr/>
          </p:nvCxnSpPr>
          <p:spPr>
            <a:xfrm>
              <a:off x="6978071" y="2270767"/>
              <a:ext cx="581891"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8" name="Conector de Seta Reta 7"/>
            <p:cNvCxnSpPr/>
            <p:nvPr/>
          </p:nvCxnSpPr>
          <p:spPr>
            <a:xfrm>
              <a:off x="6908799" y="5042365"/>
              <a:ext cx="581891"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grpSp>
      <p:sp>
        <p:nvSpPr>
          <p:cNvPr id="6" name="CaixaDeTexto 5"/>
          <p:cNvSpPr txBox="1"/>
          <p:nvPr/>
        </p:nvSpPr>
        <p:spPr>
          <a:xfrm>
            <a:off x="286329" y="1893683"/>
            <a:ext cx="3001816" cy="1661993"/>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Modelo atômico de Bohr para o átomo de hidrogênio.</a:t>
            </a:r>
          </a:p>
          <a:p>
            <a:pPr algn="ctr"/>
            <a:r>
              <a:rPr lang="pt-BR" sz="1600" dirty="0">
                <a:latin typeface="Arial" panose="020B0604020202020204" pitchFamily="34" charset="0"/>
                <a:cs typeface="Arial" panose="020B0604020202020204" pitchFamily="34" charset="0"/>
              </a:rPr>
              <a:t>Fonte: </a:t>
            </a:r>
            <a:r>
              <a:rPr lang="pt-BR" sz="1600" dirty="0">
                <a:latin typeface="Arial" panose="020B0604020202020204" pitchFamily="34" charset="0"/>
                <a:cs typeface="Arial" panose="020B0604020202020204" pitchFamily="34" charset="0"/>
                <a:hlinkClick r:id="rId3"/>
              </a:rPr>
              <a:t>http://</a:t>
            </a:r>
            <a:r>
              <a:rPr lang="pt-BR" sz="1600" dirty="0" smtClean="0">
                <a:latin typeface="Arial" panose="020B0604020202020204" pitchFamily="34" charset="0"/>
                <a:cs typeface="Arial" panose="020B0604020202020204" pitchFamily="34" charset="0"/>
                <a:hlinkClick r:id="rId3"/>
              </a:rPr>
              <a:t>pt.wikipedia.org/wiki/Modelo_at%C3%B4mico_de_Bohr</a:t>
            </a:r>
            <a:r>
              <a:rPr lang="pt-BR" sz="1600" dirty="0" smtClean="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sp>
        <p:nvSpPr>
          <p:cNvPr id="11" name="CaixaDeTexto 10"/>
          <p:cNvSpPr txBox="1"/>
          <p:nvPr/>
        </p:nvSpPr>
        <p:spPr>
          <a:xfrm>
            <a:off x="286329" y="4711828"/>
            <a:ext cx="11674764" cy="1938992"/>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Bohr sabia que seu modelo eram representações conceituais de um </a:t>
            </a:r>
            <a:r>
              <a:rPr lang="pt-BR" sz="2000" dirty="0" smtClean="0">
                <a:latin typeface="Arial" panose="020B0604020202020204" pitchFamily="34" charset="0"/>
                <a:cs typeface="Arial" panose="020B0604020202020204" pitchFamily="34" charset="0"/>
              </a:rPr>
              <a:t>átomo e deveria ser interpretado apenas como um modelo inicial. </a:t>
            </a:r>
            <a:r>
              <a:rPr lang="pt-BR" sz="2000" dirty="0">
                <a:latin typeface="Arial" panose="020B0604020202020204" pitchFamily="34" charset="0"/>
                <a:cs typeface="Arial" panose="020B0604020202020204" pitchFamily="34" charset="0"/>
              </a:rPr>
              <a:t>Com o desenvolvimento da Mecânica Quântica chegou-se a uma nova interpretação da natureza e da estrutura da matéria e a uma teoria moderna sobre o </a:t>
            </a:r>
            <a:r>
              <a:rPr lang="pt-BR" sz="2000" dirty="0" smtClean="0">
                <a:latin typeface="Arial" panose="020B0604020202020204" pitchFamily="34" charset="0"/>
                <a:cs typeface="Arial" panose="020B0604020202020204" pitchFamily="34" charset="0"/>
              </a:rPr>
              <a:t>átomo.</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0145" y="397164"/>
            <a:ext cx="6373091" cy="5786199"/>
          </a:xfrm>
          <a:prstGeom prst="rect">
            <a:avLst/>
          </a:prstGeom>
          <a:noFill/>
        </p:spPr>
        <p:txBody>
          <a:bodyPr wrap="square" rtlCol="0">
            <a:spAutoFit/>
          </a:bodyPr>
          <a:lstStyle/>
          <a:p>
            <a:r>
              <a:rPr lang="pt-BR" sz="2000" b="1" dirty="0" smtClean="0">
                <a:solidFill>
                  <a:srgbClr val="C00000"/>
                </a:solidFill>
                <a:latin typeface="Arial" panose="020B0604020202020204" pitchFamily="34" charset="0"/>
                <a:cs typeface="Arial" panose="020B0604020202020204" pitchFamily="34" charset="0"/>
              </a:rPr>
              <a:t>O modelo atômico didático</a:t>
            </a:r>
          </a:p>
          <a:p>
            <a:endParaRPr lang="pt-BR" sz="2000" b="1" dirty="0">
              <a:solidFill>
                <a:srgbClr val="C00000"/>
              </a:solidFill>
              <a:latin typeface="Arial" panose="020B0604020202020204" pitchFamily="34" charset="0"/>
              <a:cs typeface="Arial" panose="020B0604020202020204" pitchFamily="34" charset="0"/>
            </a:endParaRPr>
          </a:p>
          <a:p>
            <a:pPr indent="457200" algn="just">
              <a:lnSpc>
                <a:spcPct val="150000"/>
              </a:lnSpc>
            </a:pPr>
            <a:r>
              <a:rPr lang="pt-BR" sz="2000" dirty="0">
                <a:latin typeface="Arial" panose="020B0604020202020204" pitchFamily="34" charset="0"/>
                <a:cs typeface="Arial" panose="020B0604020202020204" pitchFamily="34" charset="0"/>
              </a:rPr>
              <a:t>O modelo atômico para fins didáticos é bastante simplificado, apresentando apenas a estrutura básica do átomo. </a:t>
            </a: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Essencialmente</a:t>
            </a:r>
            <a:r>
              <a:rPr lang="pt-BR" sz="2000" dirty="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o átomo é neutro</a:t>
            </a:r>
            <a:r>
              <a:rPr lang="pt-BR" sz="2000" dirty="0">
                <a:latin typeface="Arial" panose="020B0604020202020204" pitchFamily="34" charset="0"/>
                <a:cs typeface="Arial" panose="020B0604020202020204" pitchFamily="34" charset="0"/>
              </a:rPr>
              <a:t>, é constituído de um núcleo bastante pequeno com carga elétrica positiva, onde estão concentradas as partículas subatômicas – </a:t>
            </a:r>
            <a:r>
              <a:rPr lang="pt-BR" sz="2000" b="1" i="1" dirty="0">
                <a:latin typeface="Arial" panose="020B0604020202020204" pitchFamily="34" charset="0"/>
                <a:cs typeface="Arial" panose="020B0604020202020204" pitchFamily="34" charset="0"/>
              </a:rPr>
              <a:t>prótons</a:t>
            </a:r>
            <a:r>
              <a:rPr lang="pt-BR" sz="2000" b="1" dirty="0">
                <a:latin typeface="Arial" panose="020B0604020202020204" pitchFamily="34" charset="0"/>
                <a:cs typeface="Arial" panose="020B0604020202020204" pitchFamily="34" charset="0"/>
              </a:rPr>
              <a:t> e </a:t>
            </a:r>
            <a:r>
              <a:rPr lang="pt-BR" sz="2000" b="1" i="1" dirty="0" smtClean="0">
                <a:latin typeface="Arial" panose="020B0604020202020204" pitchFamily="34" charset="0"/>
                <a:cs typeface="Arial" panose="020B0604020202020204" pitchFamily="34" charset="0"/>
              </a:rPr>
              <a:t>nêutrons</a:t>
            </a:r>
            <a:r>
              <a:rPr lang="pt-BR" sz="2000" dirty="0" smtClean="0">
                <a:latin typeface="Arial" panose="020B0604020202020204" pitchFamily="34" charset="0"/>
                <a:cs typeface="Arial" panose="020B0604020202020204" pitchFamily="34" charset="0"/>
              </a:rPr>
              <a:t> – denominadas </a:t>
            </a:r>
            <a:r>
              <a:rPr lang="pt-BR" sz="2000" b="1" i="1" dirty="0" err="1" smtClean="0">
                <a:latin typeface="Arial" panose="020B0604020202020204" pitchFamily="34" charset="0"/>
                <a:cs typeface="Arial" panose="020B0604020202020204" pitchFamily="34" charset="0"/>
              </a:rPr>
              <a:t>núcleons</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Ao redor do núcleo está a eletrosfera, formada por uma configuração de partículas denominadas </a:t>
            </a:r>
            <a:r>
              <a:rPr lang="pt-BR" sz="2000" b="1" i="1" dirty="0">
                <a:latin typeface="Arial" panose="020B0604020202020204" pitchFamily="34" charset="0"/>
                <a:cs typeface="Arial" panose="020B0604020202020204" pitchFamily="34" charset="0"/>
              </a:rPr>
              <a:t>elétrons</a:t>
            </a:r>
            <a:r>
              <a:rPr lang="pt-BR" sz="2000" dirty="0">
                <a:latin typeface="Arial" panose="020B0604020202020204" pitchFamily="34" charset="0"/>
                <a:cs typeface="Arial" panose="020B0604020202020204" pitchFamily="34" charset="0"/>
              </a:rPr>
              <a:t>, com cargas elétricas negativas</a:t>
            </a:r>
            <a:r>
              <a:rPr lang="pt-BR" sz="2000" dirty="0" smtClean="0">
                <a:latin typeface="Arial" panose="020B0604020202020204" pitchFamily="34" charset="0"/>
                <a:cs typeface="Arial" panose="020B0604020202020204" pitchFamily="34" charset="0"/>
              </a:rPr>
              <a:t>.</a:t>
            </a:r>
            <a:r>
              <a:rPr lang="pt-BR" sz="2000" dirty="0" smtClean="0">
                <a:solidFill>
                  <a:srgbClr val="C00000"/>
                </a:solidFill>
                <a:latin typeface="Arial" panose="020B0604020202020204" pitchFamily="34" charset="0"/>
                <a:cs typeface="Arial" panose="020B0604020202020204" pitchFamily="34" charset="0"/>
              </a:rPr>
              <a:t> </a:t>
            </a:r>
            <a:endParaRPr lang="pt-BR" sz="2000" dirty="0">
              <a:solidFill>
                <a:srgbClr val="C00000"/>
              </a:solidFill>
              <a:latin typeface="Arial" panose="020B0604020202020204" pitchFamily="34" charset="0"/>
              <a:cs typeface="Arial" panose="020B0604020202020204" pitchFamily="34" charset="0"/>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101" y="1224196"/>
            <a:ext cx="4383624" cy="3985113"/>
          </a:xfrm>
          <a:prstGeom prst="rect">
            <a:avLst/>
          </a:prstGeom>
        </p:spPr>
      </p:pic>
      <p:sp>
        <p:nvSpPr>
          <p:cNvPr id="4" name="CaixaDeTexto 3"/>
          <p:cNvSpPr txBox="1"/>
          <p:nvPr/>
        </p:nvSpPr>
        <p:spPr>
          <a:xfrm>
            <a:off x="7897391" y="5260033"/>
            <a:ext cx="2791044" cy="923330"/>
          </a:xfrm>
          <a:prstGeom prst="rect">
            <a:avLst/>
          </a:prstGeom>
          <a:noFill/>
        </p:spPr>
        <p:txBody>
          <a:bodyPr wrap="square" rtlCol="0">
            <a:spAutoFit/>
          </a:bodyPr>
          <a:lstStyle/>
          <a:p>
            <a:pPr algn="ctr"/>
            <a:r>
              <a:rPr lang="pt-BR" dirty="0">
                <a:latin typeface="Arial" panose="020B0604020202020204" pitchFamily="34" charset="0"/>
                <a:cs typeface="Arial" panose="020B0604020202020204" pitchFamily="34" charset="0"/>
              </a:rPr>
              <a:t>Fonte: </a:t>
            </a:r>
            <a:r>
              <a:rPr lang="pt-BR" dirty="0">
                <a:latin typeface="Arial" panose="020B0604020202020204" pitchFamily="34" charset="0"/>
                <a:cs typeface="Arial" panose="020B0604020202020204" pitchFamily="34" charset="0"/>
                <a:hlinkClick r:id="rId3"/>
              </a:rPr>
              <a:t>http://</a:t>
            </a:r>
            <a:r>
              <a:rPr lang="pt-BR" dirty="0" smtClean="0">
                <a:latin typeface="Arial" panose="020B0604020202020204" pitchFamily="34" charset="0"/>
                <a:cs typeface="Arial" panose="020B0604020202020204" pitchFamily="34" charset="0"/>
                <a:hlinkClick r:id="rId3"/>
              </a:rPr>
              <a:t>www.cnen.gov.br/acnen/imagens/atomo.png</a:t>
            </a:r>
            <a:r>
              <a:rPr lang="pt-BR" dirty="0" smtClean="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092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4881554" y="188641"/>
            <a:ext cx="2445508" cy="584775"/>
          </a:xfrm>
          <a:prstGeom prst="rect">
            <a:avLst/>
          </a:prstGeom>
          <a:gradFill>
            <a:gsLst>
              <a:gs pos="0">
                <a:srgbClr val="03D4A8"/>
              </a:gs>
              <a:gs pos="25000">
                <a:srgbClr val="21D6E0"/>
              </a:gs>
              <a:gs pos="75000">
                <a:srgbClr val="0087E6"/>
              </a:gs>
              <a:gs pos="100000">
                <a:srgbClr val="005CBF"/>
              </a:gs>
            </a:gsLst>
            <a:lin ang="5400000" scaled="0"/>
          </a:gradFill>
          <a:ln>
            <a:solidFill>
              <a:schemeClr val="tx1"/>
            </a:solidFill>
          </a:ln>
        </p:spPr>
        <p:txBody>
          <a:bodyPr wrap="square" rtlCol="0">
            <a:spAutoFit/>
          </a:bodyPr>
          <a:lstStyle/>
          <a:p>
            <a:pPr algn="ctr"/>
            <a:r>
              <a:rPr lang="pt-BR" sz="3200" b="1" dirty="0">
                <a:latin typeface="Times New Roman" pitchFamily="18" charset="0"/>
                <a:cs typeface="Times New Roman" pitchFamily="18" charset="0"/>
              </a:rPr>
              <a:t>O ÁTOMO</a:t>
            </a:r>
          </a:p>
        </p:txBody>
      </p:sp>
      <p:grpSp>
        <p:nvGrpSpPr>
          <p:cNvPr id="25" name="Grupo 24"/>
          <p:cNvGrpSpPr/>
          <p:nvPr/>
        </p:nvGrpSpPr>
        <p:grpSpPr>
          <a:xfrm>
            <a:off x="1339111" y="3246861"/>
            <a:ext cx="3434841" cy="3207421"/>
            <a:chOff x="-184890" y="3141232"/>
            <a:chExt cx="3434841" cy="3207421"/>
          </a:xfrm>
        </p:grpSpPr>
        <p:sp>
          <p:nvSpPr>
            <p:cNvPr id="8" name="CaixaDeTexto 7"/>
            <p:cNvSpPr txBox="1"/>
            <p:nvPr/>
          </p:nvSpPr>
          <p:spPr>
            <a:xfrm>
              <a:off x="539552" y="5425323"/>
              <a:ext cx="2710399" cy="923330"/>
            </a:xfrm>
            <a:prstGeom prst="rect">
              <a:avLst/>
            </a:prstGeom>
            <a:solidFill>
              <a:schemeClr val="accent3">
                <a:lumMod val="20000"/>
                <a:lumOff val="80000"/>
              </a:schemeClr>
            </a:solidFill>
            <a:ln>
              <a:solidFill>
                <a:schemeClr val="tx1"/>
              </a:solidFill>
            </a:ln>
          </p:spPr>
          <p:txBody>
            <a:bodyPr wrap="square" rtlCol="0">
              <a:spAutoFit/>
            </a:bodyPr>
            <a:lstStyle/>
            <a:p>
              <a:pPr algn="ctr"/>
              <a:r>
                <a:rPr lang="pt-BR" dirty="0">
                  <a:latin typeface="Times New Roman" pitchFamily="18" charset="0"/>
                  <a:cs typeface="Times New Roman" pitchFamily="18" charset="0"/>
                </a:rPr>
                <a:t>carga elétrica positiva:</a:t>
              </a:r>
            </a:p>
            <a:p>
              <a:pPr algn="ctr"/>
              <a:r>
                <a:rPr lang="en-US" dirty="0">
                  <a:latin typeface="Times New Roman" pitchFamily="18" charset="0"/>
                  <a:cs typeface="Times New Roman" pitchFamily="18" charset="0"/>
                </a:rPr>
                <a:t>e = +1,6.10</a:t>
              </a:r>
              <a:r>
                <a:rPr lang="en-US" baseline="30000" dirty="0">
                  <a:latin typeface="Times New Roman" pitchFamily="18" charset="0"/>
                  <a:cs typeface="Times New Roman" pitchFamily="18" charset="0"/>
                </a:rPr>
                <a:t>-19 </a:t>
              </a:r>
              <a:r>
                <a:rPr lang="en-US" dirty="0">
                  <a:latin typeface="Times New Roman" pitchFamily="18" charset="0"/>
                  <a:cs typeface="Times New Roman" pitchFamily="18" charset="0"/>
                </a:rPr>
                <a:t>C;</a:t>
              </a:r>
            </a:p>
            <a:p>
              <a:pPr algn="ctr"/>
              <a:r>
                <a:rPr lang="en-US" dirty="0" err="1">
                  <a:latin typeface="Times New Roman" pitchFamily="18" charset="0"/>
                  <a:cs typeface="Times New Roman" pitchFamily="18" charset="0"/>
                </a:rPr>
                <a:t>massa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t>
              </a:r>
              <a:r>
                <a:rPr lang="en-US" baseline="-25000" dirty="0" err="1">
                  <a:latin typeface="Times New Roman" pitchFamily="18" charset="0"/>
                  <a:cs typeface="Times New Roman" pitchFamily="18" charset="0"/>
                </a:rPr>
                <a:t>p</a:t>
              </a:r>
              <a:r>
                <a:rPr lang="en-US" dirty="0">
                  <a:latin typeface="Times New Roman" pitchFamily="18" charset="0"/>
                  <a:cs typeface="Times New Roman" pitchFamily="18" charset="0"/>
                </a:rPr>
                <a:t> = </a:t>
              </a:r>
              <a:r>
                <a:rPr lang="en-US" sz="1600" dirty="0">
                  <a:latin typeface="Times New Roman" pitchFamily="18" charset="0"/>
                  <a:cs typeface="Times New Roman" pitchFamily="18" charset="0"/>
                </a:rPr>
                <a:t>1,6726.10</a:t>
              </a:r>
              <a:r>
                <a:rPr lang="en-US" sz="1600" baseline="30000" dirty="0">
                  <a:latin typeface="Times New Roman" pitchFamily="18" charset="0"/>
                  <a:cs typeface="Times New Roman" pitchFamily="18" charset="0"/>
                </a:rPr>
                <a:t>-27 </a:t>
              </a:r>
              <a:r>
                <a:rPr lang="en-US" sz="1600" dirty="0">
                  <a:latin typeface="Times New Roman" pitchFamily="18" charset="0"/>
                  <a:cs typeface="Times New Roman" pitchFamily="18" charset="0"/>
                </a:rPr>
                <a:t>Kg</a:t>
              </a:r>
              <a:endParaRPr lang="pt-BR" sz="1600" dirty="0">
                <a:latin typeface="Times New Roman" pitchFamily="18" charset="0"/>
                <a:cs typeface="Times New Roman" pitchFamily="18" charset="0"/>
              </a:endParaRPr>
            </a:p>
          </p:txBody>
        </p:sp>
        <p:sp>
          <p:nvSpPr>
            <p:cNvPr id="16" name="CaixaDeTexto 15"/>
            <p:cNvSpPr txBox="1"/>
            <p:nvPr/>
          </p:nvSpPr>
          <p:spPr>
            <a:xfrm>
              <a:off x="-184890" y="4278802"/>
              <a:ext cx="1143040" cy="400110"/>
            </a:xfrm>
            <a:prstGeom prst="rect">
              <a:avLst/>
            </a:prstGeom>
            <a:noFill/>
          </p:spPr>
          <p:txBody>
            <a:bodyPr wrap="square" rtlCol="0">
              <a:spAutoFit/>
            </a:bodyPr>
            <a:lstStyle/>
            <a:p>
              <a:pPr algn="ctr"/>
              <a:r>
                <a:rPr lang="pt-BR" sz="2000" dirty="0">
                  <a:solidFill>
                    <a:srgbClr val="0000FF"/>
                  </a:solidFill>
                  <a:latin typeface="Times New Roman" pitchFamily="18" charset="0"/>
                  <a:cs typeface="Times New Roman" pitchFamily="18" charset="0"/>
                </a:rPr>
                <a:t>possuem</a:t>
              </a:r>
            </a:p>
          </p:txBody>
        </p:sp>
        <p:cxnSp>
          <p:nvCxnSpPr>
            <p:cNvPr id="19" name="Conector angulado 18"/>
            <p:cNvCxnSpPr>
              <a:stCxn id="5" idx="1"/>
              <a:endCxn id="8" idx="1"/>
            </p:cNvCxnSpPr>
            <p:nvPr/>
          </p:nvCxnSpPr>
          <p:spPr>
            <a:xfrm rot="10800000" flipV="1">
              <a:off x="539552" y="3141232"/>
              <a:ext cx="317672" cy="2745756"/>
            </a:xfrm>
            <a:prstGeom prst="bentConnector3">
              <a:avLst>
                <a:gd name="adj1" fmla="val 17196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Grupo 50"/>
          <p:cNvGrpSpPr/>
          <p:nvPr/>
        </p:nvGrpSpPr>
        <p:grpSpPr>
          <a:xfrm>
            <a:off x="3439562" y="773414"/>
            <a:ext cx="6147869" cy="1321418"/>
            <a:chOff x="1857356" y="773414"/>
            <a:chExt cx="6147869" cy="1321418"/>
          </a:xfrm>
        </p:grpSpPr>
        <p:sp>
          <p:nvSpPr>
            <p:cNvPr id="83" name="CaixaDeTexto 82"/>
            <p:cNvSpPr txBox="1"/>
            <p:nvPr/>
          </p:nvSpPr>
          <p:spPr>
            <a:xfrm>
              <a:off x="3429972" y="1110958"/>
              <a:ext cx="2373090" cy="400110"/>
            </a:xfrm>
            <a:prstGeom prst="rect">
              <a:avLst/>
            </a:prstGeom>
            <a:noFill/>
          </p:spPr>
          <p:txBody>
            <a:bodyPr wrap="square" rtlCol="0">
              <a:spAutoFit/>
            </a:bodyPr>
            <a:lstStyle/>
            <a:p>
              <a:pPr algn="ctr"/>
              <a:r>
                <a:rPr lang="pt-BR" sz="2000" dirty="0">
                  <a:solidFill>
                    <a:srgbClr val="0000FF"/>
                  </a:solidFill>
                  <a:latin typeface="Times New Roman" pitchFamily="18" charset="0"/>
                  <a:cs typeface="Times New Roman" pitchFamily="18" charset="0"/>
                </a:rPr>
                <a:t>é constituído por</a:t>
              </a:r>
            </a:p>
          </p:txBody>
        </p:sp>
        <p:sp>
          <p:nvSpPr>
            <p:cNvPr id="3" name="CaixaDeTexto 2"/>
            <p:cNvSpPr txBox="1"/>
            <p:nvPr/>
          </p:nvSpPr>
          <p:spPr>
            <a:xfrm>
              <a:off x="1857356" y="1571612"/>
              <a:ext cx="2000264" cy="523220"/>
            </a:xfrm>
            <a:prstGeom prst="rect">
              <a:avLst/>
            </a:prstGeom>
            <a:gradFill flip="none" rotWithShape="1">
              <a:gsLst>
                <a:gs pos="0">
                  <a:srgbClr val="8488C4"/>
                </a:gs>
                <a:gs pos="53000">
                  <a:srgbClr val="D4DEFF"/>
                </a:gs>
                <a:gs pos="83000">
                  <a:srgbClr val="D4DEFF"/>
                </a:gs>
                <a:gs pos="100000">
                  <a:srgbClr val="96AB94"/>
                </a:gs>
              </a:gsLst>
              <a:lin ang="2700000" scaled="0"/>
              <a:tileRect/>
            </a:gradFill>
            <a:ln>
              <a:solidFill>
                <a:schemeClr val="tx1"/>
              </a:solidFill>
            </a:ln>
          </p:spPr>
          <p:txBody>
            <a:bodyPr wrap="square" rtlCol="0">
              <a:spAutoFit/>
            </a:bodyPr>
            <a:lstStyle/>
            <a:p>
              <a:pPr algn="ctr"/>
              <a:r>
                <a:rPr lang="pt-BR" sz="2800" dirty="0">
                  <a:latin typeface="Times New Roman" pitchFamily="18" charset="0"/>
                  <a:cs typeface="Times New Roman" pitchFamily="18" charset="0"/>
                </a:rPr>
                <a:t>NÚCLEO</a:t>
              </a:r>
            </a:p>
          </p:txBody>
        </p:sp>
        <p:cxnSp>
          <p:nvCxnSpPr>
            <p:cNvPr id="85" name="Conector angulado 84"/>
            <p:cNvCxnSpPr>
              <a:stCxn id="2" idx="2"/>
              <a:endCxn id="3" idx="0"/>
            </p:cNvCxnSpPr>
            <p:nvPr/>
          </p:nvCxnSpPr>
          <p:spPr>
            <a:xfrm rot="5400000">
              <a:off x="3319800" y="311103"/>
              <a:ext cx="798197" cy="1722820"/>
            </a:xfrm>
            <a:prstGeom prst="bentConnector3">
              <a:avLst>
                <a:gd name="adj1" fmla="val 4672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5290581" y="1557965"/>
              <a:ext cx="2714644" cy="523220"/>
            </a:xfrm>
            <a:prstGeom prst="rect">
              <a:avLst/>
            </a:prstGeom>
            <a:gradFill>
              <a:gsLst>
                <a:gs pos="0">
                  <a:srgbClr val="8488C4"/>
                </a:gs>
                <a:gs pos="53000">
                  <a:srgbClr val="D4DEFF"/>
                </a:gs>
                <a:gs pos="83000">
                  <a:srgbClr val="D4DEFF"/>
                </a:gs>
                <a:gs pos="100000">
                  <a:srgbClr val="96AB94"/>
                </a:gs>
              </a:gsLst>
              <a:lin ang="2700000" scaled="0"/>
            </a:gradFill>
            <a:ln>
              <a:solidFill>
                <a:schemeClr val="tx1"/>
              </a:solidFill>
            </a:ln>
          </p:spPr>
          <p:txBody>
            <a:bodyPr wrap="square" rtlCol="0">
              <a:spAutoFit/>
            </a:bodyPr>
            <a:lstStyle/>
            <a:p>
              <a:pPr algn="ctr"/>
              <a:r>
                <a:rPr lang="pt-BR" sz="2800" dirty="0">
                  <a:latin typeface="Times New Roman" pitchFamily="18" charset="0"/>
                  <a:cs typeface="Times New Roman" pitchFamily="18" charset="0"/>
                </a:rPr>
                <a:t>ELETROSFERA </a:t>
              </a:r>
            </a:p>
          </p:txBody>
        </p:sp>
        <p:cxnSp>
          <p:nvCxnSpPr>
            <p:cNvPr id="87" name="Conector angulado 86"/>
            <p:cNvCxnSpPr>
              <a:stCxn id="2" idx="2"/>
              <a:endCxn id="4" idx="0"/>
            </p:cNvCxnSpPr>
            <p:nvPr/>
          </p:nvCxnSpPr>
          <p:spPr>
            <a:xfrm rot="16200000" flipH="1">
              <a:off x="5221830" y="131892"/>
              <a:ext cx="784550" cy="2067595"/>
            </a:xfrm>
            <a:prstGeom prst="bentConnector3">
              <a:avLst>
                <a:gd name="adj1" fmla="val 48335"/>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2381225" y="2094832"/>
            <a:ext cx="3793717" cy="1308010"/>
            <a:chOff x="857224" y="2094832"/>
            <a:chExt cx="3793717" cy="1308010"/>
          </a:xfrm>
        </p:grpSpPr>
        <p:sp>
          <p:nvSpPr>
            <p:cNvPr id="5" name="CaixaDeTexto 4"/>
            <p:cNvSpPr txBox="1"/>
            <p:nvPr/>
          </p:nvSpPr>
          <p:spPr>
            <a:xfrm>
              <a:off x="857224" y="2879622"/>
              <a:ext cx="1571636" cy="523220"/>
            </a:xfrm>
            <a:prstGeom prst="rect">
              <a:avLst/>
            </a:prstGeom>
            <a:solidFill>
              <a:schemeClr val="accent5">
                <a:lumMod val="20000"/>
                <a:lumOff val="80000"/>
              </a:schemeClr>
            </a:solidFill>
            <a:ln>
              <a:solidFill>
                <a:schemeClr val="tx1"/>
              </a:solidFill>
            </a:ln>
          </p:spPr>
          <p:txBody>
            <a:bodyPr wrap="square" rtlCol="0">
              <a:spAutoFit/>
            </a:bodyPr>
            <a:lstStyle/>
            <a:p>
              <a:pPr algn="ctr"/>
              <a:r>
                <a:rPr lang="pt-BR" sz="2800" dirty="0">
                  <a:latin typeface="Times New Roman" pitchFamily="18" charset="0"/>
                  <a:cs typeface="Times New Roman" pitchFamily="18" charset="0"/>
                </a:rPr>
                <a:t>prótons</a:t>
              </a:r>
            </a:p>
          </p:txBody>
        </p:sp>
        <p:sp>
          <p:nvSpPr>
            <p:cNvPr id="6" name="CaixaDeTexto 5"/>
            <p:cNvSpPr txBox="1"/>
            <p:nvPr/>
          </p:nvSpPr>
          <p:spPr>
            <a:xfrm>
              <a:off x="3079305" y="2879622"/>
              <a:ext cx="1571636" cy="523220"/>
            </a:xfrm>
            <a:prstGeom prst="rect">
              <a:avLst/>
            </a:prstGeom>
            <a:solidFill>
              <a:schemeClr val="accent5">
                <a:lumMod val="20000"/>
                <a:lumOff val="80000"/>
              </a:schemeClr>
            </a:solidFill>
            <a:ln>
              <a:solidFill>
                <a:schemeClr val="tx1"/>
              </a:solidFill>
            </a:ln>
          </p:spPr>
          <p:txBody>
            <a:bodyPr wrap="square" rtlCol="0">
              <a:spAutoFit/>
            </a:bodyPr>
            <a:lstStyle/>
            <a:p>
              <a:pPr algn="ctr"/>
              <a:r>
                <a:rPr lang="pt-BR" sz="2800" dirty="0">
                  <a:latin typeface="Times New Roman" pitchFamily="18" charset="0"/>
                  <a:cs typeface="Times New Roman" pitchFamily="18" charset="0"/>
                </a:rPr>
                <a:t>nêutrons</a:t>
              </a:r>
            </a:p>
          </p:txBody>
        </p:sp>
        <p:cxnSp>
          <p:nvCxnSpPr>
            <p:cNvPr id="22" name="Conector angulado 21"/>
            <p:cNvCxnSpPr>
              <a:stCxn id="3" idx="2"/>
              <a:endCxn id="5" idx="0"/>
            </p:cNvCxnSpPr>
            <p:nvPr/>
          </p:nvCxnSpPr>
          <p:spPr>
            <a:xfrm rot="5400000">
              <a:off x="1886973" y="1850902"/>
              <a:ext cx="784790" cy="1272651"/>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ector angulado 23"/>
            <p:cNvCxnSpPr>
              <a:stCxn id="3" idx="2"/>
              <a:endCxn id="6" idx="0"/>
            </p:cNvCxnSpPr>
            <p:nvPr/>
          </p:nvCxnSpPr>
          <p:spPr>
            <a:xfrm rot="16200000" flipH="1">
              <a:off x="2998013" y="2012512"/>
              <a:ext cx="784790" cy="94943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CaixaDeTexto 39"/>
            <p:cNvSpPr txBox="1"/>
            <p:nvPr/>
          </p:nvSpPr>
          <p:spPr>
            <a:xfrm>
              <a:off x="1979712" y="2369673"/>
              <a:ext cx="1611346" cy="400110"/>
            </a:xfrm>
            <a:prstGeom prst="rect">
              <a:avLst/>
            </a:prstGeom>
            <a:noFill/>
          </p:spPr>
          <p:txBody>
            <a:bodyPr wrap="square" rtlCol="0">
              <a:spAutoFit/>
            </a:bodyPr>
            <a:lstStyle/>
            <a:p>
              <a:pPr algn="ctr"/>
              <a:r>
                <a:rPr lang="pt-BR" sz="2000" dirty="0">
                  <a:solidFill>
                    <a:srgbClr val="0000FF"/>
                  </a:solidFill>
                  <a:latin typeface="Times New Roman" pitchFamily="18" charset="0"/>
                  <a:cs typeface="Times New Roman" pitchFamily="18" charset="0"/>
                </a:rPr>
                <a:t>composto por</a:t>
              </a:r>
            </a:p>
          </p:txBody>
        </p:sp>
      </p:grpSp>
      <p:grpSp>
        <p:nvGrpSpPr>
          <p:cNvPr id="26" name="Grupo 25"/>
          <p:cNvGrpSpPr/>
          <p:nvPr/>
        </p:nvGrpSpPr>
        <p:grpSpPr>
          <a:xfrm>
            <a:off x="7058327" y="3127766"/>
            <a:ext cx="3663738" cy="3354063"/>
            <a:chOff x="5340256" y="3151810"/>
            <a:chExt cx="3663738" cy="3354063"/>
          </a:xfrm>
        </p:grpSpPr>
        <p:sp>
          <p:nvSpPr>
            <p:cNvPr id="9" name="CaixaDeTexto 8"/>
            <p:cNvSpPr txBox="1"/>
            <p:nvPr/>
          </p:nvSpPr>
          <p:spPr>
            <a:xfrm>
              <a:off x="5340256" y="5582543"/>
              <a:ext cx="2736304" cy="923330"/>
            </a:xfrm>
            <a:prstGeom prst="rect">
              <a:avLst/>
            </a:prstGeom>
            <a:solidFill>
              <a:schemeClr val="accent3">
                <a:lumMod val="20000"/>
                <a:lumOff val="80000"/>
              </a:schemeClr>
            </a:solidFill>
            <a:ln>
              <a:solidFill>
                <a:schemeClr val="tx1"/>
              </a:solidFill>
            </a:ln>
          </p:spPr>
          <p:txBody>
            <a:bodyPr wrap="square" rtlCol="0">
              <a:spAutoFit/>
            </a:bodyPr>
            <a:lstStyle/>
            <a:p>
              <a:pPr algn="ctr"/>
              <a:r>
                <a:rPr lang="pt-BR" dirty="0">
                  <a:latin typeface="Times New Roman" pitchFamily="18" charset="0"/>
                  <a:cs typeface="Times New Roman" pitchFamily="18" charset="0"/>
                </a:rPr>
                <a:t>carga elétrica negativa: </a:t>
              </a:r>
            </a:p>
            <a:p>
              <a:pPr algn="ctr"/>
              <a:r>
                <a:rPr lang="en-US" dirty="0">
                  <a:latin typeface="Times New Roman" pitchFamily="18" charset="0"/>
                  <a:cs typeface="Times New Roman" pitchFamily="18" charset="0"/>
                </a:rPr>
                <a:t>e = -1,6.10</a:t>
              </a:r>
              <a:r>
                <a:rPr lang="en-US" baseline="30000" dirty="0">
                  <a:latin typeface="Times New Roman" pitchFamily="18" charset="0"/>
                  <a:cs typeface="Times New Roman" pitchFamily="18" charset="0"/>
                </a:rPr>
                <a:t>-19 </a:t>
              </a:r>
              <a:r>
                <a:rPr lang="en-US" dirty="0">
                  <a:latin typeface="Times New Roman" pitchFamily="18" charset="0"/>
                  <a:cs typeface="Times New Roman" pitchFamily="18" charset="0"/>
                </a:rPr>
                <a:t>C;</a:t>
              </a:r>
            </a:p>
            <a:p>
              <a:pPr algn="ctr"/>
              <a:r>
                <a:rPr lang="en-US" dirty="0" err="1">
                  <a:latin typeface="Times New Roman" pitchFamily="18" charset="0"/>
                  <a:cs typeface="Times New Roman" pitchFamily="18" charset="0"/>
                </a:rPr>
                <a:t>massa</a:t>
              </a:r>
              <a:r>
                <a:rPr lang="en-US" dirty="0">
                  <a:latin typeface="Times New Roman" pitchFamily="18" charset="0"/>
                  <a:cs typeface="Times New Roman" pitchFamily="18" charset="0"/>
                </a:rPr>
                <a:t>:  m</a:t>
              </a:r>
              <a:r>
                <a:rPr lang="en-US" baseline="-25000" dirty="0">
                  <a:latin typeface="Times New Roman" pitchFamily="18" charset="0"/>
                  <a:cs typeface="Times New Roman" pitchFamily="18" charset="0"/>
                </a:rPr>
                <a:t>e</a:t>
              </a:r>
              <a:r>
                <a:rPr lang="en-US" dirty="0">
                  <a:latin typeface="Times New Roman" pitchFamily="18" charset="0"/>
                  <a:cs typeface="Times New Roman" pitchFamily="18" charset="0"/>
                </a:rPr>
                <a:t> = 9,109.10</a:t>
              </a:r>
              <a:r>
                <a:rPr lang="en-US" baseline="30000" dirty="0">
                  <a:latin typeface="Times New Roman" pitchFamily="18" charset="0"/>
                  <a:cs typeface="Times New Roman" pitchFamily="18" charset="0"/>
                </a:rPr>
                <a:t>-31</a:t>
              </a:r>
              <a:r>
                <a:rPr lang="en-US" dirty="0">
                  <a:latin typeface="Times New Roman" pitchFamily="18" charset="0"/>
                  <a:cs typeface="Times New Roman" pitchFamily="18" charset="0"/>
                </a:rPr>
                <a:t>Kg</a:t>
              </a:r>
              <a:endParaRPr lang="pt-BR" dirty="0">
                <a:latin typeface="Times New Roman" pitchFamily="18" charset="0"/>
                <a:cs typeface="Times New Roman" pitchFamily="18" charset="0"/>
              </a:endParaRPr>
            </a:p>
          </p:txBody>
        </p:sp>
        <p:sp>
          <p:nvSpPr>
            <p:cNvPr id="31" name="CaixaDeTexto 30"/>
            <p:cNvSpPr txBox="1"/>
            <p:nvPr/>
          </p:nvSpPr>
          <p:spPr>
            <a:xfrm>
              <a:off x="7796159" y="4379971"/>
              <a:ext cx="1207835" cy="400110"/>
            </a:xfrm>
            <a:prstGeom prst="rect">
              <a:avLst/>
            </a:prstGeom>
            <a:noFill/>
          </p:spPr>
          <p:txBody>
            <a:bodyPr wrap="square" rtlCol="0">
              <a:spAutoFit/>
            </a:bodyPr>
            <a:lstStyle/>
            <a:p>
              <a:pPr algn="ctr"/>
              <a:r>
                <a:rPr lang="pt-BR" sz="2000" dirty="0">
                  <a:solidFill>
                    <a:srgbClr val="0000FF"/>
                  </a:solidFill>
                  <a:latin typeface="Times New Roman" pitchFamily="18" charset="0"/>
                  <a:cs typeface="Times New Roman" pitchFamily="18" charset="0"/>
                </a:rPr>
                <a:t>possuem</a:t>
              </a:r>
            </a:p>
          </p:txBody>
        </p:sp>
        <p:cxnSp>
          <p:nvCxnSpPr>
            <p:cNvPr id="79" name="Conector angulado 78"/>
            <p:cNvCxnSpPr>
              <a:stCxn id="7" idx="3"/>
              <a:endCxn id="9" idx="3"/>
            </p:cNvCxnSpPr>
            <p:nvPr/>
          </p:nvCxnSpPr>
          <p:spPr>
            <a:xfrm>
              <a:off x="7297855" y="3151810"/>
              <a:ext cx="778705" cy="2892398"/>
            </a:xfrm>
            <a:prstGeom prst="bentConnector3">
              <a:avLst>
                <a:gd name="adj1" fmla="val 12935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upo 17"/>
          <p:cNvGrpSpPr/>
          <p:nvPr/>
        </p:nvGrpSpPr>
        <p:grpSpPr>
          <a:xfrm>
            <a:off x="7381403" y="2081185"/>
            <a:ext cx="1749677" cy="1308190"/>
            <a:chOff x="5505338" y="2090815"/>
            <a:chExt cx="1749677" cy="1308190"/>
          </a:xfrm>
        </p:grpSpPr>
        <p:sp>
          <p:nvSpPr>
            <p:cNvPr id="7" name="CaixaDeTexto 6"/>
            <p:cNvSpPr txBox="1"/>
            <p:nvPr/>
          </p:nvSpPr>
          <p:spPr>
            <a:xfrm>
              <a:off x="5568226" y="2875785"/>
              <a:ext cx="1571636" cy="523220"/>
            </a:xfrm>
            <a:prstGeom prst="rect">
              <a:avLst/>
            </a:prstGeom>
            <a:solidFill>
              <a:schemeClr val="accent5">
                <a:lumMod val="20000"/>
                <a:lumOff val="80000"/>
              </a:schemeClr>
            </a:solidFill>
            <a:ln>
              <a:solidFill>
                <a:schemeClr val="tx1"/>
              </a:solidFill>
            </a:ln>
          </p:spPr>
          <p:txBody>
            <a:bodyPr wrap="square" rtlCol="0">
              <a:spAutoFit/>
            </a:bodyPr>
            <a:lstStyle/>
            <a:p>
              <a:pPr algn="ctr"/>
              <a:r>
                <a:rPr lang="pt-BR" sz="2800" dirty="0">
                  <a:latin typeface="Times New Roman" pitchFamily="18" charset="0"/>
                  <a:cs typeface="Times New Roman" pitchFamily="18" charset="0"/>
                </a:rPr>
                <a:t>elétrons</a:t>
              </a:r>
            </a:p>
          </p:txBody>
        </p:sp>
        <p:sp>
          <p:nvSpPr>
            <p:cNvPr id="49" name="CaixaDeTexto 48"/>
            <p:cNvSpPr txBox="1"/>
            <p:nvPr/>
          </p:nvSpPr>
          <p:spPr>
            <a:xfrm>
              <a:off x="5505338" y="2287172"/>
              <a:ext cx="1749677" cy="400110"/>
            </a:xfrm>
            <a:prstGeom prst="rect">
              <a:avLst/>
            </a:prstGeom>
            <a:noFill/>
          </p:spPr>
          <p:txBody>
            <a:bodyPr wrap="square" rtlCol="0">
              <a:spAutoFit/>
            </a:bodyPr>
            <a:lstStyle/>
            <a:p>
              <a:pPr algn="ctr"/>
              <a:r>
                <a:rPr lang="pt-BR" sz="2000" dirty="0">
                  <a:solidFill>
                    <a:srgbClr val="0000FF"/>
                  </a:solidFill>
                  <a:latin typeface="Times New Roman" pitchFamily="18" charset="0"/>
                  <a:cs typeface="Times New Roman" pitchFamily="18" charset="0"/>
                </a:rPr>
                <a:t>composta  por</a:t>
              </a:r>
            </a:p>
          </p:txBody>
        </p:sp>
        <p:cxnSp>
          <p:nvCxnSpPr>
            <p:cNvPr id="94" name="Conector de seta reta 93"/>
            <p:cNvCxnSpPr>
              <a:stCxn id="4" idx="2"/>
              <a:endCxn id="7" idx="0"/>
            </p:cNvCxnSpPr>
            <p:nvPr/>
          </p:nvCxnSpPr>
          <p:spPr>
            <a:xfrm>
              <a:off x="6354044" y="2090815"/>
              <a:ext cx="0" cy="7849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upo 19"/>
          <p:cNvGrpSpPr/>
          <p:nvPr/>
        </p:nvGrpSpPr>
        <p:grpSpPr>
          <a:xfrm>
            <a:off x="7222219" y="3389375"/>
            <a:ext cx="2068042" cy="1454792"/>
            <a:chOff x="5514818" y="3378269"/>
            <a:chExt cx="2068042" cy="1454792"/>
          </a:xfrm>
        </p:grpSpPr>
        <p:sp>
          <p:nvSpPr>
            <p:cNvPr id="11" name="CaixaDeTexto 10"/>
            <p:cNvSpPr txBox="1"/>
            <p:nvPr/>
          </p:nvSpPr>
          <p:spPr>
            <a:xfrm>
              <a:off x="5514818" y="4186730"/>
              <a:ext cx="2068042" cy="646331"/>
            </a:xfrm>
            <a:prstGeom prst="rect">
              <a:avLst/>
            </a:prstGeom>
            <a:solidFill>
              <a:schemeClr val="bg1"/>
            </a:solidFill>
            <a:ln>
              <a:solidFill>
                <a:schemeClr val="tx1"/>
              </a:solidFill>
            </a:ln>
          </p:spPr>
          <p:txBody>
            <a:bodyPr wrap="square" rtlCol="0">
              <a:spAutoFit/>
            </a:bodyPr>
            <a:lstStyle/>
            <a:p>
              <a:pPr algn="ctr"/>
              <a:r>
                <a:rPr lang="pt-BR" dirty="0">
                  <a:latin typeface="Times New Roman" pitchFamily="18" charset="0"/>
                  <a:cs typeface="Times New Roman" pitchFamily="18" charset="0"/>
                </a:rPr>
                <a:t>movimento em torno do núcleo</a:t>
              </a:r>
            </a:p>
          </p:txBody>
        </p:sp>
        <p:sp>
          <p:nvSpPr>
            <p:cNvPr id="15" name="CaixaDeTexto 14"/>
            <p:cNvSpPr txBox="1"/>
            <p:nvPr/>
          </p:nvSpPr>
          <p:spPr>
            <a:xfrm>
              <a:off x="5732390" y="3574914"/>
              <a:ext cx="1395956" cy="400110"/>
            </a:xfrm>
            <a:prstGeom prst="rect">
              <a:avLst/>
            </a:prstGeom>
            <a:noFill/>
          </p:spPr>
          <p:txBody>
            <a:bodyPr wrap="square" rtlCol="0">
              <a:spAutoFit/>
            </a:bodyPr>
            <a:lstStyle/>
            <a:p>
              <a:pPr algn="ctr"/>
              <a:r>
                <a:rPr lang="pt-BR" sz="2000" dirty="0">
                  <a:solidFill>
                    <a:srgbClr val="0000FF"/>
                  </a:solidFill>
                  <a:latin typeface="Times New Roman" pitchFamily="18" charset="0"/>
                  <a:cs typeface="Times New Roman" pitchFamily="18" charset="0"/>
                </a:rPr>
                <a:t>estão em</a:t>
              </a:r>
            </a:p>
          </p:txBody>
        </p:sp>
        <p:cxnSp>
          <p:nvCxnSpPr>
            <p:cNvPr id="100" name="Conector de seta reta 99"/>
            <p:cNvCxnSpPr>
              <a:stCxn id="7" idx="2"/>
              <a:endCxn id="11" idx="0"/>
            </p:cNvCxnSpPr>
            <p:nvPr/>
          </p:nvCxnSpPr>
          <p:spPr>
            <a:xfrm>
              <a:off x="6548616" y="3378269"/>
              <a:ext cx="223" cy="8084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upo 22"/>
          <p:cNvGrpSpPr/>
          <p:nvPr/>
        </p:nvGrpSpPr>
        <p:grpSpPr>
          <a:xfrm>
            <a:off x="2732360" y="3400481"/>
            <a:ext cx="2382698" cy="1613982"/>
            <a:chOff x="1208360" y="3400481"/>
            <a:chExt cx="2382698" cy="1613982"/>
          </a:xfrm>
        </p:grpSpPr>
        <p:grpSp>
          <p:nvGrpSpPr>
            <p:cNvPr id="21" name="Grupo 20"/>
            <p:cNvGrpSpPr/>
            <p:nvPr/>
          </p:nvGrpSpPr>
          <p:grpSpPr>
            <a:xfrm>
              <a:off x="1208360" y="3400481"/>
              <a:ext cx="2382698" cy="1613982"/>
              <a:chOff x="1208360" y="3400481"/>
              <a:chExt cx="2382698" cy="1613982"/>
            </a:xfrm>
          </p:grpSpPr>
          <p:sp>
            <p:nvSpPr>
              <p:cNvPr id="12" name="CaixaDeTexto 11"/>
              <p:cNvSpPr txBox="1"/>
              <p:nvPr/>
            </p:nvSpPr>
            <p:spPr>
              <a:xfrm>
                <a:off x="1208360" y="4091133"/>
                <a:ext cx="2382698" cy="923330"/>
              </a:xfrm>
              <a:prstGeom prst="rect">
                <a:avLst/>
              </a:prstGeom>
              <a:solidFill>
                <a:srgbClr val="FFFFFF"/>
              </a:solidFill>
              <a:ln>
                <a:solidFill>
                  <a:schemeClr val="tx1"/>
                </a:solidFill>
              </a:ln>
            </p:spPr>
            <p:txBody>
              <a:bodyPr wrap="square" rtlCol="0">
                <a:spAutoFit/>
              </a:bodyPr>
              <a:lstStyle/>
              <a:p>
                <a:pPr algn="ctr"/>
                <a:r>
                  <a:rPr lang="pt-BR" dirty="0">
                    <a:latin typeface="Times New Roman" pitchFamily="18" charset="0"/>
                    <a:cs typeface="Times New Roman" pitchFamily="18" charset="0"/>
                  </a:rPr>
                  <a:t>concentram a maior parte da massa atômica na região central</a:t>
                </a:r>
                <a:endParaRPr lang="pt-BR" sz="2400" dirty="0">
                  <a:latin typeface="Times New Roman" pitchFamily="18" charset="0"/>
                  <a:cs typeface="Times New Roman" pitchFamily="18" charset="0"/>
                </a:endParaRPr>
              </a:p>
            </p:txBody>
          </p:sp>
          <p:sp>
            <p:nvSpPr>
              <p:cNvPr id="13" name="CaixaDeTexto 12"/>
              <p:cNvSpPr txBox="1"/>
              <p:nvPr/>
            </p:nvSpPr>
            <p:spPr>
              <a:xfrm>
                <a:off x="1979712" y="3400481"/>
                <a:ext cx="821537"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juntos</a:t>
                </a:r>
                <a:endParaRPr lang="pt-BR" sz="2000" dirty="0">
                  <a:solidFill>
                    <a:srgbClr val="0000FF"/>
                  </a:solidFill>
                  <a:latin typeface="Times New Roman" pitchFamily="18" charset="0"/>
                  <a:cs typeface="Times New Roman" pitchFamily="18" charset="0"/>
                </a:endParaRPr>
              </a:p>
            </p:txBody>
          </p:sp>
          <p:cxnSp>
            <p:nvCxnSpPr>
              <p:cNvPr id="102" name="Conector angulado 101"/>
              <p:cNvCxnSpPr>
                <a:stCxn id="5" idx="2"/>
                <a:endCxn id="12" idx="0"/>
              </p:cNvCxnSpPr>
              <p:nvPr/>
            </p:nvCxnSpPr>
            <p:spPr>
              <a:xfrm rot="16200000" flipH="1">
                <a:off x="1677230" y="3368653"/>
                <a:ext cx="688291" cy="756667"/>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ector angulado 103"/>
              <p:cNvCxnSpPr>
                <a:endCxn id="12" idx="0"/>
              </p:cNvCxnSpPr>
              <p:nvPr/>
            </p:nvCxnSpPr>
            <p:spPr>
              <a:xfrm rot="10800000" flipV="1">
                <a:off x="2399709" y="3746987"/>
                <a:ext cx="961596" cy="344146"/>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0" name="Conector reto 109"/>
            <p:cNvCxnSpPr/>
            <p:nvPr/>
          </p:nvCxnSpPr>
          <p:spPr>
            <a:xfrm>
              <a:off x="3357551" y="3402842"/>
              <a:ext cx="3" cy="3441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upo 26"/>
          <p:cNvGrpSpPr/>
          <p:nvPr/>
        </p:nvGrpSpPr>
        <p:grpSpPr>
          <a:xfrm>
            <a:off x="4917422" y="3403968"/>
            <a:ext cx="1823094" cy="3077860"/>
            <a:chOff x="3249952" y="3402841"/>
            <a:chExt cx="1823094" cy="3077860"/>
          </a:xfrm>
        </p:grpSpPr>
        <p:sp>
          <p:nvSpPr>
            <p:cNvPr id="10" name="CaixaDeTexto 9"/>
            <p:cNvSpPr txBox="1"/>
            <p:nvPr/>
          </p:nvSpPr>
          <p:spPr>
            <a:xfrm>
              <a:off x="3249952" y="5557371"/>
              <a:ext cx="1823094" cy="923330"/>
            </a:xfrm>
            <a:prstGeom prst="rect">
              <a:avLst/>
            </a:prstGeom>
            <a:solidFill>
              <a:schemeClr val="accent3">
                <a:lumMod val="20000"/>
                <a:lumOff val="80000"/>
              </a:schemeClr>
            </a:solidFill>
            <a:ln>
              <a:solidFill>
                <a:schemeClr val="tx1"/>
              </a:solidFill>
            </a:ln>
          </p:spPr>
          <p:txBody>
            <a:bodyPr wrap="square" rtlCol="0">
              <a:spAutoFit/>
            </a:bodyPr>
            <a:lstStyle/>
            <a:p>
              <a:pPr algn="ctr"/>
              <a:r>
                <a:rPr lang="pt-BR" dirty="0">
                  <a:latin typeface="Times New Roman" pitchFamily="18" charset="0"/>
                  <a:cs typeface="Times New Roman" pitchFamily="18" charset="0"/>
                </a:rPr>
                <a:t>carga elétrica nula; massa: </a:t>
              </a:r>
              <a:r>
                <a:rPr lang="pt-BR" dirty="0" err="1">
                  <a:latin typeface="Times New Roman" pitchFamily="18" charset="0"/>
                  <a:cs typeface="Times New Roman" pitchFamily="18" charset="0"/>
                </a:rPr>
                <a:t>m</a:t>
              </a:r>
              <a:r>
                <a:rPr lang="pt-BR" baseline="-25000" dirty="0" err="1">
                  <a:latin typeface="Times New Roman" pitchFamily="18" charset="0"/>
                  <a:cs typeface="Times New Roman" pitchFamily="18" charset="0"/>
                </a:rPr>
                <a:t>n</a:t>
              </a:r>
              <a:r>
                <a:rPr lang="pt-BR" dirty="0">
                  <a:latin typeface="Times New Roman" pitchFamily="18" charset="0"/>
                  <a:cs typeface="Times New Roman" pitchFamily="18" charset="0"/>
                </a:rPr>
                <a:t> = 1,6750.10</a:t>
              </a:r>
              <a:r>
                <a:rPr lang="pt-BR" baseline="30000" dirty="0">
                  <a:latin typeface="Times New Roman" pitchFamily="18" charset="0"/>
                  <a:cs typeface="Times New Roman" pitchFamily="18" charset="0"/>
                </a:rPr>
                <a:t>-27</a:t>
              </a:r>
              <a:r>
                <a:rPr lang="pt-BR" dirty="0">
                  <a:latin typeface="Times New Roman" pitchFamily="18" charset="0"/>
                  <a:cs typeface="Times New Roman" pitchFamily="18" charset="0"/>
                </a:rPr>
                <a:t> Kg</a:t>
              </a:r>
            </a:p>
          </p:txBody>
        </p:sp>
        <p:sp>
          <p:nvSpPr>
            <p:cNvPr id="17" name="CaixaDeTexto 16"/>
            <p:cNvSpPr txBox="1"/>
            <p:nvPr/>
          </p:nvSpPr>
          <p:spPr>
            <a:xfrm>
              <a:off x="3591058" y="4383304"/>
              <a:ext cx="1146424" cy="400110"/>
            </a:xfrm>
            <a:prstGeom prst="rect">
              <a:avLst/>
            </a:prstGeom>
            <a:noFill/>
          </p:spPr>
          <p:txBody>
            <a:bodyPr wrap="square" rtlCol="0">
              <a:spAutoFit/>
            </a:bodyPr>
            <a:lstStyle/>
            <a:p>
              <a:pPr algn="ctr"/>
              <a:r>
                <a:rPr lang="pt-BR" sz="2000" dirty="0">
                  <a:solidFill>
                    <a:srgbClr val="0000FF"/>
                  </a:solidFill>
                  <a:latin typeface="Times New Roman" pitchFamily="18" charset="0"/>
                  <a:cs typeface="Times New Roman" pitchFamily="18" charset="0"/>
                </a:rPr>
                <a:t>possuem</a:t>
              </a:r>
            </a:p>
          </p:txBody>
        </p:sp>
        <p:cxnSp>
          <p:nvCxnSpPr>
            <p:cNvPr id="38" name="Conector angulado 37"/>
            <p:cNvCxnSpPr>
              <a:stCxn id="6" idx="2"/>
              <a:endCxn id="10" idx="0"/>
            </p:cNvCxnSpPr>
            <p:nvPr/>
          </p:nvCxnSpPr>
          <p:spPr>
            <a:xfrm rot="16200000" flipH="1">
              <a:off x="2936047" y="4331918"/>
              <a:ext cx="2154529" cy="296376"/>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48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909" y="286328"/>
            <a:ext cx="11720946" cy="3785652"/>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Uma das dificuldades </a:t>
            </a:r>
            <a:r>
              <a:rPr lang="pt-BR" sz="2000" dirty="0" smtClean="0">
                <a:latin typeface="Arial" panose="020B0604020202020204" pitchFamily="34" charset="0"/>
                <a:cs typeface="Arial" panose="020B0604020202020204" pitchFamily="34" charset="0"/>
              </a:rPr>
              <a:t>que professores de Física do Ensino Médio apontam para a inserção de conteúdos de Física Moderna e Contemporânea em sala de aula, é a adequação dos </a:t>
            </a:r>
            <a:r>
              <a:rPr lang="pt-BR" sz="2000" dirty="0">
                <a:latin typeface="Arial" panose="020B0604020202020204" pitchFamily="34" charset="0"/>
                <a:cs typeface="Arial" panose="020B0604020202020204" pitchFamily="34" charset="0"/>
              </a:rPr>
              <a:t>conteúdos científicos a uma forma didática de apresentá-los aos alunos.  O livro didático é uma das ferramentas que o professor tem a seu alcance para realizar a transposição do saber científico para o saber escolar; contudo, de acordo com o levantamento realizado acerca dos conteúdos apresentados em dez obras didáticas de Física que fazem parte do PNLD/2012, </a:t>
            </a:r>
            <a:r>
              <a:rPr lang="pt-BR" sz="2000" dirty="0" smtClean="0">
                <a:latin typeface="Arial" panose="020B0604020202020204" pitchFamily="34" charset="0"/>
                <a:cs typeface="Arial" panose="020B0604020202020204" pitchFamily="34" charset="0"/>
              </a:rPr>
              <a:t>observa-se </a:t>
            </a:r>
            <a:r>
              <a:rPr lang="pt-BR" sz="2000" dirty="0">
                <a:latin typeface="Arial" panose="020B0604020202020204" pitchFamily="34" charset="0"/>
                <a:cs typeface="Arial" panose="020B0604020202020204" pitchFamily="34" charset="0"/>
              </a:rPr>
              <a:t>que algumas delas não apresentam o tópico radioatividade, em outras, o conteúdo é tratado parcialmente, e em apenas duas obras o tema é apresentado de forma mais </a:t>
            </a:r>
            <a:r>
              <a:rPr lang="pt-BR" sz="2000" dirty="0" smtClean="0">
                <a:latin typeface="Arial" panose="020B0604020202020204" pitchFamily="34" charset="0"/>
                <a:cs typeface="Arial" panose="020B0604020202020204" pitchFamily="34" charset="0"/>
              </a:rPr>
              <a:t>detalhada (obra de Menezes et. al. e de </a:t>
            </a:r>
            <a:r>
              <a:rPr lang="pt-BR" sz="2000" dirty="0" err="1" smtClean="0">
                <a:latin typeface="Arial" panose="020B0604020202020204" pitchFamily="34" charset="0"/>
                <a:cs typeface="Arial" panose="020B0604020202020204" pitchFamily="34" charset="0"/>
              </a:rPr>
              <a:t>Pietrocola</a:t>
            </a:r>
            <a:r>
              <a:rPr lang="pt-BR" sz="2000" dirty="0" smtClean="0">
                <a:latin typeface="Arial" panose="020B0604020202020204" pitchFamily="34" charset="0"/>
                <a:cs typeface="Arial" panose="020B0604020202020204" pitchFamily="34" charset="0"/>
              </a:rPr>
              <a:t> et.al.).  </a:t>
            </a:r>
            <a:endParaRPr lang="pt-BR" sz="2000" dirty="0">
              <a:latin typeface="Arial" panose="020B0604020202020204" pitchFamily="34" charset="0"/>
              <a:cs typeface="Arial" panose="020B0604020202020204" pitchFamily="34" charset="0"/>
            </a:endParaRPr>
          </a:p>
        </p:txBody>
      </p:sp>
      <p:sp>
        <p:nvSpPr>
          <p:cNvPr id="3" name="CaixaDeTexto 2"/>
          <p:cNvSpPr txBox="1"/>
          <p:nvPr/>
        </p:nvSpPr>
        <p:spPr>
          <a:xfrm>
            <a:off x="230909" y="4071980"/>
            <a:ext cx="11757891" cy="1938992"/>
          </a:xfrm>
          <a:prstGeom prst="rect">
            <a:avLst/>
          </a:prstGeom>
          <a:noFill/>
        </p:spPr>
        <p:txBody>
          <a:bodyPr wrap="square" rtlCol="0">
            <a:spAutoFit/>
          </a:bodyPr>
          <a:lstStyle/>
          <a:p>
            <a:pPr indent="457200" algn="just">
              <a:lnSpc>
                <a:spcPct val="150000"/>
              </a:lnSpc>
            </a:pPr>
            <a:r>
              <a:rPr lang="pt-BR" sz="2000" dirty="0" smtClean="0">
                <a:latin typeface="Arial" panose="020B0604020202020204" pitchFamily="34" charset="0"/>
                <a:cs typeface="Arial" panose="020B0604020202020204" pitchFamily="34" charset="0"/>
              </a:rPr>
              <a:t>No trabalho “</a:t>
            </a:r>
            <a:r>
              <a:rPr lang="pt-BR" sz="2000" i="1" dirty="0" smtClean="0">
                <a:latin typeface="Arial" panose="020B0604020202020204" pitchFamily="34" charset="0"/>
                <a:cs typeface="Arial" panose="020B0604020202020204" pitchFamily="34" charset="0"/>
              </a:rPr>
              <a:t>Uma sequência didática para o ensino  da radioatividade no Nível Médio, com enfoque na História e Filosofia da Ciência e no movimento CTS</a:t>
            </a:r>
            <a:r>
              <a:rPr lang="pt-BR" sz="2000" dirty="0" smtClean="0">
                <a:latin typeface="Arial" panose="020B0604020202020204" pitchFamily="34" charset="0"/>
                <a:cs typeface="Arial" panose="020B0604020202020204" pitchFamily="34" charset="0"/>
              </a:rPr>
              <a:t>”, os </a:t>
            </a:r>
            <a:r>
              <a:rPr lang="pt-BR" sz="2000" b="1" dirty="0" smtClean="0">
                <a:latin typeface="Arial" panose="020B0604020202020204" pitchFamily="34" charset="0"/>
                <a:cs typeface="Arial" panose="020B0604020202020204" pitchFamily="34" charset="0"/>
              </a:rPr>
              <a:t>conteúdos conceituais de radioatividade</a:t>
            </a:r>
            <a:r>
              <a:rPr lang="pt-BR" sz="2000" dirty="0" smtClean="0">
                <a:latin typeface="Arial" panose="020B0604020202020204" pitchFamily="34" charset="0"/>
                <a:cs typeface="Arial" panose="020B0604020202020204" pitchFamily="34" charset="0"/>
              </a:rPr>
              <a:t> propostos para o Ensino Médio são apresentados na atividade 3 </a:t>
            </a:r>
            <a:r>
              <a:rPr lang="pt-BR" sz="2000" dirty="0">
                <a:latin typeface="Arial" panose="020B0604020202020204" pitchFamily="34" charset="0"/>
                <a:cs typeface="Arial" panose="020B0604020202020204" pitchFamily="34" charset="0"/>
              </a:rPr>
              <a:t>do capítulo 6º (p. 193) </a:t>
            </a:r>
            <a:r>
              <a:rPr lang="pt-BR" sz="2000" dirty="0" smtClean="0">
                <a:latin typeface="Arial" panose="020B0604020202020204" pitchFamily="34" charset="0"/>
                <a:cs typeface="Arial" panose="020B0604020202020204" pitchFamily="34" charset="0"/>
              </a:rPr>
              <a:t>e também no Apêndice A (p. 242).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1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8" y="240146"/>
            <a:ext cx="11711710" cy="1015663"/>
          </a:xfrm>
          <a:prstGeom prst="rect">
            <a:avLst/>
          </a:prstGeom>
          <a:solidFill>
            <a:srgbClr val="FF0000"/>
          </a:solidFill>
        </p:spPr>
        <p:txBody>
          <a:bodyPr wrap="square" rtlCol="0">
            <a:spAutoFit/>
          </a:bodyPr>
          <a:lstStyle/>
          <a:p>
            <a:pPr algn="ctr"/>
            <a:endParaRPr lang="pt-BR" sz="2000" b="1" dirty="0" smtClean="0">
              <a:latin typeface="Arial" panose="020B0604020202020204" pitchFamily="34" charset="0"/>
              <a:cs typeface="Arial" panose="020B0604020202020204" pitchFamily="34" charset="0"/>
            </a:endParaRPr>
          </a:p>
          <a:p>
            <a:pPr algn="ctr"/>
            <a:r>
              <a:rPr lang="pt-BR" sz="2000" b="1" dirty="0" smtClean="0">
                <a:latin typeface="Arial" panose="020B0604020202020204" pitchFamily="34" charset="0"/>
                <a:cs typeface="Arial" panose="020B0604020202020204" pitchFamily="34" charset="0"/>
              </a:rPr>
              <a:t>O NÚCLEO ATÔMICO</a:t>
            </a:r>
          </a:p>
          <a:p>
            <a:pPr algn="ctr"/>
            <a:endParaRPr lang="pt-BR" sz="2000" b="1" dirty="0">
              <a:latin typeface="Arial" panose="020B0604020202020204" pitchFamily="34" charset="0"/>
              <a:cs typeface="Arial" panose="020B0604020202020204" pitchFamily="34" charset="0"/>
            </a:endParaRPr>
          </a:p>
        </p:txBody>
      </p:sp>
      <p:sp>
        <p:nvSpPr>
          <p:cNvPr id="3" name="CaixaDeTexto 2"/>
          <p:cNvSpPr txBox="1"/>
          <p:nvPr/>
        </p:nvSpPr>
        <p:spPr>
          <a:xfrm>
            <a:off x="258618" y="1385455"/>
            <a:ext cx="11711710" cy="1477328"/>
          </a:xfrm>
          <a:prstGeom prst="rect">
            <a:avLst/>
          </a:prstGeom>
          <a:noFill/>
        </p:spPr>
        <p:txBody>
          <a:bodyPr wrap="square" rtlCol="0">
            <a:spAutoFit/>
          </a:bodyPr>
          <a:lstStyle/>
          <a:p>
            <a:pPr algn="just">
              <a:lnSpc>
                <a:spcPct val="150000"/>
              </a:lnSpc>
            </a:pPr>
            <a:r>
              <a:rPr lang="pt-BR" sz="2000" b="1" dirty="0" smtClean="0">
                <a:solidFill>
                  <a:srgbClr val="C00000"/>
                </a:solidFill>
                <a:latin typeface="Arial" panose="020B0604020202020204" pitchFamily="34" charset="0"/>
                <a:cs typeface="Arial" panose="020B0604020202020204" pitchFamily="34" charset="0"/>
              </a:rPr>
              <a:t>Estabilidade nuclear</a:t>
            </a:r>
          </a:p>
          <a:p>
            <a:pPr indent="457200" algn="just">
              <a:lnSpc>
                <a:spcPct val="150000"/>
              </a:lnSpc>
            </a:pPr>
            <a:r>
              <a:rPr lang="pt-BR" sz="2000" dirty="0" smtClean="0">
                <a:latin typeface="Arial" panose="020B0604020202020204" pitchFamily="34" charset="0"/>
                <a:cs typeface="Arial" panose="020B0604020202020204" pitchFamily="34" charset="0"/>
              </a:rPr>
              <a:t>Como </a:t>
            </a:r>
            <a:r>
              <a:rPr lang="pt-BR" sz="2000" dirty="0">
                <a:latin typeface="Arial" panose="020B0604020202020204" pitchFamily="34" charset="0"/>
                <a:cs typeface="Arial" panose="020B0604020202020204" pitchFamily="34" charset="0"/>
              </a:rPr>
              <a:t>já mencionamos, o núcleo atômico é constituído por prótons carregados positivamente e por nêutrons, com carga elétrica nula; porém se pergunta: </a:t>
            </a:r>
            <a:r>
              <a:rPr lang="pt-BR" sz="2000" b="1" dirty="0">
                <a:latin typeface="Arial" panose="020B0604020202020204" pitchFamily="34" charset="0"/>
                <a:cs typeface="Arial" panose="020B0604020202020204" pitchFamily="34" charset="0"/>
              </a:rPr>
              <a:t>como é mantida a estabilidade nuclear? </a:t>
            </a:r>
            <a:endParaRPr lang="pt-BR" sz="2000" dirty="0">
              <a:latin typeface="Arial" panose="020B0604020202020204" pitchFamily="34" charset="0"/>
              <a:cs typeface="Arial" panose="020B0604020202020204" pitchFamily="34" charset="0"/>
            </a:endParaRPr>
          </a:p>
        </p:txBody>
      </p:sp>
      <p:sp>
        <p:nvSpPr>
          <p:cNvPr id="5" name="CaixaDeTexto 4"/>
          <p:cNvSpPr txBox="1"/>
          <p:nvPr/>
        </p:nvSpPr>
        <p:spPr>
          <a:xfrm>
            <a:off x="258618" y="2862783"/>
            <a:ext cx="11711710" cy="2400657"/>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De acordo com o </a:t>
            </a:r>
            <a:r>
              <a:rPr lang="pt-BR" sz="2000" i="1" dirty="0">
                <a:solidFill>
                  <a:prstClr val="black"/>
                </a:solidFill>
                <a:latin typeface="Arial" panose="020B0604020202020204" pitchFamily="34" charset="0"/>
                <a:cs typeface="Arial" panose="020B0604020202020204" pitchFamily="34" charset="0"/>
              </a:rPr>
              <a:t>Princípio da Atração e Repulsão</a:t>
            </a:r>
            <a:r>
              <a:rPr lang="pt-BR" sz="2000" dirty="0">
                <a:solidFill>
                  <a:prstClr val="black"/>
                </a:solidFill>
                <a:latin typeface="Arial" panose="020B0604020202020204" pitchFamily="34" charset="0"/>
                <a:cs typeface="Arial" panose="020B0604020202020204" pitchFamily="34" charset="0"/>
              </a:rPr>
              <a:t>, sabe-se que cargas de igual sinal se repelem e, no núcleo, há somente cargas positivas que deveriam se afastar umas das outras em virtude da força de repulsão </a:t>
            </a:r>
            <a:r>
              <a:rPr lang="pt-BR" sz="2000" dirty="0" err="1">
                <a:solidFill>
                  <a:prstClr val="black"/>
                </a:solidFill>
                <a:latin typeface="Arial" panose="020B0604020202020204" pitchFamily="34" charset="0"/>
                <a:cs typeface="Arial" panose="020B0604020202020204" pitchFamily="34" charset="0"/>
              </a:rPr>
              <a:t>coulombiana</a:t>
            </a:r>
            <a:r>
              <a:rPr lang="pt-BR" sz="2000" dirty="0">
                <a:solidFill>
                  <a:prstClr val="black"/>
                </a:solidFill>
                <a:latin typeface="Arial" panose="020B0604020202020204" pitchFamily="34" charset="0"/>
                <a:cs typeface="Arial" panose="020B0604020202020204" pitchFamily="34" charset="0"/>
              </a:rPr>
              <a:t>. Então, </a:t>
            </a:r>
            <a:r>
              <a:rPr lang="pt-BR" sz="2000" b="1" dirty="0">
                <a:solidFill>
                  <a:prstClr val="black"/>
                </a:solidFill>
                <a:latin typeface="Arial" panose="020B0604020202020204" pitchFamily="34" charset="0"/>
                <a:cs typeface="Arial" panose="020B0604020202020204" pitchFamily="34" charset="0"/>
              </a:rPr>
              <a:t>por que o núcleo atômico não se desfaz</a:t>
            </a:r>
            <a:r>
              <a:rPr lang="pt-BR" sz="2000" dirty="0">
                <a:solidFill>
                  <a:prstClr val="black"/>
                </a:solidFill>
                <a:latin typeface="Arial" panose="020B0604020202020204" pitchFamily="34" charset="0"/>
                <a:cs typeface="Arial" panose="020B0604020202020204" pitchFamily="34" charset="0"/>
              </a:rPr>
              <a:t>, logo que os prótons são partículas carregadas com cargas de mesmo sinal e tendem a se afastar uns dos outros pela ação da força de repulsão elétrica? </a:t>
            </a:r>
            <a:endParaRPr lang="pt-BR" dirty="0"/>
          </a:p>
        </p:txBody>
      </p:sp>
      <p:sp>
        <p:nvSpPr>
          <p:cNvPr id="6" name="CaixaDeTexto 5"/>
          <p:cNvSpPr txBox="1"/>
          <p:nvPr/>
        </p:nvSpPr>
        <p:spPr>
          <a:xfrm>
            <a:off x="258618" y="5152603"/>
            <a:ext cx="11711710" cy="1477328"/>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Essa questão é resolvida por outra força, de ação atrativa, responsável por compensar a força de repulsão </a:t>
            </a:r>
            <a:r>
              <a:rPr lang="pt-BR" sz="2000" dirty="0" err="1" smtClean="0">
                <a:latin typeface="Arial" panose="020B0604020202020204" pitchFamily="34" charset="0"/>
                <a:cs typeface="Arial" panose="020B0604020202020204" pitchFamily="34" charset="0"/>
              </a:rPr>
              <a:t>coulombiana</a:t>
            </a:r>
            <a:r>
              <a:rPr lang="pt-BR" sz="2000" dirty="0" smtClean="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A interação forte, ou força nuclear, é que mantém a estabilidade do núcleo. </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681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672" y="286327"/>
            <a:ext cx="11720946" cy="2862322"/>
          </a:xfrm>
          <a:prstGeom prst="rect">
            <a:avLst/>
          </a:prstGeom>
          <a:noFill/>
        </p:spPr>
        <p:txBody>
          <a:bodyPr wrap="square" rtlCol="0">
            <a:spAutoFit/>
          </a:bodyPr>
          <a:lstStyle/>
          <a:p>
            <a:pPr indent="457200">
              <a:lnSpc>
                <a:spcPct val="150000"/>
              </a:lnSpc>
            </a:pPr>
            <a:r>
              <a:rPr lang="pt-BR" sz="2000" dirty="0">
                <a:latin typeface="Arial" panose="020B0604020202020204" pitchFamily="34" charset="0"/>
                <a:cs typeface="Arial" panose="020B0604020202020204" pitchFamily="34" charset="0"/>
              </a:rPr>
              <a:t>Na natureza existem quatro tipos de interações (ou forças) fundamentais. São elas</a:t>
            </a:r>
            <a:r>
              <a:rPr lang="pt-BR" sz="2000" dirty="0" smtClean="0">
                <a:latin typeface="Arial" panose="020B0604020202020204" pitchFamily="34" charset="0"/>
                <a:cs typeface="Arial" panose="020B0604020202020204" pitchFamily="34" charset="0"/>
              </a:rPr>
              <a:t>:</a:t>
            </a:r>
          </a:p>
          <a:p>
            <a:pPr indent="457200">
              <a:lnSpc>
                <a:spcPct val="150000"/>
              </a:lnSpc>
            </a:pPr>
            <a:endParaRPr lang="pt-BR"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interação gravitacional, </a:t>
            </a:r>
            <a:endParaRPr lang="pt-BR"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interação eletromagnética, </a:t>
            </a:r>
            <a:endParaRPr lang="pt-BR"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interação forte </a:t>
            </a: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interação fraca</a:t>
            </a:r>
            <a:r>
              <a:rPr lang="pt-BR" sz="2000" dirty="0">
                <a:latin typeface="Arial" panose="020B0604020202020204" pitchFamily="34" charset="0"/>
                <a:cs typeface="Arial" panose="020B0604020202020204" pitchFamily="34" charset="0"/>
              </a:rPr>
              <a:t>. </a:t>
            </a:r>
          </a:p>
        </p:txBody>
      </p:sp>
      <p:sp>
        <p:nvSpPr>
          <p:cNvPr id="3" name="CaixaDeTexto 2"/>
          <p:cNvSpPr txBox="1"/>
          <p:nvPr/>
        </p:nvSpPr>
        <p:spPr>
          <a:xfrm>
            <a:off x="221672" y="3334328"/>
            <a:ext cx="11739418" cy="3323987"/>
          </a:xfrm>
          <a:prstGeom prst="rect">
            <a:avLst/>
          </a:prstGeom>
          <a:noFill/>
        </p:spPr>
        <p:txBody>
          <a:bodyPr wrap="square" rtlCol="0">
            <a:spAutoFit/>
          </a:bodyPr>
          <a:lstStyle/>
          <a:p>
            <a:pPr lvl="0" algn="just">
              <a:lnSpc>
                <a:spcPct val="150000"/>
              </a:lnSpc>
            </a:pPr>
            <a:r>
              <a:rPr lang="pt-BR" sz="2000" b="1" dirty="0" smtClean="0">
                <a:solidFill>
                  <a:srgbClr val="C00000"/>
                </a:solidFill>
                <a:latin typeface="Arial" panose="020B0604020202020204" pitchFamily="34" charset="0"/>
                <a:cs typeface="Arial" panose="020B0604020202020204" pitchFamily="34" charset="0"/>
              </a:rPr>
              <a:t>Interação forte: </a:t>
            </a:r>
            <a:r>
              <a:rPr lang="pt-BR" sz="2000" dirty="0" smtClean="0">
                <a:solidFill>
                  <a:prstClr val="black"/>
                </a:solidFill>
                <a:latin typeface="Arial" panose="020B0604020202020204" pitchFamily="34" charset="0"/>
                <a:cs typeface="Arial" panose="020B0604020202020204" pitchFamily="34" charset="0"/>
              </a:rPr>
              <a:t>é uma </a:t>
            </a:r>
            <a:r>
              <a:rPr lang="pt-BR" sz="2000" i="1" dirty="0" smtClean="0">
                <a:solidFill>
                  <a:prstClr val="black"/>
                </a:solidFill>
                <a:latin typeface="Arial" panose="020B0604020202020204" pitchFamily="34" charset="0"/>
                <a:cs typeface="Arial" panose="020B0604020202020204" pitchFamily="34" charset="0"/>
              </a:rPr>
              <a:t>força nuclear muito </a:t>
            </a:r>
            <a:r>
              <a:rPr lang="pt-BR" sz="2000" i="1" dirty="0">
                <a:solidFill>
                  <a:prstClr val="black"/>
                </a:solidFill>
                <a:latin typeface="Arial" panose="020B0604020202020204" pitchFamily="34" charset="0"/>
                <a:cs typeface="Arial" panose="020B0604020202020204" pitchFamily="34" charset="0"/>
              </a:rPr>
              <a:t>intensa </a:t>
            </a:r>
            <a:r>
              <a:rPr lang="pt-BR" sz="2000" dirty="0">
                <a:solidFill>
                  <a:prstClr val="black"/>
                </a:solidFill>
                <a:latin typeface="Arial" panose="020B0604020202020204" pitchFamily="34" charset="0"/>
                <a:cs typeface="Arial" panose="020B0604020202020204" pitchFamily="34" charset="0"/>
              </a:rPr>
              <a:t>e </a:t>
            </a:r>
            <a:r>
              <a:rPr lang="pt-BR" sz="2000" u="sng" dirty="0">
                <a:solidFill>
                  <a:prstClr val="black"/>
                </a:solidFill>
                <a:latin typeface="Arial" panose="020B0604020202020204" pitchFamily="34" charset="0"/>
                <a:cs typeface="Arial" panose="020B0604020202020204" pitchFamily="34" charset="0"/>
              </a:rPr>
              <a:t>atrai os </a:t>
            </a:r>
            <a:r>
              <a:rPr lang="pt-BR" sz="2000" u="sng" dirty="0" err="1" smtClean="0">
                <a:solidFill>
                  <a:prstClr val="black"/>
                </a:solidFill>
                <a:latin typeface="Arial" panose="020B0604020202020204" pitchFamily="34" charset="0"/>
                <a:cs typeface="Arial" panose="020B0604020202020204" pitchFamily="34" charset="0"/>
              </a:rPr>
              <a:t>núcleons</a:t>
            </a:r>
            <a:r>
              <a:rPr lang="pt-BR" sz="2000" u="sng" dirty="0" smtClean="0">
                <a:solidFill>
                  <a:prstClr val="black"/>
                </a:solidFill>
                <a:latin typeface="Arial" panose="020B0604020202020204" pitchFamily="34" charset="0"/>
                <a:cs typeface="Arial" panose="020B0604020202020204" pitchFamily="34" charset="0"/>
              </a:rPr>
              <a:t> </a:t>
            </a:r>
            <a:r>
              <a:rPr lang="pt-BR" sz="2000" dirty="0" smtClean="0">
                <a:solidFill>
                  <a:prstClr val="black"/>
                </a:solidFill>
                <a:latin typeface="Arial" panose="020B0604020202020204" pitchFamily="34" charset="0"/>
                <a:cs typeface="Arial" panose="020B0604020202020204" pitchFamily="34" charset="0"/>
              </a:rPr>
              <a:t>(prótons e nêutrons), </a:t>
            </a:r>
            <a:r>
              <a:rPr lang="pt-BR" sz="2000" dirty="0">
                <a:solidFill>
                  <a:prstClr val="black"/>
                </a:solidFill>
                <a:latin typeface="Arial" panose="020B0604020202020204" pitchFamily="34" charset="0"/>
                <a:cs typeface="Arial" panose="020B0604020202020204" pitchFamily="34" charset="0"/>
              </a:rPr>
              <a:t>uns em direção aos </a:t>
            </a:r>
            <a:r>
              <a:rPr lang="pt-BR" sz="2000" dirty="0" smtClean="0">
                <a:solidFill>
                  <a:prstClr val="black"/>
                </a:solidFill>
                <a:latin typeface="Arial" panose="020B0604020202020204" pitchFamily="34" charset="0"/>
                <a:cs typeface="Arial" panose="020B0604020202020204" pitchFamily="34" charset="0"/>
              </a:rPr>
              <a:t>outros, mantendo-os coesos </a:t>
            </a:r>
            <a:r>
              <a:rPr lang="pt-BR" sz="2000" dirty="0">
                <a:solidFill>
                  <a:prstClr val="black"/>
                </a:solidFill>
                <a:latin typeface="Arial" panose="020B0604020202020204" pitchFamily="34" charset="0"/>
                <a:cs typeface="Arial" panose="020B0604020202020204" pitchFamily="34" charset="0"/>
              </a:rPr>
              <a:t>no interior do núcleo</a:t>
            </a:r>
            <a:r>
              <a:rPr lang="pt-BR" sz="2000" dirty="0" smtClean="0">
                <a:solidFill>
                  <a:prstClr val="black"/>
                </a:solidFill>
                <a:latin typeface="Arial" panose="020B0604020202020204" pitchFamily="34" charset="0"/>
                <a:cs typeface="Arial" panose="020B0604020202020204" pitchFamily="34" charset="0"/>
              </a:rPr>
              <a:t>. </a:t>
            </a:r>
          </a:p>
          <a:p>
            <a:pPr marL="342900" lvl="0" indent="-342900" algn="just">
              <a:lnSpc>
                <a:spcPct val="150000"/>
              </a:lnSpc>
              <a:buFont typeface="Arial" panose="020B0604020202020204" pitchFamily="34" charset="0"/>
              <a:buChar char="•"/>
            </a:pPr>
            <a:r>
              <a:rPr lang="pt-BR" sz="2000" dirty="0" smtClean="0">
                <a:solidFill>
                  <a:prstClr val="black"/>
                </a:solidFill>
                <a:latin typeface="Arial" panose="020B0604020202020204" pitchFamily="34" charset="0"/>
                <a:cs typeface="Arial" panose="020B0604020202020204" pitchFamily="34" charset="0"/>
              </a:rPr>
              <a:t>A força nuclear é uma força atrativa e muito mais intensa do que </a:t>
            </a:r>
            <a:r>
              <a:rPr lang="pt-BR" sz="2000" dirty="0">
                <a:solidFill>
                  <a:prstClr val="black"/>
                </a:solidFill>
                <a:latin typeface="Arial" panose="020B0604020202020204" pitchFamily="34" charset="0"/>
                <a:cs typeface="Arial" panose="020B0604020202020204" pitchFamily="34" charset="0"/>
              </a:rPr>
              <a:t>a força de repulsão </a:t>
            </a:r>
            <a:r>
              <a:rPr lang="pt-BR" sz="2000" dirty="0" err="1" smtClean="0">
                <a:solidFill>
                  <a:prstClr val="black"/>
                </a:solidFill>
                <a:latin typeface="Arial" panose="020B0604020202020204" pitchFamily="34" charset="0"/>
                <a:cs typeface="Arial" panose="020B0604020202020204" pitchFamily="34" charset="0"/>
              </a:rPr>
              <a:t>coulombiana</a:t>
            </a:r>
            <a:r>
              <a:rPr lang="pt-BR" sz="2000" dirty="0" smtClean="0">
                <a:solidFill>
                  <a:prstClr val="black"/>
                </a:solidFill>
                <a:latin typeface="Arial" panose="020B0604020202020204" pitchFamily="34" charset="0"/>
                <a:cs typeface="Arial" panose="020B0604020202020204" pitchFamily="34" charset="0"/>
              </a:rPr>
              <a:t> entre os prótons no núcleo. Como sua magnitude cai rapidamente com o aumento da distância, isso explica porque ela atua somente na região do núcleo atômico.</a:t>
            </a:r>
          </a:p>
          <a:p>
            <a:pPr marL="342900" lvl="0" indent="-342900" algn="just">
              <a:lnSpc>
                <a:spcPct val="150000"/>
              </a:lnSpc>
              <a:buFont typeface="Arial" panose="020B0604020202020204" pitchFamily="34" charset="0"/>
              <a:buChar char="•"/>
            </a:pPr>
            <a:r>
              <a:rPr lang="pt-BR" sz="2000" dirty="0" smtClean="0">
                <a:solidFill>
                  <a:prstClr val="black"/>
                </a:solidFill>
                <a:latin typeface="Arial" panose="020B0604020202020204" pitchFamily="34" charset="0"/>
                <a:cs typeface="Arial" panose="020B0604020202020204" pitchFamily="34" charset="0"/>
              </a:rPr>
              <a:t>Os elétrons não sentem a presença da força nuclear em virtude do seu curto alcance.</a:t>
            </a:r>
          </a:p>
          <a:p>
            <a:pPr marL="342900" lvl="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força nuclear é independente da carga da partícula.</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8" y="667604"/>
            <a:ext cx="6567055" cy="3785652"/>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A força de interação forte, ou força </a:t>
            </a:r>
            <a:r>
              <a:rPr lang="pt-BR" sz="2000" dirty="0" smtClean="0">
                <a:solidFill>
                  <a:prstClr val="black"/>
                </a:solidFill>
                <a:latin typeface="Arial" panose="020B0604020202020204" pitchFamily="34" charset="0"/>
                <a:cs typeface="Arial" panose="020B0604020202020204" pitchFamily="34" charset="0"/>
              </a:rPr>
              <a:t>nuclear, atua </a:t>
            </a:r>
            <a:r>
              <a:rPr lang="pt-BR" sz="2000" dirty="0">
                <a:solidFill>
                  <a:prstClr val="black"/>
                </a:solidFill>
                <a:latin typeface="Arial" panose="020B0604020202020204" pitchFamily="34" charset="0"/>
                <a:cs typeface="Arial" panose="020B0604020202020204" pitchFamily="34" charset="0"/>
              </a:rPr>
              <a:t>entre os pares de </a:t>
            </a:r>
            <a:r>
              <a:rPr lang="pt-BR" sz="2000" dirty="0" err="1">
                <a:solidFill>
                  <a:prstClr val="black"/>
                </a:solidFill>
                <a:latin typeface="Arial" panose="020B0604020202020204" pitchFamily="34" charset="0"/>
                <a:cs typeface="Arial" panose="020B0604020202020204" pitchFamily="34" charset="0"/>
              </a:rPr>
              <a:t>núcleons</a:t>
            </a:r>
            <a:r>
              <a:rPr lang="pt-BR" sz="2000" dirty="0">
                <a:solidFill>
                  <a:prstClr val="black"/>
                </a:solidFill>
                <a:latin typeface="Arial" panose="020B0604020202020204" pitchFamily="34" charset="0"/>
                <a:cs typeface="Arial" panose="020B0604020202020204" pitchFamily="34" charset="0"/>
              </a:rPr>
              <a:t>: próton-próton (p-p), próton-nêutron (p-n) e nêutron-nêutron (n-n). </a:t>
            </a:r>
          </a:p>
          <a:p>
            <a:pPr indent="457200" algn="just">
              <a:lnSpc>
                <a:spcPct val="150000"/>
              </a:lnSpc>
            </a:pPr>
            <a:r>
              <a:rPr lang="pt-BR" sz="2000" dirty="0" smtClean="0">
                <a:latin typeface="Arial" panose="020B0604020202020204" pitchFamily="34" charset="0"/>
                <a:cs typeface="Arial" panose="020B0604020202020204" pitchFamily="34" charset="0"/>
              </a:rPr>
              <a:t>É </a:t>
            </a:r>
            <a:r>
              <a:rPr lang="pt-BR" sz="2000" dirty="0">
                <a:latin typeface="Arial" panose="020B0604020202020204" pitchFamily="34" charset="0"/>
                <a:cs typeface="Arial" panose="020B0604020202020204" pitchFamily="34" charset="0"/>
              </a:rPr>
              <a:t>uma </a:t>
            </a:r>
            <a:r>
              <a:rPr lang="pt-BR" sz="2000" u="sng" dirty="0">
                <a:latin typeface="Arial" panose="020B0604020202020204" pitchFamily="34" charset="0"/>
                <a:cs typeface="Arial" panose="020B0604020202020204" pitchFamily="34" charset="0"/>
              </a:rPr>
              <a:t>força de troca produzida por uma partícula elementar</a:t>
            </a:r>
            <a:r>
              <a:rPr lang="pt-BR" sz="2000" dirty="0">
                <a:latin typeface="Arial" panose="020B0604020202020204" pitchFamily="34" charset="0"/>
                <a:cs typeface="Arial" panose="020B0604020202020204" pitchFamily="34" charset="0"/>
              </a:rPr>
              <a:t> - o </a:t>
            </a:r>
            <a:r>
              <a:rPr lang="pt-BR" sz="2000" b="1" i="1" dirty="0" err="1" smtClean="0">
                <a:latin typeface="Arial" panose="020B0604020202020204" pitchFamily="34" charset="0"/>
                <a:cs typeface="Arial" panose="020B0604020202020204" pitchFamily="34" charset="0"/>
              </a:rPr>
              <a:t>méson</a:t>
            </a:r>
            <a:r>
              <a:rPr lang="pt-BR" sz="2000" dirty="0" smtClean="0">
                <a:latin typeface="Arial" panose="020B0604020202020204" pitchFamily="34" charset="0"/>
                <a:cs typeface="Arial" panose="020B0604020202020204" pitchFamily="34" charset="0"/>
              </a:rPr>
              <a:t> ou </a:t>
            </a:r>
            <a:r>
              <a:rPr lang="pt-BR" sz="2000" b="1" i="1" dirty="0" err="1" smtClean="0">
                <a:latin typeface="Arial" panose="020B0604020202020204" pitchFamily="34" charset="0"/>
                <a:cs typeface="Arial" panose="020B0604020202020204" pitchFamily="34" charset="0"/>
              </a:rPr>
              <a:t>méson</a:t>
            </a:r>
            <a:r>
              <a:rPr lang="pt-BR" sz="2000" b="1" i="1" dirty="0" smtClean="0">
                <a:latin typeface="Arial" panose="020B0604020202020204" pitchFamily="34" charset="0"/>
                <a:cs typeface="Arial" panose="020B0604020202020204" pitchFamily="34" charset="0"/>
              </a:rPr>
              <a:t> </a:t>
            </a:r>
            <a:r>
              <a:rPr lang="pt-BR" sz="2000" b="1" i="1" dirty="0" err="1" smtClean="0">
                <a:latin typeface="Arial" panose="020B0604020202020204" pitchFamily="34" charset="0"/>
                <a:cs typeface="Arial" panose="020B0604020202020204" pitchFamily="34" charset="0"/>
              </a:rPr>
              <a:t>pi</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Tal partícula faz um tipo de “jogo de bolas pendular”, oscilando entre prótons e nêutrons que se transformam constantemente um no outro.</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347" y="307386"/>
            <a:ext cx="3833091" cy="5250612"/>
          </a:xfrm>
          <a:prstGeom prst="rect">
            <a:avLst/>
          </a:prstGeom>
        </p:spPr>
      </p:pic>
      <p:sp>
        <p:nvSpPr>
          <p:cNvPr id="4" name="CaixaDeTexto 3"/>
          <p:cNvSpPr txBox="1"/>
          <p:nvPr/>
        </p:nvSpPr>
        <p:spPr>
          <a:xfrm>
            <a:off x="7304346" y="5557998"/>
            <a:ext cx="3833091" cy="830997"/>
          </a:xfrm>
          <a:prstGeom prst="rect">
            <a:avLst/>
          </a:prstGeom>
          <a:noFill/>
        </p:spPr>
        <p:txBody>
          <a:bodyPr wrap="square" rtlCol="0">
            <a:spAutoFit/>
          </a:bodyPr>
          <a:lstStyle/>
          <a:p>
            <a:pPr algn="ctr"/>
            <a:r>
              <a:rPr lang="pt-BR" sz="1600" dirty="0">
                <a:latin typeface="Arial" panose="020B0604020202020204" pitchFamily="34" charset="0"/>
                <a:cs typeface="Arial" panose="020B0604020202020204" pitchFamily="34" charset="0"/>
              </a:rPr>
              <a:t>Ilustração da oscilação </a:t>
            </a:r>
            <a:r>
              <a:rPr lang="pt-BR" sz="1600" dirty="0" smtClean="0">
                <a:latin typeface="Arial" panose="020B0604020202020204" pitchFamily="34" charset="0"/>
                <a:cs typeface="Arial" panose="020B0604020202020204" pitchFamily="34" charset="0"/>
              </a:rPr>
              <a:t>de </a:t>
            </a:r>
            <a:r>
              <a:rPr lang="pt-BR" sz="1600" dirty="0" err="1">
                <a:latin typeface="Arial" panose="020B0604020202020204" pitchFamily="34" charset="0"/>
                <a:cs typeface="Arial" panose="020B0604020202020204" pitchFamily="34" charset="0"/>
              </a:rPr>
              <a:t>mésons</a:t>
            </a:r>
            <a:r>
              <a:rPr lang="pt-BR" sz="1600" dirty="0">
                <a:latin typeface="Arial" panose="020B0604020202020204" pitchFamily="34" charset="0"/>
                <a:cs typeface="Arial" panose="020B0604020202020204" pitchFamily="34" charset="0"/>
              </a:rPr>
              <a:t> entre prótons e nêutrons.  </a:t>
            </a:r>
            <a:endParaRPr lang="pt-BR" sz="1600" dirty="0" smtClean="0">
              <a:latin typeface="Arial" panose="020B0604020202020204" pitchFamily="34" charset="0"/>
              <a:cs typeface="Arial" panose="020B0604020202020204" pitchFamily="34" charset="0"/>
            </a:endParaRPr>
          </a:p>
          <a:p>
            <a:pPr algn="ctr"/>
            <a:r>
              <a:rPr lang="pt-BR" sz="1600" dirty="0" smtClean="0">
                <a:latin typeface="Arial" panose="020B0604020202020204" pitchFamily="34" charset="0"/>
                <a:cs typeface="Arial" panose="020B0604020202020204" pitchFamily="34" charset="0"/>
              </a:rPr>
              <a:t>Fonte</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Fuchs</a:t>
            </a:r>
            <a:r>
              <a:rPr lang="pt-BR" sz="1600" dirty="0">
                <a:latin typeface="Arial" panose="020B0604020202020204" pitchFamily="34" charset="0"/>
                <a:cs typeface="Arial" panose="020B0604020202020204" pitchFamily="34" charset="0"/>
              </a:rPr>
              <a:t> (1972, p. 255). </a:t>
            </a:r>
          </a:p>
        </p:txBody>
      </p:sp>
      <p:sp>
        <p:nvSpPr>
          <p:cNvPr id="5" name="CaixaDeTexto 4"/>
          <p:cNvSpPr txBox="1"/>
          <p:nvPr/>
        </p:nvSpPr>
        <p:spPr>
          <a:xfrm>
            <a:off x="258618" y="4231430"/>
            <a:ext cx="6567055" cy="1938992"/>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A primeira detecção experimental do </a:t>
            </a:r>
            <a:r>
              <a:rPr lang="pt-BR" sz="2000" i="1" dirty="0" err="1">
                <a:latin typeface="Arial" panose="020B0604020202020204" pitchFamily="34" charset="0"/>
                <a:cs typeface="Arial" panose="020B0604020202020204" pitchFamily="34" charset="0"/>
              </a:rPr>
              <a:t>méson</a:t>
            </a:r>
            <a:r>
              <a:rPr lang="pt-BR" sz="2000" i="1" dirty="0">
                <a:latin typeface="Arial" panose="020B0604020202020204" pitchFamily="34" charset="0"/>
                <a:cs typeface="Arial" panose="020B0604020202020204" pitchFamily="34" charset="0"/>
              </a:rPr>
              <a:t> </a:t>
            </a:r>
            <a:r>
              <a:rPr lang="pt-BR" sz="2000" i="1" dirty="0" err="1">
                <a:latin typeface="Arial" panose="020B0604020202020204" pitchFamily="34" charset="0"/>
                <a:cs typeface="Arial" panose="020B0604020202020204" pitchFamily="34" charset="0"/>
              </a:rPr>
              <a:t>pi</a:t>
            </a:r>
            <a:r>
              <a:rPr lang="pt-BR" sz="2000"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foi realizada pelo físico brasileiro nascido em Curitiba, Cesar </a:t>
            </a:r>
            <a:r>
              <a:rPr lang="pt-BR" sz="2000" dirty="0" smtClean="0">
                <a:latin typeface="Arial" panose="020B0604020202020204" pitchFamily="34" charset="0"/>
                <a:cs typeface="Arial" panose="020B0604020202020204" pitchFamily="34" charset="0"/>
              </a:rPr>
              <a:t>Lattes </a:t>
            </a:r>
            <a:r>
              <a:rPr lang="pt-BR" sz="2000" dirty="0">
                <a:latin typeface="Arial" panose="020B0604020202020204" pitchFamily="34" charset="0"/>
                <a:cs typeface="Arial" panose="020B0604020202020204" pitchFamily="34" charset="0"/>
              </a:rPr>
              <a:t>(1924-2005), em conjunto com os pesquisadores </a:t>
            </a:r>
            <a:r>
              <a:rPr lang="pt-BR" sz="2000" dirty="0" err="1">
                <a:latin typeface="Arial" panose="020B0604020202020204" pitchFamily="34" charset="0"/>
                <a:cs typeface="Arial" panose="020B0604020202020204" pitchFamily="34" charset="0"/>
              </a:rPr>
              <a:t>Powel</a:t>
            </a:r>
            <a:r>
              <a:rPr lang="pt-BR" sz="2000" dirty="0">
                <a:latin typeface="Arial" panose="020B0604020202020204" pitchFamily="34" charset="0"/>
                <a:cs typeface="Arial" panose="020B0604020202020204" pitchFamily="34" charset="0"/>
              </a:rPr>
              <a:t> e </a:t>
            </a:r>
            <a:r>
              <a:rPr lang="pt-BR" sz="2000" dirty="0" err="1">
                <a:latin typeface="Arial" panose="020B0604020202020204" pitchFamily="34" charset="0"/>
                <a:cs typeface="Arial" panose="020B0604020202020204" pitchFamily="34" charset="0"/>
              </a:rPr>
              <a:t>Occhialini</a:t>
            </a:r>
            <a:r>
              <a:rPr lang="pt-BR" sz="2000" dirty="0">
                <a:latin typeface="Arial" panose="020B0604020202020204" pitchFamily="34" charset="0"/>
                <a:cs typeface="Arial" panose="020B0604020202020204" pitchFamily="34" charset="0"/>
              </a:rPr>
              <a:t>, em 1947. </a:t>
            </a:r>
          </a:p>
        </p:txBody>
      </p:sp>
    </p:spTree>
    <p:extLst>
      <p:ext uri="{BB962C8B-B14F-4D97-AF65-F5344CB8AC3E}">
        <p14:creationId xmlns:p14="http://schemas.microsoft.com/office/powerpoint/2010/main" val="412661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0146" y="221672"/>
            <a:ext cx="11711709" cy="6555641"/>
          </a:xfrm>
          <a:prstGeom prst="rect">
            <a:avLst/>
          </a:prstGeom>
          <a:noFill/>
        </p:spPr>
        <p:txBody>
          <a:bodyPr wrap="square" rtlCol="0">
            <a:spAutoFit/>
          </a:bodyPr>
          <a:lstStyle/>
          <a:p>
            <a:pPr algn="just">
              <a:lnSpc>
                <a:spcPct val="150000"/>
              </a:lnSpc>
            </a:pPr>
            <a:r>
              <a:rPr lang="pt-BR" sz="2000" b="1" dirty="0" smtClean="0">
                <a:solidFill>
                  <a:srgbClr val="C00000"/>
                </a:solidFill>
                <a:latin typeface="Arial" panose="020B0604020202020204" pitchFamily="34" charset="0"/>
                <a:cs typeface="Arial" panose="020B0604020202020204" pitchFamily="34" charset="0"/>
              </a:rPr>
              <a:t>Número atômico </a:t>
            </a:r>
            <a:r>
              <a:rPr lang="pt-BR" sz="2000" b="1" i="1" dirty="0" smtClean="0">
                <a:solidFill>
                  <a:srgbClr val="C00000"/>
                </a:solidFill>
                <a:latin typeface="Arial" panose="020B0604020202020204" pitchFamily="34" charset="0"/>
                <a:cs typeface="Arial" panose="020B0604020202020204" pitchFamily="34" charset="0"/>
              </a:rPr>
              <a:t>Z</a:t>
            </a:r>
            <a:r>
              <a:rPr lang="pt-BR" sz="2000" b="1" dirty="0" smtClean="0">
                <a:solidFill>
                  <a:srgbClr val="C00000"/>
                </a:solidFill>
                <a:latin typeface="Arial" panose="020B0604020202020204" pitchFamily="34" charset="0"/>
                <a:cs typeface="Arial" panose="020B0604020202020204" pitchFamily="34" charset="0"/>
              </a:rPr>
              <a:t>: </a:t>
            </a:r>
          </a:p>
          <a:p>
            <a:pPr indent="457200" algn="just">
              <a:lnSpc>
                <a:spcPct val="150000"/>
              </a:lnSpc>
            </a:pP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átomo de um elemento químico é caracterizado pelo </a:t>
            </a:r>
            <a:r>
              <a:rPr lang="pt-BR" sz="2000" b="1" dirty="0">
                <a:latin typeface="Arial" panose="020B0604020202020204" pitchFamily="34" charset="0"/>
                <a:cs typeface="Arial" panose="020B0604020202020204" pitchFamily="34" charset="0"/>
              </a:rPr>
              <a:t>número de prótons no núcleo</a:t>
            </a:r>
            <a:r>
              <a:rPr lang="pt-BR" sz="2000" dirty="0">
                <a:latin typeface="Arial" panose="020B0604020202020204" pitchFamily="34" charset="0"/>
                <a:cs typeface="Arial" panose="020B0604020202020204" pitchFamily="34" charset="0"/>
              </a:rPr>
              <a:t>, denominado </a:t>
            </a:r>
            <a:r>
              <a:rPr lang="pt-BR" sz="2000" i="1" dirty="0">
                <a:latin typeface="Arial" panose="020B0604020202020204" pitchFamily="34" charset="0"/>
                <a:cs typeface="Arial" panose="020B0604020202020204" pitchFamily="34" charset="0"/>
              </a:rPr>
              <a:t>número atômico Z</a:t>
            </a:r>
            <a:r>
              <a:rPr lang="pt-BR" sz="2000" dirty="0">
                <a:latin typeface="Arial" panose="020B0604020202020204" pitchFamily="34" charset="0"/>
                <a:cs typeface="Arial" panose="020B0604020202020204" pitchFamily="34" charset="0"/>
              </a:rPr>
              <a:t>. </a:t>
            </a:r>
          </a:p>
          <a:p>
            <a:pPr algn="just">
              <a:lnSpc>
                <a:spcPct val="150000"/>
              </a:lnSpc>
            </a:pPr>
            <a:endParaRPr lang="pt-BR" sz="2000" dirty="0">
              <a:latin typeface="Arial" panose="020B0604020202020204" pitchFamily="34" charset="0"/>
              <a:cs typeface="Arial" panose="020B0604020202020204" pitchFamily="34" charset="0"/>
            </a:endParaRPr>
          </a:p>
          <a:p>
            <a:pPr algn="just">
              <a:lnSpc>
                <a:spcPct val="150000"/>
              </a:lnSpc>
            </a:pPr>
            <a:r>
              <a:rPr lang="pt-BR" sz="2000" b="1" dirty="0" smtClean="0">
                <a:solidFill>
                  <a:srgbClr val="C00000"/>
                </a:solidFill>
                <a:latin typeface="Arial" panose="020B0604020202020204" pitchFamily="34" charset="0"/>
                <a:cs typeface="Arial" panose="020B0604020202020204" pitchFamily="34" charset="0"/>
              </a:rPr>
              <a:t>Elemento químico: </a:t>
            </a:r>
          </a:p>
          <a:p>
            <a:pPr indent="457200" algn="just">
              <a:lnSpc>
                <a:spcPct val="150000"/>
              </a:lnSpc>
            </a:pPr>
            <a:r>
              <a:rPr lang="pt-BR" sz="2000" dirty="0" smtClean="0">
                <a:latin typeface="Arial" panose="020B0604020202020204" pitchFamily="34" charset="0"/>
                <a:cs typeface="Arial" panose="020B0604020202020204" pitchFamily="34" charset="0"/>
              </a:rPr>
              <a:t>Um elemento químico é </a:t>
            </a:r>
            <a:r>
              <a:rPr lang="pt-BR" sz="2000" dirty="0">
                <a:latin typeface="Arial" panose="020B0604020202020204" pitchFamily="34" charset="0"/>
                <a:cs typeface="Arial" panose="020B0604020202020204" pitchFamily="34" charset="0"/>
              </a:rPr>
              <a:t>uma substância quimicamente pura, formada por </a:t>
            </a:r>
            <a:r>
              <a:rPr lang="pt-BR" sz="2000" b="1" dirty="0">
                <a:latin typeface="Arial" panose="020B0604020202020204" pitchFamily="34" charset="0"/>
                <a:cs typeface="Arial" panose="020B0604020202020204" pitchFamily="34" charset="0"/>
              </a:rPr>
              <a:t>átomos de um único tipo</a:t>
            </a:r>
            <a:r>
              <a:rPr lang="pt-BR" sz="2000" dirty="0">
                <a:latin typeface="Arial" panose="020B0604020202020204" pitchFamily="34" charset="0"/>
                <a:cs typeface="Arial" panose="020B0604020202020204" pitchFamily="34" charset="0"/>
              </a:rPr>
              <a:t>, ou seja, por átomos cujos núcleos possuem o mesmo número de prótons.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Por </a:t>
            </a:r>
            <a:r>
              <a:rPr lang="pt-BR" sz="2000" dirty="0">
                <a:latin typeface="Arial" panose="020B0604020202020204" pitchFamily="34" charset="0"/>
                <a:cs typeface="Arial" panose="020B0604020202020204" pitchFamily="34" charset="0"/>
              </a:rPr>
              <a:t>exemplo, o hidrogênio é o elemento natural mais simples, e seu número atômico é Z = 1, pois possui apenas 1 próton em seu núcleo. </a:t>
            </a: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urânio é o elemento natural </a:t>
            </a:r>
            <a:r>
              <a:rPr lang="pt-BR" sz="2000" dirty="0" smtClean="0">
                <a:latin typeface="Arial" panose="020B0604020202020204" pitchFamily="34" charset="0"/>
                <a:cs typeface="Arial" panose="020B0604020202020204" pitchFamily="34" charset="0"/>
              </a:rPr>
              <a:t>mais complexo, </a:t>
            </a:r>
            <a:r>
              <a:rPr lang="pt-BR" sz="2000" dirty="0">
                <a:latin typeface="Arial" panose="020B0604020202020204" pitchFamily="34" charset="0"/>
                <a:cs typeface="Arial" panose="020B0604020202020204" pitchFamily="34" charset="0"/>
              </a:rPr>
              <a:t>com número atômico Z = 92, uma vez que possui 92 prótons em seu núcleo. </a:t>
            </a:r>
            <a:endParaRPr lang="pt-BR" sz="2000" dirty="0" smtClean="0">
              <a:latin typeface="Arial" panose="020B0604020202020204" pitchFamily="34" charset="0"/>
              <a:cs typeface="Arial" panose="020B0604020202020204" pitchFamily="34" charset="0"/>
            </a:endParaRPr>
          </a:p>
          <a:p>
            <a:pPr algn="just">
              <a:lnSpc>
                <a:spcPct val="150000"/>
              </a:lnSpc>
            </a:pPr>
            <a:endParaRPr lang="pt-BR" sz="2000" dirty="0">
              <a:latin typeface="Arial" panose="020B0604020202020204" pitchFamily="34" charset="0"/>
              <a:cs typeface="Arial" panose="020B0604020202020204" pitchFamily="34" charset="0"/>
            </a:endParaRPr>
          </a:p>
          <a:p>
            <a:pPr indent="457200" algn="just">
              <a:lnSpc>
                <a:spcPct val="150000"/>
              </a:lnSpc>
            </a:pPr>
            <a:r>
              <a:rPr lang="pt-BR" sz="2000" dirty="0">
                <a:latin typeface="Arial" panose="020B0604020202020204" pitchFamily="34" charset="0"/>
                <a:cs typeface="Arial" panose="020B0604020202020204" pitchFamily="34" charset="0"/>
              </a:rPr>
              <a:t> Cada elemento químico recebe um nome e um símbolo que o identificam. Os diversos elementos, ao se combinarem em uma determinada proporção fixa, formam os compostos químicos</a:t>
            </a:r>
            <a:r>
              <a:rPr lang="pt-BR"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8858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aixaDeTexto 2"/>
              <p:cNvSpPr txBox="1"/>
              <p:nvPr/>
            </p:nvSpPr>
            <p:spPr>
              <a:xfrm>
                <a:off x="277093" y="192399"/>
                <a:ext cx="11693234" cy="4599529"/>
              </a:xfrm>
              <a:prstGeom prst="rect">
                <a:avLst/>
              </a:prstGeom>
              <a:noFill/>
            </p:spPr>
            <p:txBody>
              <a:bodyPr wrap="square" rtlCol="0">
                <a:spAutoFit/>
              </a:bodyPr>
              <a:lstStyle/>
              <a:p>
                <a:pPr>
                  <a:lnSpc>
                    <a:spcPct val="150000"/>
                  </a:lnSpc>
                </a:pPr>
                <a:r>
                  <a:rPr lang="pt-BR" sz="2000" b="1" dirty="0" smtClean="0">
                    <a:solidFill>
                      <a:srgbClr val="C00000"/>
                    </a:solidFill>
                    <a:latin typeface="Arial" panose="020B0604020202020204" pitchFamily="34" charset="0"/>
                    <a:cs typeface="Arial" panose="020B0604020202020204" pitchFamily="34" charset="0"/>
                  </a:rPr>
                  <a:t>Número </a:t>
                </a:r>
                <a:r>
                  <a:rPr lang="pt-BR" sz="2000" b="1" dirty="0">
                    <a:solidFill>
                      <a:srgbClr val="C00000"/>
                    </a:solidFill>
                    <a:latin typeface="Arial" panose="020B0604020202020204" pitchFamily="34" charset="0"/>
                    <a:cs typeface="Arial" panose="020B0604020202020204" pitchFamily="34" charset="0"/>
                  </a:rPr>
                  <a:t>de massa </a:t>
                </a:r>
                <a:r>
                  <a:rPr lang="pt-BR" sz="2000" b="1" i="1" dirty="0" smtClean="0">
                    <a:solidFill>
                      <a:srgbClr val="C00000"/>
                    </a:solidFill>
                    <a:latin typeface="Arial" panose="020B0604020202020204" pitchFamily="34" charset="0"/>
                    <a:cs typeface="Arial" panose="020B0604020202020204" pitchFamily="34" charset="0"/>
                  </a:rPr>
                  <a:t>A</a:t>
                </a:r>
                <a:r>
                  <a:rPr lang="pt-BR" sz="2000" dirty="0" smtClean="0">
                    <a:solidFill>
                      <a:srgbClr val="C00000"/>
                    </a:solidFill>
                    <a:latin typeface="Arial" panose="020B0604020202020204" pitchFamily="34" charset="0"/>
                    <a:cs typeface="Arial" panose="020B0604020202020204" pitchFamily="34" charset="0"/>
                  </a:rPr>
                  <a:t>: </a:t>
                </a:r>
              </a:p>
              <a:p>
                <a:pPr indent="457200" algn="just">
                  <a:lnSpc>
                    <a:spcPct val="150000"/>
                  </a:lnSpc>
                </a:pPr>
                <a:r>
                  <a:rPr lang="pt-BR" sz="2000" dirty="0" smtClean="0">
                    <a:latin typeface="Arial" panose="020B0604020202020204" pitchFamily="34" charset="0"/>
                    <a:cs typeface="Arial" panose="020B0604020202020204" pitchFamily="34" charset="0"/>
                  </a:rPr>
                  <a:t>O </a:t>
                </a:r>
                <a:r>
                  <a:rPr lang="pt-BR" sz="2000" i="1" dirty="0" smtClean="0">
                    <a:latin typeface="Arial" panose="020B0604020202020204" pitchFamily="34" charset="0"/>
                    <a:cs typeface="Arial" panose="020B0604020202020204" pitchFamily="34" charset="0"/>
                  </a:rPr>
                  <a:t>número de massa A </a:t>
                </a:r>
                <a:r>
                  <a:rPr lang="pt-BR" sz="2000" dirty="0" smtClean="0">
                    <a:latin typeface="Arial" panose="020B0604020202020204" pitchFamily="34" charset="0"/>
                    <a:cs typeface="Arial" panose="020B0604020202020204" pitchFamily="34" charset="0"/>
                  </a:rPr>
                  <a:t>é </a:t>
                </a:r>
                <a:r>
                  <a:rPr lang="pt-BR" sz="2000" dirty="0">
                    <a:latin typeface="Arial" panose="020B0604020202020204" pitchFamily="34" charset="0"/>
                    <a:cs typeface="Arial" panose="020B0604020202020204" pitchFamily="34" charset="0"/>
                  </a:rPr>
                  <a:t>o </a:t>
                </a:r>
                <a:r>
                  <a:rPr lang="pt-BR" sz="2000" b="1" dirty="0">
                    <a:latin typeface="Arial" panose="020B0604020202020204" pitchFamily="34" charset="0"/>
                    <a:cs typeface="Arial" panose="020B0604020202020204" pitchFamily="34" charset="0"/>
                  </a:rPr>
                  <a:t>número de prótons somado ao número de nêutrons no núcleo</a:t>
                </a:r>
                <a:r>
                  <a:rPr lang="pt-BR" sz="2000" dirty="0" smtClean="0">
                    <a:latin typeface="Arial" panose="020B0604020202020204" pitchFamily="34" charset="0"/>
                    <a:cs typeface="Arial" panose="020B0604020202020204" pitchFamily="34" charset="0"/>
                  </a:rPr>
                  <a:t>. Embora </a:t>
                </a:r>
                <a:r>
                  <a:rPr lang="pt-BR" sz="2000" dirty="0">
                    <a:latin typeface="Arial" panose="020B0604020202020204" pitchFamily="34" charset="0"/>
                    <a:cs typeface="Arial" panose="020B0604020202020204" pitchFamily="34" charset="0"/>
                  </a:rPr>
                  <a:t>cada elemento químico tenha um número de prótons definido, o número de nêutrons </a:t>
                </a:r>
                <a:r>
                  <a:rPr lang="pt-BR" sz="2000" dirty="0" smtClean="0">
                    <a:latin typeface="Arial" panose="020B0604020202020204" pitchFamily="34" charset="0"/>
                    <a:cs typeface="Arial" panose="020B0604020202020204" pitchFamily="34" charset="0"/>
                  </a:rPr>
                  <a:t> pode </a:t>
                </a:r>
                <a:r>
                  <a:rPr lang="pt-BR" sz="2000" dirty="0">
                    <a:latin typeface="Arial" panose="020B0604020202020204" pitchFamily="34" charset="0"/>
                    <a:cs typeface="Arial" panose="020B0604020202020204" pitchFamily="34" charset="0"/>
                  </a:rPr>
                  <a:t>variar; portanto o número de massa não é fixo para cada elemento. </a:t>
                </a:r>
                <a:endParaRPr lang="pt-BR" sz="2000" dirty="0" smtClean="0">
                  <a:latin typeface="Arial" panose="020B0604020202020204" pitchFamily="34" charset="0"/>
                  <a:cs typeface="Arial" panose="020B0604020202020204" pitchFamily="34" charset="0"/>
                </a:endParaRPr>
              </a:p>
              <a:p>
                <a:pPr indent="457200" algn="just">
                  <a:lnSpc>
                    <a:spcPct val="150000"/>
                  </a:lnSpc>
                </a:pPr>
                <a:endParaRPr lang="pt-BR" sz="2000" dirty="0">
                  <a:latin typeface="Arial" panose="020B0604020202020204" pitchFamily="34" charset="0"/>
                  <a:cs typeface="Arial" panose="020B0604020202020204" pitchFamily="34" charset="0"/>
                </a:endParaRPr>
              </a:p>
              <a:p>
                <a:r>
                  <a:rPr lang="pt-BR" sz="2000" b="1" dirty="0">
                    <a:solidFill>
                      <a:srgbClr val="C00000"/>
                    </a:solidFill>
                    <a:latin typeface="Arial" panose="020B0604020202020204" pitchFamily="34" charset="0"/>
                    <a:cs typeface="Arial" panose="020B0604020202020204" pitchFamily="34" charset="0"/>
                  </a:rPr>
                  <a:t>Representação de um elemento químico</a:t>
                </a:r>
                <a:r>
                  <a:rPr lang="pt-BR" sz="2000" b="1" dirty="0">
                    <a:solidFill>
                      <a:srgbClr val="3333FF"/>
                    </a:solidFill>
                    <a:latin typeface="Arial" panose="020B0604020202020204" pitchFamily="34" charset="0"/>
                    <a:cs typeface="Arial" panose="020B0604020202020204" pitchFamily="34" charset="0"/>
                  </a:rPr>
                  <a:t>:</a:t>
                </a:r>
              </a:p>
              <a:p>
                <a:pPr indent="457200" algn="just">
                  <a:lnSpc>
                    <a:spcPct val="150000"/>
                  </a:lnSpc>
                </a:pPr>
                <a:r>
                  <a:rPr lang="pt-BR" sz="2000" dirty="0">
                    <a:latin typeface="Arial" panose="020B0604020202020204" pitchFamily="34" charset="0"/>
                    <a:cs typeface="Arial" panose="020B0604020202020204" pitchFamily="34" charset="0"/>
                  </a:rPr>
                  <a:t>Podem ser representados pela seguinte forma:   </a:t>
                </a:r>
                <a14:m>
                  <m:oMath xmlns:m="http://schemas.openxmlformats.org/officeDocument/2006/math">
                    <m:sPre>
                      <m:sPrePr>
                        <m:ctrlPr>
                          <a:rPr lang="pt-BR" sz="2000" b="1" i="1">
                            <a:latin typeface="Cambria Math" panose="02040503050406030204" pitchFamily="18" charset="0"/>
                            <a:cs typeface="Arial" panose="020B0604020202020204" pitchFamily="34" charset="0"/>
                          </a:rPr>
                        </m:ctrlPr>
                      </m:sPrePr>
                      <m:sub>
                        <m:r>
                          <a:rPr lang="pt-BR" sz="2000" b="1" i="1">
                            <a:latin typeface="Cambria Math" panose="02040503050406030204" pitchFamily="18" charset="0"/>
                            <a:cs typeface="Arial" panose="020B0604020202020204" pitchFamily="34" charset="0"/>
                          </a:rPr>
                          <m:t>𝒁</m:t>
                        </m:r>
                      </m:sub>
                      <m:sup>
                        <m:r>
                          <a:rPr lang="pt-BR" sz="2000" b="1" i="1">
                            <a:latin typeface="Cambria Math" panose="02040503050406030204" pitchFamily="18" charset="0"/>
                          </a:rPr>
                          <m:t>𝑨</m:t>
                        </m:r>
                      </m:sup>
                      <m:e>
                        <m:r>
                          <a:rPr lang="pt-BR" sz="2000" b="1" i="1">
                            <a:latin typeface="Cambria Math" panose="02040503050406030204" pitchFamily="18" charset="0"/>
                          </a:rPr>
                          <m:t>𝑿</m:t>
                        </m:r>
                      </m:e>
                    </m:sPre>
                  </m:oMath>
                </a14:m>
                <a:r>
                  <a:rPr lang="pt-BR" sz="2000" dirty="0">
                    <a:latin typeface="Arial" panose="020B0604020202020204" pitchFamily="34" charset="0"/>
                    <a:cs typeface="Arial" panose="020B0604020202020204" pitchFamily="34" charset="0"/>
                  </a:rPr>
                  <a:t>,  </a:t>
                </a:r>
                <a:r>
                  <a:rPr lang="pt-BR" sz="2000" b="1" i="1" baseline="30000" dirty="0">
                    <a:latin typeface="Arial" panose="020B0604020202020204" pitchFamily="34" charset="0"/>
                    <a:cs typeface="Arial" panose="020B0604020202020204" pitchFamily="34" charset="0"/>
                  </a:rPr>
                  <a:t>A</a:t>
                </a:r>
                <a:r>
                  <a:rPr lang="pt-BR" sz="2000" b="1" i="1" dirty="0">
                    <a:latin typeface="Arial" panose="020B0604020202020204" pitchFamily="34" charset="0"/>
                    <a:cs typeface="Arial" panose="020B0604020202020204" pitchFamily="34" charset="0"/>
                  </a:rPr>
                  <a:t>X</a:t>
                </a:r>
                <a:r>
                  <a:rPr lang="pt-BR" sz="2000"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ou</a:t>
                </a:r>
                <a:r>
                  <a:rPr lang="pt-BR" sz="2000" i="1" dirty="0">
                    <a:latin typeface="Arial" panose="020B0604020202020204" pitchFamily="34" charset="0"/>
                    <a:cs typeface="Arial" panose="020B0604020202020204" pitchFamily="34" charset="0"/>
                  </a:rPr>
                  <a:t> </a:t>
                </a:r>
                <a:r>
                  <a:rPr lang="pt-BR" sz="2000" b="1" i="1" dirty="0">
                    <a:latin typeface="Arial" panose="020B0604020202020204" pitchFamily="34" charset="0"/>
                    <a:cs typeface="Arial" panose="020B0604020202020204" pitchFamily="34" charset="0"/>
                  </a:rPr>
                  <a:t>X – A</a:t>
                </a:r>
                <a:r>
                  <a:rPr lang="pt-BR" sz="2000" dirty="0">
                    <a:latin typeface="Arial" panose="020B0604020202020204" pitchFamily="34" charset="0"/>
                    <a:cs typeface="Arial" panose="020B0604020202020204" pitchFamily="34" charset="0"/>
                  </a:rPr>
                  <a:t>.</a:t>
                </a:r>
              </a:p>
              <a:p>
                <a:pPr indent="457200" algn="just">
                  <a:lnSpc>
                    <a:spcPct val="150000"/>
                  </a:lnSpc>
                </a:pPr>
                <a:endParaRPr lang="pt-BR" sz="2000" dirty="0">
                  <a:latin typeface="Arial" panose="020B0604020202020204" pitchFamily="34" charset="0"/>
                  <a:cs typeface="Arial" panose="020B0604020202020204" pitchFamily="34" charset="0"/>
                </a:endParaRPr>
              </a:p>
              <a:p>
                <a:pPr indent="457200" algn="just">
                  <a:lnSpc>
                    <a:spcPct val="150000"/>
                  </a:lnSpc>
                </a:pPr>
                <a:r>
                  <a:rPr lang="pt-BR" sz="2000" dirty="0">
                    <a:latin typeface="Arial" panose="020B0604020202020204" pitchFamily="34" charset="0"/>
                    <a:cs typeface="Arial" panose="020B0604020202020204" pitchFamily="34" charset="0"/>
                  </a:rPr>
                  <a:t>Por exemplo, podemos representar o elemento césio-137 nas formas:       </a:t>
                </a:r>
                <a:endParaRPr lang="pt-BR" sz="2000" i="1" dirty="0">
                  <a:latin typeface="Cambria Math" panose="02040503050406030204" pitchFamily="18" charset="0"/>
                  <a:cs typeface="Arial" panose="020B0604020202020204" pitchFamily="34" charset="0"/>
                </a:endParaRPr>
              </a:p>
              <a:p>
                <a:pPr algn="ctr">
                  <a:lnSpc>
                    <a:spcPct val="150000"/>
                  </a:lnSpc>
                </a:pPr>
                <a14:m>
                  <m:oMath xmlns:m="http://schemas.openxmlformats.org/officeDocument/2006/math">
                    <m:sPre>
                      <m:sPrePr>
                        <m:ctrlPr>
                          <a:rPr lang="pt-BR" sz="2000" i="1">
                            <a:latin typeface="Cambria Math" panose="02040503050406030204" pitchFamily="18" charset="0"/>
                            <a:cs typeface="Arial" panose="020B0604020202020204" pitchFamily="34" charset="0"/>
                          </a:rPr>
                        </m:ctrlPr>
                      </m:sPrePr>
                      <m:sub>
                        <m:r>
                          <a:rPr lang="pt-BR" sz="2000" i="1">
                            <a:latin typeface="Cambria Math" panose="02040503050406030204" pitchFamily="18" charset="0"/>
                            <a:cs typeface="Arial" panose="020B0604020202020204" pitchFamily="34" charset="0"/>
                          </a:rPr>
                          <m:t>55</m:t>
                        </m:r>
                      </m:sub>
                      <m:sup>
                        <m:r>
                          <a:rPr lang="pt-BR" sz="2000" i="1">
                            <a:latin typeface="Cambria Math" panose="02040503050406030204" pitchFamily="18" charset="0"/>
                          </a:rPr>
                          <m:t>137</m:t>
                        </m:r>
                      </m:sup>
                      <m:e>
                        <m:r>
                          <a:rPr lang="pt-BR" sz="2000" i="1">
                            <a:latin typeface="Cambria Math" panose="02040503050406030204" pitchFamily="18" charset="0"/>
                          </a:rPr>
                          <m:t>𝐶𝑠</m:t>
                        </m:r>
                      </m:e>
                    </m:sPre>
                  </m:oMath>
                </a14:m>
                <a:r>
                  <a:rPr lang="pt-BR" sz="2000" dirty="0">
                    <a:latin typeface="Arial" panose="020B0604020202020204" pitchFamily="34" charset="0"/>
                    <a:cs typeface="Arial" panose="020B0604020202020204" pitchFamily="34" charset="0"/>
                  </a:rPr>
                  <a:t>           </a:t>
                </a:r>
                <a:r>
                  <a:rPr lang="pt-BR" sz="2000" i="1" baseline="30000" dirty="0">
                    <a:latin typeface="Arial" panose="020B0604020202020204" pitchFamily="34" charset="0"/>
                    <a:cs typeface="Arial" panose="020B0604020202020204" pitchFamily="34" charset="0"/>
                  </a:rPr>
                  <a:t>137</a:t>
                </a:r>
                <a:r>
                  <a:rPr lang="pt-BR" sz="2000" i="1" dirty="0">
                    <a:latin typeface="Arial" panose="020B0604020202020204" pitchFamily="34" charset="0"/>
                    <a:cs typeface="Arial" panose="020B0604020202020204" pitchFamily="34" charset="0"/>
                  </a:rPr>
                  <a:t>Cs</a:t>
                </a:r>
                <a:r>
                  <a:rPr lang="pt-BR" sz="2000" dirty="0">
                    <a:latin typeface="Arial" panose="020B0604020202020204" pitchFamily="34" charset="0"/>
                    <a:cs typeface="Arial" panose="020B0604020202020204" pitchFamily="34" charset="0"/>
                  </a:rPr>
                  <a:t>           Cs-137 </a:t>
                </a:r>
              </a:p>
            </p:txBody>
          </p:sp>
        </mc:Choice>
        <mc:Fallback xmlns="">
          <p:sp>
            <p:nvSpPr>
              <p:cNvPr id="3" name="CaixaDeTexto 2"/>
              <p:cNvSpPr txBox="1">
                <a:spLocks noRot="1" noChangeAspect="1" noMove="1" noResize="1" noEditPoints="1" noAdjustHandles="1" noChangeArrowheads="1" noChangeShapeType="1" noTextEdit="1"/>
              </p:cNvSpPr>
              <p:nvPr/>
            </p:nvSpPr>
            <p:spPr>
              <a:xfrm>
                <a:off x="277093" y="192399"/>
                <a:ext cx="11693234" cy="4599529"/>
              </a:xfrm>
              <a:prstGeom prst="rect">
                <a:avLst/>
              </a:prstGeom>
              <a:blipFill>
                <a:blip r:embed="rId2"/>
                <a:stretch>
                  <a:fillRect l="-521" r="-521" b="-265"/>
                </a:stretch>
              </a:blipFill>
            </p:spPr>
            <p:txBody>
              <a:bodyPr/>
              <a:lstStyle/>
              <a:p>
                <a:r>
                  <a:rPr lang="pt-BR">
                    <a:noFill/>
                  </a:rPr>
                  <a:t> </a:t>
                </a:r>
              </a:p>
            </p:txBody>
          </p:sp>
        </mc:Fallback>
      </mc:AlternateContent>
      <p:sp>
        <p:nvSpPr>
          <p:cNvPr id="5" name="CaixaDeTexto 4"/>
          <p:cNvSpPr txBox="1"/>
          <p:nvPr/>
        </p:nvSpPr>
        <p:spPr>
          <a:xfrm>
            <a:off x="277089" y="5200073"/>
            <a:ext cx="11693237" cy="958339"/>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pt-BR" sz="2000" dirty="0" smtClean="0">
                <a:solidFill>
                  <a:prstClr val="black"/>
                </a:solidFill>
                <a:latin typeface="Arial" panose="020B0604020202020204" pitchFamily="34" charset="0"/>
                <a:cs typeface="Arial" panose="020B0604020202020204" pitchFamily="34" charset="0"/>
              </a:rPr>
              <a:t>Até </a:t>
            </a:r>
            <a:r>
              <a:rPr lang="pt-BR" sz="2000" dirty="0">
                <a:solidFill>
                  <a:prstClr val="black"/>
                </a:solidFill>
                <a:latin typeface="Arial" panose="020B0604020202020204" pitchFamily="34" charset="0"/>
                <a:cs typeface="Arial" panose="020B0604020202020204" pitchFamily="34" charset="0"/>
              </a:rPr>
              <a:t>o ano de 2008, 117 elementos químicos já tinham sido descobertos. Entre estes, 92 são naturais e 25 são produzidos artificialmente</a:t>
            </a:r>
            <a:r>
              <a:rPr lang="pt-BR" sz="2000" dirty="0" smtClean="0">
                <a:solidFill>
                  <a:prstClr val="black"/>
                </a:solidFill>
                <a:latin typeface="Arial" panose="020B0604020202020204" pitchFamily="34" charset="0"/>
                <a:cs typeface="Arial" panose="020B0604020202020204" pitchFamily="34" charset="0"/>
              </a:rPr>
              <a:t>.</a:t>
            </a:r>
            <a:endParaRPr lang="pt-BR" dirty="0"/>
          </a:p>
        </p:txBody>
      </p:sp>
    </p:spTree>
    <p:extLst>
      <p:ext uri="{BB962C8B-B14F-4D97-AF65-F5344CB8AC3E}">
        <p14:creationId xmlns:p14="http://schemas.microsoft.com/office/powerpoint/2010/main" val="42016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45309" y="2678546"/>
            <a:ext cx="9753600" cy="958660"/>
          </a:xfrm>
          <a:prstGeom prst="rect">
            <a:avLst/>
          </a:prstGeom>
          <a:noFill/>
        </p:spPr>
        <p:txBody>
          <a:bodyPr wrap="square" rtlCol="0">
            <a:spAutoFit/>
          </a:bodyPr>
          <a:lstStyle/>
          <a:p>
            <a:pPr lvl="0" algn="ctr">
              <a:lnSpc>
                <a:spcPct val="150000"/>
              </a:lnSpc>
            </a:pPr>
            <a:r>
              <a:rPr lang="pt-BR" sz="2000" b="1" dirty="0" smtClean="0">
                <a:latin typeface="Arial" panose="020B0604020202020204" pitchFamily="34" charset="0"/>
                <a:cs typeface="Arial" panose="020B0604020202020204" pitchFamily="34" charset="0"/>
              </a:rPr>
              <a:t>SIMULAÇÃO: </a:t>
            </a:r>
            <a:r>
              <a:rPr lang="pt-BR" sz="2000" i="1" dirty="0">
                <a:latin typeface="Arial" panose="020B0604020202020204" pitchFamily="34" charset="0"/>
                <a:cs typeface="Arial" panose="020B0604020202020204" pitchFamily="34" charset="0"/>
              </a:rPr>
              <a:t>Monte um Átomo</a:t>
            </a:r>
            <a:r>
              <a:rPr lang="pt-BR" sz="2000" dirty="0" smtClean="0">
                <a:latin typeface="Arial" panose="020B0604020202020204" pitchFamily="34" charset="0"/>
                <a:cs typeface="Arial" panose="020B0604020202020204" pitchFamily="34" charset="0"/>
              </a:rPr>
              <a:t>.</a:t>
            </a:r>
          </a:p>
          <a:p>
            <a:pPr lvl="0" algn="ctr">
              <a:lnSpc>
                <a:spcPct val="150000"/>
              </a:lnSpc>
            </a:pPr>
            <a:r>
              <a:rPr lang="pt-BR" sz="2000" u="sng" dirty="0">
                <a:latin typeface="Arial" panose="020B0604020202020204" pitchFamily="34" charset="0"/>
                <a:cs typeface="Arial" panose="020B0604020202020204" pitchFamily="34" charset="0"/>
                <a:hlinkClick r:id="rId2"/>
              </a:rPr>
              <a:t>http://phet.colorado.edu/pt_BR/simulation/build-an-atom</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0113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7855" y="350982"/>
            <a:ext cx="11647054" cy="5447645"/>
          </a:xfrm>
          <a:prstGeom prst="rect">
            <a:avLst/>
          </a:prstGeom>
          <a:noFill/>
        </p:spPr>
        <p:txBody>
          <a:bodyPr wrap="square" rtlCol="0">
            <a:spAutoFit/>
          </a:bodyPr>
          <a:lstStyle/>
          <a:p>
            <a:pPr algn="just">
              <a:lnSpc>
                <a:spcPct val="150000"/>
              </a:lnSpc>
            </a:pPr>
            <a:r>
              <a:rPr lang="pt-BR" sz="2000" b="1" dirty="0">
                <a:latin typeface="Arial" panose="020B0604020202020204" pitchFamily="34" charset="0"/>
                <a:cs typeface="Arial" panose="020B0604020202020204" pitchFamily="34" charset="0"/>
              </a:rPr>
              <a:t>Para refletir e discutir</a:t>
            </a:r>
            <a:endParaRPr lang="pt-BR" sz="2000" dirty="0">
              <a:latin typeface="Arial" panose="020B0604020202020204" pitchFamily="34" charset="0"/>
              <a:cs typeface="Arial" panose="020B0604020202020204" pitchFamily="34" charset="0"/>
            </a:endParaRPr>
          </a:p>
          <a:p>
            <a:pPr algn="just">
              <a:lnSpc>
                <a:spcPct val="150000"/>
              </a:lnSpc>
            </a:pPr>
            <a:r>
              <a:rPr lang="pt-BR" sz="2000" b="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pPr marL="457200" lvl="0" indent="-457200" algn="just">
              <a:lnSpc>
                <a:spcPct val="150000"/>
              </a:lnSpc>
              <a:buFont typeface="+mj-lt"/>
              <a:buAutoNum type="arabicParenR"/>
            </a:pPr>
            <a:r>
              <a:rPr lang="pt-BR" sz="2000" dirty="0">
                <a:latin typeface="Arial" panose="020B0604020202020204" pitchFamily="34" charset="0"/>
                <a:cs typeface="Arial" panose="020B0604020202020204" pitchFamily="34" charset="0"/>
              </a:rPr>
              <a:t>Recapitulando: Rutherford e colaboradores realizaram importantes experimentos que indicaram o caminho a ser seguido na investigação da estrutura do átomo. O que os pesquisadores concluíram acerca do átomo?</a:t>
            </a:r>
          </a:p>
          <a:p>
            <a:pPr marL="457200" lvl="0" indent="-457200" algn="just">
              <a:lnSpc>
                <a:spcPct val="150000"/>
              </a:lnSpc>
              <a:buFont typeface="+mj-lt"/>
              <a:buAutoNum type="arabicParenR"/>
            </a:pPr>
            <a:endParaRPr lang="pt-BR" sz="2000" dirty="0" smtClean="0">
              <a:latin typeface="Arial" panose="020B0604020202020204" pitchFamily="34" charset="0"/>
              <a:cs typeface="Arial" panose="020B0604020202020204" pitchFamily="34" charset="0"/>
            </a:endParaRPr>
          </a:p>
          <a:p>
            <a:pPr marL="457200" lvl="0" indent="-457200" algn="just">
              <a:lnSpc>
                <a:spcPct val="150000"/>
              </a:lnSpc>
              <a:buFont typeface="+mj-lt"/>
              <a:buAutoNum type="arabicParenR"/>
            </a:pPr>
            <a:r>
              <a:rPr lang="pt-BR" sz="2000" dirty="0" smtClean="0">
                <a:latin typeface="Arial" panose="020B0604020202020204" pitchFamily="34" charset="0"/>
                <a:cs typeface="Arial" panose="020B0604020202020204" pitchFamily="34" charset="0"/>
              </a:rPr>
              <a:t>Quais </a:t>
            </a:r>
            <a:r>
              <a:rPr lang="pt-BR" sz="2000" dirty="0">
                <a:latin typeface="Arial" panose="020B0604020202020204" pitchFamily="34" charset="0"/>
                <a:cs typeface="Arial" panose="020B0604020202020204" pitchFamily="34" charset="0"/>
              </a:rPr>
              <a:t>são os dois diferentes </a:t>
            </a:r>
            <a:r>
              <a:rPr lang="pt-BR" sz="2000" i="1" dirty="0" err="1">
                <a:latin typeface="Arial" panose="020B0604020202020204" pitchFamily="34" charset="0"/>
                <a:cs typeface="Arial" panose="020B0604020202020204" pitchFamily="34" charset="0"/>
              </a:rPr>
              <a:t>núcleons</a:t>
            </a:r>
            <a:r>
              <a:rPr lang="pt-BR" sz="2000" dirty="0">
                <a:latin typeface="Arial" panose="020B0604020202020204" pitchFamily="34" charset="0"/>
                <a:cs typeface="Arial" panose="020B0604020202020204" pitchFamily="34" charset="0"/>
              </a:rPr>
              <a:t> que compõem o núcleo atômico?</a:t>
            </a:r>
          </a:p>
          <a:p>
            <a:pPr marL="457200" lvl="0" indent="-457200" algn="just">
              <a:lnSpc>
                <a:spcPct val="150000"/>
              </a:lnSpc>
              <a:buFont typeface="+mj-lt"/>
              <a:buAutoNum type="arabicParenR"/>
            </a:pPr>
            <a:endParaRPr lang="pt-BR" sz="2000" dirty="0" smtClean="0">
              <a:latin typeface="Arial" panose="020B0604020202020204" pitchFamily="34" charset="0"/>
              <a:cs typeface="Arial" panose="020B0604020202020204" pitchFamily="34" charset="0"/>
            </a:endParaRPr>
          </a:p>
          <a:p>
            <a:pPr marL="457200" lvl="0" indent="-457200" algn="just">
              <a:lnSpc>
                <a:spcPct val="150000"/>
              </a:lnSpc>
              <a:buFont typeface="+mj-lt"/>
              <a:buAutoNum type="arabicParenR"/>
            </a:pPr>
            <a:r>
              <a:rPr lang="pt-BR" sz="2000" dirty="0" smtClean="0">
                <a:latin typeface="Arial" panose="020B0604020202020204" pitchFamily="34" charset="0"/>
                <a:cs typeface="Arial" panose="020B0604020202020204" pitchFamily="34" charset="0"/>
              </a:rPr>
              <a:t>Por </a:t>
            </a:r>
            <a:r>
              <a:rPr lang="pt-BR" sz="2000" dirty="0">
                <a:latin typeface="Arial" panose="020B0604020202020204" pitchFamily="34" charset="0"/>
                <a:cs typeface="Arial" panose="020B0604020202020204" pitchFamily="34" charset="0"/>
              </a:rPr>
              <a:t>que a força elétrica de repulsão entre os prótons de um núcleo atômico não os afasta velozmente uns dos outros? Explique que interação tende a manter juntas as partículas nucleares e que interação tende a afastá-las.</a:t>
            </a:r>
          </a:p>
          <a:p>
            <a:endParaRPr lang="pt-BR" dirty="0"/>
          </a:p>
        </p:txBody>
      </p:sp>
    </p:spTree>
    <p:extLst>
      <p:ext uri="{BB962C8B-B14F-4D97-AF65-F5344CB8AC3E}">
        <p14:creationId xmlns:p14="http://schemas.microsoft.com/office/powerpoint/2010/main" val="3186114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0145" y="240146"/>
            <a:ext cx="11711710" cy="1015663"/>
          </a:xfrm>
          <a:prstGeom prst="rect">
            <a:avLst/>
          </a:prstGeom>
          <a:solidFill>
            <a:srgbClr val="FF0000"/>
          </a:solidFill>
        </p:spPr>
        <p:txBody>
          <a:bodyPr wrap="square" rtlCol="0">
            <a:spAutoFit/>
          </a:bodyPr>
          <a:lstStyle/>
          <a:p>
            <a:pPr algn="ctr"/>
            <a:endParaRPr lang="pt-BR" sz="2000" b="1" dirty="0" smtClean="0">
              <a:latin typeface="Arial" panose="020B0604020202020204" pitchFamily="34" charset="0"/>
              <a:cs typeface="Arial" panose="020B0604020202020204" pitchFamily="34" charset="0"/>
            </a:endParaRPr>
          </a:p>
          <a:p>
            <a:pPr algn="ctr"/>
            <a:r>
              <a:rPr lang="pt-BR" sz="2000" b="1" dirty="0" smtClean="0">
                <a:latin typeface="Arial" panose="020B0604020202020204" pitchFamily="34" charset="0"/>
                <a:cs typeface="Arial" panose="020B0604020202020204" pitchFamily="34" charset="0"/>
              </a:rPr>
              <a:t>ISÓTOPOS </a:t>
            </a:r>
            <a:r>
              <a:rPr lang="pt-BR" sz="2000" b="1" dirty="0">
                <a:latin typeface="Arial" panose="020B0604020202020204" pitchFamily="34" charset="0"/>
                <a:cs typeface="Arial" panose="020B0604020202020204" pitchFamily="34" charset="0"/>
              </a:rPr>
              <a:t>E </a:t>
            </a:r>
            <a:r>
              <a:rPr lang="pt-BR" sz="2000" b="1" dirty="0" smtClean="0">
                <a:latin typeface="Arial" panose="020B0604020202020204" pitchFamily="34" charset="0"/>
                <a:cs typeface="Arial" panose="020B0604020202020204" pitchFamily="34" charset="0"/>
              </a:rPr>
              <a:t>RADIOISÓTOPOS</a:t>
            </a:r>
          </a:p>
          <a:p>
            <a:pPr algn="ct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
        <p:nvSpPr>
          <p:cNvPr id="3" name="CaixaDeTexto 2"/>
          <p:cNvSpPr txBox="1"/>
          <p:nvPr/>
        </p:nvSpPr>
        <p:spPr>
          <a:xfrm>
            <a:off x="240145" y="1268840"/>
            <a:ext cx="11711710" cy="2400657"/>
          </a:xfrm>
          <a:prstGeom prst="rect">
            <a:avLst/>
          </a:prstGeom>
          <a:noFill/>
        </p:spPr>
        <p:txBody>
          <a:bodyPr wrap="square" rtlCol="0">
            <a:spAutoFit/>
          </a:bodyPr>
          <a:lstStyle/>
          <a:p>
            <a:pPr indent="457200" algn="just">
              <a:lnSpc>
                <a:spcPct val="150000"/>
              </a:lnSpc>
            </a:pPr>
            <a:r>
              <a:rPr lang="pt-BR" sz="2000" b="1" dirty="0" smtClean="0">
                <a:solidFill>
                  <a:srgbClr val="C00000"/>
                </a:solidFill>
                <a:latin typeface="Arial" panose="020B0604020202020204" pitchFamily="34" charset="0"/>
                <a:cs typeface="Arial" panose="020B0604020202020204" pitchFamily="34" charset="0"/>
              </a:rPr>
              <a:t>Isótopos: </a:t>
            </a:r>
            <a:r>
              <a:rPr lang="pt-BR" sz="2000" dirty="0" smtClean="0">
                <a:latin typeface="Arial" panose="020B0604020202020204" pitchFamily="34" charset="0"/>
                <a:cs typeface="Arial" panose="020B0604020202020204" pitchFamily="34" charset="0"/>
              </a:rPr>
              <a:t>Cada elemento químico é classificado de acordo com o seu número atômico </a:t>
            </a:r>
            <a:r>
              <a:rPr lang="pt-BR" sz="2000" i="1" dirty="0" smtClean="0">
                <a:latin typeface="Arial" panose="020B0604020202020204" pitchFamily="34" charset="0"/>
                <a:cs typeface="Arial" panose="020B0604020202020204" pitchFamily="34" charset="0"/>
              </a:rPr>
              <a:t>Z</a:t>
            </a:r>
            <a:r>
              <a:rPr lang="pt-BR" sz="2000" dirty="0" smtClean="0">
                <a:latin typeface="Arial" panose="020B0604020202020204" pitchFamily="34" charset="0"/>
                <a:cs typeface="Arial" panose="020B0604020202020204" pitchFamily="34" charset="0"/>
              </a:rPr>
              <a:t>, ou seja, pelo número de prótons.  Porém, os núcleos </a:t>
            </a:r>
            <a:r>
              <a:rPr lang="pt-BR" sz="2000" dirty="0">
                <a:latin typeface="Arial" panose="020B0604020202020204" pitchFamily="34" charset="0"/>
                <a:cs typeface="Arial" panose="020B0604020202020204" pitchFamily="34" charset="0"/>
              </a:rPr>
              <a:t>de um mesmo elemento </a:t>
            </a:r>
            <a:r>
              <a:rPr lang="pt-BR" sz="2000" dirty="0" smtClean="0">
                <a:latin typeface="Arial" panose="020B0604020202020204" pitchFamily="34" charset="0"/>
                <a:cs typeface="Arial" panose="020B0604020202020204" pitchFamily="34" charset="0"/>
              </a:rPr>
              <a:t>podem </a:t>
            </a:r>
            <a:r>
              <a:rPr lang="pt-BR" sz="2000" dirty="0">
                <a:latin typeface="Arial" panose="020B0604020202020204" pitchFamily="34" charset="0"/>
                <a:cs typeface="Arial" panose="020B0604020202020204" pitchFamily="34" charset="0"/>
              </a:rPr>
              <a:t>ter </a:t>
            </a:r>
            <a:r>
              <a:rPr lang="pt-BR" sz="2000" dirty="0" smtClean="0">
                <a:latin typeface="Arial" panose="020B0604020202020204" pitchFamily="34" charset="0"/>
                <a:cs typeface="Arial" panose="020B0604020202020204" pitchFamily="34" charset="0"/>
              </a:rPr>
              <a:t>quantidades </a:t>
            </a:r>
            <a:r>
              <a:rPr lang="pt-BR" sz="2000" dirty="0">
                <a:latin typeface="Arial" panose="020B0604020202020204" pitchFamily="34" charset="0"/>
                <a:cs typeface="Arial" panose="020B0604020202020204" pitchFamily="34" charset="0"/>
              </a:rPr>
              <a:t>diferentes de nêutrons, e a consequência imediata disto é que </a:t>
            </a:r>
            <a:r>
              <a:rPr lang="pt-BR" sz="2000" dirty="0" smtClean="0">
                <a:latin typeface="Arial" panose="020B0604020202020204" pitchFamily="34" charset="0"/>
                <a:cs typeface="Arial" panose="020B0604020202020204" pitchFamily="34" charset="0"/>
              </a:rPr>
              <a:t>o número de massa é diferente. </a:t>
            </a:r>
            <a:r>
              <a:rPr lang="pt-BR" sz="2000" dirty="0">
                <a:latin typeface="Arial" panose="020B0604020202020204" pitchFamily="34" charset="0"/>
                <a:cs typeface="Arial" panose="020B0604020202020204" pitchFamily="34" charset="0"/>
              </a:rPr>
              <a:t>Os isótopos são os átomos de um </a:t>
            </a:r>
            <a:r>
              <a:rPr lang="pt-BR" sz="2000" dirty="0" smtClean="0">
                <a:latin typeface="Arial" panose="020B0604020202020204" pitchFamily="34" charset="0"/>
                <a:cs typeface="Arial" panose="020B0604020202020204" pitchFamily="34" charset="0"/>
              </a:rPr>
              <a:t>elemento </a:t>
            </a:r>
            <a:r>
              <a:rPr lang="pt-BR" sz="2000" dirty="0">
                <a:latin typeface="Arial" panose="020B0604020202020204" pitchFamily="34" charset="0"/>
                <a:cs typeface="Arial" panose="020B0604020202020204" pitchFamily="34" charset="0"/>
              </a:rPr>
              <a:t>químico que </a:t>
            </a:r>
            <a:r>
              <a:rPr lang="pt-BR" sz="2000" dirty="0" smtClean="0">
                <a:latin typeface="Arial" panose="020B0604020202020204" pitchFamily="34" charset="0"/>
                <a:cs typeface="Arial" panose="020B0604020202020204" pitchFamily="34" charset="0"/>
              </a:rPr>
              <a:t>apresentam o mesmo número atômico Z, mas número de massa </a:t>
            </a:r>
            <a:r>
              <a:rPr lang="pt-BR" sz="2000" i="1" dirty="0" smtClean="0">
                <a:latin typeface="Arial" panose="020B0604020202020204" pitchFamily="34" charset="0"/>
                <a:cs typeface="Arial" panose="020B0604020202020204" pitchFamily="34" charset="0"/>
              </a:rPr>
              <a:t>A</a:t>
            </a:r>
            <a:r>
              <a:rPr lang="pt-BR" sz="2000" dirty="0" smtClean="0">
                <a:latin typeface="Arial" panose="020B0604020202020204" pitchFamily="34" charset="0"/>
                <a:cs typeface="Arial" panose="020B0604020202020204" pitchFamily="34" charset="0"/>
              </a:rPr>
              <a:t> diferente </a:t>
            </a:r>
            <a:r>
              <a:rPr lang="pt-BR" sz="2000" dirty="0">
                <a:latin typeface="Arial" panose="020B0604020202020204" pitchFamily="34" charset="0"/>
                <a:cs typeface="Arial" panose="020B0604020202020204" pitchFamily="34" charset="0"/>
              </a:rPr>
              <a:t>em virtude do </a:t>
            </a:r>
            <a:r>
              <a:rPr lang="pt-BR" sz="2000" b="1" dirty="0">
                <a:latin typeface="Arial" panose="020B0604020202020204" pitchFamily="34" charset="0"/>
                <a:cs typeface="Arial" panose="020B0604020202020204" pitchFamily="34" charset="0"/>
              </a:rPr>
              <a:t>número diferente de nêutrons </a:t>
            </a:r>
            <a:r>
              <a:rPr lang="pt-BR" sz="2000" dirty="0">
                <a:latin typeface="Arial" panose="020B0604020202020204" pitchFamily="34" charset="0"/>
                <a:cs typeface="Arial" panose="020B0604020202020204" pitchFamily="34" charset="0"/>
              </a:rPr>
              <a:t>em seus núcleos. </a:t>
            </a:r>
          </a:p>
        </p:txBody>
      </p:sp>
      <p:grpSp>
        <p:nvGrpSpPr>
          <p:cNvPr id="9" name="Agrupar 8"/>
          <p:cNvGrpSpPr/>
          <p:nvPr/>
        </p:nvGrpSpPr>
        <p:grpSpPr>
          <a:xfrm>
            <a:off x="240145" y="3682528"/>
            <a:ext cx="10982037" cy="3068363"/>
            <a:chOff x="240145" y="3344975"/>
            <a:chExt cx="11711710" cy="3412531"/>
          </a:xfrm>
        </p:grpSpPr>
        <p:sp>
          <p:nvSpPr>
            <p:cNvPr id="4" name="CaixaDeTexto 3"/>
            <p:cNvSpPr txBox="1"/>
            <p:nvPr/>
          </p:nvSpPr>
          <p:spPr>
            <a:xfrm>
              <a:off x="240145" y="3344975"/>
              <a:ext cx="11711710" cy="2862322"/>
            </a:xfrm>
            <a:prstGeom prst="rect">
              <a:avLst/>
            </a:prstGeom>
            <a:noFill/>
          </p:spPr>
          <p:txBody>
            <a:bodyPr wrap="square" rtlCol="0">
              <a:spAutoFit/>
            </a:bodyPr>
            <a:lstStyle/>
            <a:p>
              <a:pPr indent="457200">
                <a:lnSpc>
                  <a:spcPct val="150000"/>
                </a:lnSpc>
              </a:pPr>
              <a:r>
                <a:rPr lang="pt-BR" sz="2000" dirty="0" smtClean="0">
                  <a:latin typeface="Arial" panose="020B0604020202020204" pitchFamily="34" charset="0"/>
                  <a:cs typeface="Arial" panose="020B0604020202020204" pitchFamily="34" charset="0"/>
                </a:rPr>
                <a:t>O hidrogênio - o elemento químico mais simples -, tem três isótopos: </a:t>
              </a:r>
            </a:p>
            <a:p>
              <a:pPr>
                <a:lnSpc>
                  <a:spcPct val="150000"/>
                </a:lnSpc>
              </a:pPr>
              <a:endParaRPr lang="pt-BR" sz="2000" dirty="0" smtClean="0">
                <a:latin typeface="Arial" panose="020B0604020202020204" pitchFamily="34" charset="0"/>
                <a:cs typeface="Arial" panose="020B0604020202020204" pitchFamily="34" charset="0"/>
              </a:endParaRPr>
            </a:p>
            <a:p>
              <a:pPr>
                <a:lnSpc>
                  <a:spcPct val="150000"/>
                </a:lnSpc>
              </a:pPr>
              <a:endParaRPr lang="pt-BR" sz="2000" b="1" dirty="0" smtClean="0">
                <a:latin typeface="Arial" panose="020B0604020202020204" pitchFamily="34" charset="0"/>
                <a:cs typeface="Arial" panose="020B0604020202020204" pitchFamily="34" charset="0"/>
              </a:endParaRPr>
            </a:p>
            <a:p>
              <a:pPr>
                <a:lnSpc>
                  <a:spcPct val="150000"/>
                </a:lnSpc>
              </a:pPr>
              <a:endParaRPr lang="pt-BR" sz="2000" b="1" dirty="0" smtClean="0">
                <a:latin typeface="Arial" panose="020B0604020202020204" pitchFamily="34" charset="0"/>
                <a:cs typeface="Arial" panose="020B0604020202020204" pitchFamily="34" charset="0"/>
              </a:endParaRPr>
            </a:p>
            <a:p>
              <a:pPr>
                <a:lnSpc>
                  <a:spcPct val="150000"/>
                </a:lnSpc>
              </a:pPr>
              <a:endParaRPr lang="pt-BR" sz="2000" b="1" dirty="0">
                <a:latin typeface="Arial" panose="020B0604020202020204" pitchFamily="34" charset="0"/>
                <a:cs typeface="Arial" panose="020B0604020202020204" pitchFamily="34" charset="0"/>
              </a:endParaRPr>
            </a:p>
            <a:p>
              <a:pPr>
                <a:lnSpc>
                  <a:spcPct val="150000"/>
                </a:lnSpc>
              </a:pPr>
              <a:r>
                <a:rPr lang="pt-BR" sz="2000" b="1" dirty="0" smtClean="0">
                  <a:latin typeface="Arial" panose="020B0604020202020204" pitchFamily="34" charset="0"/>
                  <a:cs typeface="Arial" panose="020B0604020202020204" pitchFamily="34" charset="0"/>
                </a:rPr>
                <a:t>                  </a:t>
              </a:r>
            </a:p>
          </p:txBody>
        </p:sp>
        <p:sp>
          <p:nvSpPr>
            <p:cNvPr id="5" name="CaixaDeTexto 4"/>
            <p:cNvSpPr txBox="1"/>
            <p:nvPr/>
          </p:nvSpPr>
          <p:spPr>
            <a:xfrm>
              <a:off x="8873721" y="4529914"/>
              <a:ext cx="2420511" cy="923330"/>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Todos possuem um elétron na eletrosfera (átomo neutro)</a:t>
              </a:r>
              <a:endParaRPr lang="pt-BR" sz="1600" dirty="0">
                <a:latin typeface="Arial" panose="020B0604020202020204" pitchFamily="34" charset="0"/>
                <a:cs typeface="Arial" panose="020B0604020202020204" pitchFamily="34" charset="0"/>
              </a:endParaRPr>
            </a:p>
          </p:txBody>
        </p:sp>
        <p:pic>
          <p:nvPicPr>
            <p:cNvPr id="1038" name="Picture 14" descr="Resultado de imagem para isótopos de hidrogên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173" y="3855196"/>
              <a:ext cx="6473454" cy="280594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1072173" y="6107139"/>
              <a:ext cx="6473454" cy="650367"/>
            </a:xfrm>
            <a:prstGeom prst="rect">
              <a:avLst/>
            </a:prstGeom>
            <a:noFill/>
          </p:spPr>
          <p:txBody>
            <a:bodyPr wrap="square" rtlCol="0">
              <a:spAutoFit/>
            </a:bodyPr>
            <a:lstStyle/>
            <a:p>
              <a:r>
                <a:rPr lang="pt-BR" dirty="0">
                  <a:solidFill>
                    <a:srgbClr val="C00000"/>
                  </a:solidFill>
                  <a:latin typeface="Arial" panose="020B0604020202020204" pitchFamily="34" charset="0"/>
                  <a:cs typeface="Arial" panose="020B0604020202020204" pitchFamily="34" charset="0"/>
                </a:rPr>
                <a:t> </a:t>
              </a:r>
              <a:r>
                <a:rPr lang="pt-BR" dirty="0" smtClean="0">
                  <a:solidFill>
                    <a:srgbClr val="C00000"/>
                  </a:solidFill>
                  <a:latin typeface="Arial" panose="020B0604020202020204" pitchFamily="34" charset="0"/>
                  <a:cs typeface="Arial" panose="020B0604020202020204" pitchFamily="34" charset="0"/>
                </a:rPr>
                <a:t>    </a:t>
              </a:r>
              <a:r>
                <a:rPr lang="pt-BR" sz="1400" dirty="0" smtClean="0">
                  <a:solidFill>
                    <a:srgbClr val="C00000"/>
                  </a:solidFill>
                  <a:latin typeface="Arial" panose="020B0604020202020204" pitchFamily="34" charset="0"/>
                  <a:cs typeface="Arial" panose="020B0604020202020204" pitchFamily="34" charset="0"/>
                </a:rPr>
                <a:t>1 </a:t>
              </a:r>
              <a:r>
                <a:rPr lang="pt-BR" sz="1400" dirty="0">
                  <a:solidFill>
                    <a:srgbClr val="C00000"/>
                  </a:solidFill>
                  <a:latin typeface="Arial" panose="020B0604020202020204" pitchFamily="34" charset="0"/>
                  <a:cs typeface="Arial" panose="020B0604020202020204" pitchFamily="34" charset="0"/>
                </a:rPr>
                <a:t>próton                   </a:t>
              </a:r>
              <a:r>
                <a:rPr lang="pt-BR" sz="1400" dirty="0" smtClean="0">
                  <a:solidFill>
                    <a:srgbClr val="C00000"/>
                  </a:solidFill>
                  <a:latin typeface="Arial" panose="020B0604020202020204" pitchFamily="34" charset="0"/>
                  <a:cs typeface="Arial" panose="020B0604020202020204" pitchFamily="34" charset="0"/>
                </a:rPr>
                <a:t>              </a:t>
              </a:r>
              <a:r>
                <a:rPr lang="pt-BR" sz="1400" dirty="0">
                  <a:solidFill>
                    <a:srgbClr val="C00000"/>
                  </a:solidFill>
                  <a:latin typeface="Arial" panose="020B0604020202020204" pitchFamily="34" charset="0"/>
                  <a:cs typeface="Arial" panose="020B0604020202020204" pitchFamily="34" charset="0"/>
                </a:rPr>
                <a:t>1 próton              </a:t>
              </a:r>
              <a:r>
                <a:rPr lang="pt-BR" sz="1400" dirty="0" smtClean="0">
                  <a:solidFill>
                    <a:srgbClr val="C00000"/>
                  </a:solidFill>
                  <a:latin typeface="Arial" panose="020B0604020202020204" pitchFamily="34" charset="0"/>
                  <a:cs typeface="Arial" panose="020B0604020202020204" pitchFamily="34" charset="0"/>
                </a:rPr>
                <a:t>                      </a:t>
              </a:r>
              <a:r>
                <a:rPr lang="pt-BR" sz="1400" dirty="0">
                  <a:solidFill>
                    <a:srgbClr val="C00000"/>
                  </a:solidFill>
                  <a:latin typeface="Arial" panose="020B0604020202020204" pitchFamily="34" charset="0"/>
                  <a:cs typeface="Arial" panose="020B0604020202020204" pitchFamily="34" charset="0"/>
                </a:rPr>
                <a:t>1 próton</a:t>
              </a:r>
            </a:p>
            <a:p>
              <a:r>
                <a:rPr lang="pt-BR" sz="1400" dirty="0">
                  <a:solidFill>
                    <a:srgbClr val="C00000"/>
                  </a:solidFill>
                  <a:latin typeface="Arial" panose="020B0604020202020204" pitchFamily="34" charset="0"/>
                  <a:cs typeface="Arial" panose="020B0604020202020204" pitchFamily="34" charset="0"/>
                </a:rPr>
                <a:t>                                      </a:t>
              </a:r>
              <a:r>
                <a:rPr lang="pt-BR" sz="1400" dirty="0" smtClean="0">
                  <a:solidFill>
                    <a:srgbClr val="C00000"/>
                  </a:solidFill>
                  <a:latin typeface="Arial" panose="020B0604020202020204" pitchFamily="34" charset="0"/>
                  <a:cs typeface="Arial" panose="020B0604020202020204" pitchFamily="34" charset="0"/>
                </a:rPr>
                <a:t>               </a:t>
              </a:r>
              <a:r>
                <a:rPr lang="pt-BR" sz="1400" dirty="0">
                  <a:solidFill>
                    <a:srgbClr val="C00000"/>
                  </a:solidFill>
                  <a:latin typeface="Arial" panose="020B0604020202020204" pitchFamily="34" charset="0"/>
                  <a:cs typeface="Arial" panose="020B0604020202020204" pitchFamily="34" charset="0"/>
                </a:rPr>
                <a:t>1 nêutron         </a:t>
              </a:r>
              <a:r>
                <a:rPr lang="pt-BR" sz="1400" dirty="0" smtClean="0">
                  <a:solidFill>
                    <a:srgbClr val="C00000"/>
                  </a:solidFill>
                  <a:latin typeface="Arial" panose="020B0604020202020204" pitchFamily="34" charset="0"/>
                  <a:cs typeface="Arial" panose="020B0604020202020204" pitchFamily="34" charset="0"/>
                </a:rPr>
                <a:t>                         </a:t>
              </a:r>
              <a:r>
                <a:rPr lang="pt-BR" sz="1400" dirty="0">
                  <a:solidFill>
                    <a:srgbClr val="C00000"/>
                  </a:solidFill>
                  <a:latin typeface="Arial" panose="020B0604020202020204" pitchFamily="34" charset="0"/>
                  <a:cs typeface="Arial" panose="020B0604020202020204" pitchFamily="34" charset="0"/>
                </a:rPr>
                <a:t>2 nêutrons</a:t>
              </a:r>
              <a:endParaRPr lang="pt-BR" sz="1400" dirty="0"/>
            </a:p>
          </p:txBody>
        </p:sp>
      </p:grpSp>
    </p:spTree>
    <p:extLst>
      <p:ext uri="{BB962C8B-B14F-4D97-AF65-F5344CB8AC3E}">
        <p14:creationId xmlns:p14="http://schemas.microsoft.com/office/powerpoint/2010/main" val="141716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0146" y="258618"/>
            <a:ext cx="11693236" cy="4247317"/>
          </a:xfrm>
          <a:prstGeom prst="rect">
            <a:avLst/>
          </a:prstGeom>
          <a:noFill/>
        </p:spPr>
        <p:txBody>
          <a:bodyPr wrap="square" rtlCol="0">
            <a:spAutoFit/>
          </a:bodyPr>
          <a:lstStyle/>
          <a:p>
            <a:pPr algn="just">
              <a:lnSpc>
                <a:spcPct val="150000"/>
              </a:lnSpc>
            </a:pPr>
            <a:r>
              <a:rPr lang="pt-BR" dirty="0" smtClean="0">
                <a:solidFill>
                  <a:srgbClr val="C00000"/>
                </a:solidFill>
              </a:rPr>
              <a:t> </a:t>
            </a:r>
            <a:r>
              <a:rPr lang="pt-BR" sz="2000" b="1" dirty="0" smtClean="0">
                <a:solidFill>
                  <a:srgbClr val="C00000"/>
                </a:solidFill>
                <a:latin typeface="Arial" panose="020B0604020202020204" pitchFamily="34" charset="0"/>
                <a:cs typeface="Arial" panose="020B0604020202020204" pitchFamily="34" charset="0"/>
              </a:rPr>
              <a:t>Radioisótopos: </a:t>
            </a:r>
            <a:r>
              <a:rPr lang="pt-BR" sz="2000" dirty="0" smtClean="0">
                <a:latin typeface="Arial" panose="020B0604020202020204" pitchFamily="34" charset="0"/>
                <a:cs typeface="Arial" panose="020B0604020202020204" pitchFamily="34" charset="0"/>
              </a:rPr>
              <a:t>Os </a:t>
            </a:r>
            <a:r>
              <a:rPr lang="pt-BR" sz="2000" dirty="0">
                <a:latin typeface="Arial" panose="020B0604020202020204" pitchFamily="34" charset="0"/>
                <a:cs typeface="Arial" panose="020B0604020202020204" pitchFamily="34" charset="0"/>
              </a:rPr>
              <a:t>isótopos </a:t>
            </a:r>
            <a:r>
              <a:rPr lang="pt-BR" sz="2000" dirty="0" smtClean="0">
                <a:latin typeface="Arial" panose="020B0604020202020204" pitchFamily="34" charset="0"/>
                <a:cs typeface="Arial" panose="020B0604020202020204" pitchFamily="34" charset="0"/>
              </a:rPr>
              <a:t>de </a:t>
            </a:r>
            <a:r>
              <a:rPr lang="pt-BR" sz="2000" dirty="0">
                <a:latin typeface="Arial" panose="020B0604020202020204" pitchFamily="34" charset="0"/>
                <a:cs typeface="Arial" panose="020B0604020202020204" pitchFamily="34" charset="0"/>
              </a:rPr>
              <a:t>elementos radioativos são também chamados de </a:t>
            </a:r>
            <a:r>
              <a:rPr lang="pt-BR" sz="2000" i="1" dirty="0">
                <a:latin typeface="Arial" panose="020B0604020202020204" pitchFamily="34" charset="0"/>
                <a:cs typeface="Arial" panose="020B0604020202020204" pitchFamily="34" charset="0"/>
              </a:rPr>
              <a:t>radioisótopos</a:t>
            </a:r>
            <a:r>
              <a:rPr lang="pt-BR" sz="2000" dirty="0">
                <a:latin typeface="Arial" panose="020B0604020202020204" pitchFamily="34" charset="0"/>
                <a:cs typeface="Arial" panose="020B0604020202020204" pitchFamily="34" charset="0"/>
              </a:rPr>
              <a:t>. O urânio </a:t>
            </a:r>
            <a:r>
              <a:rPr lang="pt-BR" sz="2000" dirty="0" smtClean="0">
                <a:latin typeface="Arial" panose="020B0604020202020204" pitchFamily="34" charset="0"/>
                <a:cs typeface="Arial" panose="020B0604020202020204" pitchFamily="34" charset="0"/>
              </a:rPr>
              <a:t>natural é </a:t>
            </a:r>
            <a:r>
              <a:rPr lang="pt-BR" sz="2000" dirty="0">
                <a:latin typeface="Arial" panose="020B0604020202020204" pitchFamily="34" charset="0"/>
                <a:cs typeface="Arial" panose="020B0604020202020204" pitchFamily="34" charset="0"/>
              </a:rPr>
              <a:t>constituído de uma mistura de três </a:t>
            </a:r>
            <a:r>
              <a:rPr lang="pt-BR" sz="2000" dirty="0" smtClean="0">
                <a:latin typeface="Arial" panose="020B0604020202020204" pitchFamily="34" charset="0"/>
                <a:cs typeface="Arial" panose="020B0604020202020204" pitchFamily="34" charset="0"/>
              </a:rPr>
              <a:t>radioisótopos:  </a:t>
            </a:r>
          </a:p>
          <a:p>
            <a:pPr>
              <a:lnSpc>
                <a:spcPct val="150000"/>
              </a:lnSpc>
            </a:pPr>
            <a:endParaRPr lang="pt-BR"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b="1" dirty="0" smtClean="0">
                <a:solidFill>
                  <a:srgbClr val="3333FF"/>
                </a:solidFill>
                <a:latin typeface="Arial" panose="020B0604020202020204" pitchFamily="34" charset="0"/>
                <a:cs typeface="Arial" panose="020B0604020202020204" pitchFamily="34" charset="0"/>
              </a:rPr>
              <a:t>urânio-234: </a:t>
            </a:r>
            <a:r>
              <a:rPr lang="pt-BR" sz="2000" dirty="0" smtClean="0">
                <a:latin typeface="Arial" panose="020B0604020202020204" pitchFamily="34" charset="0"/>
                <a:cs typeface="Arial" panose="020B0604020202020204" pitchFamily="34" charset="0"/>
              </a:rPr>
              <a:t>92 </a:t>
            </a:r>
            <a:r>
              <a:rPr lang="pt-BR" sz="2000" dirty="0">
                <a:latin typeface="Arial" panose="020B0604020202020204" pitchFamily="34" charset="0"/>
                <a:cs typeface="Arial" panose="020B0604020202020204" pitchFamily="34" charset="0"/>
              </a:rPr>
              <a:t>prótons e 142 </a:t>
            </a:r>
            <a:r>
              <a:rPr lang="pt-BR" sz="2000" dirty="0" smtClean="0">
                <a:latin typeface="Arial" panose="020B0604020202020204" pitchFamily="34" charset="0"/>
                <a:cs typeface="Arial" panose="020B0604020202020204" pitchFamily="34" charset="0"/>
              </a:rPr>
              <a:t>nêutrons, </a:t>
            </a:r>
            <a:r>
              <a:rPr lang="pt-BR" sz="2000" dirty="0">
                <a:latin typeface="Arial" panose="020B0604020202020204" pitchFamily="34" charset="0"/>
                <a:cs typeface="Arial" panose="020B0604020202020204" pitchFamily="34" charset="0"/>
              </a:rPr>
              <a:t>em </a:t>
            </a:r>
            <a:r>
              <a:rPr lang="pt-BR" sz="2000" b="1" dirty="0">
                <a:latin typeface="Arial" panose="020B0604020202020204" pitchFamily="34" charset="0"/>
                <a:cs typeface="Arial" panose="020B0604020202020204" pitchFamily="34" charset="0"/>
              </a:rPr>
              <a:t>quantidade desprezível</a:t>
            </a:r>
            <a:r>
              <a:rPr lang="pt-BR" sz="2000" dirty="0">
                <a:latin typeface="Arial" panose="020B0604020202020204" pitchFamily="34" charset="0"/>
                <a:cs typeface="Arial" panose="020B0604020202020204" pitchFamily="34" charset="0"/>
              </a:rPr>
              <a:t> em relação ao urânio natural; </a:t>
            </a:r>
            <a:endParaRPr lang="pt-BR"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pt-BR"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b="1" dirty="0" smtClean="0">
                <a:solidFill>
                  <a:srgbClr val="3333FF"/>
                </a:solidFill>
                <a:latin typeface="Arial" panose="020B0604020202020204" pitchFamily="34" charset="0"/>
                <a:cs typeface="Arial" panose="020B0604020202020204" pitchFamily="34" charset="0"/>
              </a:rPr>
              <a:t>urânio-235: </a:t>
            </a:r>
            <a:r>
              <a:rPr lang="pt-BR" sz="2000" dirty="0" smtClean="0">
                <a:latin typeface="Arial" panose="020B0604020202020204" pitchFamily="34" charset="0"/>
                <a:cs typeface="Arial" panose="020B0604020202020204" pitchFamily="34" charset="0"/>
              </a:rPr>
              <a:t>92 </a:t>
            </a:r>
            <a:r>
              <a:rPr lang="pt-BR" sz="2000" dirty="0">
                <a:latin typeface="Arial" panose="020B0604020202020204" pitchFamily="34" charset="0"/>
                <a:cs typeface="Arial" panose="020B0604020202020204" pitchFamily="34" charset="0"/>
              </a:rPr>
              <a:t>prótons e 143 </a:t>
            </a:r>
            <a:r>
              <a:rPr lang="pt-BR" sz="2000" dirty="0" smtClean="0">
                <a:latin typeface="Arial" panose="020B0604020202020204" pitchFamily="34" charset="0"/>
                <a:cs typeface="Arial" panose="020B0604020202020204" pitchFamily="34" charset="0"/>
              </a:rPr>
              <a:t>nêutrons, </a:t>
            </a:r>
            <a:r>
              <a:rPr lang="pt-BR" sz="2000" dirty="0">
                <a:latin typeface="Arial" panose="020B0604020202020204" pitchFamily="34" charset="0"/>
                <a:cs typeface="Arial" panose="020B0604020202020204" pitchFamily="34" charset="0"/>
              </a:rPr>
              <a:t>em quantidade igual a </a:t>
            </a:r>
            <a:r>
              <a:rPr lang="pt-BR" sz="2000" b="1" dirty="0">
                <a:latin typeface="Arial" panose="020B0604020202020204" pitchFamily="34" charset="0"/>
                <a:cs typeface="Arial" panose="020B0604020202020204" pitchFamily="34" charset="0"/>
              </a:rPr>
              <a:t>0,7%</a:t>
            </a:r>
            <a:r>
              <a:rPr lang="pt-BR" sz="2000" dirty="0">
                <a:latin typeface="Arial" panose="020B0604020202020204" pitchFamily="34" charset="0"/>
                <a:cs typeface="Arial" panose="020B0604020202020204" pitchFamily="34" charset="0"/>
              </a:rPr>
              <a:t> em relação ao urânio natural, </a:t>
            </a:r>
            <a:endParaRPr lang="pt-BR"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b="1" dirty="0" smtClean="0">
                <a:solidFill>
                  <a:srgbClr val="3333FF"/>
                </a:solidFill>
                <a:latin typeface="Arial" panose="020B0604020202020204" pitchFamily="34" charset="0"/>
                <a:cs typeface="Arial" panose="020B0604020202020204" pitchFamily="34" charset="0"/>
              </a:rPr>
              <a:t>urânio-238: </a:t>
            </a:r>
            <a:r>
              <a:rPr lang="pt-BR" sz="2000" dirty="0" smtClean="0">
                <a:latin typeface="Arial" panose="020B0604020202020204" pitchFamily="34" charset="0"/>
                <a:cs typeface="Arial" panose="020B0604020202020204" pitchFamily="34" charset="0"/>
              </a:rPr>
              <a:t>92 </a:t>
            </a:r>
            <a:r>
              <a:rPr lang="pt-BR" sz="2000" dirty="0">
                <a:latin typeface="Arial" panose="020B0604020202020204" pitchFamily="34" charset="0"/>
                <a:cs typeface="Arial" panose="020B0604020202020204" pitchFamily="34" charset="0"/>
              </a:rPr>
              <a:t>prótons e 146 </a:t>
            </a:r>
            <a:r>
              <a:rPr lang="pt-BR" sz="2000" dirty="0" smtClean="0">
                <a:latin typeface="Arial" panose="020B0604020202020204" pitchFamily="34" charset="0"/>
                <a:cs typeface="Arial" panose="020B0604020202020204" pitchFamily="34" charset="0"/>
              </a:rPr>
              <a:t>nêutrons, </a:t>
            </a:r>
            <a:r>
              <a:rPr lang="pt-BR" sz="2000" dirty="0">
                <a:latin typeface="Arial" panose="020B0604020202020204" pitchFamily="34" charset="0"/>
                <a:cs typeface="Arial" panose="020B0604020202020204" pitchFamily="34" charset="0"/>
              </a:rPr>
              <a:t>cuja quantidade corresponde a </a:t>
            </a:r>
            <a:r>
              <a:rPr lang="pt-BR" sz="2000" b="1" dirty="0">
                <a:latin typeface="Arial" panose="020B0604020202020204" pitchFamily="34" charset="0"/>
                <a:cs typeface="Arial" panose="020B0604020202020204" pitchFamily="34" charset="0"/>
              </a:rPr>
              <a:t>99,3% </a:t>
            </a:r>
            <a:r>
              <a:rPr lang="pt-BR" sz="2000" dirty="0">
                <a:latin typeface="Arial" panose="020B0604020202020204" pitchFamily="34" charset="0"/>
                <a:cs typeface="Arial" panose="020B0604020202020204" pitchFamily="34" charset="0"/>
              </a:rPr>
              <a:t>de uma amostra de urânio natural</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
        <p:nvSpPr>
          <p:cNvPr id="3" name="CaixaDeTexto 2"/>
          <p:cNvSpPr txBox="1"/>
          <p:nvPr/>
        </p:nvSpPr>
        <p:spPr>
          <a:xfrm>
            <a:off x="240146" y="4645892"/>
            <a:ext cx="11693236" cy="1477328"/>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A utilização de aceleradores de partículas e de reatores nucleares tornou possível a produção artificial de radioisótopos em grande quantidade, principalmente os </a:t>
            </a:r>
            <a:r>
              <a:rPr lang="pt-BR" sz="2000" dirty="0" err="1">
                <a:latin typeface="Arial" panose="020B0604020202020204" pitchFamily="34" charset="0"/>
                <a:cs typeface="Arial" panose="020B0604020202020204" pitchFamily="34" charset="0"/>
              </a:rPr>
              <a:t>radiofármacos</a:t>
            </a:r>
            <a:r>
              <a:rPr lang="pt-BR" sz="2000" dirty="0">
                <a:latin typeface="Arial" panose="020B0604020202020204" pitchFamily="34" charset="0"/>
                <a:cs typeface="Arial" panose="020B0604020202020204" pitchFamily="34" charset="0"/>
              </a:rPr>
              <a:t> utilizados na medicina para aplicação em diagnose e tratamento de </a:t>
            </a:r>
            <a:r>
              <a:rPr lang="pt-BR" sz="2000" dirty="0" smtClean="0">
                <a:latin typeface="Arial" panose="020B0604020202020204" pitchFamily="34" charset="0"/>
                <a:cs typeface="Arial" panose="020B0604020202020204" pitchFamily="34" charset="0"/>
              </a:rPr>
              <a:t>doenças.</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931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909" y="415637"/>
            <a:ext cx="11702473" cy="2677656"/>
          </a:xfrm>
          <a:prstGeom prst="rect">
            <a:avLst/>
          </a:prstGeom>
          <a:noFill/>
        </p:spPr>
        <p:txBody>
          <a:bodyPr wrap="square" rtlCol="0">
            <a:spAutoFit/>
          </a:bodyPr>
          <a:lstStyle/>
          <a:p>
            <a:pPr algn="just">
              <a:lnSpc>
                <a:spcPct val="150000"/>
              </a:lnSpc>
            </a:pPr>
            <a:r>
              <a:rPr lang="pt-BR" sz="2000" b="1" dirty="0">
                <a:latin typeface="Arial" panose="020B0604020202020204" pitchFamily="34" charset="0"/>
                <a:cs typeface="Arial" panose="020B0604020202020204" pitchFamily="34" charset="0"/>
              </a:rPr>
              <a:t>Para refletir e discutir</a:t>
            </a:r>
            <a:endParaRPr lang="pt-BR" sz="2000" dirty="0">
              <a:latin typeface="Arial" panose="020B0604020202020204" pitchFamily="34" charset="0"/>
              <a:cs typeface="Arial" panose="020B0604020202020204" pitchFamily="34" charset="0"/>
            </a:endParaRPr>
          </a:p>
          <a:p>
            <a:pPr lvl="0" algn="just">
              <a:lnSpc>
                <a:spcPct val="150000"/>
              </a:lnSpc>
            </a:pPr>
            <a:endParaRPr lang="pt-BR" sz="2000" dirty="0" smtClean="0">
              <a:latin typeface="Arial" panose="020B0604020202020204" pitchFamily="34" charset="0"/>
              <a:cs typeface="Arial" panose="020B0604020202020204" pitchFamily="34" charset="0"/>
            </a:endParaRPr>
          </a:p>
          <a:p>
            <a:pPr lvl="0" algn="just">
              <a:lnSpc>
                <a:spcPct val="150000"/>
              </a:lnSpc>
            </a:pPr>
            <a:r>
              <a:rPr lang="pt-BR" sz="2000" dirty="0" smtClean="0">
                <a:latin typeface="Arial" panose="020B0604020202020204" pitchFamily="34" charset="0"/>
                <a:cs typeface="Arial" panose="020B0604020202020204" pitchFamily="34" charset="0"/>
              </a:rPr>
              <a:t>4)  O </a:t>
            </a:r>
            <a:r>
              <a:rPr lang="pt-BR" sz="2000" dirty="0">
                <a:latin typeface="Arial" panose="020B0604020202020204" pitchFamily="34" charset="0"/>
                <a:cs typeface="Arial" panose="020B0604020202020204" pitchFamily="34" charset="0"/>
              </a:rPr>
              <a:t>que os isótopos de um </a:t>
            </a:r>
            <a:r>
              <a:rPr lang="pt-BR" sz="2000" dirty="0" smtClean="0">
                <a:latin typeface="Arial" panose="020B0604020202020204" pitchFamily="34" charset="0"/>
                <a:cs typeface="Arial" panose="020B0604020202020204" pitchFamily="34" charset="0"/>
              </a:rPr>
              <a:t>mesmo elemento </a:t>
            </a:r>
            <a:r>
              <a:rPr lang="pt-BR" sz="2000" dirty="0">
                <a:latin typeface="Arial" panose="020B0604020202020204" pitchFamily="34" charset="0"/>
                <a:cs typeface="Arial" panose="020B0604020202020204" pitchFamily="34" charset="0"/>
              </a:rPr>
              <a:t>químico têm em comum? E o que os diferencia? </a:t>
            </a:r>
          </a:p>
          <a:p>
            <a:pPr lvl="0" algn="just">
              <a:lnSpc>
                <a:spcPct val="150000"/>
              </a:lnSpc>
            </a:pPr>
            <a:endParaRPr lang="pt-BR" sz="2000" dirty="0" smtClean="0">
              <a:latin typeface="Arial" panose="020B0604020202020204" pitchFamily="34" charset="0"/>
              <a:cs typeface="Arial" panose="020B0604020202020204" pitchFamily="34" charset="0"/>
            </a:endParaRPr>
          </a:p>
          <a:p>
            <a:pPr marL="457200" lvl="0" indent="-457200" algn="just">
              <a:lnSpc>
                <a:spcPct val="150000"/>
              </a:lnSpc>
              <a:buAutoNum type="arabicParenR" startAt="5"/>
            </a:pP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que são os radioisótopos? </a:t>
            </a:r>
          </a:p>
          <a:p>
            <a:endParaRPr lang="pt-BR" dirty="0"/>
          </a:p>
        </p:txBody>
      </p:sp>
    </p:spTree>
    <p:extLst>
      <p:ext uri="{BB962C8B-B14F-4D97-AF65-F5344CB8AC3E}">
        <p14:creationId xmlns:p14="http://schemas.microsoft.com/office/powerpoint/2010/main" val="3412924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0982" y="304800"/>
            <a:ext cx="11286836" cy="5170646"/>
          </a:xfrm>
          <a:prstGeom prst="rect">
            <a:avLst/>
          </a:prstGeom>
          <a:noFill/>
        </p:spPr>
        <p:txBody>
          <a:bodyPr wrap="square" rtlCol="0">
            <a:spAutoFit/>
          </a:bodyPr>
          <a:lstStyle/>
          <a:p>
            <a:pPr>
              <a:lnSpc>
                <a:spcPct val="150000"/>
              </a:lnSpc>
            </a:pPr>
            <a:r>
              <a:rPr lang="pt-BR" sz="2000" b="1" dirty="0" smtClean="0">
                <a:solidFill>
                  <a:srgbClr val="C00000"/>
                </a:solidFill>
                <a:latin typeface="Arial" panose="020B0604020202020204" pitchFamily="34" charset="0"/>
                <a:cs typeface="Arial" panose="020B0604020202020204" pitchFamily="34" charset="0"/>
              </a:rPr>
              <a:t>Conteúdos conceituais propostos para o Ensino Médio</a:t>
            </a:r>
            <a:endParaRPr lang="pt-BR" sz="2000" dirty="0" smtClean="0">
              <a:latin typeface="Arial" panose="020B0604020202020204" pitchFamily="34" charset="0"/>
              <a:cs typeface="Arial" panose="020B0604020202020204" pitchFamily="34" charset="0"/>
            </a:endParaRPr>
          </a:p>
          <a:p>
            <a:pPr>
              <a:lnSpc>
                <a:spcPct val="150000"/>
              </a:lnSpc>
            </a:pPr>
            <a:endParaRPr lang="pt-BR"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 conceito de átomo e os modelos atômicos;  </a:t>
            </a: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 núcleo atômico;  </a:t>
            </a: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isótopos e radioisótopos;  </a:t>
            </a: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radioatividade: emissões alfa, beta e gama;  </a:t>
            </a: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decaimento radioativo;  </a:t>
            </a: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meia-vida radioativa; </a:t>
            </a: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fissão nuclear;  </a:t>
            </a: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reação em cadeia;</a:t>
            </a: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energia nuclear: o reator de fissão e a bomba atômica.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8713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0146" y="230909"/>
            <a:ext cx="11702473" cy="1015663"/>
          </a:xfrm>
          <a:prstGeom prst="rect">
            <a:avLst/>
          </a:prstGeom>
          <a:solidFill>
            <a:srgbClr val="FF0000"/>
          </a:solidFill>
        </p:spPr>
        <p:txBody>
          <a:bodyPr wrap="square" rtlCol="0">
            <a:spAutoFit/>
          </a:bodyPr>
          <a:lstStyle/>
          <a:p>
            <a:pPr algn="ctr"/>
            <a:endParaRPr lang="pt-BR" sz="2000" b="1" dirty="0" smtClean="0">
              <a:latin typeface="Arial" panose="020B0604020202020204" pitchFamily="34" charset="0"/>
              <a:cs typeface="Arial" panose="020B0604020202020204" pitchFamily="34" charset="0"/>
            </a:endParaRPr>
          </a:p>
          <a:p>
            <a:pPr algn="ctr"/>
            <a:r>
              <a:rPr lang="pt-BR" sz="2000" b="1" dirty="0" smtClean="0">
                <a:latin typeface="Arial" panose="020B0604020202020204" pitchFamily="34" charset="0"/>
                <a:cs typeface="Arial" panose="020B0604020202020204" pitchFamily="34" charset="0"/>
              </a:rPr>
              <a:t>RADIOATIVIDADE</a:t>
            </a:r>
            <a:r>
              <a:rPr lang="pt-BR" sz="2000" b="1" dirty="0">
                <a:latin typeface="Arial" panose="020B0604020202020204" pitchFamily="34" charset="0"/>
                <a:cs typeface="Arial" panose="020B0604020202020204" pitchFamily="34" charset="0"/>
              </a:rPr>
              <a:t>: EMISSÕES ALFA, BETA E </a:t>
            </a:r>
            <a:r>
              <a:rPr lang="pt-BR" sz="2000" b="1" dirty="0" smtClean="0">
                <a:latin typeface="Arial" panose="020B0604020202020204" pitchFamily="34" charset="0"/>
                <a:cs typeface="Arial" panose="020B0604020202020204" pitchFamily="34" charset="0"/>
              </a:rPr>
              <a:t>GAMA</a:t>
            </a:r>
          </a:p>
          <a:p>
            <a:pPr algn="ctr"/>
            <a:endParaRPr lang="pt-BR" sz="2000" b="1" dirty="0">
              <a:latin typeface="Arial" panose="020B0604020202020204" pitchFamily="34" charset="0"/>
              <a:cs typeface="Arial" panose="020B0604020202020204" pitchFamily="34" charset="0"/>
            </a:endParaRPr>
          </a:p>
        </p:txBody>
      </p:sp>
      <p:sp>
        <p:nvSpPr>
          <p:cNvPr id="3" name="CaixaDeTexto 2"/>
          <p:cNvSpPr txBox="1"/>
          <p:nvPr/>
        </p:nvSpPr>
        <p:spPr>
          <a:xfrm>
            <a:off x="240146" y="1246572"/>
            <a:ext cx="11702473" cy="1420325"/>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O experimento que mais revela o comportamento da radioatividade é </a:t>
            </a:r>
            <a:r>
              <a:rPr lang="pt-BR" sz="2000" dirty="0" smtClean="0">
                <a:latin typeface="Arial" panose="020B0604020202020204" pitchFamily="34" charset="0"/>
                <a:cs typeface="Arial" panose="020B0604020202020204" pitchFamily="34" charset="0"/>
              </a:rPr>
              <a:t>aquele realizado por Rutherford, em </a:t>
            </a:r>
            <a:r>
              <a:rPr lang="pt-BR" sz="2000" dirty="0">
                <a:latin typeface="Arial" panose="020B0604020202020204" pitchFamily="34" charset="0"/>
                <a:cs typeface="Arial" panose="020B0604020202020204" pitchFamily="34" charset="0"/>
              </a:rPr>
              <a:t>que a radiação de uma amostra de material radioativo passa por um campo elétrico muito intenso, produzido por duas placas eletricamente carregadas. </a:t>
            </a:r>
            <a:endParaRPr lang="pt-BR" sz="2000" dirty="0" smtClean="0">
              <a:latin typeface="Arial" panose="020B0604020202020204" pitchFamily="34" charset="0"/>
              <a:cs typeface="Arial" panose="020B0604020202020204" pitchFamily="34" charset="0"/>
            </a:endParaRPr>
          </a:p>
        </p:txBody>
      </p:sp>
      <p:sp>
        <p:nvSpPr>
          <p:cNvPr id="4" name="CaixaDeTexto 3"/>
          <p:cNvSpPr txBox="1"/>
          <p:nvPr/>
        </p:nvSpPr>
        <p:spPr>
          <a:xfrm>
            <a:off x="240146" y="2646012"/>
            <a:ext cx="6853381" cy="4247317"/>
          </a:xfrm>
          <a:prstGeom prst="rect">
            <a:avLst/>
          </a:prstGeom>
          <a:noFill/>
        </p:spPr>
        <p:txBody>
          <a:bodyPr wrap="square" rtlCol="0">
            <a:spAutoFit/>
          </a:bodyPr>
          <a:lstStyle/>
          <a:p>
            <a:pPr lvl="0" indent="457200" algn="just">
              <a:lnSpc>
                <a:spcPct val="150000"/>
              </a:lnSpc>
            </a:pPr>
            <a:r>
              <a:rPr lang="pt-BR" sz="2000" dirty="0" smtClean="0">
                <a:solidFill>
                  <a:prstClr val="black"/>
                </a:solidFill>
                <a:latin typeface="Arial" panose="020B0604020202020204" pitchFamily="34" charset="0"/>
                <a:cs typeface="Arial" panose="020B0604020202020204" pitchFamily="34" charset="0"/>
              </a:rPr>
              <a:t>A </a:t>
            </a:r>
            <a:r>
              <a:rPr lang="pt-BR" sz="2000" dirty="0">
                <a:solidFill>
                  <a:prstClr val="black"/>
                </a:solidFill>
                <a:latin typeface="Arial" panose="020B0604020202020204" pitchFamily="34" charset="0"/>
                <a:cs typeface="Arial" panose="020B0604020202020204" pitchFamily="34" charset="0"/>
              </a:rPr>
              <a:t>deflexão em direção à placa carregada positivamente indica que o feixe é composto por partículas de natureza negativa, ao passo que a deflexão na direção da placa negativa indica um feixe composto por partículas positivas. O feixe que segue sua trajetória sem desvio não sofre ação do campo elétrico, logo, não tem carga elétrica. Essas radiações são denominadas </a:t>
            </a:r>
            <a:r>
              <a:rPr lang="pt-BR" sz="2000" b="1" dirty="0">
                <a:solidFill>
                  <a:prstClr val="black"/>
                </a:solidFill>
                <a:latin typeface="Arial" panose="020B0604020202020204" pitchFamily="34" charset="0"/>
                <a:cs typeface="Arial" panose="020B0604020202020204" pitchFamily="34" charset="0"/>
              </a:rPr>
              <a:t>raios alfa</a:t>
            </a:r>
            <a:r>
              <a:rPr lang="pt-BR" sz="2000" dirty="0">
                <a:solidFill>
                  <a:prstClr val="black"/>
                </a:solidFill>
                <a:latin typeface="Arial" panose="020B0604020202020204" pitchFamily="34" charset="0"/>
                <a:cs typeface="Arial" panose="020B0604020202020204" pitchFamily="34" charset="0"/>
              </a:rPr>
              <a:t>, </a:t>
            </a:r>
            <a:r>
              <a:rPr lang="pt-BR" sz="2000" b="1" dirty="0">
                <a:solidFill>
                  <a:prstClr val="black"/>
                </a:solidFill>
                <a:latin typeface="Arial" panose="020B0604020202020204" pitchFamily="34" charset="0"/>
                <a:cs typeface="Arial" panose="020B0604020202020204" pitchFamily="34" charset="0"/>
              </a:rPr>
              <a:t>raios beta </a:t>
            </a:r>
            <a:r>
              <a:rPr lang="pt-BR" sz="2000" dirty="0">
                <a:solidFill>
                  <a:prstClr val="black"/>
                </a:solidFill>
                <a:latin typeface="Arial" panose="020B0604020202020204" pitchFamily="34" charset="0"/>
                <a:cs typeface="Arial" panose="020B0604020202020204" pitchFamily="34" charset="0"/>
              </a:rPr>
              <a:t>e </a:t>
            </a:r>
            <a:r>
              <a:rPr lang="pt-BR" sz="2000" b="1" dirty="0">
                <a:solidFill>
                  <a:prstClr val="black"/>
                </a:solidFill>
                <a:latin typeface="Arial" panose="020B0604020202020204" pitchFamily="34" charset="0"/>
                <a:cs typeface="Arial" panose="020B0604020202020204" pitchFamily="34" charset="0"/>
              </a:rPr>
              <a:t>raios gama</a:t>
            </a:r>
            <a:r>
              <a:rPr lang="pt-BR" sz="2000" dirty="0">
                <a:solidFill>
                  <a:prstClr val="black"/>
                </a:solidFill>
                <a:latin typeface="Arial" panose="020B0604020202020204" pitchFamily="34" charset="0"/>
                <a:cs typeface="Arial" panose="020B0604020202020204" pitchFamily="34" charset="0"/>
              </a:rPr>
              <a:t>, que constituem as três formas de radiação nuclear. </a:t>
            </a:r>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492" y="2854036"/>
            <a:ext cx="4655127" cy="3389745"/>
          </a:xfrm>
          <a:prstGeom prst="rect">
            <a:avLst/>
          </a:prstGeom>
        </p:spPr>
      </p:pic>
    </p:spTree>
    <p:extLst>
      <p:ext uri="{BB962C8B-B14F-4D97-AF65-F5344CB8AC3E}">
        <p14:creationId xmlns:p14="http://schemas.microsoft.com/office/powerpoint/2010/main" val="589841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ixaDeTexto 1"/>
              <p:cNvSpPr txBox="1"/>
              <p:nvPr/>
            </p:nvSpPr>
            <p:spPr>
              <a:xfrm>
                <a:off x="240145" y="277091"/>
                <a:ext cx="11720947" cy="3789884"/>
              </a:xfrm>
              <a:prstGeom prst="rect">
                <a:avLst/>
              </a:prstGeom>
              <a:noFill/>
            </p:spPr>
            <p:txBody>
              <a:bodyPr wrap="square" rtlCol="0">
                <a:spAutoFit/>
              </a:bodyPr>
              <a:lstStyle/>
              <a:p>
                <a:pPr algn="just">
                  <a:lnSpc>
                    <a:spcPct val="150000"/>
                  </a:lnSpc>
                </a:pPr>
                <a:r>
                  <a:rPr lang="pt-BR" sz="2000" b="1" dirty="0" smtClean="0">
                    <a:solidFill>
                      <a:srgbClr val="C00000"/>
                    </a:solidFill>
                    <a:latin typeface="Arial" panose="020B0604020202020204" pitchFamily="34" charset="0"/>
                    <a:cs typeface="Arial" panose="020B0604020202020204" pitchFamily="34" charset="0"/>
                  </a:rPr>
                  <a:t>Raios alfa</a:t>
                </a:r>
                <a:r>
                  <a:rPr lang="pt-BR" sz="2000" dirty="0" smtClean="0">
                    <a:latin typeface="Arial" panose="020B0604020202020204" pitchFamily="34" charset="0"/>
                    <a:cs typeface="Arial" panose="020B0604020202020204" pitchFamily="34" charset="0"/>
                  </a:rPr>
                  <a:t>, ou </a:t>
                </a:r>
                <a:r>
                  <a:rPr lang="pt-BR" sz="2000" b="1" dirty="0" smtClean="0">
                    <a:solidFill>
                      <a:srgbClr val="C00000"/>
                    </a:solidFill>
                    <a:latin typeface="Arial" panose="020B0604020202020204" pitchFamily="34" charset="0"/>
                    <a:cs typeface="Arial" panose="020B0604020202020204" pitchFamily="34" charset="0"/>
                  </a:rPr>
                  <a:t>partículas </a:t>
                </a:r>
                <a:r>
                  <a:rPr lang="pt-BR" sz="2000" b="1" dirty="0">
                    <a:solidFill>
                      <a:srgbClr val="C00000"/>
                    </a:solidFill>
                    <a:latin typeface="Arial" panose="020B0604020202020204" pitchFamily="34" charset="0"/>
                    <a:cs typeface="Arial" panose="020B0604020202020204" pitchFamily="34" charset="0"/>
                  </a:rPr>
                  <a:t>alfa (</a:t>
                </a:r>
                <a:r>
                  <a:rPr lang="pt-BR" sz="2000" b="1" i="1" dirty="0">
                    <a:solidFill>
                      <a:srgbClr val="C00000"/>
                    </a:solidFill>
                    <a:latin typeface="Arial" panose="020B0604020202020204" pitchFamily="34" charset="0"/>
                    <a:cs typeface="Arial" panose="020B0604020202020204" pitchFamily="34" charset="0"/>
                    <a:sym typeface="Symbol" panose="05050102010706020507" pitchFamily="18" charset="2"/>
                  </a:rPr>
                  <a:t></a:t>
                </a:r>
                <a:r>
                  <a:rPr lang="pt-BR" sz="2000" b="1" dirty="0" smtClean="0">
                    <a:solidFill>
                      <a:srgbClr val="C00000"/>
                    </a:solidFill>
                    <a:latin typeface="Arial" panose="020B0604020202020204" pitchFamily="34" charset="0"/>
                    <a:cs typeface="Arial" panose="020B0604020202020204" pitchFamily="34" charset="0"/>
                  </a:rPr>
                  <a:t>):</a:t>
                </a:r>
                <a:r>
                  <a:rPr lang="pt-BR" sz="2000" dirty="0">
                    <a:latin typeface="Arial" panose="020B0604020202020204" pitchFamily="34" charset="0"/>
                    <a:cs typeface="Arial" panose="020B0604020202020204" pitchFamily="34" charset="0"/>
                  </a:rPr>
                  <a:t>  são aquelas que têm carga elétrica positiva. São formadas por </a:t>
                </a:r>
                <a:r>
                  <a:rPr lang="pt-BR" sz="2000" u="sng" dirty="0">
                    <a:latin typeface="Arial" panose="020B0604020202020204" pitchFamily="34" charset="0"/>
                    <a:cs typeface="Arial" panose="020B0604020202020204" pitchFamily="34" charset="0"/>
                  </a:rPr>
                  <a:t>núcleos do átomo de hélio</a:t>
                </a:r>
                <a:r>
                  <a:rPr lang="pt-BR" sz="2000" dirty="0">
                    <a:latin typeface="Arial" panose="020B0604020202020204" pitchFamily="34" charset="0"/>
                    <a:cs typeface="Arial" panose="020B0604020202020204" pitchFamily="34" charset="0"/>
                  </a:rPr>
                  <a:t>, os quais possuem dois prótons e dois nêutrons </a:t>
                </a:r>
                <a:r>
                  <a:rPr lang="pt-BR" sz="2000" dirty="0">
                    <a:latin typeface="Times New Roman" panose="02020603050405020304" pitchFamily="18" charset="0"/>
                    <a:ea typeface="Calibri" panose="020F0502020204030204" pitchFamily="34" charset="0"/>
                  </a:rPr>
                  <a:t>(</a:t>
                </a:r>
                <a14:m>
                  <m:oMath xmlns:m="http://schemas.openxmlformats.org/officeDocument/2006/math">
                    <m:sPre>
                      <m:sPrePr>
                        <m:ctrlPr>
                          <a:rPr lang="pt-BR" sz="2000" i="1">
                            <a:effectLst/>
                            <a:latin typeface="Cambria Math" panose="02040503050406030204" pitchFamily="18" charset="0"/>
                          </a:rPr>
                        </m:ctrlPr>
                      </m:sPrePr>
                      <m:sub>
                        <m:r>
                          <a:rPr lang="pt-BR" sz="2000" i="1">
                            <a:effectLst/>
                            <a:latin typeface="Cambria Math" panose="02040503050406030204" pitchFamily="18" charset="0"/>
                            <a:ea typeface="Calibri" panose="020F0502020204030204" pitchFamily="34" charset="0"/>
                            <a:cs typeface="Times New Roman" panose="02020603050405020304" pitchFamily="18" charset="0"/>
                          </a:rPr>
                          <m:t>2</m:t>
                        </m:r>
                      </m:sub>
                      <m:sup>
                        <m:r>
                          <a:rPr lang="pt-BR" sz="2000" i="1">
                            <a:effectLst/>
                            <a:latin typeface="Cambria Math" panose="02040503050406030204" pitchFamily="18" charset="0"/>
                            <a:ea typeface="Calibri" panose="020F0502020204030204" pitchFamily="34" charset="0"/>
                            <a:cs typeface="Times New Roman" panose="02020603050405020304" pitchFamily="18" charset="0"/>
                          </a:rPr>
                          <m:t>4</m:t>
                        </m:r>
                      </m:sup>
                      <m:e>
                        <m:r>
                          <a:rPr lang="pt-BR" sz="2000" i="1">
                            <a:effectLst/>
                            <a:latin typeface="Cambria Math" panose="02040503050406030204" pitchFamily="18" charset="0"/>
                            <a:ea typeface="Calibri" panose="020F0502020204030204" pitchFamily="34" charset="0"/>
                            <a:cs typeface="Times New Roman" panose="02020603050405020304" pitchFamily="18" charset="0"/>
                          </a:rPr>
                          <m:t>𝐻𝑒</m:t>
                        </m:r>
                      </m:e>
                    </m:sPre>
                    <m:r>
                      <a:rPr lang="pt-BR" sz="20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pt-BR" sz="2000" dirty="0">
                    <a:effectLst/>
                    <a:latin typeface="Times New Roman" panose="02020603050405020304" pitchFamily="18" charset="0"/>
                    <a:ea typeface="Calibri" panose="020F0502020204030204" pitchFamily="34" charset="0"/>
                  </a:rPr>
                  <a:t>. </a:t>
                </a:r>
                <a:endParaRPr lang="pt-BR" sz="2000" dirty="0">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  </a:t>
                </a:r>
                <a:endParaRPr lang="pt-BR" sz="2000" dirty="0" smtClean="0">
                  <a:latin typeface="Arial" panose="020B0604020202020204" pitchFamily="34" charset="0"/>
                  <a:cs typeface="Arial" panose="020B0604020202020204" pitchFamily="34" charset="0"/>
                </a:endParaRPr>
              </a:p>
              <a:p>
                <a:pPr algn="just">
                  <a:lnSpc>
                    <a:spcPct val="150000"/>
                  </a:lnSpc>
                </a:pPr>
                <a:r>
                  <a:rPr lang="pt-BR" sz="2000" b="1" dirty="0" smtClean="0">
                    <a:solidFill>
                      <a:srgbClr val="C00000"/>
                    </a:solidFill>
                    <a:latin typeface="Arial" panose="020B0604020202020204" pitchFamily="34" charset="0"/>
                    <a:cs typeface="Arial" panose="020B0604020202020204" pitchFamily="34" charset="0"/>
                  </a:rPr>
                  <a:t>Raios </a:t>
                </a:r>
                <a:r>
                  <a:rPr lang="pt-BR" sz="2000" b="1" dirty="0">
                    <a:solidFill>
                      <a:srgbClr val="C00000"/>
                    </a:solidFill>
                    <a:latin typeface="Arial" panose="020B0604020202020204" pitchFamily="34" charset="0"/>
                    <a:cs typeface="Arial" panose="020B0604020202020204" pitchFamily="34" charset="0"/>
                  </a:rPr>
                  <a:t>beta</a:t>
                </a:r>
                <a:r>
                  <a:rPr lang="pt-BR" sz="2000" dirty="0">
                    <a:latin typeface="Arial" panose="020B0604020202020204" pitchFamily="34" charset="0"/>
                    <a:cs typeface="Arial" panose="020B0604020202020204" pitchFamily="34" charset="0"/>
                  </a:rPr>
                  <a:t>, ou </a:t>
                </a:r>
                <a:r>
                  <a:rPr lang="pt-BR" sz="2000" b="1" dirty="0">
                    <a:solidFill>
                      <a:srgbClr val="C00000"/>
                    </a:solidFill>
                    <a:latin typeface="Arial" panose="020B0604020202020204" pitchFamily="34" charset="0"/>
                    <a:cs typeface="Arial" panose="020B0604020202020204" pitchFamily="34" charset="0"/>
                  </a:rPr>
                  <a:t>partículas beta </a:t>
                </a:r>
                <a:r>
                  <a:rPr lang="pt-BR" sz="2000" b="1" dirty="0" smtClean="0">
                    <a:solidFill>
                      <a:srgbClr val="C00000"/>
                    </a:solidFill>
                    <a:latin typeface="Arial" panose="020B0604020202020204" pitchFamily="34" charset="0"/>
                    <a:cs typeface="Arial" panose="020B0604020202020204" pitchFamily="34" charset="0"/>
                  </a:rPr>
                  <a:t>(</a:t>
                </a:r>
                <a:r>
                  <a:rPr lang="pt-BR" sz="2000" b="1" dirty="0" smtClean="0">
                    <a:solidFill>
                      <a:srgbClr val="C00000"/>
                    </a:solidFill>
                    <a:latin typeface="Arial" panose="020B0604020202020204" pitchFamily="34" charset="0"/>
                    <a:cs typeface="Arial" panose="020B0604020202020204" pitchFamily="34" charset="0"/>
                    <a:sym typeface="Symbol" panose="05050102010706020507" pitchFamily="18" charset="2"/>
                  </a:rPr>
                  <a:t></a:t>
                </a:r>
                <a:r>
                  <a:rPr lang="pt-BR" sz="2000" b="1" dirty="0" smtClean="0">
                    <a:solidFill>
                      <a:srgbClr val="C00000"/>
                    </a:solidFill>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são aqueles que possuem carga elétrica negativa, e são constituídos por </a:t>
                </a:r>
                <a:r>
                  <a:rPr lang="pt-BR" sz="2000" u="sng" dirty="0">
                    <a:latin typeface="Arial" panose="020B0604020202020204" pitchFamily="34" charset="0"/>
                    <a:cs typeface="Arial" panose="020B0604020202020204" pitchFamily="34" charset="0"/>
                  </a:rPr>
                  <a:t>elétrons</a:t>
                </a:r>
                <a:r>
                  <a:rPr lang="pt-BR" sz="2000" dirty="0" smtClean="0">
                    <a:latin typeface="Arial" panose="020B0604020202020204" pitchFamily="34" charset="0"/>
                    <a:cs typeface="Arial" panose="020B0604020202020204" pitchFamily="34" charset="0"/>
                  </a:rPr>
                  <a:t>.</a:t>
                </a:r>
              </a:p>
              <a:p>
                <a:pPr algn="just">
                  <a:lnSpc>
                    <a:spcPct val="150000"/>
                  </a:lnSpc>
                </a:pPr>
                <a:endParaRPr lang="pt-BR" sz="2000" dirty="0">
                  <a:latin typeface="Arial" panose="020B0604020202020204" pitchFamily="34" charset="0"/>
                  <a:cs typeface="Arial" panose="020B0604020202020204" pitchFamily="34" charset="0"/>
                </a:endParaRPr>
              </a:p>
              <a:p>
                <a:pPr algn="just">
                  <a:lnSpc>
                    <a:spcPct val="150000"/>
                  </a:lnSpc>
                </a:pPr>
                <a:r>
                  <a:rPr lang="pt-BR" sz="2000" b="1" dirty="0" smtClean="0">
                    <a:solidFill>
                      <a:srgbClr val="C00000"/>
                    </a:solidFill>
                    <a:latin typeface="Arial" panose="020B0604020202020204" pitchFamily="34" charset="0"/>
                    <a:cs typeface="Arial" panose="020B0604020202020204" pitchFamily="34" charset="0"/>
                  </a:rPr>
                  <a:t>Raios gama: </a:t>
                </a:r>
                <a:r>
                  <a:rPr lang="pt-BR" sz="2000" dirty="0" smtClean="0">
                    <a:latin typeface="Arial" panose="020B0604020202020204" pitchFamily="34" charset="0"/>
                    <a:cs typeface="Arial" panose="020B0604020202020204" pitchFamily="34" charset="0"/>
                  </a:rPr>
                  <a:t>são </a:t>
                </a:r>
                <a:r>
                  <a:rPr lang="pt-BR" sz="2000" dirty="0">
                    <a:latin typeface="Arial" panose="020B0604020202020204" pitchFamily="34" charset="0"/>
                    <a:cs typeface="Arial" panose="020B0604020202020204" pitchFamily="34" charset="0"/>
                  </a:rPr>
                  <a:t>simplesmente </a:t>
                </a:r>
                <a:r>
                  <a:rPr lang="pt-BR" sz="2000" dirty="0" smtClean="0">
                    <a:latin typeface="Arial" panose="020B0604020202020204" pitchFamily="34" charset="0"/>
                    <a:cs typeface="Arial" panose="020B0604020202020204" pitchFamily="34" charset="0"/>
                  </a:rPr>
                  <a:t>radiações eletromagnéticas, formadas </a:t>
                </a:r>
                <a:r>
                  <a:rPr lang="pt-BR" sz="2000" dirty="0">
                    <a:latin typeface="Arial" panose="020B0604020202020204" pitchFamily="34" charset="0"/>
                    <a:cs typeface="Arial" panose="020B0604020202020204" pitchFamily="34" charset="0"/>
                  </a:rPr>
                  <a:t>por </a:t>
                </a:r>
                <a:r>
                  <a:rPr lang="pt-BR" sz="2000" u="sng" dirty="0" smtClean="0">
                    <a:latin typeface="Arial" panose="020B0604020202020204" pitchFamily="34" charset="0"/>
                    <a:cs typeface="Arial" panose="020B0604020202020204" pitchFamily="34" charset="0"/>
                  </a:rPr>
                  <a:t>feixes </a:t>
                </a:r>
                <a:r>
                  <a:rPr lang="pt-BR" sz="2000" u="sng" dirty="0">
                    <a:latin typeface="Arial" panose="020B0604020202020204" pitchFamily="34" charset="0"/>
                    <a:cs typeface="Arial" panose="020B0604020202020204" pitchFamily="34" charset="0"/>
                  </a:rPr>
                  <a:t>de fótons </a:t>
                </a:r>
                <a:r>
                  <a:rPr lang="pt-BR" sz="2000" dirty="0">
                    <a:latin typeface="Arial" panose="020B0604020202020204" pitchFamily="34" charset="0"/>
                    <a:cs typeface="Arial" panose="020B0604020202020204" pitchFamily="34" charset="0"/>
                  </a:rPr>
                  <a:t>(sem carga elétrica</a:t>
                </a:r>
                <a:r>
                  <a:rPr lang="pt-BR" sz="2000" dirty="0" smtClean="0">
                    <a:latin typeface="Arial" panose="020B0604020202020204" pitchFamily="34" charset="0"/>
                    <a:cs typeface="Arial" panose="020B0604020202020204" pitchFamily="34" charset="0"/>
                  </a:rPr>
                  <a:t>).</a:t>
                </a:r>
              </a:p>
            </p:txBody>
          </p:sp>
        </mc:Choice>
        <mc:Fallback xmlns="">
          <p:sp>
            <p:nvSpPr>
              <p:cNvPr id="2" name="CaixaDeTexto 1"/>
              <p:cNvSpPr txBox="1">
                <a:spLocks noRot="1" noChangeAspect="1" noMove="1" noResize="1" noEditPoints="1" noAdjustHandles="1" noChangeArrowheads="1" noChangeShapeType="1" noTextEdit="1"/>
              </p:cNvSpPr>
              <p:nvPr/>
            </p:nvSpPr>
            <p:spPr>
              <a:xfrm>
                <a:off x="240145" y="277091"/>
                <a:ext cx="11720947" cy="3789884"/>
              </a:xfrm>
              <a:prstGeom prst="rect">
                <a:avLst/>
              </a:prstGeom>
              <a:blipFill>
                <a:blip r:embed="rId2"/>
                <a:stretch>
                  <a:fillRect l="-520" r="-572" b="-482"/>
                </a:stretch>
              </a:blipFill>
            </p:spPr>
            <p:txBody>
              <a:bodyPr/>
              <a:lstStyle/>
              <a:p>
                <a:r>
                  <a:rPr lang="pt-BR">
                    <a:noFill/>
                  </a:rPr>
                  <a:t> </a:t>
                </a:r>
              </a:p>
            </p:txBody>
          </p:sp>
        </mc:Fallback>
      </mc:AlternateContent>
      <p:sp>
        <p:nvSpPr>
          <p:cNvPr id="5" name="CaixaDeTexto 4"/>
          <p:cNvSpPr txBox="1"/>
          <p:nvPr/>
        </p:nvSpPr>
        <p:spPr>
          <a:xfrm>
            <a:off x="314037" y="4282417"/>
            <a:ext cx="4294910" cy="1938992"/>
          </a:xfrm>
          <a:prstGeom prst="rect">
            <a:avLst/>
          </a:prstGeom>
          <a:noFill/>
        </p:spPr>
        <p:txBody>
          <a:bodyPr wrap="square" rtlCol="0">
            <a:spAutoFit/>
          </a:bodyPr>
          <a:lstStyle/>
          <a:p>
            <a:pPr lvl="0" algn="just">
              <a:lnSpc>
                <a:spcPct val="150000"/>
              </a:lnSpc>
            </a:pPr>
            <a:r>
              <a:rPr lang="pt-BR" sz="2000" dirty="0" smtClean="0">
                <a:solidFill>
                  <a:prstClr val="black"/>
                </a:solidFill>
                <a:latin typeface="Arial" panose="020B0604020202020204" pitchFamily="34" charset="0"/>
                <a:cs typeface="Arial" panose="020B0604020202020204" pitchFamily="34" charset="0"/>
              </a:rPr>
              <a:t>Assim,</a:t>
            </a:r>
          </a:p>
          <a:p>
            <a:pPr marL="342900" lvl="0" indent="-342900" algn="r">
              <a:lnSpc>
                <a:spcPct val="150000"/>
              </a:lnSpc>
              <a:buFont typeface="Arial" panose="020B0604020202020204" pitchFamily="34" charset="0"/>
              <a:buChar char="•"/>
            </a:pPr>
            <a:r>
              <a:rPr lang="pt-BR" sz="2000" dirty="0" smtClean="0">
                <a:solidFill>
                  <a:prstClr val="black"/>
                </a:solidFill>
                <a:latin typeface="Arial" panose="020B0604020202020204" pitchFamily="34" charset="0"/>
                <a:cs typeface="Arial" panose="020B0604020202020204" pitchFamily="34" charset="0"/>
              </a:rPr>
              <a:t>as radiações </a:t>
            </a:r>
            <a:r>
              <a:rPr lang="pt-BR" sz="2000" dirty="0" smtClean="0">
                <a:solidFill>
                  <a:prstClr val="black"/>
                </a:solidFill>
                <a:latin typeface="Arial" panose="020B0604020202020204" pitchFamily="34" charset="0"/>
                <a:cs typeface="Arial" panose="020B0604020202020204" pitchFamily="34" charset="0"/>
                <a:sym typeface="Symbol" panose="05050102010706020507" pitchFamily="18" charset="2"/>
              </a:rPr>
              <a:t> e </a:t>
            </a:r>
          </a:p>
          <a:p>
            <a:pPr lvl="0" algn="r">
              <a:lnSpc>
                <a:spcPct val="150000"/>
              </a:lnSpc>
            </a:pPr>
            <a:endParaRPr lang="pt-BR" sz="2000" dirty="0" smtClean="0">
              <a:solidFill>
                <a:prstClr val="black"/>
              </a:solidFill>
              <a:latin typeface="Arial" panose="020B0604020202020204" pitchFamily="34" charset="0"/>
              <a:cs typeface="Arial" panose="020B0604020202020204" pitchFamily="34" charset="0"/>
              <a:sym typeface="Symbol" panose="05050102010706020507" pitchFamily="18" charset="2"/>
            </a:endParaRPr>
          </a:p>
          <a:p>
            <a:pPr marL="342900" lvl="0" indent="-342900" algn="r">
              <a:lnSpc>
                <a:spcPct val="150000"/>
              </a:lnSpc>
              <a:buFont typeface="Arial" panose="020B0604020202020204" pitchFamily="34" charset="0"/>
              <a:buChar char="•"/>
            </a:pPr>
            <a:r>
              <a:rPr lang="pt-BR" sz="2000" dirty="0" smtClean="0">
                <a:solidFill>
                  <a:prstClr val="black"/>
                </a:solidFill>
                <a:latin typeface="Arial" panose="020B0604020202020204" pitchFamily="34" charset="0"/>
                <a:cs typeface="Arial" panose="020B0604020202020204" pitchFamily="34" charset="0"/>
                <a:sym typeface="Symbol" panose="05050102010706020507" pitchFamily="18" charset="2"/>
              </a:rPr>
              <a:t>a radiação  </a:t>
            </a:r>
            <a:endParaRPr lang="pt-BR" sz="2000" dirty="0" smtClean="0">
              <a:solidFill>
                <a:prstClr val="black"/>
              </a:solidFill>
              <a:latin typeface="Arial" panose="020B0604020202020204" pitchFamily="34" charset="0"/>
              <a:cs typeface="Arial" panose="020B0604020202020204" pitchFamily="34" charset="0"/>
            </a:endParaRPr>
          </a:p>
        </p:txBody>
      </p:sp>
      <p:grpSp>
        <p:nvGrpSpPr>
          <p:cNvPr id="11" name="Agrupar 10"/>
          <p:cNvGrpSpPr/>
          <p:nvPr/>
        </p:nvGrpSpPr>
        <p:grpSpPr>
          <a:xfrm>
            <a:off x="4608946" y="4690500"/>
            <a:ext cx="7038109" cy="707886"/>
            <a:chOff x="4608946" y="4690500"/>
            <a:chExt cx="7038109" cy="707886"/>
          </a:xfrm>
        </p:grpSpPr>
        <p:sp>
          <p:nvSpPr>
            <p:cNvPr id="3" name="CaixaDeTexto 2"/>
            <p:cNvSpPr txBox="1"/>
            <p:nvPr/>
          </p:nvSpPr>
          <p:spPr>
            <a:xfrm>
              <a:off x="5938982" y="4690500"/>
              <a:ext cx="5708073" cy="707886"/>
            </a:xfrm>
            <a:prstGeom prst="rect">
              <a:avLst/>
            </a:prstGeom>
            <a:noFill/>
          </p:spPr>
          <p:txBody>
            <a:bodyPr wrap="square" rtlCol="0">
              <a:spAutoFit/>
            </a:bodyPr>
            <a:lstStyle/>
            <a:p>
              <a:pPr lvl="0" algn="ctr"/>
              <a:r>
                <a:rPr lang="pt-BR" sz="2000" dirty="0" smtClean="0">
                  <a:solidFill>
                    <a:prstClr val="black"/>
                  </a:solidFill>
                  <a:latin typeface="Arial" panose="020B0604020202020204" pitchFamily="34" charset="0"/>
                  <a:cs typeface="Arial" panose="020B0604020202020204" pitchFamily="34" charset="0"/>
                </a:rPr>
                <a:t>são projéteis (partículas) </a:t>
              </a:r>
              <a:r>
                <a:rPr lang="pt-BR" sz="2000" dirty="0">
                  <a:solidFill>
                    <a:prstClr val="black"/>
                  </a:solidFill>
                  <a:latin typeface="Arial" panose="020B0604020202020204" pitchFamily="34" charset="0"/>
                  <a:cs typeface="Arial" panose="020B0604020202020204" pitchFamily="34" charset="0"/>
                </a:rPr>
                <a:t>providos de massa e carga </a:t>
              </a:r>
              <a:r>
                <a:rPr lang="pt-BR" sz="2000" dirty="0" smtClean="0">
                  <a:solidFill>
                    <a:prstClr val="black"/>
                  </a:solidFill>
                  <a:latin typeface="Arial" panose="020B0604020202020204" pitchFamily="34" charset="0"/>
                  <a:cs typeface="Arial" panose="020B0604020202020204" pitchFamily="34" charset="0"/>
                </a:rPr>
                <a:t>elétrica</a:t>
              </a:r>
              <a:endParaRPr lang="pt-BR" dirty="0"/>
            </a:p>
          </p:txBody>
        </p:sp>
        <p:cxnSp>
          <p:nvCxnSpPr>
            <p:cNvPr id="8" name="Conector de Seta Reta 7"/>
            <p:cNvCxnSpPr>
              <a:endCxn id="3" idx="1"/>
            </p:cNvCxnSpPr>
            <p:nvPr/>
          </p:nvCxnSpPr>
          <p:spPr>
            <a:xfrm>
              <a:off x="4608946" y="5044443"/>
              <a:ext cx="1330036"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grpSp>
      <p:grpSp>
        <p:nvGrpSpPr>
          <p:cNvPr id="12" name="Agrupar 11"/>
          <p:cNvGrpSpPr/>
          <p:nvPr/>
        </p:nvGrpSpPr>
        <p:grpSpPr>
          <a:xfrm>
            <a:off x="4608946" y="5821299"/>
            <a:ext cx="7038108" cy="400110"/>
            <a:chOff x="4608946" y="5821299"/>
            <a:chExt cx="7038108" cy="400110"/>
          </a:xfrm>
        </p:grpSpPr>
        <p:sp>
          <p:nvSpPr>
            <p:cNvPr id="4" name="CaixaDeTexto 3"/>
            <p:cNvSpPr txBox="1"/>
            <p:nvPr/>
          </p:nvSpPr>
          <p:spPr>
            <a:xfrm>
              <a:off x="5938981" y="5821299"/>
              <a:ext cx="5708073" cy="400110"/>
            </a:xfrm>
            <a:prstGeom prst="rect">
              <a:avLst/>
            </a:prstGeom>
            <a:noFill/>
          </p:spPr>
          <p:txBody>
            <a:bodyPr wrap="square" rtlCol="0">
              <a:spAutoFit/>
            </a:bodyPr>
            <a:lstStyle/>
            <a:p>
              <a:pPr algn="ctr"/>
              <a:r>
                <a:rPr lang="pt-BR" sz="2000" dirty="0">
                  <a:solidFill>
                    <a:prstClr val="black"/>
                  </a:solidFill>
                  <a:latin typeface="Arial" panose="020B0604020202020204" pitchFamily="34" charset="0"/>
                  <a:cs typeface="Arial" panose="020B0604020202020204" pitchFamily="34" charset="0"/>
                </a:rPr>
                <a:t>é constituída de ondas </a:t>
              </a:r>
              <a:r>
                <a:rPr lang="pt-BR" sz="2000" dirty="0" smtClean="0">
                  <a:solidFill>
                    <a:prstClr val="black"/>
                  </a:solidFill>
                  <a:latin typeface="Arial" panose="020B0604020202020204" pitchFamily="34" charset="0"/>
                  <a:cs typeface="Arial" panose="020B0604020202020204" pitchFamily="34" charset="0"/>
                </a:rPr>
                <a:t>eletromagnéticas (fótons)</a:t>
              </a:r>
              <a:endParaRPr lang="pt-BR" dirty="0"/>
            </a:p>
          </p:txBody>
        </p:sp>
        <p:cxnSp>
          <p:nvCxnSpPr>
            <p:cNvPr id="10" name="Conector de Seta Reta 9"/>
            <p:cNvCxnSpPr/>
            <p:nvPr/>
          </p:nvCxnSpPr>
          <p:spPr>
            <a:xfrm>
              <a:off x="4608946" y="6021911"/>
              <a:ext cx="1330036"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0848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ppt_w/2"/>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ppt_w/2"/>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963" y="1102535"/>
            <a:ext cx="7398328" cy="4872692"/>
          </a:xfrm>
          <a:prstGeom prst="rect">
            <a:avLst/>
          </a:prstGeom>
        </p:spPr>
      </p:pic>
      <p:sp>
        <p:nvSpPr>
          <p:cNvPr id="3" name="CaixaDeTexto 2"/>
          <p:cNvSpPr txBox="1"/>
          <p:nvPr/>
        </p:nvSpPr>
        <p:spPr>
          <a:xfrm>
            <a:off x="212437" y="277090"/>
            <a:ext cx="11702473" cy="707886"/>
          </a:xfrm>
          <a:prstGeom prst="rect">
            <a:avLst/>
          </a:prstGeom>
          <a:noFill/>
        </p:spPr>
        <p:txBody>
          <a:bodyPr wrap="square" rtlCol="0">
            <a:spAutoFit/>
          </a:bodyPr>
          <a:lstStyle/>
          <a:p>
            <a:pPr algn="ctr"/>
            <a:r>
              <a:rPr lang="pt-BR" sz="2000" dirty="0">
                <a:latin typeface="Arial" panose="020B0604020202020204" pitchFamily="34" charset="0"/>
                <a:cs typeface="Arial" panose="020B0604020202020204" pitchFamily="34" charset="0"/>
              </a:rPr>
              <a:t>Representação do arranjo experimental para detecção das três radiações </a:t>
            </a:r>
            <a:r>
              <a:rPr lang="pt-BR" sz="2000" dirty="0" smtClean="0">
                <a:latin typeface="Arial" panose="020B0604020202020204" pitchFamily="34" charset="0"/>
                <a:cs typeface="Arial" panose="020B0604020202020204" pitchFamily="34" charset="0"/>
              </a:rPr>
              <a:t>nucleares </a:t>
            </a:r>
            <a:r>
              <a:rPr lang="pt-BR" sz="2000" dirty="0" smtClean="0">
                <a:latin typeface="Arial" panose="020B0604020202020204" pitchFamily="34" charset="0"/>
                <a:cs typeface="Arial" panose="020B0604020202020204" pitchFamily="34" charset="0"/>
                <a:sym typeface="Symbol" panose="05050102010706020507" pitchFamily="18" charset="2"/>
              </a:rPr>
              <a:t>,  e </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emitidas por uma amostra de material radioativo. </a:t>
            </a:r>
          </a:p>
        </p:txBody>
      </p:sp>
      <p:sp>
        <p:nvSpPr>
          <p:cNvPr id="4" name="CaixaDeTexto 3"/>
          <p:cNvSpPr txBox="1"/>
          <p:nvPr/>
        </p:nvSpPr>
        <p:spPr>
          <a:xfrm>
            <a:off x="3132835" y="6187663"/>
            <a:ext cx="5590820" cy="369332"/>
          </a:xfrm>
          <a:prstGeom prst="rect">
            <a:avLst/>
          </a:prstGeom>
          <a:noFill/>
        </p:spPr>
        <p:txBody>
          <a:bodyPr wrap="square" rtlCol="0">
            <a:spAutoFit/>
          </a:bodyPr>
          <a:lstStyle/>
          <a:p>
            <a:pPr algn="ctr"/>
            <a:r>
              <a:rPr lang="pt-BR" dirty="0">
                <a:latin typeface="Arial" panose="020B0604020202020204" pitchFamily="34" charset="0"/>
                <a:cs typeface="Arial" panose="020B0604020202020204" pitchFamily="34" charset="0"/>
              </a:rPr>
              <a:t>Fonte: Hewitt (2011, p. 585).</a:t>
            </a:r>
            <a:r>
              <a:rPr lang="pt-BR" dirty="0"/>
              <a:t> </a:t>
            </a:r>
          </a:p>
        </p:txBody>
      </p:sp>
    </p:spTree>
    <p:extLst>
      <p:ext uri="{BB962C8B-B14F-4D97-AF65-F5344CB8AC3E}">
        <p14:creationId xmlns:p14="http://schemas.microsoft.com/office/powerpoint/2010/main" val="430960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03200" y="230909"/>
            <a:ext cx="11730182" cy="3785652"/>
          </a:xfrm>
          <a:prstGeom prst="rect">
            <a:avLst/>
          </a:prstGeom>
          <a:noFill/>
        </p:spPr>
        <p:txBody>
          <a:bodyPr wrap="square" rtlCol="0">
            <a:spAutoFit/>
          </a:bodyPr>
          <a:lstStyle/>
          <a:p>
            <a:pPr>
              <a:lnSpc>
                <a:spcPct val="150000"/>
              </a:lnSpc>
            </a:pPr>
            <a:r>
              <a:rPr lang="pt-BR" sz="2000" b="1" dirty="0" smtClean="0">
                <a:solidFill>
                  <a:srgbClr val="C00000"/>
                </a:solidFill>
                <a:latin typeface="Arial" panose="020B0604020202020204" pitchFamily="34" charset="0"/>
                <a:cs typeface="Arial" panose="020B0604020202020204" pitchFamily="34" charset="0"/>
              </a:rPr>
              <a:t>Poder de penetração das radiações nucleares</a:t>
            </a:r>
            <a:endParaRPr lang="pt-BR" sz="2000" b="1" dirty="0" smtClean="0">
              <a:latin typeface="Arial" panose="020B0604020202020204" pitchFamily="34" charset="0"/>
              <a:cs typeface="Arial" panose="020B0604020202020204" pitchFamily="34" charset="0"/>
            </a:endParaRPr>
          </a:p>
          <a:p>
            <a:pPr indent="457200" algn="just">
              <a:lnSpc>
                <a:spcPct val="150000"/>
              </a:lnSpc>
            </a:pPr>
            <a:r>
              <a:rPr lang="pt-BR" sz="2000" b="1" dirty="0" smtClean="0">
                <a:latin typeface="Arial" panose="020B0604020202020204" pitchFamily="34" charset="0"/>
                <a:cs typeface="Arial" panose="020B0604020202020204" pitchFamily="34" charset="0"/>
              </a:rPr>
              <a:t>Partículas alfa (</a:t>
            </a:r>
            <a:r>
              <a:rPr lang="pt-BR" sz="2000" b="1" dirty="0" smtClean="0">
                <a:latin typeface="Arial" panose="020B0604020202020204" pitchFamily="34" charset="0"/>
                <a:cs typeface="Arial" panose="020B0604020202020204" pitchFamily="34" charset="0"/>
                <a:sym typeface="Symbol" panose="05050102010706020507" pitchFamily="18" charset="2"/>
              </a:rPr>
              <a:t>)</a:t>
            </a:r>
            <a:r>
              <a:rPr lang="pt-BR" sz="2000" b="1"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são as que têm maior massa (2 prótons e 2 nêutrons</a:t>
            </a:r>
            <a:r>
              <a:rPr lang="pt-BR" sz="2000" dirty="0" smtClean="0">
                <a:latin typeface="Arial" panose="020B0604020202020204" pitchFamily="34" charset="0"/>
                <a:cs typeface="Arial" panose="020B0604020202020204" pitchFamily="34" charset="0"/>
              </a:rPr>
              <a:t>). Em </a:t>
            </a:r>
            <a:r>
              <a:rPr lang="pt-BR" sz="2000" dirty="0">
                <a:latin typeface="Arial" panose="020B0604020202020204" pitchFamily="34" charset="0"/>
                <a:cs typeface="Arial" panose="020B0604020202020204" pitchFamily="34" charset="0"/>
              </a:rPr>
              <a:t>virtude de sua grande massa (quando comparada à massa do elétron, que é tomado como referência</a:t>
            </a:r>
            <a:r>
              <a:rPr lang="pt-BR" sz="2000" dirty="0" smtClean="0">
                <a:latin typeface="Arial" panose="020B0604020202020204" pitchFamily="34" charset="0"/>
                <a:cs typeface="Arial" panose="020B0604020202020204" pitchFamily="34" charset="0"/>
              </a:rPr>
              <a:t>): </a:t>
            </a:r>
          </a:p>
          <a:p>
            <a:pPr marL="342900" indent="4572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poder de penetração na matéria é pequeno e não conseguem atravessar mais do que alguns </a:t>
            </a:r>
            <a:endParaRPr lang="pt-BR" sz="2000" dirty="0" smtClean="0">
              <a:latin typeface="Arial" panose="020B0604020202020204" pitchFamily="34" charset="0"/>
              <a:cs typeface="Arial" panose="020B0604020202020204" pitchFamily="34" charset="0"/>
            </a:endParaRPr>
          </a:p>
          <a:p>
            <a:pPr marL="342900" algn="just">
              <a:lnSpc>
                <a:spcPct val="150000"/>
              </a:lnSpc>
            </a:pPr>
            <a:r>
              <a:rPr lang="pt-BR" sz="2000" dirty="0" smtClean="0">
                <a:latin typeface="Arial" panose="020B0604020202020204" pitchFamily="34" charset="0"/>
                <a:cs typeface="Arial" panose="020B0604020202020204" pitchFamily="34" charset="0"/>
              </a:rPr>
              <a:t>       centésimos </a:t>
            </a:r>
            <a:r>
              <a:rPr lang="pt-BR" sz="2000" dirty="0">
                <a:latin typeface="Arial" panose="020B0604020202020204" pitchFamily="34" charset="0"/>
                <a:cs typeface="Arial" panose="020B0604020202020204" pitchFamily="34" charset="0"/>
              </a:rPr>
              <a:t>de milímetro na matéria. </a:t>
            </a:r>
            <a:endParaRPr lang="pt-BR" sz="2000" dirty="0" smtClean="0">
              <a:latin typeface="Arial" panose="020B0604020202020204" pitchFamily="34" charset="0"/>
              <a:cs typeface="Arial" panose="020B0604020202020204" pitchFamily="34" charset="0"/>
            </a:endParaRPr>
          </a:p>
          <a:p>
            <a:pPr marL="342900" indent="4572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Uma </a:t>
            </a:r>
            <a:r>
              <a:rPr lang="pt-BR" sz="2000" dirty="0">
                <a:latin typeface="Arial" panose="020B0604020202020204" pitchFamily="34" charset="0"/>
                <a:cs typeface="Arial" panose="020B0604020202020204" pitchFamily="34" charset="0"/>
              </a:rPr>
              <a:t>lâmina de alumínio com 0,66 mm de espessura ou uma folha de papel já é o suficiente </a:t>
            </a:r>
            <a:r>
              <a:rPr lang="pt-BR" sz="2000" dirty="0" smtClean="0">
                <a:latin typeface="Arial" panose="020B0604020202020204" pitchFamily="34" charset="0"/>
                <a:cs typeface="Arial" panose="020B0604020202020204" pitchFamily="34" charset="0"/>
              </a:rPr>
              <a:t> </a:t>
            </a:r>
          </a:p>
          <a:p>
            <a:pPr marL="342900" algn="just">
              <a:lnSpc>
                <a:spcPct val="150000"/>
              </a:lnSpc>
            </a:pP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      para </a:t>
            </a:r>
            <a:r>
              <a:rPr lang="pt-BR" sz="2000" dirty="0">
                <a:latin typeface="Arial" panose="020B0604020202020204" pitchFamily="34" charset="0"/>
                <a:cs typeface="Arial" panose="020B0604020202020204" pitchFamily="34" charset="0"/>
              </a:rPr>
              <a:t>interceptá-las, inclusive a própria pele humana. </a:t>
            </a:r>
            <a:endParaRPr lang="pt-BR" sz="2000" dirty="0" smtClean="0">
              <a:latin typeface="Arial" panose="020B0604020202020204" pitchFamily="34" charset="0"/>
              <a:cs typeface="Arial" panose="020B0604020202020204" pitchFamily="34" charset="0"/>
            </a:endParaRPr>
          </a:p>
          <a:p>
            <a:pPr marL="342900" indent="4572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alcance é cerca de </a:t>
            </a:r>
            <a:r>
              <a:rPr lang="pt-BR" sz="2000" b="1" dirty="0">
                <a:latin typeface="Arial" panose="020B0604020202020204" pitchFamily="34" charset="0"/>
                <a:cs typeface="Arial" panose="020B0604020202020204" pitchFamily="34" charset="0"/>
              </a:rPr>
              <a:t>7 cm no ar</a:t>
            </a:r>
            <a:r>
              <a:rPr lang="pt-BR" sz="2000" dirty="0">
                <a:latin typeface="Arial" panose="020B0604020202020204" pitchFamily="34" charset="0"/>
                <a:cs typeface="Arial" panose="020B0604020202020204" pitchFamily="34" charset="0"/>
              </a:rPr>
              <a:t>. </a:t>
            </a:r>
          </a:p>
        </p:txBody>
      </p:sp>
      <p:sp>
        <p:nvSpPr>
          <p:cNvPr id="9" name="CaixaDeTexto 8"/>
          <p:cNvSpPr txBox="1"/>
          <p:nvPr/>
        </p:nvSpPr>
        <p:spPr>
          <a:xfrm>
            <a:off x="203200" y="3905724"/>
            <a:ext cx="11730182" cy="2862322"/>
          </a:xfrm>
          <a:prstGeom prst="rect">
            <a:avLst/>
          </a:prstGeom>
          <a:noFill/>
        </p:spPr>
        <p:txBody>
          <a:bodyPr wrap="square" rtlCol="0">
            <a:spAutoFit/>
          </a:bodyPr>
          <a:lstStyle/>
          <a:p>
            <a:pPr lvl="0" indent="457200" algn="just">
              <a:lnSpc>
                <a:spcPct val="150000"/>
              </a:lnSpc>
            </a:pPr>
            <a:r>
              <a:rPr lang="pt-BR" sz="2000" b="1" dirty="0">
                <a:solidFill>
                  <a:prstClr val="black"/>
                </a:solidFill>
                <a:latin typeface="Arial" panose="020B0604020202020204" pitchFamily="34" charset="0"/>
                <a:cs typeface="Arial" panose="020B0604020202020204" pitchFamily="34" charset="0"/>
              </a:rPr>
              <a:t>Partículas </a:t>
            </a:r>
            <a:r>
              <a:rPr lang="pt-BR" sz="2000" b="1" dirty="0" smtClean="0">
                <a:solidFill>
                  <a:prstClr val="black"/>
                </a:solidFill>
                <a:latin typeface="Arial" panose="020B0604020202020204" pitchFamily="34" charset="0"/>
                <a:cs typeface="Arial" panose="020B0604020202020204" pitchFamily="34" charset="0"/>
              </a:rPr>
              <a:t>beta (</a:t>
            </a:r>
            <a:r>
              <a:rPr lang="pt-BR" sz="2000" b="1" dirty="0" smtClean="0">
                <a:solidFill>
                  <a:prstClr val="black"/>
                </a:solidFill>
                <a:latin typeface="Arial" panose="020B0604020202020204" pitchFamily="34" charset="0"/>
                <a:cs typeface="Arial" panose="020B0604020202020204" pitchFamily="34" charset="0"/>
                <a:sym typeface="Symbol" panose="05050102010706020507" pitchFamily="18" charset="2"/>
              </a:rPr>
              <a:t>)</a:t>
            </a:r>
            <a:r>
              <a:rPr lang="pt-BR" sz="2000" b="1" dirty="0" smtClean="0">
                <a:solidFill>
                  <a:prstClr val="black"/>
                </a:solidFill>
                <a:latin typeface="Arial" panose="020B0604020202020204" pitchFamily="34" charset="0"/>
                <a:cs typeface="Arial" panose="020B0604020202020204" pitchFamily="34" charset="0"/>
              </a:rPr>
              <a:t>:</a:t>
            </a:r>
            <a:r>
              <a:rPr lang="pt-BR" sz="2000" dirty="0" smtClean="0">
                <a:solidFill>
                  <a:prstClr val="black"/>
                </a:solidFill>
                <a:latin typeface="Arial" panose="020B0604020202020204" pitchFamily="34" charset="0"/>
                <a:cs typeface="Arial" panose="020B0604020202020204" pitchFamily="34" charset="0"/>
              </a:rPr>
              <a:t> </a:t>
            </a:r>
            <a:r>
              <a:rPr lang="pt-BR" sz="2000" dirty="0">
                <a:solidFill>
                  <a:prstClr val="black"/>
                </a:solidFill>
                <a:latin typeface="Arial" panose="020B0604020202020204" pitchFamily="34" charset="0"/>
                <a:cs typeface="Arial" panose="020B0604020202020204" pitchFamily="34" charset="0"/>
              </a:rPr>
              <a:t>a maior parte das partículas beta são elétrons de origem nuclear. </a:t>
            </a:r>
            <a:endParaRPr lang="pt-BR" sz="2000" dirty="0" smtClean="0">
              <a:solidFill>
                <a:prstClr val="black"/>
              </a:solidFill>
              <a:latin typeface="Arial" panose="020B0604020202020204" pitchFamily="34" charset="0"/>
              <a:cs typeface="Arial" panose="020B0604020202020204" pitchFamily="34" charset="0"/>
            </a:endParaRPr>
          </a:p>
          <a:p>
            <a:pPr marL="342900" lvl="0" indent="457200" algn="just">
              <a:lnSpc>
                <a:spcPct val="150000"/>
              </a:lnSpc>
              <a:buFont typeface="Arial" panose="020B0604020202020204" pitchFamily="34" charset="0"/>
              <a:buChar char="•"/>
            </a:pPr>
            <a:r>
              <a:rPr lang="pt-BR" sz="2000" dirty="0" smtClean="0">
                <a:solidFill>
                  <a:prstClr val="black"/>
                </a:solidFill>
                <a:latin typeface="Arial" panose="020B0604020202020204" pitchFamily="34" charset="0"/>
                <a:cs typeface="Arial" panose="020B0604020202020204" pitchFamily="34" charset="0"/>
              </a:rPr>
              <a:t>Seu </a:t>
            </a:r>
            <a:r>
              <a:rPr lang="pt-BR" sz="2000" dirty="0">
                <a:solidFill>
                  <a:prstClr val="black"/>
                </a:solidFill>
                <a:latin typeface="Arial" panose="020B0604020202020204" pitchFamily="34" charset="0"/>
                <a:cs typeface="Arial" panose="020B0604020202020204" pitchFamily="34" charset="0"/>
              </a:rPr>
              <a:t>poder de penetração é cerca de 50 e 100 vezes maior do que o das partículas alfa, </a:t>
            </a:r>
            <a:endParaRPr lang="pt-BR" sz="2000" dirty="0" smtClean="0">
              <a:solidFill>
                <a:prstClr val="black"/>
              </a:solidFill>
              <a:latin typeface="Arial" panose="020B0604020202020204" pitchFamily="34" charset="0"/>
              <a:cs typeface="Arial" panose="020B0604020202020204" pitchFamily="34" charset="0"/>
            </a:endParaRPr>
          </a:p>
          <a:p>
            <a:pPr marL="342900" lvl="0" algn="just">
              <a:lnSpc>
                <a:spcPct val="150000"/>
              </a:lnSpc>
            </a:pPr>
            <a:r>
              <a:rPr lang="pt-BR" sz="2000" dirty="0">
                <a:solidFill>
                  <a:prstClr val="black"/>
                </a:solidFill>
                <a:latin typeface="Arial" panose="020B0604020202020204" pitchFamily="34" charset="0"/>
                <a:cs typeface="Arial" panose="020B0604020202020204" pitchFamily="34" charset="0"/>
              </a:rPr>
              <a:t> </a:t>
            </a:r>
            <a:r>
              <a:rPr lang="pt-BR" sz="2000" dirty="0" smtClean="0">
                <a:solidFill>
                  <a:prstClr val="black"/>
                </a:solidFill>
                <a:latin typeface="Arial" panose="020B0604020202020204" pitchFamily="34" charset="0"/>
                <a:cs typeface="Arial" panose="020B0604020202020204" pitchFamily="34" charset="0"/>
              </a:rPr>
              <a:t>      conseguindo </a:t>
            </a:r>
            <a:r>
              <a:rPr lang="pt-BR" sz="2000" dirty="0">
                <a:solidFill>
                  <a:prstClr val="black"/>
                </a:solidFill>
                <a:latin typeface="Arial" panose="020B0604020202020204" pitchFamily="34" charset="0"/>
                <a:cs typeface="Arial" panose="020B0604020202020204" pitchFamily="34" charset="0"/>
              </a:rPr>
              <a:t>penetrar até 16 mm na madeira. </a:t>
            </a:r>
            <a:endParaRPr lang="pt-BR" sz="2000" dirty="0" smtClean="0">
              <a:solidFill>
                <a:prstClr val="black"/>
              </a:solidFill>
              <a:latin typeface="Arial" panose="020B0604020202020204" pitchFamily="34" charset="0"/>
              <a:cs typeface="Arial" panose="020B0604020202020204" pitchFamily="34" charset="0"/>
            </a:endParaRPr>
          </a:p>
          <a:p>
            <a:pPr marL="342900" lvl="0" indent="457200" algn="just">
              <a:lnSpc>
                <a:spcPct val="150000"/>
              </a:lnSpc>
              <a:buFont typeface="Arial" panose="020B0604020202020204" pitchFamily="34" charset="0"/>
              <a:buChar char="•"/>
            </a:pPr>
            <a:r>
              <a:rPr lang="pt-BR" sz="2000" dirty="0" smtClean="0">
                <a:solidFill>
                  <a:prstClr val="black"/>
                </a:solidFill>
                <a:latin typeface="Arial" panose="020B0604020202020204" pitchFamily="34" charset="0"/>
                <a:cs typeface="Arial" panose="020B0604020202020204" pitchFamily="34" charset="0"/>
              </a:rPr>
              <a:t>No </a:t>
            </a:r>
            <a:r>
              <a:rPr lang="pt-BR" sz="2000" dirty="0">
                <a:solidFill>
                  <a:prstClr val="black"/>
                </a:solidFill>
                <a:latin typeface="Arial" panose="020B0604020202020204" pitchFamily="34" charset="0"/>
                <a:cs typeface="Arial" panose="020B0604020202020204" pitchFamily="34" charset="0"/>
              </a:rPr>
              <a:t>corpo humano, podem penetrar até 2 cm e causar sérios danos. </a:t>
            </a:r>
            <a:endParaRPr lang="pt-BR" sz="2000" dirty="0" smtClean="0">
              <a:solidFill>
                <a:prstClr val="black"/>
              </a:solidFill>
              <a:latin typeface="Arial" panose="020B0604020202020204" pitchFamily="34" charset="0"/>
              <a:cs typeface="Arial" panose="020B0604020202020204" pitchFamily="34" charset="0"/>
            </a:endParaRPr>
          </a:p>
          <a:p>
            <a:pPr marL="342900" lvl="0" indent="457200" algn="just">
              <a:lnSpc>
                <a:spcPct val="150000"/>
              </a:lnSpc>
              <a:buFont typeface="Arial" panose="020B0604020202020204" pitchFamily="34" charset="0"/>
              <a:buChar char="•"/>
            </a:pPr>
            <a:r>
              <a:rPr lang="pt-BR" sz="2000" dirty="0" smtClean="0">
                <a:solidFill>
                  <a:prstClr val="black"/>
                </a:solidFill>
                <a:latin typeface="Arial" panose="020B0604020202020204" pitchFamily="34" charset="0"/>
                <a:cs typeface="Arial" panose="020B0604020202020204" pitchFamily="34" charset="0"/>
              </a:rPr>
              <a:t>São </a:t>
            </a:r>
            <a:r>
              <a:rPr lang="pt-BR" sz="2000" dirty="0">
                <a:solidFill>
                  <a:prstClr val="black"/>
                </a:solidFill>
                <a:latin typeface="Arial" panose="020B0604020202020204" pitchFamily="34" charset="0"/>
                <a:cs typeface="Arial" panose="020B0604020202020204" pitchFamily="34" charset="0"/>
              </a:rPr>
              <a:t>barradas por lâminas de alumínio com 1 </a:t>
            </a:r>
            <a:r>
              <a:rPr lang="pt-BR" sz="2000" dirty="0" smtClean="0">
                <a:solidFill>
                  <a:prstClr val="black"/>
                </a:solidFill>
                <a:latin typeface="Arial" panose="020B0604020202020204" pitchFamily="34" charset="0"/>
                <a:cs typeface="Arial" panose="020B0604020202020204" pitchFamily="34" charset="0"/>
              </a:rPr>
              <a:t>cm </a:t>
            </a:r>
            <a:r>
              <a:rPr lang="pt-BR" sz="2000" dirty="0">
                <a:solidFill>
                  <a:prstClr val="black"/>
                </a:solidFill>
                <a:latin typeface="Arial" panose="020B0604020202020204" pitchFamily="34" charset="0"/>
                <a:cs typeface="Arial" panose="020B0604020202020204" pitchFamily="34" charset="0"/>
              </a:rPr>
              <a:t>de espessura ou por lâminas de </a:t>
            </a:r>
            <a:endParaRPr lang="pt-BR" sz="2000" dirty="0" smtClean="0">
              <a:solidFill>
                <a:prstClr val="black"/>
              </a:solidFill>
              <a:latin typeface="Arial" panose="020B0604020202020204" pitchFamily="34" charset="0"/>
              <a:cs typeface="Arial" panose="020B0604020202020204" pitchFamily="34" charset="0"/>
            </a:endParaRPr>
          </a:p>
          <a:p>
            <a:pPr marL="342900" lvl="0" algn="just">
              <a:lnSpc>
                <a:spcPct val="150000"/>
              </a:lnSpc>
            </a:pPr>
            <a:r>
              <a:rPr lang="pt-BR" sz="2000" dirty="0">
                <a:solidFill>
                  <a:prstClr val="black"/>
                </a:solidFill>
                <a:latin typeface="Arial" panose="020B0604020202020204" pitchFamily="34" charset="0"/>
                <a:cs typeface="Arial" panose="020B0604020202020204" pitchFamily="34" charset="0"/>
              </a:rPr>
              <a:t> </a:t>
            </a:r>
            <a:r>
              <a:rPr lang="pt-BR" sz="2000" dirty="0" smtClean="0">
                <a:solidFill>
                  <a:prstClr val="black"/>
                </a:solidFill>
                <a:latin typeface="Arial" panose="020B0604020202020204" pitchFamily="34" charset="0"/>
                <a:cs typeface="Arial" panose="020B0604020202020204" pitchFamily="34" charset="0"/>
              </a:rPr>
              <a:t>      chumbo</a:t>
            </a:r>
            <a:r>
              <a:rPr lang="pt-BR" sz="2000" dirty="0">
                <a:solidFill>
                  <a:prstClr val="black"/>
                </a:solidFill>
                <a:latin typeface="Arial" panose="020B0604020202020204" pitchFamily="34" charset="0"/>
                <a:cs typeface="Arial" panose="020B0604020202020204" pitchFamily="34" charset="0"/>
              </a:rPr>
              <a:t>. </a:t>
            </a:r>
            <a:r>
              <a:rPr lang="pt-BR" sz="2000" dirty="0" smtClean="0">
                <a:solidFill>
                  <a:prstClr val="black"/>
                </a:solidFill>
                <a:latin typeface="Arial" panose="020B0604020202020204" pitchFamily="34" charset="0"/>
                <a:cs typeface="Arial" panose="020B0604020202020204" pitchFamily="34" charset="0"/>
              </a:rPr>
              <a:t>O </a:t>
            </a:r>
            <a:r>
              <a:rPr lang="pt-BR" sz="2000" dirty="0">
                <a:solidFill>
                  <a:prstClr val="black"/>
                </a:solidFill>
                <a:latin typeface="Arial" panose="020B0604020202020204" pitchFamily="34" charset="0"/>
                <a:cs typeface="Arial" panose="020B0604020202020204" pitchFamily="34" charset="0"/>
              </a:rPr>
              <a:t>alcance é de </a:t>
            </a:r>
            <a:r>
              <a:rPr lang="pt-BR" sz="2000" b="1" dirty="0">
                <a:solidFill>
                  <a:prstClr val="black"/>
                </a:solidFill>
                <a:latin typeface="Arial" panose="020B0604020202020204" pitchFamily="34" charset="0"/>
                <a:cs typeface="Arial" panose="020B0604020202020204" pitchFamily="34" charset="0"/>
              </a:rPr>
              <a:t>alguns metros no ar</a:t>
            </a:r>
            <a:r>
              <a:rPr lang="pt-BR" sz="2000" dirty="0" smtClean="0">
                <a:solidFill>
                  <a:prstClr val="black"/>
                </a:solidFill>
                <a:latin typeface="Arial" panose="020B0604020202020204" pitchFamily="34" charset="0"/>
                <a:cs typeface="Arial" panose="020B0604020202020204" pitchFamily="34" charset="0"/>
              </a:rPr>
              <a:t>.</a:t>
            </a:r>
            <a:endParaRPr lang="pt-BR" dirty="0"/>
          </a:p>
        </p:txBody>
      </p:sp>
    </p:spTree>
    <p:extLst>
      <p:ext uri="{BB962C8B-B14F-4D97-AF65-F5344CB8AC3E}">
        <p14:creationId xmlns:p14="http://schemas.microsoft.com/office/powerpoint/2010/main" val="244983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7" y="249380"/>
            <a:ext cx="11665528" cy="3785652"/>
          </a:xfrm>
          <a:prstGeom prst="rect">
            <a:avLst/>
          </a:prstGeom>
          <a:noFill/>
        </p:spPr>
        <p:txBody>
          <a:bodyPr wrap="square" rtlCol="0">
            <a:spAutoFit/>
          </a:bodyPr>
          <a:lstStyle/>
          <a:p>
            <a:pPr algn="just">
              <a:lnSpc>
                <a:spcPct val="150000"/>
              </a:lnSpc>
            </a:pPr>
            <a:r>
              <a:rPr lang="pt-BR" sz="2000" b="1" dirty="0" smtClean="0">
                <a:latin typeface="Arial" panose="020B0604020202020204" pitchFamily="34" charset="0"/>
                <a:cs typeface="Arial" panose="020B0604020202020204" pitchFamily="34" charset="0"/>
              </a:rPr>
              <a:t>Raios gama</a:t>
            </a:r>
            <a:r>
              <a:rPr lang="pt-BR" sz="2000" dirty="0" smtClean="0">
                <a:latin typeface="Arial" panose="020B0604020202020204" pitchFamily="34" charset="0"/>
                <a:cs typeface="Arial" panose="020B0604020202020204" pitchFamily="34" charset="0"/>
              </a:rPr>
              <a:t>: Em </a:t>
            </a:r>
            <a:r>
              <a:rPr lang="pt-BR" sz="2000" dirty="0">
                <a:latin typeface="Arial" panose="020B0604020202020204" pitchFamily="34" charset="0"/>
                <a:cs typeface="Arial" panose="020B0604020202020204" pitchFamily="34" charset="0"/>
              </a:rPr>
              <a:t>virtude da natureza ondulatória e ausência de carga elétrica, os raios gama são muito mais penetrantes do que as partículas alfa e beta.  São capazes de </a:t>
            </a:r>
            <a:r>
              <a:rPr lang="pt-BR" sz="2000" dirty="0" smtClean="0">
                <a:latin typeface="Arial" panose="020B0604020202020204" pitchFamily="34" charset="0"/>
                <a:cs typeface="Arial" panose="020B0604020202020204" pitchFamily="34" charset="0"/>
              </a:rPr>
              <a:t>atravessar:</a:t>
            </a:r>
          </a:p>
          <a:p>
            <a:pPr marL="6858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dezenas </a:t>
            </a:r>
            <a:r>
              <a:rPr lang="pt-BR" sz="2000" dirty="0">
                <a:latin typeface="Arial" panose="020B0604020202020204" pitchFamily="34" charset="0"/>
                <a:cs typeface="Arial" panose="020B0604020202020204" pitchFamily="34" charset="0"/>
              </a:rPr>
              <a:t>de metros no </a:t>
            </a:r>
            <a:r>
              <a:rPr lang="pt-BR" sz="2000" dirty="0" smtClean="0">
                <a:latin typeface="Arial" panose="020B0604020202020204" pitchFamily="34" charset="0"/>
                <a:cs typeface="Arial" panose="020B0604020202020204" pitchFamily="34" charset="0"/>
              </a:rPr>
              <a:t>ar </a:t>
            </a:r>
          </a:p>
          <a:p>
            <a:pPr marL="6858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até </a:t>
            </a:r>
            <a:r>
              <a:rPr lang="pt-BR" sz="2000" dirty="0">
                <a:latin typeface="Arial" panose="020B0604020202020204" pitchFamily="34" charset="0"/>
                <a:cs typeface="Arial" panose="020B0604020202020204" pitchFamily="34" charset="0"/>
              </a:rPr>
              <a:t>25 cm na madeira </a:t>
            </a:r>
            <a:r>
              <a:rPr lang="pt-BR" sz="2000" dirty="0" smtClean="0">
                <a:latin typeface="Arial" panose="020B0604020202020204" pitchFamily="34" charset="0"/>
                <a:cs typeface="Arial" panose="020B0604020202020204" pitchFamily="34" charset="0"/>
              </a:rPr>
              <a:t> </a:t>
            </a:r>
          </a:p>
          <a:p>
            <a:pPr marL="6858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15 </a:t>
            </a:r>
            <a:r>
              <a:rPr lang="pt-BR" sz="2000" dirty="0">
                <a:latin typeface="Arial" panose="020B0604020202020204" pitchFamily="34" charset="0"/>
                <a:cs typeface="Arial" panose="020B0604020202020204" pitchFamily="34" charset="0"/>
              </a:rPr>
              <a:t>cm no </a:t>
            </a:r>
            <a:r>
              <a:rPr lang="pt-BR" sz="2000" dirty="0" smtClean="0">
                <a:latin typeface="Arial" panose="020B0604020202020204" pitchFamily="34" charset="0"/>
                <a:cs typeface="Arial" panose="020B0604020202020204" pitchFamily="34" charset="0"/>
              </a:rPr>
              <a:t>aço </a:t>
            </a:r>
          </a:p>
          <a:p>
            <a:pPr marL="6858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Podem </a:t>
            </a:r>
            <a:r>
              <a:rPr lang="pt-BR" sz="2000" dirty="0">
                <a:latin typeface="Arial" panose="020B0604020202020204" pitchFamily="34" charset="0"/>
                <a:cs typeface="Arial" panose="020B0604020202020204" pitchFamily="34" charset="0"/>
              </a:rPr>
              <a:t>atravessar completamente o corpo humano e causar sérios </a:t>
            </a:r>
            <a:r>
              <a:rPr lang="pt-BR" sz="2000" dirty="0" smtClean="0">
                <a:latin typeface="Arial" panose="020B0604020202020204" pitchFamily="34" charset="0"/>
                <a:cs typeface="Arial" panose="020B0604020202020204" pitchFamily="34" charset="0"/>
              </a:rPr>
              <a:t>danos</a:t>
            </a:r>
          </a:p>
          <a:p>
            <a:pPr marL="6858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É </a:t>
            </a:r>
            <a:r>
              <a:rPr lang="pt-BR" sz="2000" dirty="0">
                <a:latin typeface="Arial" panose="020B0604020202020204" pitchFamily="34" charset="0"/>
                <a:cs typeface="Arial" panose="020B0604020202020204" pitchFamily="34" charset="0"/>
              </a:rPr>
              <a:t>possível barrar a radiação gama por meio de placas de chumbo ou por grossas camadas </a:t>
            </a:r>
            <a:r>
              <a:rPr lang="pt-BR" sz="2000" dirty="0" smtClean="0">
                <a:latin typeface="Arial" panose="020B0604020202020204" pitchFamily="34" charset="0"/>
                <a:cs typeface="Arial" panose="020B0604020202020204" pitchFamily="34" charset="0"/>
              </a:rPr>
              <a:t>de     concreto </a:t>
            </a:r>
            <a:r>
              <a:rPr lang="pt-BR" sz="2000" dirty="0">
                <a:latin typeface="Arial" panose="020B0604020202020204" pitchFamily="34" charset="0"/>
                <a:cs typeface="Arial" panose="020B0604020202020204" pitchFamily="34" charset="0"/>
              </a:rPr>
              <a:t>ou terra.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918" y="4099688"/>
            <a:ext cx="5681518" cy="2434936"/>
          </a:xfrm>
          <a:prstGeom prst="rect">
            <a:avLst/>
          </a:prstGeom>
        </p:spPr>
      </p:pic>
      <p:sp>
        <p:nvSpPr>
          <p:cNvPr id="5" name="CaixaDeTexto 4"/>
          <p:cNvSpPr txBox="1"/>
          <p:nvPr/>
        </p:nvSpPr>
        <p:spPr>
          <a:xfrm>
            <a:off x="9023927" y="5457406"/>
            <a:ext cx="2576946" cy="1077218"/>
          </a:xfrm>
          <a:prstGeom prst="rect">
            <a:avLst/>
          </a:prstGeom>
          <a:noFill/>
        </p:spPr>
        <p:txBody>
          <a:bodyPr wrap="square" rtlCol="0">
            <a:spAutoFit/>
          </a:bodyPr>
          <a:lstStyle/>
          <a:p>
            <a:pPr algn="ctr"/>
            <a:r>
              <a:rPr lang="pt-BR" sz="1600" dirty="0" smtClean="0">
                <a:latin typeface="Arial" panose="020B0604020202020204" pitchFamily="34" charset="0"/>
                <a:cs typeface="Arial" panose="020B0604020202020204" pitchFamily="34" charset="0"/>
              </a:rPr>
              <a:t>Fonte: </a:t>
            </a:r>
            <a:r>
              <a:rPr lang="pt-BR" sz="1600" dirty="0">
                <a:latin typeface="Arial" panose="020B0604020202020204" pitchFamily="34" charset="0"/>
                <a:cs typeface="Arial" panose="020B0604020202020204" pitchFamily="34" charset="0"/>
                <a:hlinkClick r:id="rId3"/>
              </a:rPr>
              <a:t>http://brasilescola.uol.com.br/upload/conteudo/images/particulas-alfa(1).jpg</a:t>
            </a:r>
            <a:r>
              <a:rPr lang="pt-BR" sz="1600" dirty="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874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58982" y="1413164"/>
            <a:ext cx="9864437" cy="2805320"/>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A ação da radioatividade é microscópica e imperceptível. É invisível, inodora, inaudível, insípida. Uma pessoa não percebe quando está sendo irradiada, pois não sente absolutamente nada quando está recebendo uma dose de radiação. Quando um indivíduo é exposto a doses altas de radiação nuclear, a síndrome aguda aparece logo após, ao passo que, se a dose for baixa, os efeitos só podem ser percebidos muitos anos depois. </a:t>
            </a:r>
          </a:p>
        </p:txBody>
      </p:sp>
    </p:spTree>
    <p:extLst>
      <p:ext uri="{BB962C8B-B14F-4D97-AF65-F5344CB8AC3E}">
        <p14:creationId xmlns:p14="http://schemas.microsoft.com/office/powerpoint/2010/main" val="2358622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909" y="2632364"/>
            <a:ext cx="11702472" cy="1015663"/>
          </a:xfrm>
          <a:prstGeom prst="rect">
            <a:avLst/>
          </a:prstGeom>
          <a:noFill/>
        </p:spPr>
        <p:txBody>
          <a:bodyPr wrap="square" rtlCol="0">
            <a:spAutoFit/>
          </a:bodyPr>
          <a:lstStyle/>
          <a:p>
            <a:pPr algn="ctr">
              <a:lnSpc>
                <a:spcPct val="150000"/>
              </a:lnSpc>
            </a:pPr>
            <a:r>
              <a:rPr lang="pt-BR" sz="2000" b="1" dirty="0">
                <a:latin typeface="Arial" panose="020B0604020202020204" pitchFamily="34" charset="0"/>
                <a:cs typeface="Arial" panose="020B0604020202020204" pitchFamily="34" charset="0"/>
              </a:rPr>
              <a:t>VIDEO </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Tipos de radiação: partícula alfa, beta e radiação gama</a:t>
            </a:r>
            <a:r>
              <a:rPr lang="pt-BR" sz="2000" dirty="0">
                <a:latin typeface="Arial" panose="020B0604020202020204" pitchFamily="34" charset="0"/>
                <a:cs typeface="Arial" panose="020B0604020202020204" pitchFamily="34" charset="0"/>
              </a:rPr>
              <a:t> –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Duração: 02min9s. </a:t>
            </a:r>
            <a:endParaRPr lang="pt-BR" sz="2000" dirty="0" smtClean="0">
              <a:latin typeface="Arial" panose="020B0604020202020204" pitchFamily="34" charset="0"/>
              <a:cs typeface="Arial" panose="020B0604020202020204" pitchFamily="34" charset="0"/>
            </a:endParaRPr>
          </a:p>
          <a:p>
            <a:pPr algn="ctr">
              <a:lnSpc>
                <a:spcPct val="150000"/>
              </a:lnSpc>
            </a:pPr>
            <a:r>
              <a:rPr lang="pt-BR" sz="2000" u="sng" dirty="0" smtClean="0">
                <a:latin typeface="Arial" panose="020B0604020202020204" pitchFamily="34" charset="0"/>
                <a:cs typeface="Arial" panose="020B0604020202020204" pitchFamily="34" charset="0"/>
                <a:hlinkClick r:id="rId2"/>
              </a:rPr>
              <a:t>http</a:t>
            </a:r>
            <a:r>
              <a:rPr lang="pt-BR" sz="2000" u="sng" dirty="0">
                <a:latin typeface="Arial" panose="020B0604020202020204" pitchFamily="34" charset="0"/>
                <a:cs typeface="Arial" panose="020B0604020202020204" pitchFamily="34" charset="0"/>
                <a:hlinkClick r:id="rId2"/>
              </a:rPr>
              <a:t>://</a:t>
            </a:r>
            <a:r>
              <a:rPr lang="pt-BR" sz="2000" u="sng" dirty="0" smtClean="0">
                <a:latin typeface="Arial" panose="020B0604020202020204" pitchFamily="34" charset="0"/>
                <a:cs typeface="Arial" panose="020B0604020202020204" pitchFamily="34" charset="0"/>
                <a:hlinkClick r:id="rId2"/>
              </a:rPr>
              <a:t>www.youtube.com/watch?v=N1TMhRKiOBk</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140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03200" y="277090"/>
            <a:ext cx="11711709" cy="400110"/>
          </a:xfrm>
          <a:prstGeom prst="rect">
            <a:avLst/>
          </a:prstGeom>
          <a:noFill/>
        </p:spPr>
        <p:txBody>
          <a:bodyPr wrap="square" rtlCol="0">
            <a:spAutoFit/>
          </a:bodyPr>
          <a:lstStyle/>
          <a:p>
            <a:r>
              <a:rPr lang="pt-BR" sz="2000" b="1" dirty="0">
                <a:solidFill>
                  <a:srgbClr val="C00000"/>
                </a:solidFill>
                <a:latin typeface="Arial" panose="020B0604020202020204" pitchFamily="34" charset="0"/>
                <a:cs typeface="Arial" panose="020B0604020202020204" pitchFamily="34" charset="0"/>
              </a:rPr>
              <a:t>Afinal, o que é radioatividade? </a:t>
            </a:r>
          </a:p>
        </p:txBody>
      </p:sp>
      <p:sp>
        <p:nvSpPr>
          <p:cNvPr id="3" name="CaixaDeTexto 2"/>
          <p:cNvSpPr txBox="1"/>
          <p:nvPr/>
        </p:nvSpPr>
        <p:spPr>
          <a:xfrm>
            <a:off x="277092" y="755709"/>
            <a:ext cx="11637818" cy="1938992"/>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O que é radiação e, mais especificamente, o que é radioatividade?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b="1" dirty="0" smtClean="0">
                <a:latin typeface="Arial" panose="020B0604020202020204" pitchFamily="34" charset="0"/>
                <a:cs typeface="Arial" panose="020B0604020202020204" pitchFamily="34" charset="0"/>
              </a:rPr>
              <a:t>Radiação</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é a emissão ou a </a:t>
            </a:r>
            <a:r>
              <a:rPr lang="pt-BR" sz="2000" u="sng" dirty="0">
                <a:latin typeface="Arial" panose="020B0604020202020204" pitchFamily="34" charset="0"/>
                <a:cs typeface="Arial" panose="020B0604020202020204" pitchFamily="34" charset="0"/>
              </a:rPr>
              <a:t>propagação de energia </a:t>
            </a:r>
            <a:r>
              <a:rPr lang="pt-BR" sz="2000" dirty="0">
                <a:latin typeface="Arial" panose="020B0604020202020204" pitchFamily="34" charset="0"/>
                <a:cs typeface="Arial" panose="020B0604020202020204" pitchFamily="34" charset="0"/>
              </a:rPr>
              <a:t>independentemente do meio. É energia em trânsito. É uma forma de energia emitida por uma fonte e transmitida através do vácuo, do ar ou de meios </a:t>
            </a:r>
            <a:r>
              <a:rPr lang="pt-BR" sz="2000" dirty="0" smtClean="0">
                <a:latin typeface="Arial" panose="020B0604020202020204" pitchFamily="34" charset="0"/>
                <a:cs typeface="Arial" panose="020B0604020202020204" pitchFamily="34" charset="0"/>
              </a:rPr>
              <a:t>materiais. </a:t>
            </a:r>
            <a:endParaRPr lang="pt-BR" sz="2000" dirty="0">
              <a:latin typeface="Arial" panose="020B0604020202020204" pitchFamily="34" charset="0"/>
              <a:cs typeface="Arial" panose="020B0604020202020204" pitchFamily="34" charset="0"/>
            </a:endParaRPr>
          </a:p>
        </p:txBody>
      </p:sp>
      <p:sp>
        <p:nvSpPr>
          <p:cNvPr id="4" name="CaixaDeTexto 3"/>
          <p:cNvSpPr txBox="1"/>
          <p:nvPr/>
        </p:nvSpPr>
        <p:spPr>
          <a:xfrm>
            <a:off x="277093" y="2773210"/>
            <a:ext cx="11637816" cy="3785652"/>
          </a:xfrm>
          <a:prstGeom prst="rect">
            <a:avLst/>
          </a:prstGeom>
          <a:noFill/>
        </p:spPr>
        <p:txBody>
          <a:bodyPr wrap="square" rtlCol="0">
            <a:spAutoFit/>
          </a:bodyPr>
          <a:lstStyle/>
          <a:p>
            <a:pPr indent="457200" algn="just">
              <a:lnSpc>
                <a:spcPct val="150000"/>
              </a:lnSpc>
            </a:pPr>
            <a:r>
              <a:rPr lang="pt-BR" dirty="0"/>
              <a:t> </a:t>
            </a:r>
            <a:r>
              <a:rPr lang="pt-BR" sz="2000" dirty="0">
                <a:latin typeface="Arial" panose="020B0604020202020204" pitchFamily="34" charset="0"/>
                <a:cs typeface="Arial" panose="020B0604020202020204" pitchFamily="34" charset="0"/>
              </a:rPr>
              <a:t>Existem dois tipos de radiação (classificação quanto à massa): a corpuscular e a eletromagnética.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b="1" dirty="0" smtClean="0">
                <a:latin typeface="Arial" panose="020B0604020202020204" pitchFamily="34" charset="0"/>
                <a:cs typeface="Arial" panose="020B0604020202020204" pitchFamily="34" charset="0"/>
              </a:rPr>
              <a:t>Radiações corpusculares: </a:t>
            </a:r>
            <a:r>
              <a:rPr lang="pt-BR" sz="2000" dirty="0">
                <a:latin typeface="Arial" panose="020B0604020202020204" pitchFamily="34" charset="0"/>
                <a:cs typeface="Arial" panose="020B0604020202020204" pitchFamily="34" charset="0"/>
              </a:rPr>
              <a:t>aquelas formadas por partículas subatômicas energéticas, tais como partículas alfa, elétrons, pósitrons, prótons, nêutrons, etc.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b="1" dirty="0" smtClean="0">
                <a:latin typeface="Arial" panose="020B0604020202020204" pitchFamily="34" charset="0"/>
                <a:cs typeface="Arial" panose="020B0604020202020204" pitchFamily="34" charset="0"/>
              </a:rPr>
              <a:t>Radiação eletromagnética:</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é também conhecida como radiação ondulatória </a:t>
            </a:r>
            <a:r>
              <a:rPr lang="pt-BR" sz="2000" dirty="0" smtClean="0">
                <a:latin typeface="Arial" panose="020B0604020202020204" pitchFamily="34" charset="0"/>
                <a:cs typeface="Arial" panose="020B0604020202020204" pitchFamily="34" charset="0"/>
              </a:rPr>
              <a:t>ou como </a:t>
            </a:r>
            <a:r>
              <a:rPr lang="pt-BR" sz="2000" dirty="0">
                <a:latin typeface="Arial" panose="020B0604020202020204" pitchFamily="34" charset="0"/>
                <a:cs typeface="Arial" panose="020B0604020202020204" pitchFamily="34" charset="0"/>
              </a:rPr>
              <a:t>energia radiante. São radiações que se propagam na forma de ondas eletromagnéticas (sem partículas), tais como a luz, as ondas de rádio, televisão, radar, os raios infravermelhos, os raios ultravioleta, os raios X e os raios gama.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673" y="277092"/>
            <a:ext cx="11702473" cy="1477328"/>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A </a:t>
            </a:r>
            <a:r>
              <a:rPr lang="pt-BR" sz="2000" b="1" dirty="0">
                <a:latin typeface="Arial" panose="020B0604020202020204" pitchFamily="34" charset="0"/>
                <a:cs typeface="Arial" panose="020B0604020202020204" pitchFamily="34" charset="0"/>
              </a:rPr>
              <a:t>radioatividade</a:t>
            </a:r>
            <a:r>
              <a:rPr lang="pt-BR" sz="2000" dirty="0">
                <a:latin typeface="Arial" panose="020B0604020202020204" pitchFamily="34" charset="0"/>
                <a:cs typeface="Arial" panose="020B0604020202020204" pitchFamily="34" charset="0"/>
              </a:rPr>
              <a:t> é um processo que </a:t>
            </a:r>
            <a:r>
              <a:rPr lang="pt-BR" sz="2000" u="sng" dirty="0">
                <a:latin typeface="Arial" panose="020B0604020202020204" pitchFamily="34" charset="0"/>
                <a:cs typeface="Arial" panose="020B0604020202020204" pitchFamily="34" charset="0"/>
              </a:rPr>
              <a:t>tem origem no núcleo atômico </a:t>
            </a:r>
            <a:r>
              <a:rPr lang="pt-BR" sz="2000" dirty="0">
                <a:latin typeface="Arial" panose="020B0604020202020204" pitchFamily="34" charset="0"/>
                <a:cs typeface="Arial" panose="020B0604020202020204" pitchFamily="34" charset="0"/>
              </a:rPr>
              <a:t>e que resulta na emissão espontânea de partículas subatômicas </a:t>
            </a:r>
            <a:r>
              <a:rPr lang="pt-BR" sz="2000" dirty="0" smtClean="0">
                <a:latin typeface="Arial" panose="020B0604020202020204" pitchFamily="34" charset="0"/>
                <a:cs typeface="Arial" panose="020B0604020202020204" pitchFamily="34" charset="0"/>
              </a:rPr>
              <a:t>energéticas ou ondas eletromagnéticas, </a:t>
            </a:r>
            <a:r>
              <a:rPr lang="pt-BR" sz="2000" dirty="0">
                <a:latin typeface="Arial" panose="020B0604020202020204" pitchFamily="34" charset="0"/>
                <a:cs typeface="Arial" panose="020B0604020202020204" pitchFamily="34" charset="0"/>
              </a:rPr>
              <a:t>constituindo-se assim, numa radiação nuclear. Podemos, então, afirmar </a:t>
            </a:r>
            <a:r>
              <a:rPr lang="pt-BR" sz="2000" dirty="0" smtClean="0">
                <a:latin typeface="Arial" panose="020B0604020202020204" pitchFamily="34" charset="0"/>
                <a:cs typeface="Arial" panose="020B0604020202020204" pitchFamily="34" charset="0"/>
              </a:rPr>
              <a:t>que:</a:t>
            </a:r>
            <a:endParaRPr lang="pt-BR" sz="2000" b="1" dirty="0">
              <a:latin typeface="Arial" panose="020B0604020202020204" pitchFamily="34" charset="0"/>
              <a:cs typeface="Arial" panose="020B0604020202020204" pitchFamily="34" charset="0"/>
            </a:endParaRPr>
          </a:p>
        </p:txBody>
      </p:sp>
      <p:sp>
        <p:nvSpPr>
          <p:cNvPr id="3" name="CaixaDeTexto 2"/>
          <p:cNvSpPr txBox="1"/>
          <p:nvPr/>
        </p:nvSpPr>
        <p:spPr>
          <a:xfrm>
            <a:off x="1173018" y="3155798"/>
            <a:ext cx="3482109" cy="646331"/>
          </a:xfrm>
          <a:prstGeom prst="rect">
            <a:avLst/>
          </a:prstGeom>
          <a:noFill/>
        </p:spPr>
        <p:txBody>
          <a:bodyPr wrap="square" rtlCol="0">
            <a:spAutoFit/>
          </a:bodyPr>
          <a:lstStyle/>
          <a:p>
            <a:pPr lvl="0" algn="ctr">
              <a:lnSpc>
                <a:spcPct val="150000"/>
              </a:lnSpc>
            </a:pPr>
            <a:r>
              <a:rPr lang="pt-BR" sz="2400" b="1" dirty="0" smtClean="0">
                <a:solidFill>
                  <a:srgbClr val="C00000"/>
                </a:solidFill>
                <a:latin typeface="Arial" panose="020B0604020202020204" pitchFamily="34" charset="0"/>
                <a:cs typeface="Arial" panose="020B0604020202020204" pitchFamily="34" charset="0"/>
              </a:rPr>
              <a:t>A </a:t>
            </a:r>
            <a:r>
              <a:rPr lang="pt-BR" sz="2400" b="1" dirty="0">
                <a:solidFill>
                  <a:srgbClr val="C00000"/>
                </a:solidFill>
                <a:latin typeface="Arial" panose="020B0604020202020204" pitchFamily="34" charset="0"/>
                <a:cs typeface="Arial" panose="020B0604020202020204" pitchFamily="34" charset="0"/>
              </a:rPr>
              <a:t>radioatividade </a:t>
            </a:r>
            <a:r>
              <a:rPr lang="pt-BR" sz="2400" b="1" dirty="0" smtClean="0">
                <a:solidFill>
                  <a:srgbClr val="C00000"/>
                </a:solidFill>
                <a:latin typeface="Arial" panose="020B0604020202020204" pitchFamily="34" charset="0"/>
                <a:cs typeface="Arial" panose="020B0604020202020204" pitchFamily="34" charset="0"/>
              </a:rPr>
              <a:t>é</a:t>
            </a:r>
            <a:endParaRPr lang="pt-BR" dirty="0">
              <a:solidFill>
                <a:srgbClr val="C00000"/>
              </a:solidFill>
            </a:endParaRPr>
          </a:p>
        </p:txBody>
      </p:sp>
      <p:sp>
        <p:nvSpPr>
          <p:cNvPr id="4" name="CaixaDeTexto 3"/>
          <p:cNvSpPr txBox="1"/>
          <p:nvPr/>
        </p:nvSpPr>
        <p:spPr>
          <a:xfrm>
            <a:off x="304800" y="5295945"/>
            <a:ext cx="11702473" cy="958660"/>
          </a:xfrm>
          <a:prstGeom prst="rect">
            <a:avLst/>
          </a:prstGeom>
          <a:noFill/>
        </p:spPr>
        <p:txBody>
          <a:bodyPr wrap="square" rtlCol="0">
            <a:spAutoFit/>
          </a:bodyPr>
          <a:lstStyle/>
          <a:p>
            <a:pPr indent="457200" algn="just">
              <a:lnSpc>
                <a:spcPct val="150000"/>
              </a:lnSpc>
            </a:pPr>
            <a:r>
              <a:rPr lang="pt-BR" sz="2000" dirty="0" smtClean="0">
                <a:latin typeface="Arial" panose="020B0604020202020204" pitchFamily="34" charset="0"/>
                <a:cs typeface="Arial" panose="020B0604020202020204" pitchFamily="34" charset="0"/>
              </a:rPr>
              <a:t>Assim, todo elemento químico, natural ou artificial, que emite espontaneamente partículas nucleares ou ondas eletromagnéticas, é chamado de </a:t>
            </a:r>
            <a:r>
              <a:rPr lang="pt-BR" sz="2000" b="1" dirty="0" smtClean="0">
                <a:latin typeface="Arial" panose="020B0604020202020204" pitchFamily="34" charset="0"/>
                <a:cs typeface="Arial" panose="020B0604020202020204" pitchFamily="34" charset="0"/>
              </a:rPr>
              <a:t>radioativo</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
        <p:nvSpPr>
          <p:cNvPr id="5" name="CaixaDeTexto 4"/>
          <p:cNvSpPr txBox="1"/>
          <p:nvPr/>
        </p:nvSpPr>
        <p:spPr>
          <a:xfrm>
            <a:off x="5689600" y="2238009"/>
            <a:ext cx="4645890" cy="400110"/>
          </a:xfrm>
          <a:prstGeom prst="rect">
            <a:avLst/>
          </a:prstGeom>
          <a:noFill/>
        </p:spPr>
        <p:txBody>
          <a:bodyPr wrap="square" rtlCol="0">
            <a:spAutoFit/>
          </a:bodyPr>
          <a:lstStyle/>
          <a:p>
            <a:pPr algn="ctr"/>
            <a:r>
              <a:rPr lang="pt-BR" sz="2000" b="1" i="1" dirty="0">
                <a:latin typeface="Arial" panose="020B0604020202020204" pitchFamily="34" charset="0"/>
                <a:cs typeface="Arial" panose="020B0604020202020204" pitchFamily="34" charset="0"/>
              </a:rPr>
              <a:t>a</a:t>
            </a:r>
            <a:r>
              <a:rPr lang="pt-BR" sz="2000" b="1" i="1" dirty="0" smtClean="0">
                <a:latin typeface="Arial" panose="020B0604020202020204" pitchFamily="34" charset="0"/>
                <a:cs typeface="Arial" panose="020B0604020202020204" pitchFamily="34" charset="0"/>
              </a:rPr>
              <a:t> transmissão</a:t>
            </a:r>
            <a:r>
              <a:rPr lang="pt-BR" sz="2000" b="1" dirty="0" smtClean="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de </a:t>
            </a:r>
            <a:r>
              <a:rPr lang="pt-BR" sz="2000" b="1" i="1" dirty="0">
                <a:latin typeface="Arial" panose="020B0604020202020204" pitchFamily="34" charset="0"/>
                <a:cs typeface="Arial" panose="020B0604020202020204" pitchFamily="34" charset="0"/>
              </a:rPr>
              <a:t>radiação nuclear</a:t>
            </a:r>
            <a:endParaRPr lang="pt-BR" sz="2000" dirty="0"/>
          </a:p>
        </p:txBody>
      </p:sp>
      <p:cxnSp>
        <p:nvCxnSpPr>
          <p:cNvPr id="9" name="Conector Angulado 8"/>
          <p:cNvCxnSpPr/>
          <p:nvPr/>
        </p:nvCxnSpPr>
        <p:spPr>
          <a:xfrm flipV="1">
            <a:off x="4364182" y="2438064"/>
            <a:ext cx="1076036" cy="1026114"/>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grpSp>
        <p:nvGrpSpPr>
          <p:cNvPr id="50" name="Agrupar 49"/>
          <p:cNvGrpSpPr/>
          <p:nvPr/>
        </p:nvGrpSpPr>
        <p:grpSpPr>
          <a:xfrm>
            <a:off x="4368800" y="3640546"/>
            <a:ext cx="5237018" cy="1214664"/>
            <a:chOff x="4368800" y="3640546"/>
            <a:chExt cx="5237018" cy="1214664"/>
          </a:xfrm>
        </p:grpSpPr>
        <p:sp>
          <p:nvSpPr>
            <p:cNvPr id="7" name="CaixaDeTexto 6"/>
            <p:cNvSpPr txBox="1"/>
            <p:nvPr/>
          </p:nvSpPr>
          <p:spPr>
            <a:xfrm>
              <a:off x="5689600" y="4455100"/>
              <a:ext cx="3916218" cy="400110"/>
            </a:xfrm>
            <a:prstGeom prst="rect">
              <a:avLst/>
            </a:prstGeom>
            <a:noFill/>
          </p:spPr>
          <p:txBody>
            <a:bodyPr wrap="square" rtlCol="0">
              <a:spAutoFit/>
            </a:bodyPr>
            <a:lstStyle/>
            <a:p>
              <a:pPr algn="ctr"/>
              <a:r>
                <a:rPr lang="pt-BR" sz="2000" b="1" i="1" dirty="0" smtClean="0">
                  <a:latin typeface="Arial" panose="020B0604020202020204" pitchFamily="34" charset="0"/>
                  <a:cs typeface="Arial" panose="020B0604020202020204" pitchFamily="34" charset="0"/>
                </a:rPr>
                <a:t>energia </a:t>
              </a:r>
              <a:r>
                <a:rPr lang="pt-BR" sz="2000" b="1" i="1" dirty="0">
                  <a:latin typeface="Arial" panose="020B0604020202020204" pitchFamily="34" charset="0"/>
                  <a:cs typeface="Arial" panose="020B0604020202020204" pitchFamily="34" charset="0"/>
                </a:rPr>
                <a:t>nuclear em trânsi</a:t>
              </a:r>
              <a:r>
                <a:rPr lang="pt-BR" b="1" i="1" dirty="0">
                  <a:latin typeface="Arial" panose="020B0604020202020204" pitchFamily="34" charset="0"/>
                  <a:cs typeface="Arial" panose="020B0604020202020204" pitchFamily="34" charset="0"/>
                </a:rPr>
                <a:t>to</a:t>
              </a:r>
              <a:endParaRPr lang="pt-BR" dirty="0"/>
            </a:p>
          </p:txBody>
        </p:sp>
        <p:cxnSp>
          <p:nvCxnSpPr>
            <p:cNvPr id="11" name="Conector Angulado 10"/>
            <p:cNvCxnSpPr/>
            <p:nvPr/>
          </p:nvCxnSpPr>
          <p:spPr>
            <a:xfrm>
              <a:off x="4368800" y="3640546"/>
              <a:ext cx="1173018" cy="1079236"/>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grpSp>
      <p:grpSp>
        <p:nvGrpSpPr>
          <p:cNvPr id="49" name="Agrupar 48"/>
          <p:cNvGrpSpPr/>
          <p:nvPr/>
        </p:nvGrpSpPr>
        <p:grpSpPr>
          <a:xfrm>
            <a:off x="5190836" y="3264123"/>
            <a:ext cx="6014758" cy="400110"/>
            <a:chOff x="5190836" y="3264123"/>
            <a:chExt cx="4562765" cy="400110"/>
          </a:xfrm>
        </p:grpSpPr>
        <p:sp>
          <p:nvSpPr>
            <p:cNvPr id="6" name="CaixaDeTexto 5"/>
            <p:cNvSpPr txBox="1"/>
            <p:nvPr/>
          </p:nvSpPr>
          <p:spPr>
            <a:xfrm>
              <a:off x="5689600" y="3264123"/>
              <a:ext cx="4064001" cy="400110"/>
            </a:xfrm>
            <a:prstGeom prst="rect">
              <a:avLst/>
            </a:prstGeom>
            <a:noFill/>
          </p:spPr>
          <p:txBody>
            <a:bodyPr wrap="square" rtlCol="0">
              <a:spAutoFit/>
            </a:bodyPr>
            <a:lstStyle/>
            <a:p>
              <a:pPr algn="ctr"/>
              <a:r>
                <a:rPr lang="pt-BR" sz="2000" b="1" i="1" dirty="0">
                  <a:latin typeface="Arial" panose="020B0604020202020204" pitchFamily="34" charset="0"/>
                  <a:cs typeface="Arial" panose="020B0604020202020204" pitchFamily="34" charset="0"/>
                </a:rPr>
                <a:t>a</a:t>
              </a:r>
              <a:r>
                <a:rPr lang="pt-BR" sz="2000" b="1" i="1" dirty="0" smtClean="0">
                  <a:latin typeface="Arial" panose="020B0604020202020204" pitchFamily="34" charset="0"/>
                  <a:cs typeface="Arial" panose="020B0604020202020204" pitchFamily="34" charset="0"/>
                </a:rPr>
                <a:t> liberação ou emissão </a:t>
              </a:r>
              <a:r>
                <a:rPr lang="pt-BR" sz="2000" b="1" i="1" dirty="0">
                  <a:latin typeface="Arial" panose="020B0604020202020204" pitchFamily="34" charset="0"/>
                  <a:cs typeface="Arial" panose="020B0604020202020204" pitchFamily="34" charset="0"/>
                </a:rPr>
                <a:t>de </a:t>
              </a:r>
              <a:r>
                <a:rPr lang="pt-BR" sz="2000" b="1" i="1" dirty="0" smtClean="0">
                  <a:latin typeface="Arial" panose="020B0604020202020204" pitchFamily="34" charset="0"/>
                  <a:cs typeface="Arial" panose="020B0604020202020204" pitchFamily="34" charset="0"/>
                </a:rPr>
                <a:t>energia nuclear</a:t>
              </a:r>
              <a:endParaRPr lang="pt-BR" sz="2000" dirty="0"/>
            </a:p>
          </p:txBody>
        </p:sp>
        <p:cxnSp>
          <p:nvCxnSpPr>
            <p:cNvPr id="14" name="Conector de Seta Reta 13"/>
            <p:cNvCxnSpPr/>
            <p:nvPr/>
          </p:nvCxnSpPr>
          <p:spPr>
            <a:xfrm>
              <a:off x="5190836" y="3478963"/>
              <a:ext cx="49876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8168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par>
                                <p:cTn id="15" presetID="17"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ppt_w/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ppt_x</p:attrName>
                                        </p:attrNameLst>
                                      </p:cBhvr>
                                      <p:tavLst>
                                        <p:tav tm="0">
                                          <p:val>
                                            <p:strVal val="#ppt_x-#ppt_w/2"/>
                                          </p:val>
                                        </p:tav>
                                        <p:tav tm="100000">
                                          <p:val>
                                            <p:strVal val="#ppt_x"/>
                                          </p:val>
                                        </p:tav>
                                      </p:tavLst>
                                    </p:anim>
                                    <p:anim calcmode="lin" valueType="num">
                                      <p:cBhvr>
                                        <p:cTn id="26" dur="500" fill="hold"/>
                                        <p:tgtEl>
                                          <p:spTgt spid="49"/>
                                        </p:tgtEl>
                                        <p:attrNameLst>
                                          <p:attrName>ppt_y</p:attrName>
                                        </p:attrNameLst>
                                      </p:cBhvr>
                                      <p:tavLst>
                                        <p:tav tm="0">
                                          <p:val>
                                            <p:strVal val="#ppt_y"/>
                                          </p:val>
                                        </p:tav>
                                        <p:tav tm="100000">
                                          <p:val>
                                            <p:strVal val="#ppt_y"/>
                                          </p:val>
                                        </p:tav>
                                      </p:tavLst>
                                    </p:anim>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ppt_x</p:attrName>
                                        </p:attrNameLst>
                                      </p:cBhvr>
                                      <p:tavLst>
                                        <p:tav tm="0">
                                          <p:val>
                                            <p:strVal val="#ppt_x-#ppt_w/2"/>
                                          </p:val>
                                        </p:tav>
                                        <p:tav tm="100000">
                                          <p:val>
                                            <p:strVal val="#ppt_x"/>
                                          </p:val>
                                        </p:tav>
                                      </p:tavLst>
                                    </p:anim>
                                    <p:anim calcmode="lin" valueType="num">
                                      <p:cBhvr>
                                        <p:cTn id="34" dur="500" fill="hold"/>
                                        <p:tgtEl>
                                          <p:spTgt spid="50"/>
                                        </p:tgtEl>
                                        <p:attrNameLst>
                                          <p:attrName>ppt_y</p:attrName>
                                        </p:attrNameLst>
                                      </p:cBhvr>
                                      <p:tavLst>
                                        <p:tav tm="0">
                                          <p:val>
                                            <p:strVal val="#ppt_y"/>
                                          </p:val>
                                        </p:tav>
                                        <p:tav tm="100000">
                                          <p:val>
                                            <p:strVal val="#ppt_y"/>
                                          </p:val>
                                        </p:tav>
                                      </p:tavLst>
                                    </p:anim>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672" y="240145"/>
            <a:ext cx="11748655" cy="2400657"/>
          </a:xfrm>
          <a:prstGeom prst="rect">
            <a:avLst/>
          </a:prstGeom>
          <a:noFill/>
        </p:spPr>
        <p:txBody>
          <a:bodyPr wrap="square" rtlCol="0">
            <a:spAutoFit/>
          </a:bodyPr>
          <a:lstStyle/>
          <a:p>
            <a:pPr>
              <a:lnSpc>
                <a:spcPct val="150000"/>
              </a:lnSpc>
            </a:pPr>
            <a:r>
              <a:rPr lang="pt-BR" sz="2000" b="1" dirty="0">
                <a:solidFill>
                  <a:srgbClr val="C00000"/>
                </a:solidFill>
                <a:latin typeface="Arial" panose="020B0604020202020204" pitchFamily="34" charset="0"/>
                <a:cs typeface="Arial" panose="020B0604020202020204" pitchFamily="34" charset="0"/>
              </a:rPr>
              <a:t>Diferenças básicas entre os raios X e as radiações nucleares</a:t>
            </a:r>
            <a:r>
              <a:rPr lang="pt-BR" sz="2000" dirty="0">
                <a:latin typeface="Arial" panose="020B0604020202020204" pitchFamily="34" charset="0"/>
                <a:cs typeface="Arial" panose="020B0604020202020204" pitchFamily="34" charset="0"/>
              </a:rPr>
              <a:t> </a:t>
            </a:r>
          </a:p>
          <a:p>
            <a:pPr indent="457200">
              <a:lnSpc>
                <a:spcPct val="150000"/>
              </a:lnSpc>
            </a:pP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As </a:t>
            </a:r>
            <a:r>
              <a:rPr lang="pt-BR" sz="2000" dirty="0">
                <a:latin typeface="Arial" panose="020B0604020202020204" pitchFamily="34" charset="0"/>
                <a:cs typeface="Arial" panose="020B0604020202020204" pitchFamily="34" charset="0"/>
              </a:rPr>
              <a:t>diferenças entre as radiações nucleares (emissões alfa, beta e gama) e os raios X são basicamente as seguintes: </a:t>
            </a:r>
            <a:endParaRPr lang="pt-BR"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as radiações alfa, beta e gama têm origem no núcleo de elementos radioativos, enquanto os raios X não têm origem nuclear, mas sim, na nuvem eletrônica em volta do núcleo; </a:t>
            </a:r>
            <a:endParaRPr lang="pt-BR" dirty="0">
              <a:latin typeface="Arial" panose="020B0604020202020204" pitchFamily="34" charset="0"/>
              <a:cs typeface="Arial" panose="020B0604020202020204" pitchFamily="34" charset="0"/>
            </a:endParaRPr>
          </a:p>
        </p:txBody>
      </p:sp>
      <p:sp>
        <p:nvSpPr>
          <p:cNvPr id="3" name="CaixaDeTexto 2"/>
          <p:cNvSpPr txBox="1"/>
          <p:nvPr/>
        </p:nvSpPr>
        <p:spPr>
          <a:xfrm>
            <a:off x="221673" y="2549237"/>
            <a:ext cx="7047346"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pt-BR" sz="2000" dirty="0" smtClean="0">
                <a:solidFill>
                  <a:prstClr val="black"/>
                </a:solidFill>
                <a:latin typeface="Arial" panose="020B0604020202020204" pitchFamily="34" charset="0"/>
                <a:cs typeface="Arial" panose="020B0604020202020204" pitchFamily="34" charset="0"/>
              </a:rPr>
              <a:t>as radiações alfa, beta e gama são emitidas espontaneamente por núcleos atômicos instáveis, enquanto os raios X são produzidos artificialmente pelo homem quando elétrons livres rápidos são lançados contra materiais, parte de sua energia ou toda ela é convertida em fótons de raios X na frenagem (radiação de </a:t>
            </a:r>
            <a:r>
              <a:rPr lang="pt-BR" sz="2000" dirty="0" err="1" smtClean="0">
                <a:solidFill>
                  <a:prstClr val="black"/>
                </a:solidFill>
                <a:latin typeface="Arial" panose="020B0604020202020204" pitchFamily="34" charset="0"/>
                <a:cs typeface="Arial" panose="020B0604020202020204" pitchFamily="34" charset="0"/>
              </a:rPr>
              <a:t>frenamento</a:t>
            </a:r>
            <a:r>
              <a:rPr lang="pt-BR" sz="2000" dirty="0" smtClean="0">
                <a:solidFill>
                  <a:prstClr val="black"/>
                </a:solidFill>
                <a:latin typeface="Arial" panose="020B0604020202020204" pitchFamily="34" charset="0"/>
                <a:cs typeface="Arial" panose="020B0604020202020204" pitchFamily="34" charset="0"/>
              </a:rPr>
              <a:t>). Assim, a radiação de raio X cessa quando a máquina é desligada da rede elétrica, enquanto que é impossível impedir a emissão de radiação nuclear.</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743" y="2640801"/>
            <a:ext cx="4056912" cy="3958919"/>
          </a:xfrm>
          <a:prstGeom prst="rect">
            <a:avLst/>
          </a:prstGeom>
        </p:spPr>
      </p:pic>
    </p:spTree>
    <p:extLst>
      <p:ext uri="{BB962C8B-B14F-4D97-AF65-F5344CB8AC3E}">
        <p14:creationId xmlns:p14="http://schemas.microsoft.com/office/powerpoint/2010/main" val="1170451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7" y="221673"/>
            <a:ext cx="11670146" cy="1015663"/>
          </a:xfrm>
          <a:prstGeom prst="rect">
            <a:avLst/>
          </a:prstGeom>
          <a:solidFill>
            <a:srgbClr val="FF0000"/>
          </a:solidFill>
        </p:spPr>
        <p:txBody>
          <a:bodyPr wrap="square" rtlCol="0">
            <a:spAutoFit/>
          </a:bodyPr>
          <a:lstStyle/>
          <a:p>
            <a:pPr algn="ctr"/>
            <a:endParaRPr lang="pt-BR" sz="2000" b="1" dirty="0" smtClean="0">
              <a:solidFill>
                <a:sysClr val="windowText" lastClr="000000"/>
              </a:solidFill>
              <a:latin typeface="Arial" panose="020B0604020202020204" pitchFamily="34" charset="0"/>
              <a:cs typeface="Arial" panose="020B0604020202020204" pitchFamily="34" charset="0"/>
            </a:endParaRPr>
          </a:p>
          <a:p>
            <a:pPr algn="ctr"/>
            <a:r>
              <a:rPr lang="pt-BR" sz="2000" b="1" dirty="0" smtClean="0">
                <a:solidFill>
                  <a:sysClr val="windowText" lastClr="000000"/>
                </a:solidFill>
                <a:latin typeface="Arial" panose="020B0604020202020204" pitchFamily="34" charset="0"/>
                <a:cs typeface="Arial" panose="020B0604020202020204" pitchFamily="34" charset="0"/>
              </a:rPr>
              <a:t>O CONCEITO DE ÁTOMO E OS MODELOS ATÔMICOS</a:t>
            </a:r>
          </a:p>
          <a:p>
            <a:pPr algn="ctr"/>
            <a:endParaRPr lang="pt-BR" sz="2000" dirty="0">
              <a:solidFill>
                <a:sysClr val="windowText" lastClr="000000"/>
              </a:solidFill>
              <a:latin typeface="Arial" panose="020B0604020202020204" pitchFamily="34" charset="0"/>
              <a:cs typeface="Arial" panose="020B0604020202020204" pitchFamily="34" charset="0"/>
            </a:endParaRPr>
          </a:p>
        </p:txBody>
      </p:sp>
      <p:sp>
        <p:nvSpPr>
          <p:cNvPr id="3" name="CaixaDeTexto 2"/>
          <p:cNvSpPr txBox="1"/>
          <p:nvPr/>
        </p:nvSpPr>
        <p:spPr>
          <a:xfrm>
            <a:off x="454890" y="2678545"/>
            <a:ext cx="11277600" cy="37856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2000" b="1" dirty="0" smtClean="0">
                <a:latin typeface="Arial" panose="020B0604020202020204" pitchFamily="34" charset="0"/>
                <a:cs typeface="Arial" panose="020B0604020202020204" pitchFamily="34" charset="0"/>
              </a:rPr>
              <a:t>Tales de Mileto </a:t>
            </a:r>
            <a:r>
              <a:rPr lang="pt-BR" sz="2000" dirty="0" smtClean="0">
                <a:latin typeface="Arial" panose="020B0604020202020204" pitchFamily="34" charset="0"/>
                <a:cs typeface="Arial" panose="020B0604020202020204" pitchFamily="34" charset="0"/>
              </a:rPr>
              <a:t>(624-546 a. C.): teria introduzido a ideia de elemento primordial - o constituinte básico da matéria. Acreditava que esse elemento seria a </a:t>
            </a:r>
            <a:r>
              <a:rPr lang="pt-BR" sz="2000" b="1" dirty="0" smtClean="0">
                <a:solidFill>
                  <a:srgbClr val="3333FF"/>
                </a:solidFill>
                <a:latin typeface="Arial" panose="020B0604020202020204" pitchFamily="34" charset="0"/>
                <a:cs typeface="Arial" panose="020B0604020202020204" pitchFamily="34" charset="0"/>
              </a:rPr>
              <a:t>água</a:t>
            </a:r>
            <a:r>
              <a:rPr lang="pt-BR" sz="2000" dirty="0" smtClean="0">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endParaRPr lang="pt-BR"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b="1" dirty="0" smtClean="0">
                <a:latin typeface="Arial" panose="020B0604020202020204" pitchFamily="34" charset="0"/>
                <a:cs typeface="Arial" panose="020B0604020202020204" pitchFamily="34" charset="0"/>
              </a:rPr>
              <a:t>Anaxímenes</a:t>
            </a:r>
            <a:r>
              <a:rPr lang="pt-BR" sz="2000" dirty="0" smtClean="0">
                <a:latin typeface="Arial" panose="020B0604020202020204" pitchFamily="34" charset="0"/>
                <a:cs typeface="Arial" panose="020B0604020202020204" pitchFamily="34" charset="0"/>
              </a:rPr>
              <a:t> </a:t>
            </a:r>
            <a:r>
              <a:rPr lang="pt-BR" sz="2000" b="1" dirty="0" smtClean="0">
                <a:latin typeface="Arial" panose="020B0604020202020204" pitchFamily="34" charset="0"/>
                <a:cs typeface="Arial" panose="020B0604020202020204" pitchFamily="34" charset="0"/>
              </a:rPr>
              <a:t>de Mileto </a:t>
            </a:r>
            <a:r>
              <a:rPr lang="pt-BR" sz="2000" dirty="0" smtClean="0">
                <a:latin typeface="Arial" panose="020B0604020202020204" pitchFamily="34" charset="0"/>
                <a:cs typeface="Arial" panose="020B0604020202020204" pitchFamily="34" charset="0"/>
              </a:rPr>
              <a:t>(570-500 a. C.): seria o </a:t>
            </a:r>
            <a:r>
              <a:rPr lang="pt-BR" sz="2000" b="1" dirty="0" smtClean="0">
                <a:solidFill>
                  <a:srgbClr val="3333FF"/>
                </a:solidFill>
                <a:latin typeface="Arial" panose="020B0604020202020204" pitchFamily="34" charset="0"/>
                <a:cs typeface="Arial" panose="020B0604020202020204" pitchFamily="34" charset="0"/>
              </a:rPr>
              <a:t>ar</a:t>
            </a:r>
            <a:r>
              <a:rPr lang="pt-BR" sz="2000" dirty="0" smtClean="0">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b="1" dirty="0" err="1" smtClean="0">
                <a:latin typeface="Arial" panose="020B0604020202020204" pitchFamily="34" charset="0"/>
                <a:cs typeface="Arial" panose="020B0604020202020204" pitchFamily="34" charset="0"/>
              </a:rPr>
              <a:t>Xenófenes</a:t>
            </a:r>
            <a:r>
              <a:rPr lang="pt-BR" sz="2000" b="1" dirty="0" smtClean="0">
                <a:latin typeface="Arial" panose="020B0604020202020204" pitchFamily="34" charset="0"/>
                <a:cs typeface="Arial" panose="020B0604020202020204" pitchFamily="34" charset="0"/>
              </a:rPr>
              <a:t> da Jônia </a:t>
            </a:r>
            <a:r>
              <a:rPr lang="pt-BR" sz="2000" dirty="0" smtClean="0">
                <a:latin typeface="Arial" panose="020B0604020202020204" pitchFamily="34" charset="0"/>
                <a:cs typeface="Arial" panose="020B0604020202020204" pitchFamily="34" charset="0"/>
              </a:rPr>
              <a:t>(570-460 a.C.): a </a:t>
            </a:r>
            <a:r>
              <a:rPr lang="pt-BR" sz="2000" b="1" dirty="0" smtClean="0">
                <a:solidFill>
                  <a:srgbClr val="3333FF"/>
                </a:solidFill>
                <a:latin typeface="Arial" panose="020B0604020202020204" pitchFamily="34" charset="0"/>
                <a:cs typeface="Arial" panose="020B0604020202020204" pitchFamily="34" charset="0"/>
              </a:rPr>
              <a:t>terra</a:t>
            </a:r>
            <a:r>
              <a:rPr lang="pt-BR" sz="2000" dirty="0" smtClean="0">
                <a:latin typeface="Arial" panose="020B0604020202020204" pitchFamily="34" charset="0"/>
                <a:cs typeface="Arial" panose="020B0604020202020204" pitchFamily="34" charset="0"/>
              </a:rPr>
              <a:t> seria o constituinte básico da matéria. </a:t>
            </a:r>
          </a:p>
          <a:p>
            <a:pPr marL="342900" indent="-342900">
              <a:lnSpc>
                <a:spcPct val="150000"/>
              </a:lnSpc>
              <a:buFont typeface="Arial" panose="020B0604020202020204" pitchFamily="34" charset="0"/>
              <a:buChar char="•"/>
            </a:pPr>
            <a:endParaRPr lang="pt-BR" sz="2000"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pt-BR" sz="2000" b="1" dirty="0" smtClean="0">
                <a:latin typeface="Arial" panose="020B0604020202020204" pitchFamily="34" charset="0"/>
                <a:cs typeface="Arial" panose="020B0604020202020204" pitchFamily="34" charset="0"/>
              </a:rPr>
              <a:t>Heráclito de Éfeso </a:t>
            </a:r>
            <a:r>
              <a:rPr lang="pt-BR" sz="2000" dirty="0" smtClean="0">
                <a:latin typeface="Arial" panose="020B0604020202020204" pitchFamily="34" charset="0"/>
                <a:cs typeface="Arial" panose="020B0604020202020204" pitchFamily="34" charset="0"/>
              </a:rPr>
              <a:t>(540-480 a.C.): o elemento primordial seria o </a:t>
            </a:r>
            <a:r>
              <a:rPr lang="pt-BR" sz="2000" b="1" dirty="0" smtClean="0">
                <a:solidFill>
                  <a:srgbClr val="3333FF"/>
                </a:solidFill>
                <a:latin typeface="Arial" panose="020B0604020202020204" pitchFamily="34" charset="0"/>
                <a:cs typeface="Arial" panose="020B0604020202020204" pitchFamily="34" charset="0"/>
              </a:rPr>
              <a:t>fogo</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
        <p:nvSpPr>
          <p:cNvPr id="4" name="CaixaDeTexto 3"/>
          <p:cNvSpPr txBox="1"/>
          <p:nvPr/>
        </p:nvSpPr>
        <p:spPr>
          <a:xfrm>
            <a:off x="247071" y="1340960"/>
            <a:ext cx="11693237" cy="958339"/>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A história da estrutura da matéria começou aproximadamente 2.500 anos atrás, com os filósofos gregos. </a:t>
            </a:r>
            <a:endParaRPr lang="pt-BR" dirty="0"/>
          </a:p>
        </p:txBody>
      </p:sp>
    </p:spTree>
    <p:extLst>
      <p:ext uri="{BB962C8B-B14F-4D97-AF65-F5344CB8AC3E}">
        <p14:creationId xmlns:p14="http://schemas.microsoft.com/office/powerpoint/2010/main" val="2990507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7251" y="563419"/>
            <a:ext cx="3020291" cy="369332"/>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Simulação de raios X</a:t>
            </a:r>
            <a:endParaRPr lang="pt-BR" dirty="0">
              <a:latin typeface="Arial" panose="020B0604020202020204" pitchFamily="34" charset="0"/>
              <a:cs typeface="Arial" panose="020B0604020202020204" pitchFamily="34" charset="0"/>
            </a:endParaRPr>
          </a:p>
        </p:txBody>
      </p:sp>
      <p:grpSp>
        <p:nvGrpSpPr>
          <p:cNvPr id="10" name="Agrupar 9"/>
          <p:cNvGrpSpPr/>
          <p:nvPr/>
        </p:nvGrpSpPr>
        <p:grpSpPr>
          <a:xfrm>
            <a:off x="3237542" y="372356"/>
            <a:ext cx="5495636" cy="6140957"/>
            <a:chOff x="3403797" y="446248"/>
            <a:chExt cx="5495636" cy="6140957"/>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797" y="446248"/>
              <a:ext cx="5495636" cy="6140957"/>
            </a:xfrm>
            <a:prstGeom prst="rect">
              <a:avLst/>
            </a:prstGeom>
          </p:spPr>
        </p:pic>
        <p:sp>
          <p:nvSpPr>
            <p:cNvPr id="4" name="CaixaDeTexto 3"/>
            <p:cNvSpPr txBox="1"/>
            <p:nvPr/>
          </p:nvSpPr>
          <p:spPr>
            <a:xfrm>
              <a:off x="5200073" y="1310421"/>
              <a:ext cx="1884316" cy="369332"/>
            </a:xfrm>
            <a:prstGeom prst="rect">
              <a:avLst/>
            </a:prstGeom>
            <a:solidFill>
              <a:schemeClr val="bg1"/>
            </a:solidFill>
          </p:spPr>
          <p:txBody>
            <a:bodyPr wrap="square" rtlCol="0">
              <a:spAutoFit/>
            </a:bodyPr>
            <a:lstStyle/>
            <a:p>
              <a:r>
                <a:rPr lang="pt-BR" dirty="0">
                  <a:latin typeface="Arial" panose="020B0604020202020204" pitchFamily="34" charset="0"/>
                  <a:cs typeface="Arial" panose="020B0604020202020204" pitchFamily="34" charset="0"/>
                </a:rPr>
                <a:t>â</a:t>
              </a:r>
              <a:r>
                <a:rPr lang="pt-BR" dirty="0" smtClean="0">
                  <a:latin typeface="Arial" panose="020B0604020202020204" pitchFamily="34" charset="0"/>
                  <a:cs typeface="Arial" panose="020B0604020202020204" pitchFamily="34" charset="0"/>
                </a:rPr>
                <a:t>nodo     cátodo     </a:t>
              </a:r>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3934691" y="3516727"/>
              <a:ext cx="1524000" cy="369332"/>
            </a:xfrm>
            <a:prstGeom prst="rect">
              <a:avLst/>
            </a:prstGeom>
            <a:solidFill>
              <a:schemeClr val="bg1"/>
            </a:solidFill>
          </p:spPr>
          <p:txBody>
            <a:bodyPr wrap="square" rtlCol="0">
              <a:spAutoFit/>
            </a:bodyPr>
            <a:lstStyle/>
            <a:p>
              <a:pPr algn="ctr"/>
              <a:r>
                <a:rPr lang="pt-BR" dirty="0">
                  <a:latin typeface="Arial" panose="020B0604020202020204" pitchFamily="34" charset="0"/>
                  <a:cs typeface="Arial" panose="020B0604020202020204" pitchFamily="34" charset="0"/>
                </a:rPr>
                <a:t>t</a:t>
              </a:r>
              <a:r>
                <a:rPr lang="pt-BR" dirty="0" smtClean="0">
                  <a:latin typeface="Arial" panose="020B0604020202020204" pitchFamily="34" charset="0"/>
                  <a:cs typeface="Arial" panose="020B0604020202020204" pitchFamily="34" charset="0"/>
                </a:rPr>
                <a:t>ubo de vidro</a:t>
              </a:r>
              <a:endParaRPr lang="pt-BR" dirty="0">
                <a:latin typeface="Arial" panose="020B0604020202020204" pitchFamily="34" charset="0"/>
                <a:cs typeface="Arial" panose="020B0604020202020204" pitchFamily="34" charset="0"/>
              </a:endParaRPr>
            </a:p>
          </p:txBody>
        </p:sp>
        <p:sp>
          <p:nvSpPr>
            <p:cNvPr id="6" name="CaixaDeTexto 5"/>
            <p:cNvSpPr txBox="1"/>
            <p:nvPr/>
          </p:nvSpPr>
          <p:spPr>
            <a:xfrm>
              <a:off x="4525818" y="4354333"/>
              <a:ext cx="932873" cy="369332"/>
            </a:xfrm>
            <a:prstGeom prst="rect">
              <a:avLst/>
            </a:prstGeom>
            <a:solidFill>
              <a:schemeClr val="bg1"/>
            </a:solidFill>
          </p:spPr>
          <p:txBody>
            <a:bodyPr wrap="square" rtlCol="0">
              <a:spAutoFit/>
            </a:bodyPr>
            <a:lstStyle/>
            <a:p>
              <a:pPr algn="ctr"/>
              <a:r>
                <a:rPr lang="pt-BR" dirty="0" smtClean="0">
                  <a:latin typeface="Arial" panose="020B0604020202020204" pitchFamily="34" charset="0"/>
                  <a:cs typeface="Arial" panose="020B0604020202020204" pitchFamily="34" charset="0"/>
                </a:rPr>
                <a:t>janela</a:t>
              </a:r>
              <a:endParaRPr lang="pt-BR" dirty="0">
                <a:latin typeface="Arial" panose="020B0604020202020204" pitchFamily="34" charset="0"/>
                <a:cs typeface="Arial" panose="020B0604020202020204" pitchFamily="34" charset="0"/>
              </a:endParaRPr>
            </a:p>
          </p:txBody>
        </p:sp>
        <p:sp>
          <p:nvSpPr>
            <p:cNvPr id="7" name="CaixaDeTexto 6"/>
            <p:cNvSpPr txBox="1"/>
            <p:nvPr/>
          </p:nvSpPr>
          <p:spPr>
            <a:xfrm>
              <a:off x="6631709" y="3750864"/>
              <a:ext cx="623651" cy="369332"/>
            </a:xfrm>
            <a:prstGeom prst="rect">
              <a:avLst/>
            </a:prstGeom>
            <a:solidFill>
              <a:schemeClr val="bg1"/>
            </a:solidFill>
          </p:spPr>
          <p:txBody>
            <a:bodyPr wrap="square" rtlCol="0">
              <a:spAutoFit/>
            </a:bodyPr>
            <a:lstStyle/>
            <a:p>
              <a:pPr algn="ctr"/>
              <a:r>
                <a:rPr lang="pt-BR" dirty="0" smtClean="0">
                  <a:latin typeface="Arial" panose="020B0604020202020204" pitchFamily="34" charset="0"/>
                  <a:cs typeface="Arial" panose="020B0604020202020204" pitchFamily="34" charset="0"/>
                </a:rPr>
                <a:t>óleo</a:t>
              </a:r>
              <a:endParaRPr lang="pt-BR" dirty="0">
                <a:latin typeface="Arial" panose="020B0604020202020204" pitchFamily="34" charset="0"/>
                <a:cs typeface="Arial" panose="020B0604020202020204" pitchFamily="34" charset="0"/>
              </a:endParaRPr>
            </a:p>
          </p:txBody>
        </p:sp>
        <p:sp>
          <p:nvSpPr>
            <p:cNvPr id="8" name="CaixaDeTexto 7"/>
            <p:cNvSpPr txBox="1"/>
            <p:nvPr/>
          </p:nvSpPr>
          <p:spPr>
            <a:xfrm>
              <a:off x="7255360" y="3593671"/>
              <a:ext cx="1491674" cy="584775"/>
            </a:xfrm>
            <a:prstGeom prst="rect">
              <a:avLst/>
            </a:prstGeom>
            <a:solidFill>
              <a:schemeClr val="bg1"/>
            </a:solidFill>
          </p:spPr>
          <p:txBody>
            <a:bodyPr wrap="square" rtlCol="0">
              <a:spAutoFit/>
            </a:bodyPr>
            <a:lstStyle/>
            <a:p>
              <a:pPr algn="ctr"/>
              <a:r>
                <a:rPr lang="pt-BR" sz="1600" dirty="0">
                  <a:latin typeface="Arial" panose="020B0604020202020204" pitchFamily="34" charset="0"/>
                  <a:cs typeface="Arial" panose="020B0604020202020204" pitchFamily="34" charset="0"/>
                </a:rPr>
                <a:t>i</a:t>
              </a:r>
              <a:r>
                <a:rPr lang="pt-BR" sz="1600" dirty="0" smtClean="0">
                  <a:latin typeface="Arial" panose="020B0604020202020204" pitchFamily="34" charset="0"/>
                  <a:cs typeface="Arial" panose="020B0604020202020204" pitchFamily="34" charset="0"/>
                </a:rPr>
                <a:t>nvólucro de chumbo</a:t>
              </a:r>
              <a:endParaRPr lang="pt-BR" sz="1600" dirty="0">
                <a:latin typeface="Arial" panose="020B0604020202020204" pitchFamily="34" charset="0"/>
                <a:cs typeface="Arial" panose="020B0604020202020204" pitchFamily="34" charset="0"/>
              </a:endParaRPr>
            </a:p>
          </p:txBody>
        </p:sp>
        <p:sp>
          <p:nvSpPr>
            <p:cNvPr id="9" name="CaixaDeTexto 8"/>
            <p:cNvSpPr txBox="1"/>
            <p:nvPr/>
          </p:nvSpPr>
          <p:spPr>
            <a:xfrm>
              <a:off x="3403797" y="5164824"/>
              <a:ext cx="1270001" cy="584775"/>
            </a:xfrm>
            <a:prstGeom prst="rect">
              <a:avLst/>
            </a:prstGeom>
            <a:solidFill>
              <a:schemeClr val="bg1"/>
            </a:solidFill>
          </p:spPr>
          <p:txBody>
            <a:bodyPr wrap="square" rtlCol="0">
              <a:spAutoFit/>
            </a:bodyPr>
            <a:lstStyle/>
            <a:p>
              <a:pPr algn="ctr"/>
              <a:r>
                <a:rPr lang="pt-BR" sz="1600" dirty="0">
                  <a:latin typeface="Arial" panose="020B0604020202020204" pitchFamily="34" charset="0"/>
                  <a:cs typeface="Arial" panose="020B0604020202020204" pitchFamily="34" charset="0"/>
                </a:rPr>
                <a:t>b</a:t>
              </a:r>
              <a:r>
                <a:rPr lang="pt-BR" sz="1600" dirty="0" smtClean="0">
                  <a:latin typeface="Arial" panose="020B0604020202020204" pitchFamily="34" charset="0"/>
                  <a:cs typeface="Arial" panose="020B0604020202020204" pitchFamily="34" charset="0"/>
                </a:rPr>
                <a:t>lindagem de metal</a:t>
              </a:r>
              <a:endParaRPr lang="pt-BR" sz="1600" dirty="0">
                <a:latin typeface="Arial" panose="020B0604020202020204" pitchFamily="34" charset="0"/>
                <a:cs typeface="Arial" panose="020B0604020202020204" pitchFamily="34" charset="0"/>
              </a:endParaRPr>
            </a:p>
          </p:txBody>
        </p:sp>
      </p:grpSp>
      <p:sp>
        <p:nvSpPr>
          <p:cNvPr id="11" name="CaixaDeTexto 10"/>
          <p:cNvSpPr txBox="1"/>
          <p:nvPr/>
        </p:nvSpPr>
        <p:spPr>
          <a:xfrm>
            <a:off x="8733178" y="4572000"/>
            <a:ext cx="2886167" cy="1754326"/>
          </a:xfrm>
          <a:prstGeom prst="rect">
            <a:avLst/>
          </a:prstGeom>
          <a:noFill/>
        </p:spPr>
        <p:txBody>
          <a:bodyPr wrap="square" rtlCol="0">
            <a:spAutoFit/>
          </a:bodyPr>
          <a:lstStyle/>
          <a:p>
            <a:pPr algn="ctr"/>
            <a:r>
              <a:rPr lang="pt-BR" dirty="0">
                <a:latin typeface="Arial" panose="020B0604020202020204" pitchFamily="34" charset="0"/>
                <a:cs typeface="Arial" panose="020B0604020202020204" pitchFamily="34" charset="0"/>
              </a:rPr>
              <a:t>Fonte: </a:t>
            </a:r>
            <a:r>
              <a:rPr lang="pt-BR" dirty="0">
                <a:latin typeface="Arial" panose="020B0604020202020204" pitchFamily="34" charset="0"/>
                <a:cs typeface="Arial" panose="020B0604020202020204" pitchFamily="34" charset="0"/>
                <a:hlinkClick r:id="rId3"/>
              </a:rPr>
              <a:t>http://1.bp.blogspot.com/-</a:t>
            </a:r>
            <a:r>
              <a:rPr lang="pt-BR" dirty="0" smtClean="0">
                <a:latin typeface="Arial" panose="020B0604020202020204" pitchFamily="34" charset="0"/>
                <a:cs typeface="Arial" panose="020B0604020202020204" pitchFamily="34" charset="0"/>
                <a:hlinkClick r:id="rId3"/>
              </a:rPr>
              <a:t>Tc9FzeL4U-0/T4JgT3VvMBI/AAAAAAAAAGk/fm7pk3qAFuI/s1600/tubo+de+raios+x.png</a:t>
            </a:r>
            <a:r>
              <a:rPr lang="pt-BR" dirty="0" smtClean="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189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0146" y="212436"/>
            <a:ext cx="11702473" cy="4708981"/>
          </a:xfrm>
          <a:prstGeom prst="rect">
            <a:avLst/>
          </a:prstGeom>
          <a:noFill/>
        </p:spPr>
        <p:txBody>
          <a:bodyPr wrap="square" rtlCol="0">
            <a:spAutoFit/>
          </a:bodyPr>
          <a:lstStyle/>
          <a:p>
            <a:pPr algn="just">
              <a:lnSpc>
                <a:spcPct val="150000"/>
              </a:lnSpc>
            </a:pPr>
            <a:r>
              <a:rPr lang="pt-BR" sz="2000" b="1" dirty="0">
                <a:latin typeface="Arial" panose="020B0604020202020204" pitchFamily="34" charset="0"/>
                <a:cs typeface="Arial" panose="020B0604020202020204" pitchFamily="34" charset="0"/>
              </a:rPr>
              <a:t>Para refletir e </a:t>
            </a:r>
            <a:r>
              <a:rPr lang="pt-BR" sz="2000" b="1" dirty="0" smtClean="0">
                <a:latin typeface="Arial" panose="020B0604020202020204" pitchFamily="34" charset="0"/>
                <a:cs typeface="Arial" panose="020B0604020202020204" pitchFamily="34" charset="0"/>
              </a:rPr>
              <a:t>discutir </a:t>
            </a:r>
            <a:endParaRPr lang="pt-BR" sz="2000" dirty="0">
              <a:latin typeface="Arial" panose="020B0604020202020204" pitchFamily="34" charset="0"/>
              <a:cs typeface="Arial" panose="020B0604020202020204" pitchFamily="34" charset="0"/>
            </a:endParaRPr>
          </a:p>
          <a:p>
            <a:pPr marL="457200" lvl="0" indent="-457200" algn="just">
              <a:lnSpc>
                <a:spcPct val="150000"/>
              </a:lnSpc>
              <a:buFont typeface="+mj-lt"/>
              <a:buAutoNum type="arabicParenR" startAt="6"/>
            </a:pPr>
            <a:endParaRPr lang="pt-BR" sz="2000" dirty="0" smtClean="0">
              <a:latin typeface="Arial" panose="020B0604020202020204" pitchFamily="34" charset="0"/>
              <a:cs typeface="Arial" panose="020B0604020202020204" pitchFamily="34" charset="0"/>
            </a:endParaRPr>
          </a:p>
          <a:p>
            <a:pPr marL="457200" lvl="0" indent="-457200" algn="just">
              <a:lnSpc>
                <a:spcPct val="150000"/>
              </a:lnSpc>
              <a:buFont typeface="+mj-lt"/>
              <a:buAutoNum type="arabicParenR" startAt="6"/>
            </a:pPr>
            <a:r>
              <a:rPr lang="pt-BR" sz="2000" dirty="0" smtClean="0">
                <a:latin typeface="Arial" panose="020B0604020202020204" pitchFamily="34" charset="0"/>
                <a:cs typeface="Arial" panose="020B0604020202020204" pitchFamily="34" charset="0"/>
              </a:rPr>
              <a:t>Onde </a:t>
            </a:r>
            <a:r>
              <a:rPr lang="pt-BR" sz="2000" dirty="0">
                <a:latin typeface="Arial" panose="020B0604020202020204" pitchFamily="34" charset="0"/>
                <a:cs typeface="Arial" panose="020B0604020202020204" pitchFamily="34" charset="0"/>
              </a:rPr>
              <a:t>se origina a radioatividade? </a:t>
            </a:r>
          </a:p>
          <a:p>
            <a:pPr marL="457200" lvl="0" indent="-457200" algn="just">
              <a:lnSpc>
                <a:spcPct val="150000"/>
              </a:lnSpc>
              <a:buFont typeface="+mj-lt"/>
              <a:buAutoNum type="arabicParenR" startAt="6"/>
            </a:pPr>
            <a:r>
              <a:rPr lang="pt-BR" sz="2000" dirty="0" smtClean="0">
                <a:latin typeface="Arial" panose="020B0604020202020204" pitchFamily="34" charset="0"/>
                <a:cs typeface="Arial" panose="020B0604020202020204" pitchFamily="34" charset="0"/>
              </a:rPr>
              <a:t>Recapitulando</a:t>
            </a:r>
            <a:r>
              <a:rPr lang="pt-BR" sz="2000" dirty="0">
                <a:latin typeface="Arial" panose="020B0604020202020204" pitchFamily="34" charset="0"/>
                <a:cs typeface="Arial" panose="020B0604020202020204" pitchFamily="34" charset="0"/>
              </a:rPr>
              <a:t>: como era a montagem experimental de Rutherford e equipe, que permitiu detectar as radiações alfa e beta? Os pesquisadores conseguiram detectar a radiação gama?</a:t>
            </a:r>
          </a:p>
          <a:p>
            <a:pPr marL="457200" lvl="0" indent="-457200" algn="just">
              <a:lnSpc>
                <a:spcPct val="150000"/>
              </a:lnSpc>
              <a:buFont typeface="+mj-lt"/>
              <a:buAutoNum type="arabicParenR" startAt="6"/>
            </a:pPr>
            <a:r>
              <a:rPr lang="pt-BR" sz="2000" dirty="0">
                <a:latin typeface="Arial" panose="020B0604020202020204" pitchFamily="34" charset="0"/>
                <a:cs typeface="Arial" panose="020B0604020202020204" pitchFamily="34" charset="0"/>
              </a:rPr>
              <a:t>Sabe-se que os raios gama são fundamentalmente diferentes dos raios alfa e beta. Qual é a diferença básica entre essas radiações</a:t>
            </a:r>
            <a:r>
              <a:rPr lang="pt-BR" sz="2000" dirty="0" smtClean="0">
                <a:latin typeface="Arial" panose="020B0604020202020204" pitchFamily="34" charset="0"/>
                <a:cs typeface="Arial" panose="020B0604020202020204" pitchFamily="34" charset="0"/>
              </a:rPr>
              <a:t>? Por </a:t>
            </a:r>
            <a:r>
              <a:rPr lang="pt-BR" sz="2000" dirty="0">
                <a:latin typeface="Arial" panose="020B0604020202020204" pitchFamily="34" charset="0"/>
                <a:cs typeface="Arial" panose="020B0604020202020204" pitchFamily="34" charset="0"/>
              </a:rPr>
              <a:t>que os raios alfa e beta são desviados por campos elétricos e os raios gama não sofrem qualquer desvio? </a:t>
            </a:r>
          </a:p>
          <a:p>
            <a:pPr marL="457200" lvl="0" indent="-457200" algn="just">
              <a:lnSpc>
                <a:spcPct val="150000"/>
              </a:lnSpc>
              <a:buFont typeface="+mj-lt"/>
              <a:buAutoNum type="arabicParenR" startAt="6"/>
            </a:pPr>
            <a:r>
              <a:rPr lang="pt-BR" sz="2000" dirty="0" smtClean="0">
                <a:latin typeface="Arial" panose="020B0604020202020204" pitchFamily="34" charset="0"/>
                <a:cs typeface="Arial" panose="020B0604020202020204" pitchFamily="34" charset="0"/>
              </a:rPr>
              <a:t>Entre </a:t>
            </a:r>
            <a:r>
              <a:rPr lang="pt-BR" sz="2000" dirty="0">
                <a:latin typeface="Arial" panose="020B0604020202020204" pitchFamily="34" charset="0"/>
                <a:cs typeface="Arial" panose="020B0604020202020204" pitchFamily="34" charset="0"/>
              </a:rPr>
              <a:t>as três formas de radiação nuclear, qual delas é a mais penetrante? E a menos penetrante? Ordene em sequência decrescente. </a:t>
            </a:r>
            <a:endParaRPr lang="pt-BR" dirty="0"/>
          </a:p>
        </p:txBody>
      </p:sp>
    </p:spTree>
    <p:extLst>
      <p:ext uri="{BB962C8B-B14F-4D97-AF65-F5344CB8AC3E}">
        <p14:creationId xmlns:p14="http://schemas.microsoft.com/office/powerpoint/2010/main" val="1072657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9382" y="230909"/>
            <a:ext cx="11693236" cy="1015663"/>
          </a:xfrm>
          <a:prstGeom prst="rect">
            <a:avLst/>
          </a:prstGeom>
          <a:solidFill>
            <a:srgbClr val="FF0000"/>
          </a:solidFill>
        </p:spPr>
        <p:txBody>
          <a:bodyPr wrap="square" rtlCol="0">
            <a:spAutoFit/>
          </a:bodyPr>
          <a:lstStyle/>
          <a:p>
            <a:pPr algn="ctr"/>
            <a:endParaRPr lang="pt-BR" sz="2000" dirty="0" smtClean="0">
              <a:latin typeface="Arial" panose="020B0604020202020204" pitchFamily="34" charset="0"/>
              <a:cs typeface="Arial" panose="020B0604020202020204" pitchFamily="34" charset="0"/>
            </a:endParaRPr>
          </a:p>
          <a:p>
            <a:pPr algn="ctr"/>
            <a:r>
              <a:rPr lang="pt-BR" sz="2000" dirty="0" smtClean="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DECAIMENTO </a:t>
            </a:r>
            <a:r>
              <a:rPr lang="pt-BR" sz="2000" b="1" dirty="0" smtClean="0">
                <a:latin typeface="Arial" panose="020B0604020202020204" pitchFamily="34" charset="0"/>
                <a:cs typeface="Arial" panose="020B0604020202020204" pitchFamily="34" charset="0"/>
              </a:rPr>
              <a:t>RADIOATIVO – TRANSMUTAÇÃO NUCLEAR </a:t>
            </a:r>
          </a:p>
          <a:p>
            <a:pPr algn="ctr"/>
            <a:endParaRPr lang="pt-BR" sz="2000" dirty="0">
              <a:latin typeface="Arial" panose="020B0604020202020204" pitchFamily="34" charset="0"/>
              <a:cs typeface="Arial" panose="020B0604020202020204" pitchFamily="34" charset="0"/>
            </a:endParaRPr>
          </a:p>
        </p:txBody>
      </p:sp>
      <p:sp>
        <p:nvSpPr>
          <p:cNvPr id="3" name="CaixaDeTexto 2"/>
          <p:cNvSpPr txBox="1"/>
          <p:nvPr/>
        </p:nvSpPr>
        <p:spPr>
          <a:xfrm>
            <a:off x="249382" y="1182564"/>
            <a:ext cx="11693236" cy="3323987"/>
          </a:xfrm>
          <a:prstGeom prst="rect">
            <a:avLst/>
          </a:prstGeom>
          <a:noFill/>
        </p:spPr>
        <p:txBody>
          <a:bodyPr wrap="square" rtlCol="0">
            <a:spAutoFit/>
          </a:bodyPr>
          <a:lstStyle/>
          <a:p>
            <a:pPr algn="just">
              <a:lnSpc>
                <a:spcPct val="150000"/>
              </a:lnSpc>
            </a:pPr>
            <a:r>
              <a:rPr lang="pt-BR" sz="2000" b="1" dirty="0" smtClean="0">
                <a:solidFill>
                  <a:srgbClr val="C00000"/>
                </a:solidFill>
                <a:latin typeface="Arial" panose="020B0604020202020204" pitchFamily="34" charset="0"/>
                <a:cs typeface="Arial" panose="020B0604020202020204" pitchFamily="34" charset="0"/>
              </a:rPr>
              <a:t>Instabilidade nuclear</a:t>
            </a:r>
            <a:endParaRPr lang="pt-BR" sz="2000" b="1" dirty="0">
              <a:solidFill>
                <a:srgbClr val="C00000"/>
              </a:solidFill>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Os elementos químicos podem ser estáveis ou instáveis. Os </a:t>
            </a:r>
            <a:r>
              <a:rPr lang="pt-BR" sz="2000" b="1" dirty="0" smtClean="0">
                <a:latin typeface="Arial" panose="020B0604020202020204" pitchFamily="34" charset="0"/>
                <a:cs typeface="Arial" panose="020B0604020202020204" pitchFamily="34" charset="0"/>
              </a:rPr>
              <a:t>núcleos estáveis </a:t>
            </a:r>
            <a:r>
              <a:rPr lang="pt-BR" sz="2000" dirty="0" smtClean="0">
                <a:latin typeface="Arial" panose="020B0604020202020204" pitchFamily="34" charset="0"/>
                <a:cs typeface="Arial" panose="020B0604020202020204" pitchFamily="34" charset="0"/>
              </a:rPr>
              <a:t>são aqueles que </a:t>
            </a:r>
            <a:r>
              <a:rPr lang="pt-BR" sz="2000" u="sng" dirty="0" smtClean="0">
                <a:latin typeface="Arial" panose="020B0604020202020204" pitchFamily="34" charset="0"/>
                <a:cs typeface="Arial" panose="020B0604020202020204" pitchFamily="34" charset="0"/>
              </a:rPr>
              <a:t>não emitem</a:t>
            </a:r>
            <a:r>
              <a:rPr lang="pt-BR" sz="2000" dirty="0" smtClean="0">
                <a:latin typeface="Arial" panose="020B0604020202020204" pitchFamily="34" charset="0"/>
                <a:cs typeface="Arial" panose="020B0604020202020204" pitchFamily="34" charset="0"/>
              </a:rPr>
              <a:t> qualquer tipo de partícula. Já os </a:t>
            </a:r>
            <a:r>
              <a:rPr lang="pt-BR" sz="2000" b="1" dirty="0" smtClean="0">
                <a:latin typeface="Arial" panose="020B0604020202020204" pitchFamily="34" charset="0"/>
                <a:cs typeface="Arial" panose="020B0604020202020204" pitchFamily="34" charset="0"/>
              </a:rPr>
              <a:t>núcleos instáveis</a:t>
            </a:r>
            <a:r>
              <a:rPr lang="pt-BR" sz="2000" dirty="0" smtClean="0">
                <a:latin typeface="Arial" panose="020B0604020202020204" pitchFamily="34" charset="0"/>
                <a:cs typeface="Arial" panose="020B0604020202020204" pitchFamily="34" charset="0"/>
              </a:rPr>
              <a:t>, por sua vez, </a:t>
            </a:r>
            <a:r>
              <a:rPr lang="pt-BR" sz="2000" u="sng" dirty="0" smtClean="0">
                <a:latin typeface="Arial" panose="020B0604020202020204" pitchFamily="34" charset="0"/>
                <a:cs typeface="Arial" panose="020B0604020202020204" pitchFamily="34" charset="0"/>
              </a:rPr>
              <a:t>emitem partículas subatômicas</a:t>
            </a:r>
            <a:r>
              <a:rPr lang="pt-BR" sz="2000" dirty="0" smtClean="0">
                <a:latin typeface="Arial" panose="020B0604020202020204" pitchFamily="34" charset="0"/>
                <a:cs typeface="Arial" panose="020B0604020202020204" pitchFamily="34" charset="0"/>
              </a:rPr>
              <a:t>, ou seja, são núcleos de elementos radioativos. </a:t>
            </a:r>
          </a:p>
          <a:p>
            <a:pPr indent="457200" algn="just">
              <a:lnSpc>
                <a:spcPct val="150000"/>
              </a:lnSpc>
            </a:pPr>
            <a:r>
              <a:rPr lang="pt-BR" sz="2000" b="1" dirty="0" smtClean="0">
                <a:latin typeface="Arial" panose="020B0604020202020204" pitchFamily="34" charset="0"/>
                <a:cs typeface="Arial" panose="020B0604020202020204" pitchFamily="34" charset="0"/>
              </a:rPr>
              <a:t>Mas o que causa a instabilidade nuclear? </a:t>
            </a:r>
            <a:r>
              <a:rPr lang="pt-BR" sz="2000" dirty="0" smtClean="0">
                <a:latin typeface="Arial" panose="020B0604020202020204" pitchFamily="34" charset="0"/>
                <a:cs typeface="Arial" panose="020B0604020202020204" pitchFamily="34" charset="0"/>
              </a:rPr>
              <a:t>Vimos que núcleos radioativos emitem partículas denominadas </a:t>
            </a:r>
            <a:r>
              <a:rPr lang="pt-BR" sz="2000" dirty="0" smtClean="0">
                <a:latin typeface="Arial" panose="020B0604020202020204" pitchFamily="34" charset="0"/>
                <a:cs typeface="Arial" panose="020B0604020202020204" pitchFamily="34" charset="0"/>
                <a:sym typeface="Symbol" panose="05050102010706020507" pitchFamily="18" charset="2"/>
              </a:rPr>
              <a:t> e , e fótons. </a:t>
            </a:r>
            <a:r>
              <a:rPr lang="pt-BR" sz="2000" b="1" dirty="0" smtClean="0">
                <a:latin typeface="Arial" panose="020B0604020202020204" pitchFamily="34" charset="0"/>
                <a:cs typeface="Arial" panose="020B0604020202020204" pitchFamily="34" charset="0"/>
                <a:sym typeface="Symbol" panose="05050102010706020507" pitchFamily="18" charset="2"/>
              </a:rPr>
              <a:t>Então perguntamos: </a:t>
            </a:r>
            <a:r>
              <a:rPr lang="pt-BR" sz="2000" b="1" dirty="0" smtClean="0">
                <a:latin typeface="Arial" panose="020B0604020202020204" pitchFamily="34" charset="0"/>
                <a:cs typeface="Arial" panose="020B0604020202020204" pitchFamily="34" charset="0"/>
              </a:rPr>
              <a:t>O que faz um núcleo emitir partículas e energia? </a:t>
            </a:r>
          </a:p>
        </p:txBody>
      </p:sp>
      <p:sp>
        <p:nvSpPr>
          <p:cNvPr id="4" name="CaixaDeTexto 3"/>
          <p:cNvSpPr txBox="1"/>
          <p:nvPr/>
        </p:nvSpPr>
        <p:spPr>
          <a:xfrm>
            <a:off x="249382" y="4378749"/>
            <a:ext cx="11693236" cy="2400657"/>
          </a:xfrm>
          <a:prstGeom prst="rect">
            <a:avLst/>
          </a:prstGeom>
          <a:noFill/>
        </p:spPr>
        <p:txBody>
          <a:bodyPr wrap="square" rtlCol="0">
            <a:spAutoFit/>
          </a:bodyPr>
          <a:lstStyle/>
          <a:p>
            <a:pPr indent="457200" algn="just">
              <a:lnSpc>
                <a:spcPct val="150000"/>
              </a:lnSpc>
            </a:pPr>
            <a:r>
              <a:rPr lang="pt-BR" sz="2000" dirty="0">
                <a:solidFill>
                  <a:prstClr val="black"/>
                </a:solidFill>
                <a:latin typeface="Arial" panose="020B0604020202020204" pitchFamily="34" charset="0"/>
                <a:cs typeface="Arial" panose="020B0604020202020204" pitchFamily="34" charset="0"/>
              </a:rPr>
              <a:t>Como já foi mencionado, a estabilidade nuclear é ditada pelo equilíbrio entre as forças nucleares que agem entre os pares de prótons e nêutrons e a força de repulsão </a:t>
            </a:r>
            <a:r>
              <a:rPr lang="pt-BR" sz="2000" dirty="0" err="1">
                <a:solidFill>
                  <a:prstClr val="black"/>
                </a:solidFill>
                <a:latin typeface="Arial" panose="020B0604020202020204" pitchFamily="34" charset="0"/>
                <a:cs typeface="Arial" panose="020B0604020202020204" pitchFamily="34" charset="0"/>
              </a:rPr>
              <a:t>coulombiana</a:t>
            </a:r>
            <a:r>
              <a:rPr lang="pt-BR" sz="2000" dirty="0">
                <a:solidFill>
                  <a:prstClr val="black"/>
                </a:solidFill>
                <a:latin typeface="Arial" panose="020B0604020202020204" pitchFamily="34" charset="0"/>
                <a:cs typeface="Arial" panose="020B0604020202020204" pitchFamily="34" charset="0"/>
              </a:rPr>
              <a:t> entre os prótons. Todavia, à medida que o número atômico </a:t>
            </a:r>
            <a:r>
              <a:rPr lang="pt-BR" sz="2000" i="1" dirty="0">
                <a:solidFill>
                  <a:prstClr val="black"/>
                </a:solidFill>
                <a:latin typeface="Arial" panose="020B0604020202020204" pitchFamily="34" charset="0"/>
                <a:cs typeface="Arial" panose="020B0604020202020204" pitchFamily="34" charset="0"/>
              </a:rPr>
              <a:t>Z</a:t>
            </a:r>
            <a:r>
              <a:rPr lang="pt-BR" sz="2000" dirty="0">
                <a:solidFill>
                  <a:prstClr val="black"/>
                </a:solidFill>
                <a:latin typeface="Arial" panose="020B0604020202020204" pitchFamily="34" charset="0"/>
                <a:cs typeface="Arial" panose="020B0604020202020204" pitchFamily="34" charset="0"/>
              </a:rPr>
              <a:t> cresce, </a:t>
            </a:r>
            <a:r>
              <a:rPr lang="pt-BR" sz="2000" u="sng" dirty="0">
                <a:solidFill>
                  <a:prstClr val="black"/>
                </a:solidFill>
                <a:latin typeface="Arial" panose="020B0604020202020204" pitchFamily="34" charset="0"/>
                <a:cs typeface="Arial" panose="020B0604020202020204" pitchFamily="34" charset="0"/>
              </a:rPr>
              <a:t>o núcleo pode se tornar </a:t>
            </a:r>
            <a:r>
              <a:rPr lang="pt-BR" sz="2000" u="sng" dirty="0" smtClean="0">
                <a:solidFill>
                  <a:prstClr val="black"/>
                </a:solidFill>
                <a:latin typeface="Arial" panose="020B0604020202020204" pitchFamily="34" charset="0"/>
                <a:cs typeface="Arial" panose="020B0604020202020204" pitchFamily="34" charset="0"/>
              </a:rPr>
              <a:t>instável</a:t>
            </a:r>
            <a:r>
              <a:rPr lang="pt-BR" sz="2000" dirty="0" smtClean="0">
                <a:solidFill>
                  <a:prstClr val="black"/>
                </a:solidFill>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isso porque </a:t>
            </a:r>
            <a:r>
              <a:rPr lang="pt-BR" sz="2000" dirty="0">
                <a:latin typeface="Arial" panose="020B0604020202020204" pitchFamily="34" charset="0"/>
                <a:cs typeface="Arial" panose="020B0604020202020204" pitchFamily="34" charset="0"/>
              </a:rPr>
              <a:t>a força </a:t>
            </a:r>
            <a:r>
              <a:rPr lang="pt-BR" sz="2000" dirty="0" err="1">
                <a:latin typeface="Arial" panose="020B0604020202020204" pitchFamily="34" charset="0"/>
                <a:cs typeface="Arial" panose="020B0604020202020204" pitchFamily="34" charset="0"/>
              </a:rPr>
              <a:t>coulombiana</a:t>
            </a:r>
            <a:r>
              <a:rPr lang="pt-BR" sz="2000" dirty="0">
                <a:latin typeface="Arial" panose="020B0604020202020204" pitchFamily="34" charset="0"/>
                <a:cs typeface="Arial" panose="020B0604020202020204" pitchFamily="34" charset="0"/>
              </a:rPr>
              <a:t> de repulsão entre prótons vai aumentando de intensidade, </a:t>
            </a:r>
            <a:r>
              <a:rPr lang="pt-BR" sz="2000" u="sng" dirty="0">
                <a:latin typeface="Arial" panose="020B0604020202020204" pitchFamily="34" charset="0"/>
                <a:cs typeface="Arial" panose="020B0604020202020204" pitchFamily="34" charset="0"/>
              </a:rPr>
              <a:t>podendo </a:t>
            </a:r>
            <a:r>
              <a:rPr lang="pt-BR" sz="2000" u="sng" dirty="0" smtClean="0">
                <a:latin typeface="Arial" panose="020B0604020202020204" pitchFamily="34" charset="0"/>
                <a:cs typeface="Arial" panose="020B0604020202020204" pitchFamily="34" charset="0"/>
              </a:rPr>
              <a:t>causar </a:t>
            </a:r>
            <a:r>
              <a:rPr lang="pt-BR" sz="2000" u="sng" dirty="0">
                <a:latin typeface="Arial" panose="020B0604020202020204" pitchFamily="34" charset="0"/>
                <a:cs typeface="Arial" panose="020B0604020202020204" pitchFamily="34" charset="0"/>
              </a:rPr>
              <a:t>o rompimento do núcleo</a:t>
            </a:r>
            <a:r>
              <a:rPr lang="pt-BR" sz="2000" dirty="0" smtClean="0">
                <a:latin typeface="Arial" panose="020B0604020202020204" pitchFamily="34" charset="0"/>
                <a:cs typeface="Arial" panose="020B0604020202020204" pitchFamily="34" charset="0"/>
              </a:rPr>
              <a:t>. </a:t>
            </a:r>
            <a:endParaRPr lang="pt-BR" dirty="0"/>
          </a:p>
        </p:txBody>
      </p:sp>
    </p:spTree>
    <p:extLst>
      <p:ext uri="{BB962C8B-B14F-4D97-AF65-F5344CB8AC3E}">
        <p14:creationId xmlns:p14="http://schemas.microsoft.com/office/powerpoint/2010/main" val="2381178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49382" y="194550"/>
            <a:ext cx="11665527" cy="2343655"/>
          </a:xfrm>
          <a:prstGeom prst="rect">
            <a:avLst/>
          </a:prstGeom>
          <a:noFill/>
        </p:spPr>
        <p:txBody>
          <a:bodyPr wrap="square" rtlCol="0">
            <a:spAutoFit/>
          </a:bodyPr>
          <a:lstStyle/>
          <a:p>
            <a:pPr lvl="0" indent="457200" algn="just">
              <a:lnSpc>
                <a:spcPct val="150000"/>
              </a:lnSpc>
            </a:pPr>
            <a:r>
              <a:rPr lang="pt-BR" sz="2000" dirty="0">
                <a:latin typeface="Arial" panose="020B0604020202020204" pitchFamily="34" charset="0"/>
                <a:cs typeface="Arial" panose="020B0604020202020204" pitchFamily="34" charset="0"/>
              </a:rPr>
              <a:t>Para manter o núcleo coeso, </a:t>
            </a:r>
            <a:r>
              <a:rPr lang="pt-BR" sz="2000" u="sng" dirty="0">
                <a:latin typeface="Arial" panose="020B0604020202020204" pitchFamily="34" charset="0"/>
                <a:cs typeface="Arial" panose="020B0604020202020204" pitchFamily="34" charset="0"/>
              </a:rPr>
              <a:t>o</a:t>
            </a:r>
            <a:r>
              <a:rPr lang="pt-BR" sz="2000" u="sng" dirty="0">
                <a:solidFill>
                  <a:prstClr val="black"/>
                </a:solidFill>
                <a:latin typeface="Arial" panose="020B0604020202020204" pitchFamily="34" charset="0"/>
                <a:cs typeface="Arial" panose="020B0604020202020204" pitchFamily="34" charset="0"/>
              </a:rPr>
              <a:t> número de nêutrons torna-se, então, maior do que o número de prótons.</a:t>
            </a:r>
            <a:r>
              <a:rPr lang="pt-BR" sz="2000" dirty="0">
                <a:solidFill>
                  <a:prstClr val="black"/>
                </a:solidFill>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Desse modo, são </a:t>
            </a:r>
            <a:r>
              <a:rPr lang="pt-BR" sz="2000" dirty="0">
                <a:latin typeface="Arial" panose="020B0604020202020204" pitchFamily="34" charset="0"/>
                <a:cs typeface="Arial" panose="020B0604020202020204" pitchFamily="34" charset="0"/>
              </a:rPr>
              <a:t>necessários mais </a:t>
            </a:r>
            <a:r>
              <a:rPr lang="pt-BR" sz="2000" dirty="0" smtClean="0">
                <a:latin typeface="Arial" panose="020B0604020202020204" pitchFamily="34" charset="0"/>
                <a:cs typeface="Arial" panose="020B0604020202020204" pitchFamily="34" charset="0"/>
              </a:rPr>
              <a:t>nêutrons para estabilizar o núcleo, logo que estes </a:t>
            </a:r>
            <a:r>
              <a:rPr lang="pt-BR" sz="2000" dirty="0">
                <a:latin typeface="Arial" panose="020B0604020202020204" pitchFamily="34" charset="0"/>
                <a:cs typeface="Arial" panose="020B0604020202020204" pitchFamily="34" charset="0"/>
              </a:rPr>
              <a:t>experimentam somente a força nuclear atrativa. Quando essa estabilidade não se sustenta, o núcleo se torna </a:t>
            </a:r>
            <a:r>
              <a:rPr lang="pt-BR" sz="2000" b="1" dirty="0" smtClean="0">
                <a:latin typeface="Arial" panose="020B0604020202020204" pitchFamily="34" charset="0"/>
                <a:cs typeface="Arial" panose="020B0604020202020204" pitchFamily="34" charset="0"/>
              </a:rPr>
              <a:t>instável</a:t>
            </a:r>
            <a:r>
              <a:rPr lang="pt-BR" sz="2000" dirty="0" smtClean="0">
                <a:latin typeface="Arial" panose="020B0604020202020204" pitchFamily="34" charset="0"/>
                <a:cs typeface="Arial" panose="020B0604020202020204" pitchFamily="34" charset="0"/>
              </a:rPr>
              <a:t> (reveja </a:t>
            </a:r>
            <a:r>
              <a:rPr lang="pt-BR" sz="2000" dirty="0">
                <a:latin typeface="Arial" panose="020B0604020202020204" pitchFamily="34" charset="0"/>
                <a:cs typeface="Arial" panose="020B0604020202020204" pitchFamily="34" charset="0"/>
              </a:rPr>
              <a:t>a simulação “monte um átomo”, em que é possível variar o número </a:t>
            </a:r>
            <a:r>
              <a:rPr lang="pt-BR" sz="2000" dirty="0" smtClean="0">
                <a:latin typeface="Arial" panose="020B0604020202020204" pitchFamily="34" charset="0"/>
                <a:cs typeface="Arial" panose="020B0604020202020204" pitchFamily="34" charset="0"/>
              </a:rPr>
              <a:t>atômico e verificar se um núcleo é estável ou não: </a:t>
            </a:r>
            <a:r>
              <a:rPr lang="pt-BR" sz="2000" u="sng" dirty="0" smtClean="0">
                <a:latin typeface="Arial" panose="020B0604020202020204" pitchFamily="34" charset="0"/>
                <a:cs typeface="Arial" panose="020B0604020202020204" pitchFamily="34" charset="0"/>
                <a:hlinkClick r:id="rId2"/>
              </a:rPr>
              <a:t>http</a:t>
            </a:r>
            <a:r>
              <a:rPr lang="pt-BR" sz="2000" u="sng" dirty="0">
                <a:latin typeface="Arial" panose="020B0604020202020204" pitchFamily="34" charset="0"/>
                <a:cs typeface="Arial" panose="020B0604020202020204" pitchFamily="34" charset="0"/>
                <a:hlinkClick r:id="rId2"/>
              </a:rPr>
              <a:t>://</a:t>
            </a:r>
            <a:r>
              <a:rPr lang="pt-BR" sz="2000" u="sng" dirty="0" smtClean="0">
                <a:latin typeface="Arial" panose="020B0604020202020204" pitchFamily="34" charset="0"/>
                <a:cs typeface="Arial" panose="020B0604020202020204" pitchFamily="34" charset="0"/>
                <a:hlinkClick r:id="rId2"/>
              </a:rPr>
              <a:t>phet.colorado.edu/pt_BR/simulation/build-an-atom</a:t>
            </a:r>
            <a:r>
              <a:rPr lang="pt-BR" sz="2000" dirty="0" smtClean="0">
                <a:latin typeface="Arial" panose="020B0604020202020204" pitchFamily="34" charset="0"/>
                <a:cs typeface="Arial" panose="020B0604020202020204" pitchFamily="34" charset="0"/>
              </a:rPr>
              <a:t>).</a:t>
            </a:r>
            <a:endParaRPr lang="pt-BR" sz="2000" dirty="0" smtClean="0">
              <a:latin typeface="Arial" panose="020B0604020202020204" pitchFamily="34" charset="0"/>
              <a:cs typeface="Arial" panose="020B0604020202020204" pitchFamily="34" charset="0"/>
            </a:endParaRPr>
          </a:p>
        </p:txBody>
      </p:sp>
      <p:sp>
        <p:nvSpPr>
          <p:cNvPr id="2" name="CaixaDeTexto 1"/>
          <p:cNvSpPr txBox="1"/>
          <p:nvPr/>
        </p:nvSpPr>
        <p:spPr>
          <a:xfrm>
            <a:off x="249381" y="2538205"/>
            <a:ext cx="11665527" cy="4524315"/>
          </a:xfrm>
          <a:prstGeom prst="rect">
            <a:avLst/>
          </a:prstGeom>
          <a:noFill/>
        </p:spPr>
        <p:txBody>
          <a:bodyPr wrap="square" rtlCol="0">
            <a:spAutoFit/>
          </a:bodyPr>
          <a:lstStyle/>
          <a:p>
            <a:pPr lvl="0" indent="457200" algn="just">
              <a:lnSpc>
                <a:spcPct val="150000"/>
              </a:lnSpc>
            </a:pPr>
            <a:r>
              <a:rPr lang="pt-BR" sz="2000" u="sng" dirty="0">
                <a:solidFill>
                  <a:prstClr val="black"/>
                </a:solidFill>
                <a:latin typeface="Arial" panose="020B0604020202020204" pitchFamily="34" charset="0"/>
                <a:cs typeface="Arial" panose="020B0604020202020204" pitchFamily="34" charset="0"/>
              </a:rPr>
              <a:t>Todos os elementos químicos com número atômico </a:t>
            </a:r>
            <a:r>
              <a:rPr lang="pt-BR" sz="2000" b="1" u="sng" dirty="0">
                <a:solidFill>
                  <a:prstClr val="black"/>
                </a:solidFill>
                <a:latin typeface="Arial" panose="020B0604020202020204" pitchFamily="34" charset="0"/>
                <a:cs typeface="Arial" panose="020B0604020202020204" pitchFamily="34" charset="0"/>
              </a:rPr>
              <a:t>Z </a:t>
            </a:r>
            <a:r>
              <a:rPr lang="pt-BR" sz="2000" b="1" u="sng" dirty="0">
                <a:solidFill>
                  <a:prstClr val="black"/>
                </a:solidFill>
                <a:latin typeface="Arial" panose="020B0604020202020204" pitchFamily="34" charset="0"/>
                <a:cs typeface="Arial" panose="020B0604020202020204" pitchFamily="34" charset="0"/>
                <a:sym typeface="Symbol" panose="05050102010706020507" pitchFamily="18" charset="2"/>
              </a:rPr>
              <a:t> 83</a:t>
            </a:r>
            <a:r>
              <a:rPr lang="pt-BR" sz="2000" u="sng" dirty="0">
                <a:solidFill>
                  <a:prstClr val="black"/>
                </a:solidFill>
                <a:latin typeface="Arial" panose="020B0604020202020204" pitchFamily="34" charset="0"/>
                <a:cs typeface="Arial" panose="020B0604020202020204" pitchFamily="34" charset="0"/>
                <a:sym typeface="Symbol" panose="05050102010706020507" pitchFamily="18" charset="2"/>
              </a:rPr>
              <a:t>, </a:t>
            </a:r>
            <a:r>
              <a:rPr lang="pt-BR" sz="2000" u="sng" dirty="0">
                <a:solidFill>
                  <a:prstClr val="black"/>
                </a:solidFill>
                <a:latin typeface="Arial" panose="020B0604020202020204" pitchFamily="34" charset="0"/>
                <a:cs typeface="Arial" panose="020B0604020202020204" pitchFamily="34" charset="0"/>
              </a:rPr>
              <a:t>naturais ou artificiais,</a:t>
            </a:r>
            <a:r>
              <a:rPr lang="pt-BR" sz="2000" u="sng" dirty="0">
                <a:solidFill>
                  <a:prstClr val="black"/>
                </a:solidFill>
                <a:latin typeface="Arial" panose="020B0604020202020204" pitchFamily="34" charset="0"/>
                <a:cs typeface="Arial" panose="020B0604020202020204" pitchFamily="34" charset="0"/>
                <a:sym typeface="Symbol" panose="05050102010706020507" pitchFamily="18" charset="2"/>
              </a:rPr>
              <a:t> são instáveis, </a:t>
            </a:r>
            <a:r>
              <a:rPr lang="pt-BR" sz="2000" u="sng" dirty="0">
                <a:solidFill>
                  <a:prstClr val="black"/>
                </a:solidFill>
                <a:latin typeface="Arial" panose="020B0604020202020204" pitchFamily="34" charset="0"/>
                <a:cs typeface="Arial" panose="020B0604020202020204" pitchFamily="34" charset="0"/>
              </a:rPr>
              <a:t>em virtude do excesso de partículas ou de carga elétrica</a:t>
            </a:r>
            <a:r>
              <a:rPr lang="pt-BR" sz="2000" dirty="0">
                <a:solidFill>
                  <a:prstClr val="black"/>
                </a:solidFill>
                <a:latin typeface="Arial" panose="020B0604020202020204" pitchFamily="34" charset="0"/>
                <a:cs typeface="Arial" panose="020B0604020202020204" pitchFamily="34" charset="0"/>
              </a:rPr>
              <a:t>. Há também os radioisótopos de elementos químicos com número atômico menor que 83, como por exemplo o hidrogênio-3 (trítio) ou o flúor-18, que são instáveis pelo fato de possuírem um número muito diferente de prótons e nêutrons. Elementos químicos leves, mesmo os mais estáveis, podem se tornar radioativos através de técnicas de produção artificial.  </a:t>
            </a:r>
          </a:p>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Tais núcleos são altamente energéticos e </a:t>
            </a:r>
            <a:r>
              <a:rPr lang="pt-BR" sz="2000" u="sng" dirty="0">
                <a:solidFill>
                  <a:prstClr val="black"/>
                </a:solidFill>
                <a:latin typeface="Arial" panose="020B0604020202020204" pitchFamily="34" charset="0"/>
                <a:cs typeface="Arial" panose="020B0604020202020204" pitchFamily="34" charset="0"/>
              </a:rPr>
              <a:t>tendem a se estabilizar </a:t>
            </a:r>
            <a:r>
              <a:rPr lang="pt-BR" sz="2000" dirty="0">
                <a:solidFill>
                  <a:prstClr val="black"/>
                </a:solidFill>
                <a:latin typeface="Arial" panose="020B0604020202020204" pitchFamily="34" charset="0"/>
                <a:cs typeface="Arial" panose="020B0604020202020204" pitchFamily="34" charset="0"/>
              </a:rPr>
              <a:t>emitindo espontaneamente partículas e energia: partículas alfa, partículas beta e raios gama. Há, portanto, três processos diferentes de estabilização.</a:t>
            </a:r>
          </a:p>
          <a:p>
            <a:endParaRPr lang="pt-BR" dirty="0"/>
          </a:p>
        </p:txBody>
      </p:sp>
    </p:spTree>
    <p:extLst>
      <p:ext uri="{BB962C8B-B14F-4D97-AF65-F5344CB8AC3E}">
        <p14:creationId xmlns:p14="http://schemas.microsoft.com/office/powerpoint/2010/main" val="2147366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p:cNvGrpSpPr/>
          <p:nvPr/>
        </p:nvGrpSpPr>
        <p:grpSpPr>
          <a:xfrm>
            <a:off x="345467" y="1779256"/>
            <a:ext cx="11538008" cy="4713213"/>
            <a:chOff x="286326" y="1834674"/>
            <a:chExt cx="11538008" cy="4713213"/>
          </a:xfrm>
        </p:grpSpPr>
        <mc:AlternateContent xmlns:mc="http://schemas.openxmlformats.org/markup-compatibility/2006" xmlns:a14="http://schemas.microsoft.com/office/drawing/2010/main">
          <mc:Choice Requires="a14">
            <p:sp>
              <p:nvSpPr>
                <p:cNvPr id="2" name="CaixaDeTexto 1"/>
                <p:cNvSpPr txBox="1"/>
                <p:nvPr/>
              </p:nvSpPr>
              <p:spPr>
                <a:xfrm>
                  <a:off x="286326" y="1834674"/>
                  <a:ext cx="7703129" cy="4713213"/>
                </a:xfrm>
                <a:prstGeom prst="rect">
                  <a:avLst/>
                </a:prstGeom>
                <a:noFill/>
              </p:spPr>
              <p:txBody>
                <a:bodyPr wrap="square" rtlCol="0">
                  <a:spAutoFit/>
                </a:bodyPr>
                <a:lstStyle/>
                <a:p>
                  <a:pPr algn="just">
                    <a:lnSpc>
                      <a:spcPct val="150000"/>
                    </a:lnSpc>
                  </a:pPr>
                  <a:r>
                    <a:rPr lang="pt-BR" sz="2000" b="1" dirty="0" smtClean="0">
                      <a:latin typeface="Arial" panose="020B0604020202020204" pitchFamily="34" charset="0"/>
                      <a:cs typeface="Arial" panose="020B0604020202020204" pitchFamily="34" charset="0"/>
                    </a:rPr>
                    <a:t>1º) Radiação alfa (</a:t>
                  </a:r>
                  <a:r>
                    <a:rPr lang="pt-BR" sz="2000" b="1" dirty="0" smtClean="0">
                      <a:latin typeface="Arial" panose="020B0604020202020204" pitchFamily="34" charset="0"/>
                      <a:cs typeface="Arial" panose="020B0604020202020204" pitchFamily="34" charset="0"/>
                      <a:sym typeface="Symbol" panose="05050102010706020507" pitchFamily="18" charset="2"/>
                    </a:rPr>
                    <a:t></a:t>
                  </a:r>
                  <a:r>
                    <a:rPr lang="pt-BR" sz="2000" b="1" dirty="0">
                      <a:latin typeface="Arial" panose="020B0604020202020204" pitchFamily="34" charset="0"/>
                      <a:cs typeface="Arial" panose="020B0604020202020204" pitchFamily="34" charset="0"/>
                      <a:sym typeface="Symbol" panose="05050102010706020507" pitchFamily="18" charset="2"/>
                    </a:rPr>
                    <a:t>): </a:t>
                  </a:r>
                  <a:endParaRPr lang="pt-BR" sz="2000" b="1" dirty="0" smtClean="0">
                    <a:latin typeface="Arial" panose="020B0604020202020204" pitchFamily="34" charset="0"/>
                    <a:cs typeface="Arial" panose="020B0604020202020204" pitchFamily="34" charset="0"/>
                    <a:sym typeface="Symbol" panose="05050102010706020507" pitchFamily="18" charset="2"/>
                  </a:endParaRPr>
                </a:p>
                <a:p>
                  <a:pPr indent="457200" algn="just">
                    <a:lnSpc>
                      <a:spcPct val="150000"/>
                    </a:lnSpc>
                  </a:pPr>
                  <a:r>
                    <a:rPr lang="pt-BR" sz="2000" dirty="0" smtClean="0">
                      <a:latin typeface="Arial" panose="020B0604020202020204" pitchFamily="34" charset="0"/>
                      <a:cs typeface="Arial" panose="020B0604020202020204" pitchFamily="34" charset="0"/>
                      <a:sym typeface="Symbol" panose="05050102010706020507" pitchFamily="18" charset="2"/>
                    </a:rPr>
                    <a:t>O núcleo instável, com </a:t>
                  </a:r>
                  <a:r>
                    <a:rPr lang="pt-BR" sz="2000" u="sng" dirty="0" smtClean="0">
                      <a:latin typeface="Arial" panose="020B0604020202020204" pitchFamily="34" charset="0"/>
                      <a:cs typeface="Arial" panose="020B0604020202020204" pitchFamily="34" charset="0"/>
                      <a:sym typeface="Symbol" panose="05050102010706020507" pitchFamily="18" charset="2"/>
                    </a:rPr>
                    <a:t>excesso de energia</a:t>
                  </a:r>
                  <a:r>
                    <a:rPr lang="pt-BR" sz="2000" dirty="0" smtClean="0">
                      <a:latin typeface="Arial" panose="020B0604020202020204" pitchFamily="34" charset="0"/>
                      <a:cs typeface="Arial" panose="020B0604020202020204" pitchFamily="34" charset="0"/>
                      <a:sym typeface="Symbol" panose="05050102010706020507" pitchFamily="18" charset="2"/>
                    </a:rPr>
                    <a:t>, procura </a:t>
                  </a:r>
                  <a:r>
                    <a:rPr lang="pt-BR" sz="2000" dirty="0">
                      <a:latin typeface="Arial" panose="020B0604020202020204" pitchFamily="34" charset="0"/>
                      <a:cs typeface="Arial" panose="020B0604020202020204" pitchFamily="34" charset="0"/>
                      <a:sym typeface="Symbol" panose="05050102010706020507" pitchFamily="18" charset="2"/>
                    </a:rPr>
                    <a:t>se estabilizar emitindo espontaneamente uma </a:t>
                  </a:r>
                  <a:r>
                    <a:rPr lang="pt-BR" sz="2000" i="1" dirty="0">
                      <a:solidFill>
                        <a:srgbClr val="3333FF"/>
                      </a:solidFill>
                      <a:latin typeface="Arial" panose="020B0604020202020204" pitchFamily="34" charset="0"/>
                      <a:cs typeface="Arial" panose="020B0604020202020204" pitchFamily="34" charset="0"/>
                      <a:sym typeface="Symbol" panose="05050102010706020507" pitchFamily="18" charset="2"/>
                    </a:rPr>
                    <a:t>partícula alfa ()</a:t>
                  </a:r>
                  <a:r>
                    <a:rPr lang="pt-BR" sz="2000" dirty="0">
                      <a:latin typeface="Arial" panose="020B0604020202020204" pitchFamily="34" charset="0"/>
                      <a:cs typeface="Arial" panose="020B0604020202020204" pitchFamily="34" charset="0"/>
                      <a:sym typeface="Symbol" panose="05050102010706020507" pitchFamily="18" charset="2"/>
                    </a:rPr>
                    <a:t>, composta por dois prótons e dois nêutrons, ou seja, por um </a:t>
                  </a:r>
                  <a:r>
                    <a:rPr lang="pt-BR" sz="2000" u="sng" dirty="0">
                      <a:latin typeface="Arial" panose="020B0604020202020204" pitchFamily="34" charset="0"/>
                      <a:cs typeface="Arial" panose="020B0604020202020204" pitchFamily="34" charset="0"/>
                      <a:sym typeface="Symbol" panose="05050102010706020507" pitchFamily="18" charset="2"/>
                    </a:rPr>
                    <a:t>núcleo do átomo de </a:t>
                  </a:r>
                  <a:r>
                    <a:rPr lang="pt-BR" sz="2000" u="sng" dirty="0" smtClean="0">
                      <a:latin typeface="Arial" panose="020B0604020202020204" pitchFamily="34" charset="0"/>
                      <a:cs typeface="Arial" panose="020B0604020202020204" pitchFamily="34" charset="0"/>
                      <a:sym typeface="Symbol" panose="05050102010706020507" pitchFamily="18" charset="2"/>
                    </a:rPr>
                    <a:t>hélio</a:t>
                  </a:r>
                  <a:r>
                    <a:rPr lang="pt-BR" sz="2000" dirty="0" smtClean="0">
                      <a:latin typeface="Arial" panose="020B0604020202020204" pitchFamily="34" charset="0"/>
                      <a:cs typeface="Arial" panose="020B0604020202020204" pitchFamily="34" charset="0"/>
                      <a:sym typeface="Symbol" panose="05050102010706020507" pitchFamily="18" charset="2"/>
                    </a:rPr>
                    <a:t> (</a:t>
                  </a:r>
                  <a14:m>
                    <m:oMath xmlns:m="http://schemas.openxmlformats.org/officeDocument/2006/math">
                      <m:sPre>
                        <m:sPrePr>
                          <m:ctrlPr>
                            <a:rPr lang="pt-BR" sz="2000" b="1" i="1" smtClean="0">
                              <a:latin typeface="Cambria Math" panose="02040503050406030204" pitchFamily="18" charset="0"/>
                              <a:cs typeface="Arial" panose="020B0604020202020204" pitchFamily="34" charset="0"/>
                              <a:sym typeface="Symbol" panose="05050102010706020507" pitchFamily="18" charset="2"/>
                            </a:rPr>
                          </m:ctrlPr>
                        </m:sPrePr>
                        <m:sub>
                          <m:r>
                            <a:rPr lang="pt-BR" sz="2000" b="1" i="1" smtClean="0">
                              <a:latin typeface="Cambria Math" panose="02040503050406030204" pitchFamily="18" charset="0"/>
                              <a:cs typeface="Arial" panose="020B0604020202020204" pitchFamily="34" charset="0"/>
                              <a:sym typeface="Symbol" panose="05050102010706020507" pitchFamily="18" charset="2"/>
                            </a:rPr>
                            <m:t>𝟐</m:t>
                          </m:r>
                        </m:sub>
                        <m:sup>
                          <m:r>
                            <a:rPr lang="pt-BR" sz="2000" b="1" i="1" smtClean="0">
                              <a:latin typeface="Cambria Math" panose="02040503050406030204" pitchFamily="18" charset="0"/>
                            </a:rPr>
                            <m:t>𝟒</m:t>
                          </m:r>
                        </m:sup>
                        <m:e>
                          <m:r>
                            <a:rPr lang="pt-BR" sz="2000" b="1" i="1" smtClean="0">
                              <a:latin typeface="Cambria Math" panose="02040503050406030204" pitchFamily="18" charset="0"/>
                            </a:rPr>
                            <m:t>𝑯𝒆</m:t>
                          </m:r>
                        </m:e>
                      </m:sPre>
                      <m:r>
                        <a:rPr lang="pt-BR" sz="2000" b="0" i="0" smtClean="0">
                          <a:latin typeface="Cambria Math" panose="02040503050406030204" pitchFamily="18" charset="0"/>
                        </a:rPr>
                        <m:t>). </m:t>
                      </m:r>
                    </m:oMath>
                  </a14:m>
                  <a:r>
                    <a:rPr lang="pt-BR" sz="2000" dirty="0">
                      <a:latin typeface="Arial" panose="020B0604020202020204" pitchFamily="34" charset="0"/>
                      <a:cs typeface="Arial" panose="020B0604020202020204" pitchFamily="34" charset="0"/>
                      <a:sym typeface="Symbol" panose="05050102010706020507" pitchFamily="18" charset="2"/>
                    </a:rPr>
                    <a:t>Tais núcleos têm número atômico Z  </a:t>
                  </a:r>
                  <a:r>
                    <a:rPr lang="pt-BR" sz="2000" dirty="0" smtClean="0">
                      <a:latin typeface="Arial" panose="020B0604020202020204" pitchFamily="34" charset="0"/>
                      <a:cs typeface="Arial" panose="020B0604020202020204" pitchFamily="34" charset="0"/>
                      <a:sym typeface="Symbol" panose="05050102010706020507" pitchFamily="18" charset="2"/>
                    </a:rPr>
                    <a:t>83.</a:t>
                  </a:r>
                </a:p>
                <a:p>
                  <a:pPr indent="457200" algn="just">
                    <a:lnSpc>
                      <a:spcPct val="150000"/>
                    </a:lnSpc>
                  </a:pPr>
                  <a:r>
                    <a:rPr lang="pt-BR" sz="2000" dirty="0" smtClean="0">
                      <a:latin typeface="Arial" panose="020B0604020202020204" pitchFamily="34" charset="0"/>
                      <a:cs typeface="Arial" panose="020B0604020202020204" pitchFamily="34" charset="0"/>
                      <a:sym typeface="Symbol" panose="05050102010706020507" pitchFamily="18" charset="2"/>
                    </a:rPr>
                    <a:t>É </a:t>
                  </a:r>
                  <a:r>
                    <a:rPr lang="pt-BR" sz="2000" dirty="0">
                      <a:latin typeface="Arial" panose="020B0604020202020204" pitchFamily="34" charset="0"/>
                      <a:cs typeface="Arial" panose="020B0604020202020204" pitchFamily="34" charset="0"/>
                      <a:sym typeface="Symbol" panose="05050102010706020507" pitchFamily="18" charset="2"/>
                    </a:rPr>
                    <a:t>importante observar que toda vez que um núcleo ejeta uma partícula </a:t>
                  </a:r>
                  <a:r>
                    <a:rPr lang="pt-BR" sz="2000" dirty="0" smtClean="0">
                      <a:latin typeface="Arial" panose="020B0604020202020204" pitchFamily="34" charset="0"/>
                      <a:cs typeface="Arial" panose="020B0604020202020204" pitchFamily="34" charset="0"/>
                      <a:sym typeface="Symbol" panose="05050102010706020507" pitchFamily="18" charset="2"/>
                    </a:rPr>
                    <a:t>alfa:</a:t>
                  </a: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sym typeface="Symbol" panose="05050102010706020507" pitchFamily="18" charset="2"/>
                    </a:rPr>
                    <a:t> </a:t>
                  </a:r>
                  <a:r>
                    <a:rPr lang="pt-BR" sz="2000" dirty="0">
                      <a:latin typeface="Arial" panose="020B0604020202020204" pitchFamily="34" charset="0"/>
                      <a:cs typeface="Arial" panose="020B0604020202020204" pitchFamily="34" charset="0"/>
                      <a:sym typeface="Symbol" panose="05050102010706020507" pitchFamily="18" charset="2"/>
                    </a:rPr>
                    <a:t>o número de massa do núcleo resultante diminui em quatro unidades de massa </a:t>
                  </a:r>
                  <a:r>
                    <a:rPr lang="pt-BR" sz="2000" b="1" dirty="0">
                      <a:latin typeface="Arial" panose="020B0604020202020204" pitchFamily="34" charset="0"/>
                      <a:cs typeface="Arial" panose="020B0604020202020204" pitchFamily="34" charset="0"/>
                      <a:sym typeface="Symbol" panose="05050102010706020507" pitchFamily="18" charset="2"/>
                    </a:rPr>
                    <a:t>(A - 4), </a:t>
                  </a:r>
                  <a:r>
                    <a:rPr lang="pt-BR" sz="2000" dirty="0">
                      <a:latin typeface="Arial" panose="020B0604020202020204" pitchFamily="34" charset="0"/>
                      <a:cs typeface="Arial" panose="020B0604020202020204" pitchFamily="34" charset="0"/>
                      <a:sym typeface="Symbol" panose="05050102010706020507" pitchFamily="18" charset="2"/>
                    </a:rPr>
                    <a:t>enquanto </a:t>
                  </a:r>
                  <a:endParaRPr lang="pt-BR" sz="2000" dirty="0" smtClean="0">
                    <a:latin typeface="Arial" panose="020B0604020202020204" pitchFamily="34" charset="0"/>
                    <a:cs typeface="Arial" panose="020B0604020202020204" pitchFamily="34" charset="0"/>
                    <a:sym typeface="Symbol" panose="05050102010706020507" pitchFamily="18" charset="2"/>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sym typeface="Symbol" panose="05050102010706020507" pitchFamily="18" charset="2"/>
                    </a:rPr>
                    <a:t>o </a:t>
                  </a:r>
                  <a:r>
                    <a:rPr lang="pt-BR" sz="2000" dirty="0">
                      <a:latin typeface="Arial" panose="020B0604020202020204" pitchFamily="34" charset="0"/>
                      <a:cs typeface="Arial" panose="020B0604020202020204" pitchFamily="34" charset="0"/>
                      <a:sym typeface="Symbol" panose="05050102010706020507" pitchFamily="18" charset="2"/>
                    </a:rPr>
                    <a:t>número atômico diminui em duas unidades </a:t>
                  </a:r>
                  <a:r>
                    <a:rPr lang="pt-BR" sz="2000" b="1" dirty="0">
                      <a:latin typeface="Arial" panose="020B0604020202020204" pitchFamily="34" charset="0"/>
                      <a:cs typeface="Arial" panose="020B0604020202020204" pitchFamily="34" charset="0"/>
                      <a:sym typeface="Symbol" panose="05050102010706020507" pitchFamily="18" charset="2"/>
                    </a:rPr>
                    <a:t>(Z - 2)</a:t>
                  </a:r>
                  <a:r>
                    <a:rPr lang="pt-BR" sz="2000" dirty="0">
                      <a:latin typeface="Arial" panose="020B0604020202020204" pitchFamily="34" charset="0"/>
                      <a:cs typeface="Arial" panose="020B0604020202020204" pitchFamily="34" charset="0"/>
                      <a:sym typeface="Symbol" panose="05050102010706020507" pitchFamily="18" charset="2"/>
                    </a:rPr>
                    <a:t>. </a:t>
                  </a:r>
                  <a:r>
                    <a:rPr lang="pt-BR" sz="2000" dirty="0" smtClean="0">
                      <a:latin typeface="Arial" panose="020B0604020202020204" pitchFamily="34" charset="0"/>
                      <a:cs typeface="Arial" panose="020B0604020202020204" pitchFamily="34" charset="0"/>
                      <a:sym typeface="Symbol" panose="05050102010706020507" pitchFamily="18" charset="2"/>
                    </a:rPr>
                    <a:t> </a:t>
                  </a:r>
                  <a:endParaRPr lang="pt-BR" sz="2000" dirty="0" smtClean="0">
                    <a:latin typeface="Arial" panose="020B0604020202020204" pitchFamily="34" charset="0"/>
                    <a:cs typeface="Arial" panose="020B0604020202020204" pitchFamily="34" charset="0"/>
                  </a:endParaRPr>
                </a:p>
              </p:txBody>
            </p:sp>
          </mc:Choice>
          <mc:Fallback xmlns="">
            <p:sp>
              <p:nvSpPr>
                <p:cNvPr id="2" name="CaixaDeTexto 1"/>
                <p:cNvSpPr txBox="1">
                  <a:spLocks noRot="1" noChangeAspect="1" noMove="1" noResize="1" noEditPoints="1" noAdjustHandles="1" noChangeArrowheads="1" noChangeShapeType="1" noTextEdit="1"/>
                </p:cNvSpPr>
                <p:nvPr/>
              </p:nvSpPr>
              <p:spPr>
                <a:xfrm>
                  <a:off x="286326" y="1834674"/>
                  <a:ext cx="7703129" cy="4713213"/>
                </a:xfrm>
                <a:prstGeom prst="rect">
                  <a:avLst/>
                </a:prstGeom>
                <a:blipFill>
                  <a:blip r:embed="rId2"/>
                  <a:stretch>
                    <a:fillRect l="-871" r="-871" b="-776"/>
                  </a:stretch>
                </a:blipFill>
              </p:spPr>
              <p:txBody>
                <a:bodyPr/>
                <a:lstStyle/>
                <a:p>
                  <a:r>
                    <a:rPr lang="pt-BR">
                      <a:noFill/>
                    </a:rPr>
                    <a:t> </a:t>
                  </a:r>
                </a:p>
              </p:txBody>
            </p:sp>
          </mc:Fallback>
        </mc:AlternateContent>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055" y="2491615"/>
              <a:ext cx="3733279" cy="3694891"/>
            </a:xfrm>
            <a:prstGeom prst="rect">
              <a:avLst/>
            </a:prstGeom>
          </p:spPr>
        </p:pic>
        <p:sp>
          <p:nvSpPr>
            <p:cNvPr id="4" name="CaixaDeTexto 3"/>
            <p:cNvSpPr txBox="1"/>
            <p:nvPr/>
          </p:nvSpPr>
          <p:spPr>
            <a:xfrm>
              <a:off x="8091055" y="3044348"/>
              <a:ext cx="852310" cy="923330"/>
            </a:xfrm>
            <a:prstGeom prst="rect">
              <a:avLst/>
            </a:prstGeom>
            <a:solidFill>
              <a:schemeClr val="bg1"/>
            </a:solidFill>
          </p:spPr>
          <p:txBody>
            <a:bodyPr wrap="square" rtlCol="0">
              <a:spAutoFit/>
            </a:bodyPr>
            <a:lstStyle/>
            <a:p>
              <a:endParaRPr lang="pt-BR" dirty="0" smtClean="0"/>
            </a:p>
            <a:p>
              <a:endParaRPr lang="pt-BR" dirty="0"/>
            </a:p>
            <a:p>
              <a:endParaRPr lang="pt-BR" dirty="0"/>
            </a:p>
          </p:txBody>
        </p:sp>
      </p:grpSp>
      <p:sp>
        <p:nvSpPr>
          <p:cNvPr id="6" name="CaixaDeTexto 5"/>
          <p:cNvSpPr txBox="1"/>
          <p:nvPr/>
        </p:nvSpPr>
        <p:spPr>
          <a:xfrm>
            <a:off x="286326" y="304799"/>
            <a:ext cx="11656291" cy="1323439"/>
          </a:xfrm>
          <a:prstGeom prst="rect">
            <a:avLst/>
          </a:prstGeom>
          <a:noFill/>
        </p:spPr>
        <p:txBody>
          <a:bodyPr wrap="square" rtlCol="0">
            <a:spAutoFit/>
          </a:bodyPr>
          <a:lstStyle/>
          <a:p>
            <a:r>
              <a:rPr lang="pt-BR" sz="2000" b="1" dirty="0">
                <a:solidFill>
                  <a:srgbClr val="C00000"/>
                </a:solidFill>
                <a:latin typeface="Arial" panose="020B0604020202020204" pitchFamily="34" charset="0"/>
                <a:cs typeface="Arial" panose="020B0604020202020204" pitchFamily="34" charset="0"/>
              </a:rPr>
              <a:t>Processos de estabilização</a:t>
            </a:r>
          </a:p>
          <a:p>
            <a:pPr indent="457200" algn="just">
              <a:lnSpc>
                <a:spcPct val="150000"/>
              </a:lnSpc>
            </a:pPr>
            <a:r>
              <a:rPr lang="pt-BR" sz="2000" dirty="0">
                <a:latin typeface="Arial" panose="020B0604020202020204" pitchFamily="34" charset="0"/>
                <a:cs typeface="Arial" panose="020B0604020202020204" pitchFamily="34" charset="0"/>
              </a:rPr>
              <a:t>As radiações nucleares </a:t>
            </a:r>
            <a:r>
              <a:rPr lang="pt-BR" sz="2000" dirty="0">
                <a:latin typeface="Arial" panose="020B0604020202020204" pitchFamily="34" charset="0"/>
                <a:cs typeface="Arial" panose="020B0604020202020204" pitchFamily="34" charset="0"/>
                <a:sym typeface="Symbol" panose="05050102010706020507" pitchFamily="18" charset="2"/>
              </a:rPr>
              <a:t>,  e  são, então, processos diferentes de estabilização de núcleos instáveis ou excitados.  </a:t>
            </a:r>
            <a:endParaRPr lang="pt-BR" dirty="0"/>
          </a:p>
        </p:txBody>
      </p:sp>
    </p:spTree>
    <p:extLst>
      <p:ext uri="{BB962C8B-B14F-4D97-AF65-F5344CB8AC3E}">
        <p14:creationId xmlns:p14="http://schemas.microsoft.com/office/powerpoint/2010/main" val="26419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72676" y="2554224"/>
            <a:ext cx="9051636" cy="1015663"/>
          </a:xfrm>
          <a:prstGeom prst="rect">
            <a:avLst/>
          </a:prstGeom>
          <a:noFill/>
        </p:spPr>
        <p:txBody>
          <a:bodyPr wrap="square" rtlCol="0">
            <a:spAutoFit/>
          </a:bodyPr>
          <a:lstStyle/>
          <a:p>
            <a:pPr lvl="0" algn="ctr">
              <a:lnSpc>
                <a:spcPct val="150000"/>
              </a:lnSpc>
            </a:pPr>
            <a:r>
              <a:rPr lang="pt-BR" sz="2000" b="1" dirty="0" smtClean="0">
                <a:latin typeface="Arial" panose="020B0604020202020204" pitchFamily="34" charset="0"/>
                <a:cs typeface="Arial" panose="020B0604020202020204" pitchFamily="34" charset="0"/>
              </a:rPr>
              <a:t>SIMULAÇÃO</a:t>
            </a:r>
            <a:r>
              <a:rPr lang="pt-BR" sz="2000" dirty="0" smtClean="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Decaimento Alfa</a:t>
            </a:r>
            <a:r>
              <a:rPr lang="pt-BR" sz="2000" dirty="0">
                <a:latin typeface="Arial" panose="020B0604020202020204" pitchFamily="34" charset="0"/>
                <a:cs typeface="Arial" panose="020B0604020202020204" pitchFamily="34" charset="0"/>
              </a:rPr>
              <a:t>.</a:t>
            </a:r>
          </a:p>
          <a:p>
            <a:pPr algn="ctr">
              <a:lnSpc>
                <a:spcPct val="150000"/>
              </a:lnSpc>
            </a:pPr>
            <a:r>
              <a:rPr lang="pt-BR" sz="2000" u="sng" dirty="0" smtClean="0">
                <a:latin typeface="Arial" panose="020B0604020202020204" pitchFamily="34" charset="0"/>
                <a:cs typeface="Arial" panose="020B0604020202020204" pitchFamily="34" charset="0"/>
                <a:hlinkClick r:id="rId2"/>
              </a:rPr>
              <a:t>http</a:t>
            </a:r>
            <a:r>
              <a:rPr lang="pt-BR" sz="2000" u="sng" dirty="0">
                <a:latin typeface="Arial" panose="020B0604020202020204" pitchFamily="34" charset="0"/>
                <a:cs typeface="Arial" panose="020B0604020202020204" pitchFamily="34" charset="0"/>
                <a:hlinkClick r:id="rId2"/>
              </a:rPr>
              <a:t>://phet.colorado.edu/pt_BR/simulation/alpha-decay</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818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ixaDeTexto 1"/>
              <p:cNvSpPr txBox="1"/>
              <p:nvPr/>
            </p:nvSpPr>
            <p:spPr>
              <a:xfrm>
                <a:off x="240145" y="314037"/>
                <a:ext cx="6483928" cy="5632311"/>
              </a:xfrm>
              <a:prstGeom prst="rect">
                <a:avLst/>
              </a:prstGeom>
              <a:noFill/>
            </p:spPr>
            <p:txBody>
              <a:bodyPr wrap="square" rtlCol="0">
                <a:spAutoFit/>
              </a:bodyPr>
              <a:lstStyle/>
              <a:p>
                <a:pPr>
                  <a:lnSpc>
                    <a:spcPct val="150000"/>
                  </a:lnSpc>
                </a:pPr>
                <a:r>
                  <a:rPr lang="pt-BR" sz="2000" b="1" dirty="0" smtClean="0">
                    <a:latin typeface="Arial" panose="020B0604020202020204" pitchFamily="34" charset="0"/>
                    <a:cs typeface="Arial" panose="020B0604020202020204" pitchFamily="34" charset="0"/>
                  </a:rPr>
                  <a:t>2º) Radiação beta (</a:t>
                </a:r>
                <a:r>
                  <a:rPr lang="pt-BR" sz="2000" b="1" dirty="0" smtClean="0">
                    <a:latin typeface="Arial" panose="020B0604020202020204" pitchFamily="34" charset="0"/>
                    <a:cs typeface="Arial" panose="020B0604020202020204" pitchFamily="34" charset="0"/>
                    <a:sym typeface="Symbol" panose="05050102010706020507" pitchFamily="18" charset="2"/>
                  </a:rPr>
                  <a:t>):</a:t>
                </a:r>
              </a:p>
              <a:p>
                <a:pPr indent="457200" algn="just">
                  <a:lnSpc>
                    <a:spcPct val="150000"/>
                  </a:lnSpc>
                </a:pPr>
                <a:endParaRPr lang="pt-BR" sz="2000" dirty="0" smtClean="0">
                  <a:latin typeface="Arial" panose="020B0604020202020204" pitchFamily="34" charset="0"/>
                  <a:cs typeface="Arial" panose="020B0604020202020204" pitchFamily="34" charset="0"/>
                  <a:sym typeface="Symbol" panose="05050102010706020507" pitchFamily="18" charset="2"/>
                </a:endParaRPr>
              </a:p>
              <a:p>
                <a:pPr indent="457200" algn="just">
                  <a:lnSpc>
                    <a:spcPct val="150000"/>
                  </a:lnSpc>
                </a:pPr>
                <a:r>
                  <a:rPr lang="pt-BR" sz="2000" dirty="0" smtClean="0">
                    <a:latin typeface="Arial" panose="020B0604020202020204" pitchFamily="34" charset="0"/>
                    <a:cs typeface="Arial" panose="020B0604020202020204" pitchFamily="34" charset="0"/>
                    <a:sym typeface="Symbol" panose="05050102010706020507" pitchFamily="18" charset="2"/>
                  </a:rPr>
                  <a:t>Quando </a:t>
                </a:r>
                <a:r>
                  <a:rPr lang="pt-BR" sz="2000" dirty="0">
                    <a:latin typeface="Arial" panose="020B0604020202020204" pitchFamily="34" charset="0"/>
                    <a:cs typeface="Arial" panose="020B0604020202020204" pitchFamily="34" charset="0"/>
                    <a:sym typeface="Symbol" panose="05050102010706020507" pitchFamily="18" charset="2"/>
                  </a:rPr>
                  <a:t>existe </a:t>
                </a:r>
                <a:r>
                  <a:rPr lang="pt-BR" sz="2000" u="sng" dirty="0">
                    <a:latin typeface="Arial" panose="020B0604020202020204" pitchFamily="34" charset="0"/>
                    <a:cs typeface="Arial" panose="020B0604020202020204" pitchFamily="34" charset="0"/>
                    <a:sym typeface="Symbol" panose="05050102010706020507" pitchFamily="18" charset="2"/>
                  </a:rPr>
                  <a:t>excesso de nêutrons </a:t>
                </a:r>
                <a:r>
                  <a:rPr lang="pt-BR" sz="2000" dirty="0">
                    <a:latin typeface="Arial" panose="020B0604020202020204" pitchFamily="34" charset="0"/>
                    <a:cs typeface="Arial" panose="020B0604020202020204" pitchFamily="34" charset="0"/>
                    <a:sym typeface="Symbol" panose="05050102010706020507" pitchFamily="18" charset="2"/>
                  </a:rPr>
                  <a:t>em relação ao número de prótons, o núcleo tende a se estabilizar emitindo uma</a:t>
                </a:r>
                <a:r>
                  <a:rPr lang="pt-BR" sz="2000" i="1" dirty="0">
                    <a:latin typeface="Arial" panose="020B0604020202020204" pitchFamily="34" charset="0"/>
                    <a:cs typeface="Arial" panose="020B0604020202020204" pitchFamily="34" charset="0"/>
                    <a:sym typeface="Symbol" panose="05050102010706020507" pitchFamily="18" charset="2"/>
                  </a:rPr>
                  <a:t> </a:t>
                </a:r>
                <a:r>
                  <a:rPr lang="pt-BR" sz="2000" i="1" dirty="0">
                    <a:solidFill>
                      <a:srgbClr val="3333FF"/>
                    </a:solidFill>
                    <a:latin typeface="Arial" panose="020B0604020202020204" pitchFamily="34" charset="0"/>
                    <a:cs typeface="Arial" panose="020B0604020202020204" pitchFamily="34" charset="0"/>
                    <a:sym typeface="Symbol" panose="05050102010706020507" pitchFamily="18" charset="2"/>
                  </a:rPr>
                  <a:t>partícula beta negativa (</a:t>
                </a:r>
                <a:r>
                  <a:rPr lang="pt-BR" sz="2000" i="1" dirty="0" smtClean="0">
                    <a:solidFill>
                      <a:srgbClr val="3333FF"/>
                    </a:solidFill>
                    <a:latin typeface="Arial" panose="020B0604020202020204" pitchFamily="34" charset="0"/>
                    <a:cs typeface="Arial" panose="020B0604020202020204" pitchFamily="34" charset="0"/>
                    <a:sym typeface="Symbol" panose="05050102010706020507" pitchFamily="18" charset="2"/>
                  </a:rPr>
                  <a:t></a:t>
                </a:r>
                <a:r>
                  <a:rPr lang="pt-BR" sz="2000" baseline="30000" dirty="0" smtClean="0">
                    <a:solidFill>
                      <a:srgbClr val="3333FF"/>
                    </a:solidFill>
                    <a:latin typeface="Arial" panose="020B0604020202020204" pitchFamily="34" charset="0"/>
                    <a:cs typeface="Arial" panose="020B0604020202020204" pitchFamily="34" charset="0"/>
                    <a:sym typeface="Symbol" panose="05050102010706020507" pitchFamily="18" charset="2"/>
                  </a:rPr>
                  <a:t>-</a:t>
                </a:r>
                <a:r>
                  <a:rPr lang="pt-BR" sz="2000" i="1" dirty="0" smtClean="0">
                    <a:solidFill>
                      <a:srgbClr val="3333FF"/>
                    </a:solidFill>
                    <a:latin typeface="Arial" panose="020B0604020202020204" pitchFamily="34" charset="0"/>
                    <a:cs typeface="Arial" panose="020B0604020202020204" pitchFamily="34" charset="0"/>
                    <a:sym typeface="Symbol" panose="05050102010706020507" pitchFamily="18" charset="2"/>
                  </a:rPr>
                  <a:t>)</a:t>
                </a:r>
                <a:r>
                  <a:rPr lang="pt-BR" sz="2000" i="1" dirty="0" smtClean="0">
                    <a:latin typeface="Arial" panose="020B0604020202020204" pitchFamily="34" charset="0"/>
                    <a:cs typeface="Arial" panose="020B0604020202020204" pitchFamily="34" charset="0"/>
                    <a:sym typeface="Symbol" panose="05050102010706020507" pitchFamily="18" charset="2"/>
                  </a:rPr>
                  <a:t>, </a:t>
                </a:r>
                <a:r>
                  <a:rPr lang="pt-BR" sz="2000" dirty="0">
                    <a:latin typeface="Arial" panose="020B0604020202020204" pitchFamily="34" charset="0"/>
                    <a:cs typeface="Arial" panose="020B0604020202020204" pitchFamily="34" charset="0"/>
                    <a:sym typeface="Symbol" panose="05050102010706020507" pitchFamily="18" charset="2"/>
                  </a:rPr>
                  <a:t>ou simplesmente </a:t>
                </a:r>
                <a:r>
                  <a:rPr lang="pt-BR" sz="2000" i="1" dirty="0">
                    <a:solidFill>
                      <a:srgbClr val="3333FF"/>
                    </a:solidFill>
                    <a:latin typeface="Arial" panose="020B0604020202020204" pitchFamily="34" charset="0"/>
                    <a:cs typeface="Arial" panose="020B0604020202020204" pitchFamily="34" charset="0"/>
                    <a:sym typeface="Symbol" panose="05050102010706020507" pitchFamily="18" charset="2"/>
                  </a:rPr>
                  <a:t>partícula beta (  )</a:t>
                </a:r>
                <a:r>
                  <a:rPr lang="pt-BR" sz="2000" dirty="0">
                    <a:latin typeface="Arial" panose="020B0604020202020204" pitchFamily="34" charset="0"/>
                    <a:cs typeface="Arial" panose="020B0604020202020204" pitchFamily="34" charset="0"/>
                    <a:sym typeface="Symbol" panose="05050102010706020507" pitchFamily="18" charset="2"/>
                  </a:rPr>
                  <a:t>. </a:t>
                </a:r>
                <a:endParaRPr lang="pt-BR" sz="2000" dirty="0" smtClean="0">
                  <a:latin typeface="Arial" panose="020B0604020202020204" pitchFamily="34" charset="0"/>
                  <a:cs typeface="Arial" panose="020B0604020202020204" pitchFamily="34" charset="0"/>
                  <a:sym typeface="Symbol" panose="05050102010706020507" pitchFamily="18" charset="2"/>
                </a:endParaRPr>
              </a:p>
              <a:p>
                <a:pPr indent="457200" algn="just">
                  <a:lnSpc>
                    <a:spcPct val="150000"/>
                  </a:lnSpc>
                </a:pPr>
                <a:r>
                  <a:rPr lang="pt-BR" sz="2000" dirty="0" smtClean="0">
                    <a:latin typeface="Arial" panose="020B0604020202020204" pitchFamily="34" charset="0"/>
                    <a:cs typeface="Arial" panose="020B0604020202020204" pitchFamily="34" charset="0"/>
                    <a:sym typeface="Symbol" panose="05050102010706020507" pitchFamily="18" charset="2"/>
                  </a:rPr>
                  <a:t>Tal </a:t>
                </a:r>
                <a:r>
                  <a:rPr lang="pt-BR" sz="2000" dirty="0">
                    <a:latin typeface="Arial" panose="020B0604020202020204" pitchFamily="34" charset="0"/>
                    <a:cs typeface="Arial" panose="020B0604020202020204" pitchFamily="34" charset="0"/>
                    <a:sym typeface="Symbol" panose="05050102010706020507" pitchFamily="18" charset="2"/>
                  </a:rPr>
                  <a:t>partícula é um </a:t>
                </a:r>
                <a:r>
                  <a:rPr lang="pt-BR" sz="2000" i="1" dirty="0">
                    <a:solidFill>
                      <a:srgbClr val="3333FF"/>
                    </a:solidFill>
                    <a:latin typeface="Arial" panose="020B0604020202020204" pitchFamily="34" charset="0"/>
                    <a:cs typeface="Arial" panose="020B0604020202020204" pitchFamily="34" charset="0"/>
                    <a:sym typeface="Symbol" panose="05050102010706020507" pitchFamily="18" charset="2"/>
                  </a:rPr>
                  <a:t>elétron</a:t>
                </a:r>
                <a:r>
                  <a:rPr lang="pt-BR" sz="2000" dirty="0">
                    <a:latin typeface="Arial" panose="020B0604020202020204" pitchFamily="34" charset="0"/>
                    <a:cs typeface="Arial" panose="020B0604020202020204" pitchFamily="34" charset="0"/>
                    <a:sym typeface="Symbol" panose="05050102010706020507" pitchFamily="18" charset="2"/>
                  </a:rPr>
                  <a:t> resultante da </a:t>
                </a:r>
                <a:r>
                  <a:rPr lang="pt-BR" sz="2000" u="sng" dirty="0">
                    <a:latin typeface="Arial" panose="020B0604020202020204" pitchFamily="34" charset="0"/>
                    <a:cs typeface="Arial" panose="020B0604020202020204" pitchFamily="34" charset="0"/>
                    <a:sym typeface="Symbol" panose="05050102010706020507" pitchFamily="18" charset="2"/>
                  </a:rPr>
                  <a:t>conversão de um nêutron em um próton</a:t>
                </a:r>
                <a:r>
                  <a:rPr lang="pt-BR" sz="2000" dirty="0">
                    <a:latin typeface="Arial" panose="020B0604020202020204" pitchFamily="34" charset="0"/>
                    <a:cs typeface="Arial" panose="020B0604020202020204" pitchFamily="34" charset="0"/>
                    <a:sym typeface="Symbol" panose="05050102010706020507" pitchFamily="18" charset="2"/>
                  </a:rPr>
                  <a:t>. Embora o número de massa do núcleo resultante não seja alterado pela perda do elétron, o número atômico aumenta em uma unidade </a:t>
                </a:r>
                <a:r>
                  <a:rPr lang="pt-BR" sz="2000" b="1" dirty="0">
                    <a:latin typeface="Arial" panose="020B0604020202020204" pitchFamily="34" charset="0"/>
                    <a:cs typeface="Arial" panose="020B0604020202020204" pitchFamily="34" charset="0"/>
                    <a:sym typeface="Symbol" panose="05050102010706020507" pitchFamily="18" charset="2"/>
                  </a:rPr>
                  <a:t>(Z + 1).  </a:t>
                </a:r>
                <a:endParaRPr lang="pt-BR" sz="2000" b="1" dirty="0" smtClean="0">
                  <a:latin typeface="Arial" panose="020B0604020202020204" pitchFamily="34" charset="0"/>
                  <a:cs typeface="Arial" panose="020B0604020202020204" pitchFamily="34" charset="0"/>
                  <a:sym typeface="Symbol" panose="05050102010706020507" pitchFamily="18" charset="2"/>
                </a:endParaRPr>
              </a:p>
              <a:p>
                <a:pPr indent="457200" algn="just">
                  <a:lnSpc>
                    <a:spcPct val="150000"/>
                  </a:lnSpc>
                </a:pPr>
                <a:r>
                  <a:rPr lang="pt-BR" sz="2000" dirty="0" smtClean="0">
                    <a:latin typeface="Arial" panose="020B0604020202020204" pitchFamily="34" charset="0"/>
                    <a:cs typeface="Arial" panose="020B0604020202020204" pitchFamily="34" charset="0"/>
                    <a:sym typeface="Symbol" panose="05050102010706020507" pitchFamily="18" charset="2"/>
                  </a:rPr>
                  <a:t>Representação em uma equação nuclear: </a:t>
                </a:r>
                <a:r>
                  <a:rPr lang="pt-BR" sz="2000" dirty="0">
                    <a:latin typeface="Arial" panose="020B0604020202020204" pitchFamily="34" charset="0"/>
                    <a:cs typeface="Arial" panose="020B0604020202020204" pitchFamily="34" charset="0"/>
                  </a:rPr>
                  <a:t> </a:t>
                </a:r>
                <a14:m>
                  <m:oMath xmlns:m="http://schemas.openxmlformats.org/officeDocument/2006/math">
                    <m:sPre>
                      <m:sPrePr>
                        <m:ctrlPr>
                          <a:rPr lang="pt-BR" sz="2000" b="1" i="1">
                            <a:latin typeface="Cambria Math" panose="02040503050406030204" pitchFamily="18" charset="0"/>
                            <a:cs typeface="Arial" panose="020B0604020202020204" pitchFamily="34" charset="0"/>
                          </a:rPr>
                        </m:ctrlPr>
                      </m:sPrePr>
                      <m:sub>
                        <m:r>
                          <a:rPr lang="pt-BR" sz="2000" b="1">
                            <a:latin typeface="Cambria Math" panose="02040503050406030204" pitchFamily="18" charset="0"/>
                            <a:cs typeface="Arial" panose="020B0604020202020204" pitchFamily="34" charset="0"/>
                          </a:rPr>
                          <m:t>−</m:t>
                        </m:r>
                        <m:r>
                          <a:rPr lang="pt-BR" sz="2000" b="1" i="1">
                            <a:latin typeface="Cambria Math" panose="02040503050406030204" pitchFamily="18" charset="0"/>
                            <a:cs typeface="Arial" panose="020B0604020202020204" pitchFamily="34" charset="0"/>
                          </a:rPr>
                          <m:t>𝟏</m:t>
                        </m:r>
                      </m:sub>
                      <m:sup>
                        <m:r>
                          <a:rPr lang="pt-BR" sz="2000" b="1" i="1">
                            <a:latin typeface="Cambria Math" panose="02040503050406030204" pitchFamily="18" charset="0"/>
                          </a:rPr>
                          <m:t>𝟎</m:t>
                        </m:r>
                      </m:sup>
                      <m:e>
                        <m:r>
                          <a:rPr lang="pt-BR" sz="2000" b="1" i="1">
                            <a:latin typeface="Cambria Math" panose="02040503050406030204" pitchFamily="18" charset="0"/>
                          </a:rPr>
                          <m:t>𝒆</m:t>
                        </m:r>
                      </m:e>
                    </m:sPre>
                  </m:oMath>
                </a14:m>
                <a:endParaRPr lang="pt-BR" sz="2000" b="1" dirty="0">
                  <a:latin typeface="Arial" panose="020B0604020202020204" pitchFamily="34" charset="0"/>
                  <a:cs typeface="Arial" panose="020B0604020202020204" pitchFamily="34" charset="0"/>
                </a:endParaRPr>
              </a:p>
            </p:txBody>
          </p:sp>
        </mc:Choice>
        <mc:Fallback xmlns="">
          <p:sp>
            <p:nvSpPr>
              <p:cNvPr id="2" name="CaixaDeTexto 1"/>
              <p:cNvSpPr txBox="1">
                <a:spLocks noRot="1" noChangeAspect="1" noMove="1" noResize="1" noEditPoints="1" noAdjustHandles="1" noChangeArrowheads="1" noChangeShapeType="1" noTextEdit="1"/>
              </p:cNvSpPr>
              <p:nvPr/>
            </p:nvSpPr>
            <p:spPr>
              <a:xfrm>
                <a:off x="240145" y="314037"/>
                <a:ext cx="6483928" cy="5632311"/>
              </a:xfrm>
              <a:prstGeom prst="rect">
                <a:avLst/>
              </a:prstGeom>
              <a:blipFill>
                <a:blip r:embed="rId2"/>
                <a:stretch>
                  <a:fillRect l="-940" r="-1034" b="-542"/>
                </a:stretch>
              </a:blipFill>
            </p:spPr>
            <p:txBody>
              <a:bodyPr/>
              <a:lstStyle/>
              <a:p>
                <a:r>
                  <a:rPr lang="pt-BR">
                    <a:noFill/>
                  </a:rPr>
                  <a:t> </a:t>
                </a:r>
              </a:p>
            </p:txBody>
          </p:sp>
        </mc:Fallback>
      </mc:AlternateContent>
      <p:grpSp>
        <p:nvGrpSpPr>
          <p:cNvPr id="6" name="Agrupar 5"/>
          <p:cNvGrpSpPr/>
          <p:nvPr/>
        </p:nvGrpSpPr>
        <p:grpSpPr>
          <a:xfrm>
            <a:off x="7093525" y="1410807"/>
            <a:ext cx="4618183" cy="3981665"/>
            <a:chOff x="7139707" y="1290734"/>
            <a:chExt cx="4618183" cy="3981665"/>
          </a:xfrm>
        </p:grpSpPr>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l="40662" r="22694" b="9772"/>
            <a:stretch/>
          </p:blipFill>
          <p:spPr>
            <a:xfrm>
              <a:off x="7139707" y="1290734"/>
              <a:ext cx="4618183" cy="3981665"/>
            </a:xfrm>
            <a:prstGeom prst="rect">
              <a:avLst/>
            </a:prstGeom>
          </p:spPr>
        </p:pic>
        <p:sp>
          <p:nvSpPr>
            <p:cNvPr id="4" name="CaixaDeTexto 3"/>
            <p:cNvSpPr txBox="1"/>
            <p:nvPr/>
          </p:nvSpPr>
          <p:spPr>
            <a:xfrm>
              <a:off x="10187708" y="2893875"/>
              <a:ext cx="1570182" cy="2308324"/>
            </a:xfrm>
            <a:prstGeom prst="rect">
              <a:avLst/>
            </a:prstGeom>
            <a:solidFill>
              <a:schemeClr val="bg1"/>
            </a:soli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grpSp>
    </p:spTree>
    <p:extLst>
      <p:ext uri="{BB962C8B-B14F-4D97-AF65-F5344CB8AC3E}">
        <p14:creationId xmlns:p14="http://schemas.microsoft.com/office/powerpoint/2010/main" val="351330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87927" y="951345"/>
            <a:ext cx="11212946" cy="4247317"/>
          </a:xfrm>
          <a:prstGeom prst="rect">
            <a:avLst/>
          </a:prstGeom>
          <a:noFill/>
        </p:spPr>
        <p:txBody>
          <a:bodyPr wrap="square" rtlCol="0">
            <a:spAutoFit/>
          </a:bodyPr>
          <a:lstStyle/>
          <a:p>
            <a:pPr indent="457200" algn="just">
              <a:lnSpc>
                <a:spcPct val="150000"/>
              </a:lnSpc>
            </a:pPr>
            <a:r>
              <a:rPr lang="pt-BR" sz="2000" b="1" dirty="0">
                <a:latin typeface="Arial" panose="020B0604020202020204" pitchFamily="34" charset="0"/>
                <a:cs typeface="Arial" panose="020B0604020202020204" pitchFamily="34" charset="0"/>
              </a:rPr>
              <a:t>Pergunta-se aqui: como é possível um nêutron se converter em um próton e emitir um elétron? </a:t>
            </a:r>
            <a:r>
              <a:rPr lang="pt-BR" sz="2000" dirty="0">
                <a:latin typeface="Arial" panose="020B0604020202020204" pitchFamily="34" charset="0"/>
                <a:cs typeface="Arial" panose="020B0604020202020204" pitchFamily="34" charset="0"/>
              </a:rPr>
              <a:t>Para explicar </a:t>
            </a:r>
            <a:r>
              <a:rPr lang="pt-BR" sz="2000" dirty="0" smtClean="0">
                <a:latin typeface="Arial" panose="020B0604020202020204" pitchFamily="34" charset="0"/>
                <a:cs typeface="Arial" panose="020B0604020202020204" pitchFamily="34" charset="0"/>
              </a:rPr>
              <a:t>a emissão </a:t>
            </a:r>
            <a:r>
              <a:rPr lang="pt-BR" sz="2000" dirty="0" smtClean="0">
                <a:latin typeface="Arial" panose="020B0604020202020204" pitchFamily="34" charset="0"/>
                <a:cs typeface="Arial" panose="020B0604020202020204" pitchFamily="34" charset="0"/>
                <a:sym typeface="Symbol" panose="05050102010706020507" pitchFamily="18" charset="2"/>
              </a:rPr>
              <a:t></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o físico italiano Enrico Fermi propôs, em 1933, a existência de uma nova força da natureza – a </a:t>
            </a:r>
            <a:r>
              <a:rPr lang="pt-BR" sz="2000" dirty="0">
                <a:solidFill>
                  <a:srgbClr val="3333FF"/>
                </a:solidFill>
                <a:latin typeface="Arial" panose="020B0604020202020204" pitchFamily="34" charset="0"/>
                <a:cs typeface="Arial" panose="020B0604020202020204" pitchFamily="34" charset="0"/>
              </a:rPr>
              <a:t>interação nuclear fraca </a:t>
            </a:r>
            <a:r>
              <a:rPr lang="pt-BR" sz="2000" dirty="0">
                <a:latin typeface="Arial" panose="020B0604020202020204" pitchFamily="34" charset="0"/>
                <a:cs typeface="Arial" panose="020B0604020202020204" pitchFamily="34" charset="0"/>
              </a:rPr>
              <a:t>ou </a:t>
            </a:r>
            <a:r>
              <a:rPr lang="pt-BR" sz="2000" dirty="0">
                <a:solidFill>
                  <a:srgbClr val="3333FF"/>
                </a:solidFill>
                <a:latin typeface="Arial" panose="020B0604020202020204" pitchFamily="34" charset="0"/>
                <a:cs typeface="Arial" panose="020B0604020202020204" pitchFamily="34" charset="0"/>
              </a:rPr>
              <a:t>força nuclear fraca </a:t>
            </a:r>
            <a:r>
              <a:rPr lang="pt-BR" sz="2000" dirty="0">
                <a:latin typeface="Arial" panose="020B0604020202020204" pitchFamily="34" charset="0"/>
                <a:cs typeface="Arial" panose="020B0604020202020204" pitchFamily="34" charset="0"/>
              </a:rPr>
              <a:t>-, que ocorre no interior do núcleo atômico. </a:t>
            </a: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Como </a:t>
            </a:r>
            <a:r>
              <a:rPr lang="pt-BR" sz="2000" dirty="0">
                <a:latin typeface="Arial" panose="020B0604020202020204" pitchFamily="34" charset="0"/>
                <a:cs typeface="Arial" panose="020B0604020202020204" pitchFamily="34" charset="0"/>
              </a:rPr>
              <a:t>forma de manter a teoria coerente com as leis de conservação de energia e da quantidade de movimento, </a:t>
            </a:r>
            <a:r>
              <a:rPr lang="pt-BR" sz="2000" u="sng" dirty="0">
                <a:latin typeface="Arial" panose="020B0604020202020204" pitchFamily="34" charset="0"/>
                <a:cs typeface="Arial" panose="020B0604020202020204" pitchFamily="34" charset="0"/>
              </a:rPr>
              <a:t>Fermi sugeriu a existência de uma partícula leve e neutra</a:t>
            </a:r>
            <a:r>
              <a:rPr lang="pt-BR" sz="2000" dirty="0">
                <a:latin typeface="Arial" panose="020B0604020202020204" pitchFamily="34" charset="0"/>
                <a:cs typeface="Arial" panose="020B0604020202020204" pitchFamily="34" charset="0"/>
              </a:rPr>
              <a:t>, que chamou de </a:t>
            </a:r>
            <a:r>
              <a:rPr lang="pt-BR" sz="2000" b="1" i="1" dirty="0">
                <a:solidFill>
                  <a:srgbClr val="3333FF"/>
                </a:solidFill>
                <a:latin typeface="Arial" panose="020B0604020202020204" pitchFamily="34" charset="0"/>
                <a:cs typeface="Arial" panose="020B0604020202020204" pitchFamily="34" charset="0"/>
              </a:rPr>
              <a:t>neutrino</a:t>
            </a:r>
            <a:r>
              <a:rPr lang="pt-BR" sz="2000" b="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(significa “pequeno nêutron” em italiano). O neutrino já havia sido previsto por Wolfgang </a:t>
            </a:r>
            <a:r>
              <a:rPr lang="pt-BR" sz="2000" dirty="0" err="1">
                <a:latin typeface="Arial" panose="020B0604020202020204" pitchFamily="34" charset="0"/>
                <a:cs typeface="Arial" panose="020B0604020202020204" pitchFamily="34" charset="0"/>
              </a:rPr>
              <a:t>Pauli</a:t>
            </a:r>
            <a:r>
              <a:rPr lang="pt-BR" sz="2000" dirty="0">
                <a:latin typeface="Arial" panose="020B0604020202020204" pitchFamily="34" charset="0"/>
                <a:cs typeface="Arial" panose="020B0604020202020204" pitchFamily="34" charset="0"/>
              </a:rPr>
              <a:t> e só foi detectado em meados da década de 1950. </a:t>
            </a:r>
            <a:r>
              <a:rPr lang="pt-BR" sz="2000" u="sng" dirty="0">
                <a:latin typeface="Arial" panose="020B0604020202020204" pitchFamily="34" charset="0"/>
                <a:cs typeface="Arial" panose="020B0604020202020204" pitchFamily="34" charset="0"/>
              </a:rPr>
              <a:t>Os neutrinos participam da interação nuclear fraca, que é responsável pelo decaimento beta</a:t>
            </a:r>
            <a:r>
              <a:rPr lang="pt-BR"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4375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ixaDeTexto 1"/>
              <p:cNvSpPr txBox="1"/>
              <p:nvPr/>
            </p:nvSpPr>
            <p:spPr>
              <a:xfrm>
                <a:off x="240146" y="277091"/>
                <a:ext cx="11702472" cy="4257704"/>
              </a:xfrm>
              <a:prstGeom prst="rect">
                <a:avLst/>
              </a:prstGeom>
              <a:noFill/>
            </p:spPr>
            <p:txBody>
              <a:bodyPr wrap="square" rtlCol="0">
                <a:spAutoFit/>
              </a:bodyPr>
              <a:lstStyle/>
              <a:p>
                <a:pPr algn="just">
                  <a:lnSpc>
                    <a:spcPct val="150000"/>
                  </a:lnSpc>
                </a:pPr>
                <a:r>
                  <a:rPr lang="pt-BR" sz="2000" b="1" dirty="0" smtClean="0">
                    <a:latin typeface="Arial" panose="020B0604020202020204" pitchFamily="34" charset="0"/>
                    <a:cs typeface="Arial" panose="020B0604020202020204" pitchFamily="34" charset="0"/>
                  </a:rPr>
                  <a:t>Radiação </a:t>
                </a:r>
                <a:r>
                  <a:rPr lang="pt-BR" sz="2000" b="1" dirty="0" smtClean="0">
                    <a:latin typeface="Arial" panose="020B0604020202020204" pitchFamily="34" charset="0"/>
                    <a:cs typeface="Arial" panose="020B0604020202020204" pitchFamily="34" charset="0"/>
                    <a:sym typeface="Symbol" panose="05050102010706020507" pitchFamily="18" charset="2"/>
                  </a:rPr>
                  <a:t></a:t>
                </a:r>
                <a:r>
                  <a:rPr lang="pt-BR" sz="2000" b="1" baseline="30000" dirty="0" smtClean="0">
                    <a:latin typeface="Arial" panose="020B0604020202020204" pitchFamily="34" charset="0"/>
                    <a:cs typeface="Arial" panose="020B0604020202020204" pitchFamily="34" charset="0"/>
                    <a:sym typeface="Symbol" panose="05050102010706020507" pitchFamily="18" charset="2"/>
                  </a:rPr>
                  <a:t>+</a:t>
                </a:r>
                <a:r>
                  <a:rPr lang="pt-BR" sz="2000" dirty="0" smtClean="0">
                    <a:latin typeface="Arial" panose="020B0604020202020204" pitchFamily="34" charset="0"/>
                    <a:cs typeface="Arial" panose="020B0604020202020204" pitchFamily="34" charset="0"/>
                    <a:sym typeface="Symbol" panose="05050102010706020507" pitchFamily="18" charset="2"/>
                  </a:rPr>
                  <a:t>: </a:t>
                </a:r>
              </a:p>
              <a:p>
                <a:pPr indent="457200" algn="just">
                  <a:lnSpc>
                    <a:spcPct val="150000"/>
                  </a:lnSpc>
                </a:pPr>
                <a:r>
                  <a:rPr lang="pt-BR" sz="2000" dirty="0">
                    <a:latin typeface="Arial" panose="020B0604020202020204" pitchFamily="34" charset="0"/>
                    <a:cs typeface="Arial" panose="020B0604020202020204" pitchFamily="34" charset="0"/>
                  </a:rPr>
                  <a:t>A maior parte das partículas beta são elétrons de origem nuclear. </a:t>
                </a:r>
                <a:r>
                  <a:rPr lang="pt-BR" sz="2000" dirty="0" smtClean="0">
                    <a:latin typeface="Arial" panose="020B0604020202020204" pitchFamily="34" charset="0"/>
                    <a:cs typeface="Arial" panose="020B0604020202020204" pitchFamily="34" charset="0"/>
                  </a:rPr>
                  <a:t>Porém, caso exista um </a:t>
                </a:r>
                <a:r>
                  <a:rPr lang="pt-BR" sz="2000" u="sng" dirty="0" smtClean="0">
                    <a:latin typeface="Arial" panose="020B0604020202020204" pitchFamily="34" charset="0"/>
                    <a:cs typeface="Arial" panose="020B0604020202020204" pitchFamily="34" charset="0"/>
                  </a:rPr>
                  <a:t>excesso de prótons</a:t>
                </a:r>
                <a:r>
                  <a:rPr lang="pt-BR" sz="2000" dirty="0" smtClean="0">
                    <a:latin typeface="Arial" panose="020B0604020202020204" pitchFamily="34" charset="0"/>
                    <a:cs typeface="Arial" panose="020B0604020202020204" pitchFamily="34" charset="0"/>
                  </a:rPr>
                  <a:t> em relação ao número de nêutrons, o núcleo ejeta uma </a:t>
                </a:r>
                <a:r>
                  <a:rPr lang="pt-BR" sz="2000" dirty="0" smtClean="0">
                    <a:solidFill>
                      <a:srgbClr val="3333FF"/>
                    </a:solidFill>
                    <a:latin typeface="Arial" panose="020B0604020202020204" pitchFamily="34" charset="0"/>
                    <a:cs typeface="Arial" panose="020B0604020202020204" pitchFamily="34" charset="0"/>
                  </a:rPr>
                  <a:t>partícula beta positiva (</a:t>
                </a:r>
                <a:r>
                  <a:rPr lang="pt-BR" sz="2000" dirty="0" smtClean="0">
                    <a:solidFill>
                      <a:srgbClr val="3333FF"/>
                    </a:solidFill>
                    <a:latin typeface="Arial" panose="020B0604020202020204" pitchFamily="34" charset="0"/>
                    <a:cs typeface="Arial" panose="020B0604020202020204" pitchFamily="34" charset="0"/>
                    <a:sym typeface="Symbol" panose="05050102010706020507" pitchFamily="18" charset="2"/>
                  </a:rPr>
                  <a:t></a:t>
                </a:r>
                <a:r>
                  <a:rPr lang="pt-BR" sz="2000" baseline="30000" dirty="0" smtClean="0">
                    <a:solidFill>
                      <a:srgbClr val="3333FF"/>
                    </a:solidFill>
                    <a:latin typeface="Arial" panose="020B0604020202020204" pitchFamily="34" charset="0"/>
                    <a:cs typeface="Arial" panose="020B0604020202020204" pitchFamily="34" charset="0"/>
                  </a:rPr>
                  <a:t>+</a:t>
                </a:r>
                <a:r>
                  <a:rPr lang="pt-BR" sz="2000" dirty="0" smtClean="0">
                    <a:solidFill>
                      <a:srgbClr val="3333FF"/>
                    </a:solidFill>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denominada </a:t>
                </a:r>
                <a:r>
                  <a:rPr lang="pt-BR" sz="2000" i="1" dirty="0" smtClean="0">
                    <a:solidFill>
                      <a:srgbClr val="3333FF"/>
                    </a:solidFill>
                    <a:latin typeface="Arial" panose="020B0604020202020204" pitchFamily="34" charset="0"/>
                    <a:cs typeface="Arial" panose="020B0604020202020204" pitchFamily="34" charset="0"/>
                  </a:rPr>
                  <a:t>pósitron</a:t>
                </a:r>
                <a:r>
                  <a:rPr lang="pt-BR" sz="2000" dirty="0" smtClean="0">
                    <a:latin typeface="Arial" panose="020B0604020202020204" pitchFamily="34" charset="0"/>
                    <a:cs typeface="Arial" panose="020B0604020202020204" pitchFamily="34" charset="0"/>
                  </a:rPr>
                  <a:t>, resultante da </a:t>
                </a:r>
                <a:r>
                  <a:rPr lang="pt-BR" sz="2000" u="sng" dirty="0" smtClean="0">
                    <a:latin typeface="Arial" panose="020B0604020202020204" pitchFamily="34" charset="0"/>
                    <a:cs typeface="Arial" panose="020B0604020202020204" pitchFamily="34" charset="0"/>
                  </a:rPr>
                  <a:t>conversão de um próton em um nêutron</a:t>
                </a:r>
                <a:r>
                  <a:rPr lang="pt-BR" sz="2000" dirty="0" smtClean="0">
                    <a:latin typeface="Arial" panose="020B0604020202020204" pitchFamily="34" charset="0"/>
                    <a:cs typeface="Arial" panose="020B0604020202020204" pitchFamily="34" charset="0"/>
                  </a:rPr>
                  <a:t>. Neste caso, o número atômico do núcleo resultante diminui em uma unidade </a:t>
                </a:r>
                <a:r>
                  <a:rPr lang="pt-BR" sz="2000" b="1" dirty="0" smtClean="0">
                    <a:latin typeface="Arial" panose="020B0604020202020204" pitchFamily="34" charset="0"/>
                    <a:cs typeface="Arial" panose="020B0604020202020204" pitchFamily="34" charset="0"/>
                  </a:rPr>
                  <a:t>(Z – 1). </a:t>
                </a: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pósitron é a </a:t>
                </a:r>
                <a:r>
                  <a:rPr lang="pt-BR" sz="2000" dirty="0" err="1">
                    <a:latin typeface="Arial" panose="020B0604020202020204" pitchFamily="34" charset="0"/>
                    <a:cs typeface="Arial" panose="020B0604020202020204" pitchFamily="34" charset="0"/>
                  </a:rPr>
                  <a:t>antipartícula</a:t>
                </a:r>
                <a:r>
                  <a:rPr lang="pt-BR" sz="2000" dirty="0">
                    <a:latin typeface="Arial" panose="020B0604020202020204" pitchFamily="34" charset="0"/>
                    <a:cs typeface="Arial" panose="020B0604020202020204" pitchFamily="34" charset="0"/>
                  </a:rPr>
                  <a:t> do elétron - é idêntico ao elétron, com exceção da carga, que é positiva. </a:t>
                </a:r>
                <a:r>
                  <a:rPr lang="pt-BR" sz="2000" dirty="0" smtClean="0">
                    <a:latin typeface="Arial" panose="020B0604020202020204" pitchFamily="34" charset="0"/>
                    <a:cs typeface="Arial" panose="020B0604020202020204" pitchFamily="34" charset="0"/>
                  </a:rPr>
                  <a:t>Representação em uma equação nuclear:  </a:t>
                </a:r>
                <a14:m>
                  <m:oMath xmlns:m="http://schemas.openxmlformats.org/officeDocument/2006/math">
                    <m:sPre>
                      <m:sPrePr>
                        <m:ctrlPr>
                          <a:rPr lang="pt-BR" sz="2000" b="1" i="1">
                            <a:latin typeface="Cambria Math" panose="02040503050406030204" pitchFamily="18" charset="0"/>
                            <a:cs typeface="Arial" panose="020B0604020202020204" pitchFamily="34" charset="0"/>
                          </a:rPr>
                        </m:ctrlPr>
                      </m:sPrePr>
                      <m:sub>
                        <m:r>
                          <a:rPr lang="pt-BR" sz="2000" b="1">
                            <a:latin typeface="Cambria Math" panose="02040503050406030204" pitchFamily="18" charset="0"/>
                            <a:cs typeface="Arial" panose="020B0604020202020204" pitchFamily="34" charset="0"/>
                          </a:rPr>
                          <m:t>+</m:t>
                        </m:r>
                        <m:r>
                          <a:rPr lang="pt-BR" sz="2000" b="1" i="1">
                            <a:latin typeface="Cambria Math" panose="02040503050406030204" pitchFamily="18" charset="0"/>
                            <a:cs typeface="Arial" panose="020B0604020202020204" pitchFamily="34" charset="0"/>
                          </a:rPr>
                          <m:t>𝟏</m:t>
                        </m:r>
                      </m:sub>
                      <m:sup>
                        <m:r>
                          <a:rPr lang="pt-BR" sz="2000" b="1" i="1">
                            <a:latin typeface="Cambria Math" panose="02040503050406030204" pitchFamily="18" charset="0"/>
                          </a:rPr>
                          <m:t>𝟎</m:t>
                        </m:r>
                      </m:sup>
                      <m:e>
                        <m:r>
                          <a:rPr lang="pt-BR" sz="2000" b="1" i="1">
                            <a:latin typeface="Cambria Math" panose="02040503050406030204" pitchFamily="18" charset="0"/>
                          </a:rPr>
                          <m:t>𝒆</m:t>
                        </m:r>
                      </m:e>
                    </m:sPre>
                  </m:oMath>
                </a14:m>
                <a:r>
                  <a:rPr lang="pt-BR" sz="2000" b="1" dirty="0">
                    <a:latin typeface="Arial" panose="020B0604020202020204" pitchFamily="34" charset="0"/>
                    <a:cs typeface="Arial" panose="020B0604020202020204" pitchFamily="34" charset="0"/>
                  </a:rPr>
                  <a:t> </a:t>
                </a:r>
              </a:p>
              <a:p>
                <a:pPr indent="457200" algn="just">
                  <a:lnSpc>
                    <a:spcPct val="150000"/>
                  </a:lnSpc>
                </a:pPr>
                <a:r>
                  <a:rPr lang="pt-BR" sz="2000" dirty="0">
                    <a:latin typeface="Arial" panose="020B0604020202020204" pitchFamily="34" charset="0"/>
                    <a:cs typeface="Arial" panose="020B0604020202020204" pitchFamily="34" charset="0"/>
                  </a:rPr>
                  <a:t>Assim, a radiação beta é a emissão espontânea de um elétron negativo de origem nuclear ou de um pósitron (elétron positivo) por um núcleo atômico instável</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mc:Choice>
        <mc:Fallback xmlns="">
          <p:sp>
            <p:nvSpPr>
              <p:cNvPr id="2" name="CaixaDeTexto 1"/>
              <p:cNvSpPr txBox="1">
                <a:spLocks noRot="1" noChangeAspect="1" noMove="1" noResize="1" noEditPoints="1" noAdjustHandles="1" noChangeArrowheads="1" noChangeShapeType="1" noTextEdit="1"/>
              </p:cNvSpPr>
              <p:nvPr/>
            </p:nvSpPr>
            <p:spPr>
              <a:xfrm>
                <a:off x="240146" y="277091"/>
                <a:ext cx="11702472" cy="4257704"/>
              </a:xfrm>
              <a:prstGeom prst="rect">
                <a:avLst/>
              </a:prstGeom>
              <a:blipFill>
                <a:blip r:embed="rId2"/>
                <a:stretch>
                  <a:fillRect l="-521" r="-573" b="-858"/>
                </a:stretch>
              </a:blipFill>
            </p:spPr>
            <p:txBody>
              <a:bodyPr/>
              <a:lstStyle/>
              <a:p>
                <a:r>
                  <a:rPr lang="pt-BR">
                    <a:noFill/>
                  </a:rPr>
                  <a:t> </a:t>
                </a:r>
              </a:p>
            </p:txBody>
          </p:sp>
        </mc:Fallback>
      </mc:AlternateContent>
      <p:grpSp>
        <p:nvGrpSpPr>
          <p:cNvPr id="6" name="Agrupar 5"/>
          <p:cNvGrpSpPr/>
          <p:nvPr/>
        </p:nvGrpSpPr>
        <p:grpSpPr>
          <a:xfrm>
            <a:off x="2484582" y="4534795"/>
            <a:ext cx="7564582" cy="2091917"/>
            <a:chOff x="1974487" y="3477924"/>
            <a:chExt cx="8407185" cy="2748435"/>
          </a:xfrm>
        </p:grpSpPr>
        <p:pic>
          <p:nvPicPr>
            <p:cNvPr id="3" name="Imagem 2"/>
            <p:cNvPicPr/>
            <p:nvPr/>
          </p:nvPicPr>
          <p:blipFill>
            <a:blip r:embed="rId3">
              <a:extLst>
                <a:ext uri="{28A0092B-C50C-407E-A947-70E740481C1C}">
                  <a14:useLocalDpi xmlns:a14="http://schemas.microsoft.com/office/drawing/2010/main" val="0"/>
                </a:ext>
              </a:extLst>
            </a:blip>
            <a:srcRect/>
            <a:stretch>
              <a:fillRect/>
            </a:stretch>
          </p:blipFill>
          <p:spPr bwMode="auto">
            <a:xfrm>
              <a:off x="2225963" y="3477924"/>
              <a:ext cx="8155709" cy="2645785"/>
            </a:xfrm>
            <a:prstGeom prst="rect">
              <a:avLst/>
            </a:prstGeom>
            <a:noFill/>
            <a:ln>
              <a:noFill/>
            </a:ln>
          </p:spPr>
        </p:pic>
        <p:sp>
          <p:nvSpPr>
            <p:cNvPr id="5" name="CaixaDeTexto 4"/>
            <p:cNvSpPr txBox="1"/>
            <p:nvPr/>
          </p:nvSpPr>
          <p:spPr>
            <a:xfrm>
              <a:off x="1974487" y="5538934"/>
              <a:ext cx="1063233" cy="687425"/>
            </a:xfrm>
            <a:prstGeom prst="rect">
              <a:avLst/>
            </a:prstGeom>
            <a:noFill/>
          </p:spPr>
          <p:txBody>
            <a:bodyPr wrap="square" rtlCol="0">
              <a:spAutoFit/>
            </a:bodyPr>
            <a:lstStyle/>
            <a:p>
              <a:pPr algn="ctr"/>
              <a:r>
                <a:rPr lang="pt-BR" sz="1400" dirty="0" smtClean="0">
                  <a:latin typeface="Arial" panose="020B0604020202020204" pitchFamily="34" charset="0"/>
                  <a:cs typeface="Arial" panose="020B0604020202020204" pitchFamily="34" charset="0"/>
                </a:rPr>
                <a:t>núcleo</a:t>
              </a:r>
            </a:p>
            <a:p>
              <a:pPr algn="ctr"/>
              <a:r>
                <a:rPr lang="pt-BR" sz="1400" dirty="0" smtClean="0">
                  <a:latin typeface="Arial" panose="020B0604020202020204" pitchFamily="34" charset="0"/>
                  <a:cs typeface="Arial" panose="020B0604020202020204" pitchFamily="34" charset="0"/>
                </a:rPr>
                <a:t> instável</a:t>
              </a:r>
              <a:endParaRPr lang="pt-BR"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94891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37309" y="2706254"/>
            <a:ext cx="10658764" cy="1015663"/>
          </a:xfrm>
          <a:prstGeom prst="rect">
            <a:avLst/>
          </a:prstGeom>
          <a:noFill/>
        </p:spPr>
        <p:txBody>
          <a:bodyPr wrap="square" rtlCol="0">
            <a:spAutoFit/>
          </a:bodyPr>
          <a:lstStyle/>
          <a:p>
            <a:pPr lvl="0" algn="ctr">
              <a:lnSpc>
                <a:spcPct val="150000"/>
              </a:lnSpc>
            </a:pPr>
            <a:r>
              <a:rPr lang="pt-BR" sz="2000" b="1" dirty="0" smtClean="0">
                <a:latin typeface="Arial" panose="020B0604020202020204" pitchFamily="34" charset="0"/>
                <a:cs typeface="Arial" panose="020B0604020202020204" pitchFamily="34" charset="0"/>
              </a:rPr>
              <a:t>SIMULAÇÃO</a:t>
            </a:r>
            <a:r>
              <a:rPr lang="pt-BR" sz="2000" dirty="0" smtClean="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Decaimento Beta</a:t>
            </a:r>
            <a:r>
              <a:rPr lang="pt-BR" sz="2000" dirty="0">
                <a:latin typeface="Arial" panose="020B0604020202020204" pitchFamily="34" charset="0"/>
                <a:cs typeface="Arial" panose="020B0604020202020204" pitchFamily="34" charset="0"/>
              </a:rPr>
              <a:t>.</a:t>
            </a:r>
          </a:p>
          <a:p>
            <a:pPr algn="ctr">
              <a:lnSpc>
                <a:spcPct val="150000"/>
              </a:lnSpc>
            </a:pPr>
            <a:r>
              <a:rPr lang="pt-BR" sz="2000" u="sng" dirty="0" smtClean="0">
                <a:latin typeface="Arial" panose="020B0604020202020204" pitchFamily="34" charset="0"/>
                <a:cs typeface="Arial" panose="020B0604020202020204" pitchFamily="34" charset="0"/>
                <a:hlinkClick r:id="rId2"/>
              </a:rPr>
              <a:t>http</a:t>
            </a:r>
            <a:r>
              <a:rPr lang="pt-BR" sz="2000" u="sng" dirty="0">
                <a:latin typeface="Arial" panose="020B0604020202020204" pitchFamily="34" charset="0"/>
                <a:cs typeface="Arial" panose="020B0604020202020204" pitchFamily="34" charset="0"/>
                <a:hlinkClick r:id="rId2"/>
              </a:rPr>
              <a:t>://phet.colorado.edu/pt_BR/simulation/beta-decay</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89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673" y="314037"/>
            <a:ext cx="11739418" cy="101566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pt-BR" sz="2000" b="1" dirty="0" smtClean="0">
                <a:latin typeface="Arial" panose="020B0604020202020204" pitchFamily="34" charset="0"/>
                <a:cs typeface="Arial" panose="020B0604020202020204" pitchFamily="34" charset="0"/>
              </a:rPr>
              <a:t>Empédocles de </a:t>
            </a:r>
            <a:r>
              <a:rPr lang="pt-BR" sz="2000" b="1" dirty="0" err="1" smtClean="0">
                <a:latin typeface="Arial" panose="020B0604020202020204" pitchFamily="34" charset="0"/>
                <a:cs typeface="Arial" panose="020B0604020202020204" pitchFamily="34" charset="0"/>
              </a:rPr>
              <a:t>Akragas</a:t>
            </a:r>
            <a:r>
              <a:rPr lang="pt-BR" sz="2000" b="1"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(490-431 a. C.): introduziu a ideia de que as substâncias eram constituídas pela combinação dos </a:t>
            </a:r>
            <a:r>
              <a:rPr lang="pt-BR" sz="2000" b="1" dirty="0" smtClean="0">
                <a:solidFill>
                  <a:srgbClr val="3333FF"/>
                </a:solidFill>
                <a:latin typeface="Arial" panose="020B0604020202020204" pitchFamily="34" charset="0"/>
                <a:cs typeface="Arial" panose="020B0604020202020204" pitchFamily="34" charset="0"/>
              </a:rPr>
              <a:t>quatro elementos: terra, água, ar e fogo</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
        <p:nvSpPr>
          <p:cNvPr id="4" name="CaixaDeTexto 3"/>
          <p:cNvSpPr txBox="1"/>
          <p:nvPr/>
        </p:nvSpPr>
        <p:spPr>
          <a:xfrm>
            <a:off x="221673" y="1348508"/>
            <a:ext cx="11739418" cy="142032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pt-BR" sz="2000" b="1" dirty="0" smtClean="0">
                <a:latin typeface="Arial" panose="020B0604020202020204" pitchFamily="34" charset="0"/>
                <a:cs typeface="Arial" panose="020B0604020202020204" pitchFamily="34" charset="0"/>
              </a:rPr>
              <a:t>Aristóteles de </a:t>
            </a:r>
            <a:r>
              <a:rPr lang="pt-BR" sz="2000" b="1" dirty="0" err="1" smtClean="0">
                <a:latin typeface="Arial" panose="020B0604020202020204" pitchFamily="34" charset="0"/>
                <a:cs typeface="Arial" panose="020B0604020202020204" pitchFamily="34" charset="0"/>
              </a:rPr>
              <a:t>Estagira</a:t>
            </a:r>
            <a:r>
              <a:rPr lang="pt-BR" sz="2000" b="1"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(384-322 a. C.): acrescentou mais quatro elementos - frio, quente, úmido e seco - que, combinados dois a dois, resultariam nos elementos de Empédocles. Segundo o pensamento aristotélico, agrupando-se os elementos:</a:t>
            </a:r>
            <a:endParaRPr lang="pt-BR" sz="2000" dirty="0">
              <a:latin typeface="Arial" panose="020B0604020202020204" pitchFamily="34" charset="0"/>
              <a:cs typeface="Arial" panose="020B0604020202020204" pitchFamily="34" charset="0"/>
            </a:endParaRPr>
          </a:p>
        </p:txBody>
      </p:sp>
      <p:sp>
        <p:nvSpPr>
          <p:cNvPr id="5" name="CaixaDeTexto 4"/>
          <p:cNvSpPr txBox="1"/>
          <p:nvPr/>
        </p:nvSpPr>
        <p:spPr>
          <a:xfrm>
            <a:off x="6668655" y="3444808"/>
            <a:ext cx="4405745" cy="2400657"/>
          </a:xfrm>
          <a:prstGeom prst="rect">
            <a:avLst/>
          </a:prstGeom>
          <a:noFill/>
        </p:spPr>
        <p:txBody>
          <a:bodyPr wrap="square" rtlCol="0">
            <a:spAutoFit/>
          </a:bodyPr>
          <a:lstStyle/>
          <a:p>
            <a:pPr algn="just">
              <a:lnSpc>
                <a:spcPct val="150000"/>
              </a:lnSpc>
            </a:pPr>
            <a:r>
              <a:rPr lang="pt-BR" sz="2000" dirty="0" smtClean="0">
                <a:latin typeface="Arial" panose="020B0604020202020204" pitchFamily="34" charset="0"/>
                <a:cs typeface="Arial" panose="020B0604020202020204" pitchFamily="34" charset="0"/>
              </a:rPr>
              <a:t>A teoria aristotélica, denominada de “</a:t>
            </a:r>
            <a:r>
              <a:rPr lang="pt-BR" sz="2000" b="1" dirty="0" smtClean="0">
                <a:latin typeface="Arial" panose="020B0604020202020204" pitchFamily="34" charset="0"/>
                <a:cs typeface="Arial" panose="020B0604020202020204" pitchFamily="34" charset="0"/>
              </a:rPr>
              <a:t>teoria plena da matéria</a:t>
            </a:r>
            <a:r>
              <a:rPr lang="pt-BR" sz="2000" dirty="0" smtClean="0">
                <a:latin typeface="Arial" panose="020B0604020202020204" pitchFamily="34" charset="0"/>
                <a:cs typeface="Arial" panose="020B0604020202020204" pitchFamily="34" charset="0"/>
              </a:rPr>
              <a:t>”, propunha que a matéria possuía uma estrutura perfeitamente contínua e poderia ser subdividida indefinidamente. </a:t>
            </a:r>
            <a:endParaRPr lang="pt-BR" sz="2000" dirty="0">
              <a:latin typeface="Arial" panose="020B0604020202020204" pitchFamily="34" charset="0"/>
              <a:cs typeface="Arial" panose="020B0604020202020204" pitchFamily="34" charset="0"/>
            </a:endParaRPr>
          </a:p>
        </p:txBody>
      </p:sp>
      <p:sp>
        <p:nvSpPr>
          <p:cNvPr id="6" name="CaixaDeTexto 5"/>
          <p:cNvSpPr txBox="1"/>
          <p:nvPr/>
        </p:nvSpPr>
        <p:spPr>
          <a:xfrm>
            <a:off x="1052945" y="2768833"/>
            <a:ext cx="5006109" cy="3323987"/>
          </a:xfrm>
          <a:prstGeom prst="rect">
            <a:avLst/>
          </a:prstGeom>
          <a:noFill/>
        </p:spPr>
        <p:txBody>
          <a:bodyPr wrap="square" rtlCol="0">
            <a:spAutoFit/>
          </a:bodyPr>
          <a:lstStyle/>
          <a:p>
            <a:pPr algn="just">
              <a:lnSpc>
                <a:spcPct val="150000"/>
              </a:lnSpc>
            </a:pPr>
            <a:r>
              <a:rPr lang="pt-BR" sz="2000" dirty="0">
                <a:latin typeface="Arial" panose="020B0604020202020204" pitchFamily="34" charset="0"/>
                <a:cs typeface="Arial" panose="020B0604020202020204" pitchFamily="34" charset="0"/>
              </a:rPr>
              <a:t>seco e </a:t>
            </a:r>
            <a:r>
              <a:rPr lang="pt-BR" sz="2000" dirty="0" smtClean="0">
                <a:latin typeface="Arial" panose="020B0604020202020204" pitchFamily="34" charset="0"/>
                <a:cs typeface="Arial" panose="020B0604020202020204" pitchFamily="34" charset="0"/>
              </a:rPr>
              <a:t>frio</a:t>
            </a:r>
            <a:endParaRPr lang="pt-BR" sz="2000" dirty="0">
              <a:latin typeface="Arial" panose="020B0604020202020204" pitchFamily="34" charset="0"/>
              <a:cs typeface="Arial" panose="020B0604020202020204" pitchFamily="34" charset="0"/>
            </a:endParaRPr>
          </a:p>
          <a:p>
            <a:pPr algn="just">
              <a:lnSpc>
                <a:spcPct val="150000"/>
              </a:lnSpc>
            </a:pPr>
            <a:endParaRPr lang="pt-BR" sz="2000" dirty="0" smtClean="0">
              <a:latin typeface="Arial" panose="020B0604020202020204" pitchFamily="34" charset="0"/>
              <a:cs typeface="Arial" panose="020B0604020202020204" pitchFamily="34" charset="0"/>
            </a:endParaRPr>
          </a:p>
          <a:p>
            <a:pPr algn="just">
              <a:lnSpc>
                <a:spcPct val="150000"/>
              </a:lnSpc>
            </a:pPr>
            <a:r>
              <a:rPr lang="pt-BR" sz="2000" dirty="0" smtClean="0">
                <a:latin typeface="Arial" panose="020B0604020202020204" pitchFamily="34" charset="0"/>
                <a:cs typeface="Arial" panose="020B0604020202020204" pitchFamily="34" charset="0"/>
              </a:rPr>
              <a:t>seco </a:t>
            </a:r>
            <a:r>
              <a:rPr lang="pt-BR" sz="2000" dirty="0">
                <a:latin typeface="Arial" panose="020B0604020202020204" pitchFamily="34" charset="0"/>
                <a:cs typeface="Arial" panose="020B0604020202020204" pitchFamily="34" charset="0"/>
              </a:rPr>
              <a:t>e </a:t>
            </a:r>
            <a:r>
              <a:rPr lang="pt-BR" sz="2000" dirty="0" smtClean="0">
                <a:latin typeface="Arial" panose="020B0604020202020204" pitchFamily="34" charset="0"/>
                <a:cs typeface="Arial" panose="020B0604020202020204" pitchFamily="34" charset="0"/>
              </a:rPr>
              <a:t>quente                  </a:t>
            </a:r>
            <a:endParaRPr lang="pt-BR" sz="2000" dirty="0">
              <a:latin typeface="Arial" panose="020B0604020202020204" pitchFamily="34" charset="0"/>
              <a:cs typeface="Arial" panose="020B0604020202020204" pitchFamily="34" charset="0"/>
            </a:endParaRPr>
          </a:p>
          <a:p>
            <a:pPr algn="just">
              <a:lnSpc>
                <a:spcPct val="150000"/>
              </a:lnSpc>
            </a:pPr>
            <a:endParaRPr lang="pt-BR" sz="2000" dirty="0">
              <a:latin typeface="Arial" panose="020B0604020202020204" pitchFamily="34" charset="0"/>
              <a:cs typeface="Arial" panose="020B0604020202020204" pitchFamily="34" charset="0"/>
            </a:endParaRPr>
          </a:p>
          <a:p>
            <a:pPr algn="just">
              <a:lnSpc>
                <a:spcPct val="150000"/>
              </a:lnSpc>
            </a:pPr>
            <a:r>
              <a:rPr lang="pt-BR" sz="2000" dirty="0" smtClean="0">
                <a:latin typeface="Arial" panose="020B0604020202020204" pitchFamily="34" charset="0"/>
                <a:cs typeface="Arial" panose="020B0604020202020204" pitchFamily="34" charset="0"/>
              </a:rPr>
              <a:t>úmido </a:t>
            </a:r>
            <a:r>
              <a:rPr lang="pt-BR" sz="2000" dirty="0">
                <a:latin typeface="Arial" panose="020B0604020202020204" pitchFamily="34" charset="0"/>
                <a:cs typeface="Arial" panose="020B0604020202020204" pitchFamily="34" charset="0"/>
              </a:rPr>
              <a:t>e </a:t>
            </a:r>
            <a:r>
              <a:rPr lang="pt-BR" sz="2000" dirty="0" smtClean="0">
                <a:latin typeface="Arial" panose="020B0604020202020204" pitchFamily="34" charset="0"/>
                <a:cs typeface="Arial" panose="020B0604020202020204" pitchFamily="34" charset="0"/>
              </a:rPr>
              <a:t>quente                 </a:t>
            </a:r>
            <a:endParaRPr lang="pt-BR" sz="2000" dirty="0">
              <a:latin typeface="Arial" panose="020B0604020202020204" pitchFamily="34" charset="0"/>
              <a:cs typeface="Arial" panose="020B0604020202020204" pitchFamily="34" charset="0"/>
            </a:endParaRPr>
          </a:p>
          <a:p>
            <a:pPr algn="just">
              <a:lnSpc>
                <a:spcPct val="150000"/>
              </a:lnSpc>
            </a:pPr>
            <a:endParaRPr lang="pt-BR" sz="2000" dirty="0">
              <a:latin typeface="Arial" panose="020B0604020202020204" pitchFamily="34" charset="0"/>
              <a:cs typeface="Arial" panose="020B0604020202020204" pitchFamily="34" charset="0"/>
            </a:endParaRPr>
          </a:p>
          <a:p>
            <a:pPr algn="just">
              <a:lnSpc>
                <a:spcPct val="150000"/>
              </a:lnSpc>
            </a:pPr>
            <a:r>
              <a:rPr lang="pt-BR" sz="2000" dirty="0" smtClean="0">
                <a:latin typeface="Arial" panose="020B0604020202020204" pitchFamily="34" charset="0"/>
                <a:cs typeface="Arial" panose="020B0604020202020204" pitchFamily="34" charset="0"/>
              </a:rPr>
              <a:t>úmido </a:t>
            </a:r>
            <a:r>
              <a:rPr lang="pt-BR" sz="2000" dirty="0">
                <a:latin typeface="Arial" panose="020B0604020202020204" pitchFamily="34" charset="0"/>
                <a:cs typeface="Arial" panose="020B0604020202020204" pitchFamily="34" charset="0"/>
              </a:rPr>
              <a:t>e </a:t>
            </a:r>
            <a:r>
              <a:rPr lang="pt-BR" sz="2000" dirty="0" smtClean="0">
                <a:latin typeface="Arial" panose="020B0604020202020204" pitchFamily="34" charset="0"/>
                <a:cs typeface="Arial" panose="020B0604020202020204" pitchFamily="34" charset="0"/>
              </a:rPr>
              <a:t>frio</a:t>
            </a:r>
            <a:endParaRPr lang="pt-BR" dirty="0"/>
          </a:p>
        </p:txBody>
      </p:sp>
      <p:grpSp>
        <p:nvGrpSpPr>
          <p:cNvPr id="16" name="Agrupar 15"/>
          <p:cNvGrpSpPr/>
          <p:nvPr/>
        </p:nvGrpSpPr>
        <p:grpSpPr>
          <a:xfrm>
            <a:off x="2530763" y="2906765"/>
            <a:ext cx="2096654" cy="400110"/>
            <a:chOff x="2530763" y="2906765"/>
            <a:chExt cx="2096654" cy="400110"/>
          </a:xfrm>
        </p:grpSpPr>
        <p:cxnSp>
          <p:nvCxnSpPr>
            <p:cNvPr id="8" name="Conector de Seta Reta 7"/>
            <p:cNvCxnSpPr/>
            <p:nvPr/>
          </p:nvCxnSpPr>
          <p:spPr>
            <a:xfrm>
              <a:off x="2530763" y="3110782"/>
              <a:ext cx="1265382"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1" name="CaixaDeTexto 10"/>
            <p:cNvSpPr txBox="1"/>
            <p:nvPr/>
          </p:nvSpPr>
          <p:spPr>
            <a:xfrm>
              <a:off x="3810000" y="2906765"/>
              <a:ext cx="817417" cy="400110"/>
            </a:xfrm>
            <a:prstGeom prst="rect">
              <a:avLst/>
            </a:prstGeom>
            <a:noFill/>
          </p:spPr>
          <p:txBody>
            <a:bodyPr wrap="square" rtlCol="0">
              <a:spAutoFit/>
            </a:bodyPr>
            <a:lstStyle/>
            <a:p>
              <a:pPr algn="ctr"/>
              <a:r>
                <a:rPr lang="pt-BR" sz="2000" dirty="0">
                  <a:latin typeface="Arial" panose="020B0604020202020204" pitchFamily="34" charset="0"/>
                  <a:cs typeface="Arial" panose="020B0604020202020204" pitchFamily="34" charset="0"/>
                </a:rPr>
                <a:t>terra</a:t>
              </a:r>
              <a:endParaRPr lang="pt-BR" sz="2000" dirty="0"/>
            </a:p>
          </p:txBody>
        </p:sp>
      </p:grpSp>
      <p:grpSp>
        <p:nvGrpSpPr>
          <p:cNvPr id="17" name="Agrupar 16"/>
          <p:cNvGrpSpPr/>
          <p:nvPr/>
        </p:nvGrpSpPr>
        <p:grpSpPr>
          <a:xfrm>
            <a:off x="2844800" y="3844177"/>
            <a:ext cx="1782616" cy="400110"/>
            <a:chOff x="2844800" y="3844177"/>
            <a:chExt cx="1782616" cy="400110"/>
          </a:xfrm>
        </p:grpSpPr>
        <p:cxnSp>
          <p:nvCxnSpPr>
            <p:cNvPr id="12" name="Conector de Seta Reta 11"/>
            <p:cNvCxnSpPr/>
            <p:nvPr/>
          </p:nvCxnSpPr>
          <p:spPr>
            <a:xfrm>
              <a:off x="2844800" y="4048273"/>
              <a:ext cx="951345"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8" name="CaixaDeTexto 17"/>
            <p:cNvSpPr txBox="1"/>
            <p:nvPr/>
          </p:nvSpPr>
          <p:spPr>
            <a:xfrm>
              <a:off x="3809999" y="3844177"/>
              <a:ext cx="817417" cy="400110"/>
            </a:xfrm>
            <a:prstGeom prst="rect">
              <a:avLst/>
            </a:prstGeom>
            <a:noFill/>
          </p:spPr>
          <p:txBody>
            <a:bodyPr wrap="square" rtlCol="0">
              <a:spAutoFit/>
            </a:bodyPr>
            <a:lstStyle/>
            <a:p>
              <a:pPr algn="ctr"/>
              <a:r>
                <a:rPr lang="pt-BR" sz="2000" dirty="0" smtClean="0">
                  <a:latin typeface="Arial" panose="020B0604020202020204" pitchFamily="34" charset="0"/>
                  <a:cs typeface="Arial" panose="020B0604020202020204" pitchFamily="34" charset="0"/>
                </a:rPr>
                <a:t>fogo</a:t>
              </a:r>
              <a:endParaRPr lang="pt-BR" sz="2000" dirty="0"/>
            </a:p>
          </p:txBody>
        </p:sp>
      </p:grpSp>
      <p:grpSp>
        <p:nvGrpSpPr>
          <p:cNvPr id="19" name="Agrupar 18"/>
          <p:cNvGrpSpPr/>
          <p:nvPr/>
        </p:nvGrpSpPr>
        <p:grpSpPr>
          <a:xfrm>
            <a:off x="2960254" y="4730291"/>
            <a:ext cx="1417781" cy="400110"/>
            <a:chOff x="2960254" y="4730291"/>
            <a:chExt cx="1417781" cy="400110"/>
          </a:xfrm>
        </p:grpSpPr>
        <p:cxnSp>
          <p:nvCxnSpPr>
            <p:cNvPr id="14" name="Conector de Seta Reta 13"/>
            <p:cNvCxnSpPr/>
            <p:nvPr/>
          </p:nvCxnSpPr>
          <p:spPr>
            <a:xfrm>
              <a:off x="2960254" y="4930346"/>
              <a:ext cx="951345"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3" name="CaixaDeTexto 12"/>
            <p:cNvSpPr txBox="1"/>
            <p:nvPr/>
          </p:nvSpPr>
          <p:spPr>
            <a:xfrm>
              <a:off x="3916215" y="4730291"/>
              <a:ext cx="461820" cy="400110"/>
            </a:xfrm>
            <a:prstGeom prst="rect">
              <a:avLst/>
            </a:prstGeom>
            <a:noFill/>
          </p:spPr>
          <p:txBody>
            <a:bodyPr wrap="square" rtlCol="0">
              <a:spAutoFit/>
            </a:bodyPr>
            <a:lstStyle/>
            <a:p>
              <a:r>
                <a:rPr lang="pt-BR" sz="2000" dirty="0" smtClean="0">
                  <a:latin typeface="Arial" panose="020B0604020202020204" pitchFamily="34" charset="0"/>
                  <a:cs typeface="Arial" panose="020B0604020202020204" pitchFamily="34" charset="0"/>
                </a:rPr>
                <a:t>ar</a:t>
              </a:r>
              <a:endParaRPr lang="pt-BR" sz="2000" dirty="0">
                <a:latin typeface="Arial" panose="020B0604020202020204" pitchFamily="34" charset="0"/>
                <a:cs typeface="Arial" panose="020B0604020202020204" pitchFamily="34" charset="0"/>
              </a:endParaRPr>
            </a:p>
          </p:txBody>
        </p:sp>
      </p:grpSp>
      <p:grpSp>
        <p:nvGrpSpPr>
          <p:cNvPr id="21" name="Agrupar 20"/>
          <p:cNvGrpSpPr/>
          <p:nvPr/>
        </p:nvGrpSpPr>
        <p:grpSpPr>
          <a:xfrm>
            <a:off x="2558471" y="5645410"/>
            <a:ext cx="2170545" cy="400110"/>
            <a:chOff x="2558471" y="5645410"/>
            <a:chExt cx="2170545" cy="400110"/>
          </a:xfrm>
        </p:grpSpPr>
        <p:cxnSp>
          <p:nvCxnSpPr>
            <p:cNvPr id="15" name="Conector de Seta Reta 14"/>
            <p:cNvCxnSpPr/>
            <p:nvPr/>
          </p:nvCxnSpPr>
          <p:spPr>
            <a:xfrm>
              <a:off x="2558471" y="5845465"/>
              <a:ext cx="1380836"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20" name="CaixaDeTexto 19"/>
            <p:cNvSpPr txBox="1"/>
            <p:nvPr/>
          </p:nvSpPr>
          <p:spPr>
            <a:xfrm>
              <a:off x="3911599" y="5645410"/>
              <a:ext cx="817417" cy="400110"/>
            </a:xfrm>
            <a:prstGeom prst="rect">
              <a:avLst/>
            </a:prstGeom>
            <a:noFill/>
          </p:spPr>
          <p:txBody>
            <a:bodyPr wrap="square" rtlCol="0">
              <a:spAutoFit/>
            </a:bodyPr>
            <a:lstStyle/>
            <a:p>
              <a:pPr algn="ctr"/>
              <a:r>
                <a:rPr lang="pt-BR" sz="2000" dirty="0" smtClean="0">
                  <a:latin typeface="Arial" panose="020B0604020202020204" pitchFamily="34" charset="0"/>
                  <a:cs typeface="Arial" panose="020B0604020202020204" pitchFamily="34" charset="0"/>
                </a:rPr>
                <a:t>água</a:t>
              </a:r>
              <a:endParaRPr lang="pt-BR" sz="2000" dirty="0"/>
            </a:p>
          </p:txBody>
        </p:sp>
      </p:grpSp>
    </p:spTree>
    <p:extLst>
      <p:ext uri="{BB962C8B-B14F-4D97-AF65-F5344CB8AC3E}">
        <p14:creationId xmlns:p14="http://schemas.microsoft.com/office/powerpoint/2010/main" val="1651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ppt_w/2"/>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ppt_x</p:attrName>
                                        </p:attrNameLst>
                                      </p:cBhvr>
                                      <p:tavLst>
                                        <p:tav tm="0">
                                          <p:val>
                                            <p:strVal val="#ppt_x-#ppt_w/2"/>
                                          </p:val>
                                        </p:tav>
                                        <p:tav tm="100000">
                                          <p:val>
                                            <p:strVal val="#ppt_x"/>
                                          </p:val>
                                        </p:tav>
                                      </p:tavLst>
                                    </p:anim>
                                    <p:anim calcmode="lin" valueType="num">
                                      <p:cBhvr>
                                        <p:cTn id="24" dur="500" fill="hold"/>
                                        <p:tgtEl>
                                          <p:spTgt spid="17"/>
                                        </p:tgtEl>
                                        <p:attrNameLst>
                                          <p:attrName>ppt_y</p:attrName>
                                        </p:attrNameLst>
                                      </p:cBhvr>
                                      <p:tavLst>
                                        <p:tav tm="0">
                                          <p:val>
                                            <p:strVal val="#ppt_y"/>
                                          </p:val>
                                        </p:tav>
                                        <p:tav tm="100000">
                                          <p:val>
                                            <p:strVal val="#ppt_y"/>
                                          </p:val>
                                        </p:tav>
                                      </p:tavLst>
                                    </p:anim>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ppt_x-#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ppt_x</p:attrName>
                                        </p:attrNameLst>
                                      </p:cBhvr>
                                      <p:tavLst>
                                        <p:tav tm="0">
                                          <p:val>
                                            <p:strVal val="#ppt_x-#ppt_w/2"/>
                                          </p:val>
                                        </p:tav>
                                        <p:tav tm="100000">
                                          <p:val>
                                            <p:strVal val="#ppt_x"/>
                                          </p:val>
                                        </p:tav>
                                      </p:tavLst>
                                    </p:anim>
                                    <p:anim calcmode="lin" valueType="num">
                                      <p:cBhvr>
                                        <p:cTn id="40" dur="500" fill="hold"/>
                                        <p:tgtEl>
                                          <p:spTgt spid="21"/>
                                        </p:tgtEl>
                                        <p:attrNameLst>
                                          <p:attrName>ppt_y</p:attrName>
                                        </p:attrNameLst>
                                      </p:cBhvr>
                                      <p:tavLst>
                                        <p:tav tm="0">
                                          <p:val>
                                            <p:strVal val="#ppt_y"/>
                                          </p:val>
                                        </p:tav>
                                        <p:tav tm="100000">
                                          <p:val>
                                            <p:strVal val="#ppt_y"/>
                                          </p:val>
                                        </p:tav>
                                      </p:tavLst>
                                    </p:anim>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03200" y="267853"/>
            <a:ext cx="11730182" cy="496996"/>
          </a:xfrm>
          <a:prstGeom prst="rect">
            <a:avLst/>
          </a:prstGeom>
          <a:noFill/>
        </p:spPr>
        <p:txBody>
          <a:bodyPr wrap="square" rtlCol="0">
            <a:spAutoFit/>
          </a:bodyPr>
          <a:lstStyle/>
          <a:p>
            <a:pPr algn="just">
              <a:lnSpc>
                <a:spcPct val="150000"/>
              </a:lnSpc>
            </a:pPr>
            <a:r>
              <a:rPr lang="pt-BR" sz="2000" b="1" dirty="0" smtClean="0">
                <a:latin typeface="Arial" panose="020B0604020202020204" pitchFamily="34" charset="0"/>
                <a:cs typeface="Arial" panose="020B0604020202020204" pitchFamily="34" charset="0"/>
              </a:rPr>
              <a:t>Daí surge uma questão: Se o núcleo está emitindo partículas, então ele está se transformando!</a:t>
            </a:r>
            <a:endParaRPr lang="pt-BR" sz="2000" dirty="0" smtClean="0">
              <a:latin typeface="Arial" panose="020B0604020202020204" pitchFamily="34" charset="0"/>
              <a:cs typeface="Arial" panose="020B0604020202020204" pitchFamily="34" charset="0"/>
            </a:endParaRPr>
          </a:p>
        </p:txBody>
      </p:sp>
      <p:sp>
        <p:nvSpPr>
          <p:cNvPr id="3" name="CaixaDeTexto 2"/>
          <p:cNvSpPr txBox="1"/>
          <p:nvPr/>
        </p:nvSpPr>
        <p:spPr>
          <a:xfrm>
            <a:off x="244764" y="1071419"/>
            <a:ext cx="11688618" cy="3785652"/>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Quando um elemento radioativo emite partículas alfa ou beta, varia o número de prótons no núcleo (diminui ou aumenta), ocorrendo uma </a:t>
            </a:r>
            <a:r>
              <a:rPr lang="pt-BR" sz="2000" b="1" dirty="0">
                <a:solidFill>
                  <a:prstClr val="black"/>
                </a:solidFill>
                <a:latin typeface="Arial" panose="020B0604020202020204" pitchFamily="34" charset="0"/>
                <a:cs typeface="Arial" panose="020B0604020202020204" pitchFamily="34" charset="0"/>
              </a:rPr>
              <a:t>alteração do número atômico</a:t>
            </a:r>
            <a:r>
              <a:rPr lang="pt-BR" sz="2000" dirty="0">
                <a:solidFill>
                  <a:prstClr val="black"/>
                </a:solidFill>
                <a:latin typeface="Arial" panose="020B0604020202020204" pitchFamily="34" charset="0"/>
                <a:cs typeface="Arial" panose="020B0604020202020204" pitchFamily="34" charset="0"/>
              </a:rPr>
              <a:t>. Com isso, o elemento químico se transforma ou se transmuta, e um novo elemento químico é criado. O núcleo original não existe mais. </a:t>
            </a:r>
          </a:p>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A transformação de um núcleo atômico em outro em virtude da emissão espontânea de partículas nucleares é conhecida como </a:t>
            </a:r>
            <a:r>
              <a:rPr lang="pt-BR" sz="2000" i="1" dirty="0">
                <a:solidFill>
                  <a:srgbClr val="3333FF"/>
                </a:solidFill>
                <a:latin typeface="Arial" panose="020B0604020202020204" pitchFamily="34" charset="0"/>
                <a:cs typeface="Arial" panose="020B0604020202020204" pitchFamily="34" charset="0"/>
              </a:rPr>
              <a:t>decaimento radioativo </a:t>
            </a:r>
            <a:r>
              <a:rPr lang="pt-BR" sz="2000" dirty="0">
                <a:solidFill>
                  <a:prstClr val="black"/>
                </a:solidFill>
                <a:latin typeface="Arial" panose="020B0604020202020204" pitchFamily="34" charset="0"/>
                <a:cs typeface="Arial" panose="020B0604020202020204" pitchFamily="34" charset="0"/>
              </a:rPr>
              <a:t>ou </a:t>
            </a:r>
            <a:r>
              <a:rPr lang="pt-BR" sz="2000" i="1" dirty="0">
                <a:solidFill>
                  <a:srgbClr val="3333FF"/>
                </a:solidFill>
                <a:latin typeface="Arial" panose="020B0604020202020204" pitchFamily="34" charset="0"/>
                <a:cs typeface="Arial" panose="020B0604020202020204" pitchFamily="34" charset="0"/>
              </a:rPr>
              <a:t>transmutação nuclear</a:t>
            </a:r>
            <a:r>
              <a:rPr lang="pt-BR" sz="2000" dirty="0">
                <a:solidFill>
                  <a:prstClr val="black"/>
                </a:solidFill>
                <a:latin typeface="Arial" panose="020B0604020202020204" pitchFamily="34" charset="0"/>
                <a:cs typeface="Arial" panose="020B0604020202020204" pitchFamily="34" charset="0"/>
              </a:rPr>
              <a:t>. É um processo natural, mas pode ser produzido artificialmente em </a:t>
            </a:r>
            <a:r>
              <a:rPr lang="pt-BR" sz="2000" dirty="0" smtClean="0">
                <a:solidFill>
                  <a:prstClr val="black"/>
                </a:solidFill>
                <a:latin typeface="Arial" panose="020B0604020202020204" pitchFamily="34" charset="0"/>
                <a:cs typeface="Arial" panose="020B0604020202020204" pitchFamily="34" charset="0"/>
              </a:rPr>
              <a:t>laboratórios (a transmutação artificial foi produzida pela primeira vez por </a:t>
            </a:r>
            <a:r>
              <a:rPr lang="pt-BR" sz="2000" dirty="0" err="1" smtClean="0">
                <a:solidFill>
                  <a:prstClr val="black"/>
                </a:solidFill>
                <a:latin typeface="Arial" panose="020B0604020202020204" pitchFamily="34" charset="0"/>
                <a:cs typeface="Arial" panose="020B0604020202020204" pitchFamily="34" charset="0"/>
              </a:rPr>
              <a:t>Irène</a:t>
            </a:r>
            <a:r>
              <a:rPr lang="pt-BR" sz="2000" dirty="0" smtClean="0">
                <a:solidFill>
                  <a:prstClr val="black"/>
                </a:solidFill>
                <a:latin typeface="Arial" panose="020B0604020202020204" pitchFamily="34" charset="0"/>
                <a:cs typeface="Arial" panose="020B0604020202020204" pitchFamily="34" charset="0"/>
              </a:rPr>
              <a:t> Curie, filha do casal Curie, e seu marido Frédéric </a:t>
            </a:r>
            <a:r>
              <a:rPr lang="pt-BR" sz="2000" dirty="0" err="1" smtClean="0">
                <a:solidFill>
                  <a:prstClr val="black"/>
                </a:solidFill>
                <a:latin typeface="Arial" panose="020B0604020202020204" pitchFamily="34" charset="0"/>
                <a:cs typeface="Arial" panose="020B0604020202020204" pitchFamily="34" charset="0"/>
              </a:rPr>
              <a:t>Joliot</a:t>
            </a:r>
            <a:r>
              <a:rPr lang="pt-BR" sz="2000" dirty="0" smtClean="0">
                <a:solidFill>
                  <a:prstClr val="black"/>
                </a:solidFill>
                <a:latin typeface="Arial" panose="020B0604020202020204" pitchFamily="34" charset="0"/>
                <a:cs typeface="Arial" panose="020B0604020202020204" pitchFamily="34" charset="0"/>
              </a:rPr>
              <a:t>, em 1934</a:t>
            </a:r>
            <a:r>
              <a:rPr lang="pt-BR" sz="2000" dirty="0" smtClean="0">
                <a:solidFill>
                  <a:prstClr val="black"/>
                </a:solidFill>
                <a:latin typeface="Arial" panose="020B0604020202020204" pitchFamily="34" charset="0"/>
                <a:cs typeface="Arial" panose="020B0604020202020204" pitchFamily="34" charset="0"/>
              </a:rPr>
              <a:t>).</a:t>
            </a:r>
            <a:endParaRPr lang="pt-BR" sz="2000" dirty="0" smtClean="0">
              <a:solidFill>
                <a:prstClr val="black"/>
              </a:solidFill>
              <a:latin typeface="Arial" panose="020B0604020202020204" pitchFamily="34" charset="0"/>
              <a:cs typeface="Arial" panose="020B0604020202020204" pitchFamily="34" charset="0"/>
            </a:endParaRPr>
          </a:p>
        </p:txBody>
      </p:sp>
      <p:sp>
        <p:nvSpPr>
          <p:cNvPr id="4" name="CaixaDeTexto 3"/>
          <p:cNvSpPr txBox="1"/>
          <p:nvPr/>
        </p:nvSpPr>
        <p:spPr>
          <a:xfrm>
            <a:off x="223982" y="4857071"/>
            <a:ext cx="11730182" cy="1754326"/>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O termo </a:t>
            </a:r>
            <a:r>
              <a:rPr lang="pt-BR" sz="2000" i="1" dirty="0">
                <a:solidFill>
                  <a:prstClr val="black"/>
                </a:solidFill>
                <a:latin typeface="Arial" panose="020B0604020202020204" pitchFamily="34" charset="0"/>
                <a:cs typeface="Arial" panose="020B0604020202020204" pitchFamily="34" charset="0"/>
              </a:rPr>
              <a:t>desintegração nuclear </a:t>
            </a:r>
            <a:r>
              <a:rPr lang="pt-BR" sz="2000" dirty="0">
                <a:solidFill>
                  <a:prstClr val="black"/>
                </a:solidFill>
                <a:latin typeface="Arial" panose="020B0604020202020204" pitchFamily="34" charset="0"/>
                <a:cs typeface="Arial" panose="020B0604020202020204" pitchFamily="34" charset="0"/>
              </a:rPr>
              <a:t>também é utilizado, porém não é adequado, porque dá a ideia de desintegração total do átomo, e não de perda de sua integridade. Podemos, então, dizer que um núcleo instável decai, ao passo que um núcleo estável não decai. </a:t>
            </a:r>
          </a:p>
          <a:p>
            <a:endParaRPr lang="pt-BR" dirty="0"/>
          </a:p>
        </p:txBody>
      </p:sp>
    </p:spTree>
    <p:extLst>
      <p:ext uri="{BB962C8B-B14F-4D97-AF65-F5344CB8AC3E}">
        <p14:creationId xmlns:p14="http://schemas.microsoft.com/office/powerpoint/2010/main" val="11530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ixaDeTexto 1"/>
              <p:cNvSpPr txBox="1"/>
              <p:nvPr/>
            </p:nvSpPr>
            <p:spPr>
              <a:xfrm>
                <a:off x="230909" y="286328"/>
                <a:ext cx="11674763" cy="6039602"/>
              </a:xfrm>
              <a:prstGeom prst="rect">
                <a:avLst/>
              </a:prstGeom>
              <a:noFill/>
            </p:spPr>
            <p:txBody>
              <a:bodyPr wrap="square" rtlCol="0">
                <a:spAutoFit/>
              </a:bodyPr>
              <a:lstStyle/>
              <a:p>
                <a:r>
                  <a:rPr lang="pt-BR" sz="2000" b="1" dirty="0" smtClean="0">
                    <a:solidFill>
                      <a:srgbClr val="C00000"/>
                    </a:solidFill>
                    <a:latin typeface="Arial" panose="020B0604020202020204" pitchFamily="34" charset="0"/>
                    <a:cs typeface="Arial" panose="020B0604020202020204" pitchFamily="34" charset="0"/>
                  </a:rPr>
                  <a:t>Exemplificando o decaimento radioativo:</a:t>
                </a:r>
              </a:p>
              <a:p>
                <a:endParaRPr lang="pt-BR" sz="2000" b="1" dirty="0">
                  <a:solidFill>
                    <a:srgbClr val="C00000"/>
                  </a:solidFill>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Consideremos </a:t>
                </a:r>
                <a:r>
                  <a:rPr lang="pt-BR" sz="2000" dirty="0">
                    <a:latin typeface="Arial" panose="020B0604020202020204" pitchFamily="34" charset="0"/>
                    <a:cs typeface="Arial" panose="020B0604020202020204" pitchFamily="34" charset="0"/>
                  </a:rPr>
                  <a:t>o urânio-238, cujo núcleo possui 92 prótons e 146 nêutrons </a:t>
                </a:r>
                <a:r>
                  <a:rPr lang="pt-BR" sz="2000" dirty="0" smtClean="0">
                    <a:latin typeface="Arial" panose="020B0604020202020204" pitchFamily="34" charset="0"/>
                    <a:cs typeface="Arial" panose="020B0604020202020204" pitchFamily="34" charset="0"/>
                  </a:rPr>
                  <a:t>(</a:t>
                </a:r>
                <a14:m>
                  <m:oMath xmlns:m="http://schemas.openxmlformats.org/officeDocument/2006/math">
                    <m:sPre>
                      <m:sPrePr>
                        <m:ctrlPr>
                          <a:rPr lang="pt-BR" sz="2000" i="1" smtClean="0">
                            <a:latin typeface="Cambria Math" panose="02040503050406030204" pitchFamily="18" charset="0"/>
                            <a:cs typeface="Arial" panose="020B0604020202020204" pitchFamily="34" charset="0"/>
                          </a:rPr>
                        </m:ctrlPr>
                      </m:sPrePr>
                      <m:sub>
                        <m:r>
                          <a:rPr lang="pt-BR" sz="2000" b="0" i="1" smtClean="0">
                            <a:latin typeface="Cambria Math" panose="02040503050406030204" pitchFamily="18" charset="0"/>
                            <a:cs typeface="Arial" panose="020B0604020202020204" pitchFamily="34" charset="0"/>
                          </a:rPr>
                          <m:t>92</m:t>
                        </m:r>
                      </m:sub>
                      <m:sup>
                        <m:r>
                          <a:rPr lang="pt-BR" sz="2000" b="0" i="1" smtClean="0">
                            <a:latin typeface="Cambria Math" panose="02040503050406030204" pitchFamily="18" charset="0"/>
                          </a:rPr>
                          <m:t>238</m:t>
                        </m:r>
                      </m:sup>
                      <m:e>
                        <m:r>
                          <a:rPr lang="pt-BR" sz="2000" b="0" i="1" smtClean="0">
                            <a:latin typeface="Cambria Math" panose="02040503050406030204" pitchFamily="18" charset="0"/>
                          </a:rPr>
                          <m:t>𝑈</m:t>
                        </m:r>
                      </m:e>
                    </m:sPre>
                    <m:r>
                      <a:rPr lang="pt-BR" sz="2000" b="0" i="0" smtClean="0">
                        <a:latin typeface="Cambria Math" panose="02040503050406030204" pitchFamily="18" charset="0"/>
                      </a:rPr>
                      <m:t>)</m:t>
                    </m:r>
                  </m:oMath>
                </a14:m>
                <a:r>
                  <a:rPr lang="pt-BR" sz="2000" dirty="0">
                    <a:latin typeface="Arial" panose="020B0604020202020204" pitchFamily="34" charset="0"/>
                    <a:cs typeface="Arial" panose="020B0604020202020204" pitchFamily="34" charset="0"/>
                  </a:rPr>
                  <a:t>. Quando uma partícula alfa (núcleo do átomo de </a:t>
                </a:r>
                <a:r>
                  <a:rPr lang="pt-BR" sz="2000" dirty="0" smtClean="0">
                    <a:latin typeface="Arial" panose="020B0604020202020204" pitchFamily="34" charset="0"/>
                    <a:cs typeface="Arial" panose="020B0604020202020204" pitchFamily="34" charset="0"/>
                  </a:rPr>
                  <a:t>hélio </a:t>
                </a:r>
                <a14:m>
                  <m:oMath xmlns:m="http://schemas.openxmlformats.org/officeDocument/2006/math">
                    <m:sPre>
                      <m:sPrePr>
                        <m:ctrlPr>
                          <a:rPr lang="pt-BR" sz="2000" i="1" smtClean="0">
                            <a:latin typeface="Cambria Math" panose="02040503050406030204" pitchFamily="18" charset="0"/>
                            <a:cs typeface="Arial" panose="020B0604020202020204" pitchFamily="34" charset="0"/>
                          </a:rPr>
                        </m:ctrlPr>
                      </m:sPrePr>
                      <m:sub>
                        <m:r>
                          <a:rPr lang="pt-BR" sz="2000" b="0" i="1" smtClean="0">
                            <a:latin typeface="Cambria Math" panose="02040503050406030204" pitchFamily="18" charset="0"/>
                            <a:cs typeface="Arial" panose="020B0604020202020204" pitchFamily="34" charset="0"/>
                          </a:rPr>
                          <m:t>2</m:t>
                        </m:r>
                      </m:sub>
                      <m:sup>
                        <m:r>
                          <a:rPr lang="pt-BR" sz="2000" b="0" i="1" smtClean="0">
                            <a:latin typeface="Cambria Math" panose="02040503050406030204" pitchFamily="18" charset="0"/>
                          </a:rPr>
                          <m:t>4</m:t>
                        </m:r>
                      </m:sup>
                      <m:e>
                        <m:r>
                          <a:rPr lang="pt-BR" sz="2000" b="0" i="1" smtClean="0">
                            <a:latin typeface="Cambria Math" panose="02040503050406030204" pitchFamily="18" charset="0"/>
                          </a:rPr>
                          <m:t>𝐻𝑒</m:t>
                        </m:r>
                      </m:e>
                    </m:sPre>
                  </m:oMath>
                </a14:m>
                <a:r>
                  <a:rPr lang="pt-BR" sz="2000" dirty="0" smtClean="0">
                    <a:latin typeface="Arial" panose="020B0604020202020204" pitchFamily="34" charset="0"/>
                    <a:cs typeface="Arial" panose="020B0604020202020204" pitchFamily="34" charset="0"/>
                  </a:rPr>
                  <a:t>) é </a:t>
                </a:r>
                <a:r>
                  <a:rPr lang="pt-BR" sz="2000" dirty="0">
                    <a:latin typeface="Arial" panose="020B0604020202020204" pitchFamily="34" charset="0"/>
                    <a:cs typeface="Arial" panose="020B0604020202020204" pitchFamily="34" charset="0"/>
                  </a:rPr>
                  <a:t>emitida, o núcleo de urânio-238 perde dois prótons e dois nêutrons. Como um elemento químico é identificado pelo número de prótons no núcleo (número atômico Z), os 90 prótons e os 144 nêutrons que restaram não constituem mais o urânio-238. Ocorreu, então, a transmutação nuclear, e o átomo de urânio-238 não existe mais, surgindo assim um novo elemento químico, o </a:t>
                </a:r>
                <a:r>
                  <a:rPr lang="pt-BR" sz="2000" dirty="0" smtClean="0">
                    <a:latin typeface="Arial" panose="020B0604020202020204" pitchFamily="34" charset="0"/>
                    <a:cs typeface="Arial" panose="020B0604020202020204" pitchFamily="34" charset="0"/>
                  </a:rPr>
                  <a:t>tório-234 (</a:t>
                </a:r>
                <a14:m>
                  <m:oMath xmlns:m="http://schemas.openxmlformats.org/officeDocument/2006/math">
                    <m:sPre>
                      <m:sPrePr>
                        <m:ctrlPr>
                          <a:rPr lang="pt-BR" sz="2000" i="1" smtClean="0">
                            <a:latin typeface="Cambria Math" panose="02040503050406030204" pitchFamily="18" charset="0"/>
                            <a:cs typeface="Arial" panose="020B0604020202020204" pitchFamily="34" charset="0"/>
                          </a:rPr>
                        </m:ctrlPr>
                      </m:sPrePr>
                      <m:sub>
                        <m:r>
                          <a:rPr lang="pt-BR" sz="2000" b="0" i="1" smtClean="0">
                            <a:latin typeface="Cambria Math" panose="02040503050406030204" pitchFamily="18" charset="0"/>
                            <a:cs typeface="Arial" panose="020B0604020202020204" pitchFamily="34" charset="0"/>
                          </a:rPr>
                          <m:t>90</m:t>
                        </m:r>
                      </m:sub>
                      <m:sup>
                        <m:r>
                          <a:rPr lang="pt-BR" sz="2000" b="0" i="1" smtClean="0">
                            <a:latin typeface="Cambria Math" panose="02040503050406030204" pitchFamily="18" charset="0"/>
                          </a:rPr>
                          <m:t>234</m:t>
                        </m:r>
                      </m:sup>
                      <m:e>
                        <m:r>
                          <a:rPr lang="pt-BR" sz="2000" b="0" i="1" smtClean="0">
                            <a:latin typeface="Cambria Math" panose="02040503050406030204" pitchFamily="18" charset="0"/>
                          </a:rPr>
                          <m:t>𝑇h</m:t>
                        </m:r>
                      </m:e>
                    </m:sPre>
                  </m:oMath>
                </a14:m>
                <a:r>
                  <a:rPr lang="pt-BR" sz="2000" dirty="0" smtClean="0">
                    <a:latin typeface="Arial" panose="020B0604020202020204" pitchFamily="34" charset="0"/>
                    <a:cs typeface="Arial" panose="020B0604020202020204" pitchFamily="34" charset="0"/>
                  </a:rPr>
                  <a:t>).</a:t>
                </a:r>
              </a:p>
              <a:p>
                <a:pPr indent="457200" algn="just">
                  <a:lnSpc>
                    <a:spcPct val="150000"/>
                  </a:lnSpc>
                </a:pPr>
                <a:r>
                  <a:rPr lang="pt-BR" sz="2000" dirty="0" smtClean="0">
                    <a:latin typeface="Arial" panose="020B0604020202020204" pitchFamily="34" charset="0"/>
                    <a:cs typeface="Arial" panose="020B0604020202020204" pitchFamily="34" charset="0"/>
                  </a:rPr>
                  <a:t>Tal decaimento pode ser representado pela seguinte equação:</a:t>
                </a:r>
              </a:p>
              <a:p>
                <a:pPr indent="457200" algn="just">
                  <a:lnSpc>
                    <a:spcPct val="150000"/>
                  </a:lnSpc>
                </a:pPr>
                <a:endParaRPr lang="pt-BR" sz="2000" dirty="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                        </a:t>
                </a:r>
                <a14:m>
                  <m:oMath xmlns:m="http://schemas.openxmlformats.org/officeDocument/2006/math">
                    <m:sPre>
                      <m:sPrePr>
                        <m:ctrlPr>
                          <a:rPr lang="pt-BR" sz="2400" b="1" i="1" smtClean="0">
                            <a:latin typeface="Cambria Math" panose="02040503050406030204" pitchFamily="18" charset="0"/>
                            <a:cs typeface="Arial" panose="020B0604020202020204" pitchFamily="34" charset="0"/>
                          </a:rPr>
                        </m:ctrlPr>
                      </m:sPrePr>
                      <m:sub>
                        <m:r>
                          <a:rPr lang="pt-BR" sz="2400" b="1" i="1" smtClean="0">
                            <a:latin typeface="Cambria Math" panose="02040503050406030204" pitchFamily="18" charset="0"/>
                            <a:cs typeface="Arial" panose="020B0604020202020204" pitchFamily="34" charset="0"/>
                          </a:rPr>
                          <m:t>𝟗𝟐</m:t>
                        </m:r>
                      </m:sub>
                      <m:sup>
                        <m:r>
                          <a:rPr lang="pt-BR" sz="2400" b="1" i="1" smtClean="0">
                            <a:latin typeface="Cambria Math" panose="02040503050406030204" pitchFamily="18" charset="0"/>
                          </a:rPr>
                          <m:t>𝟐𝟑𝟖</m:t>
                        </m:r>
                      </m:sup>
                      <m:e>
                        <m:r>
                          <a:rPr lang="pt-BR" sz="2400" b="1" i="1" smtClean="0">
                            <a:latin typeface="Cambria Math" panose="02040503050406030204" pitchFamily="18" charset="0"/>
                          </a:rPr>
                          <m:t>𝑼</m:t>
                        </m:r>
                      </m:e>
                    </m:sPre>
                    <m:r>
                      <a:rPr lang="pt-BR" sz="2400" b="1" i="1" smtClean="0">
                        <a:latin typeface="Cambria Math" panose="02040503050406030204" pitchFamily="18" charset="0"/>
                      </a:rPr>
                      <m:t>   </m:t>
                    </m:r>
                    <m:r>
                      <a:rPr lang="pt-BR" sz="2400" b="1" i="1" smtClean="0">
                        <a:latin typeface="Cambria Math" panose="02040503050406030204" pitchFamily="18" charset="0"/>
                        <a:sym typeface="Symbol" panose="05050102010706020507" pitchFamily="18" charset="2"/>
                      </a:rPr>
                      <m:t>  </m:t>
                    </m:r>
                    <m:sPre>
                      <m:sPrePr>
                        <m:ctrlPr>
                          <a:rPr lang="pt-BR" sz="2400" b="1" i="1" smtClean="0">
                            <a:latin typeface="Cambria Math" panose="02040503050406030204" pitchFamily="18" charset="0"/>
                          </a:rPr>
                        </m:ctrlPr>
                      </m:sPrePr>
                      <m:sub>
                        <m:r>
                          <a:rPr lang="pt-BR" sz="2400" b="1" i="1" smtClean="0">
                            <a:latin typeface="Cambria Math" panose="02040503050406030204" pitchFamily="18" charset="0"/>
                          </a:rPr>
                          <m:t>𝟗𝟎</m:t>
                        </m:r>
                      </m:sub>
                      <m:sup>
                        <m:r>
                          <a:rPr lang="pt-BR" sz="2400" b="1" i="1" smtClean="0">
                            <a:latin typeface="Cambria Math" panose="02040503050406030204" pitchFamily="18" charset="0"/>
                          </a:rPr>
                          <m:t>𝟐𝟑𝟒</m:t>
                        </m:r>
                      </m:sup>
                      <m:e>
                        <m:r>
                          <a:rPr lang="pt-BR" sz="2400" b="1" i="1" smtClean="0">
                            <a:latin typeface="Cambria Math" panose="02040503050406030204" pitchFamily="18" charset="0"/>
                          </a:rPr>
                          <m:t>𝑻𝒉</m:t>
                        </m:r>
                      </m:e>
                    </m:sPre>
                    <m:r>
                      <a:rPr lang="pt-BR" sz="2400" b="1" i="1" smtClean="0">
                        <a:latin typeface="Cambria Math" panose="02040503050406030204" pitchFamily="18" charset="0"/>
                      </a:rPr>
                      <m:t> +  </m:t>
                    </m:r>
                    <m:sPre>
                      <m:sPrePr>
                        <m:ctrlPr>
                          <a:rPr lang="pt-BR" sz="2400" b="1" i="1" smtClean="0">
                            <a:latin typeface="Cambria Math" panose="02040503050406030204" pitchFamily="18" charset="0"/>
                          </a:rPr>
                        </m:ctrlPr>
                      </m:sPrePr>
                      <m:sub>
                        <m:r>
                          <a:rPr lang="pt-BR" sz="2400" b="1" i="1" smtClean="0">
                            <a:latin typeface="Cambria Math" panose="02040503050406030204" pitchFamily="18" charset="0"/>
                          </a:rPr>
                          <m:t>𝟐</m:t>
                        </m:r>
                      </m:sub>
                      <m:sup>
                        <m:r>
                          <a:rPr lang="pt-BR" sz="2400" b="1" i="1" smtClean="0">
                            <a:latin typeface="Cambria Math" panose="02040503050406030204" pitchFamily="18" charset="0"/>
                          </a:rPr>
                          <m:t>𝟒</m:t>
                        </m:r>
                      </m:sup>
                      <m:e>
                        <m:r>
                          <a:rPr lang="pt-BR" sz="2400" b="1" i="1" smtClean="0">
                            <a:latin typeface="Cambria Math" panose="02040503050406030204" pitchFamily="18" charset="0"/>
                          </a:rPr>
                          <m:t>𝑯𝒆</m:t>
                        </m:r>
                      </m:e>
                    </m:sPre>
                  </m:oMath>
                </a14:m>
                <a:endParaRPr lang="pt-BR" sz="2400" b="1" dirty="0" smtClean="0">
                  <a:latin typeface="Arial" panose="020B0604020202020204" pitchFamily="34" charset="0"/>
                  <a:cs typeface="Arial" panose="020B0604020202020204" pitchFamily="34" charset="0"/>
                </a:endParaRPr>
              </a:p>
              <a:p>
                <a:pPr indent="457200" algn="just">
                  <a:lnSpc>
                    <a:spcPct val="150000"/>
                  </a:lnSpc>
                </a:pPr>
                <a:endParaRPr lang="pt-BR" sz="2400" b="1" dirty="0">
                  <a:latin typeface="Arial" panose="020B0604020202020204" pitchFamily="34" charset="0"/>
                  <a:cs typeface="Arial" panose="020B0604020202020204" pitchFamily="34" charset="0"/>
                </a:endParaRPr>
              </a:p>
              <a:p>
                <a:pPr indent="457200" algn="just">
                  <a:lnSpc>
                    <a:spcPct val="150000"/>
                  </a:lnSpc>
                </a:pPr>
                <a:endParaRPr lang="pt-BR" sz="2000" dirty="0">
                  <a:latin typeface="Arial" panose="020B0604020202020204" pitchFamily="34" charset="0"/>
                  <a:cs typeface="Arial" panose="020B0604020202020204" pitchFamily="34" charset="0"/>
                </a:endParaRPr>
              </a:p>
            </p:txBody>
          </p:sp>
        </mc:Choice>
        <mc:Fallback xmlns="">
          <p:sp>
            <p:nvSpPr>
              <p:cNvPr id="2" name="CaixaDeTexto 1"/>
              <p:cNvSpPr txBox="1">
                <a:spLocks noRot="1" noChangeAspect="1" noMove="1" noResize="1" noEditPoints="1" noAdjustHandles="1" noChangeArrowheads="1" noChangeShapeType="1" noTextEdit="1"/>
              </p:cNvSpPr>
              <p:nvPr/>
            </p:nvSpPr>
            <p:spPr>
              <a:xfrm>
                <a:off x="230909" y="286328"/>
                <a:ext cx="11674763" cy="6039602"/>
              </a:xfrm>
              <a:prstGeom prst="rect">
                <a:avLst/>
              </a:prstGeom>
              <a:blipFill>
                <a:blip r:embed="rId2"/>
                <a:stretch>
                  <a:fillRect l="-574" t="-505" r="-52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graphicFrame>
            <p:nvGraphicFramePr>
              <p:cNvPr id="3" name="Tabela 2"/>
              <p:cNvGraphicFramePr>
                <a:graphicFrameLocks noGrp="1"/>
              </p:cNvGraphicFramePr>
              <p:nvPr>
                <p:extLst>
                  <p:ext uri="{D42A27DB-BD31-4B8C-83A1-F6EECF244321}">
                    <p14:modId xmlns:p14="http://schemas.microsoft.com/office/powerpoint/2010/main" val="2405461935"/>
                  </p:ext>
                </p:extLst>
              </p:nvPr>
            </p:nvGraphicFramePr>
            <p:xfrm>
              <a:off x="8125681" y="4169664"/>
              <a:ext cx="3616970" cy="2020443"/>
            </p:xfrm>
            <a:graphic>
              <a:graphicData uri="http://schemas.openxmlformats.org/drawingml/2006/table">
                <a:tbl>
                  <a:tblPr firstRow="1" bandRow="1">
                    <a:tableStyleId>{5940675A-B579-460E-94D1-54222C63F5DA}</a:tableStyleId>
                  </a:tblPr>
                  <a:tblGrid>
                    <a:gridCol w="1600970">
                      <a:extLst>
                        <a:ext uri="{9D8B030D-6E8A-4147-A177-3AD203B41FA5}">
                          <a16:colId xmlns:a16="http://schemas.microsoft.com/office/drawing/2014/main" val="3234145948"/>
                        </a:ext>
                      </a:extLst>
                    </a:gridCol>
                    <a:gridCol w="1008000">
                      <a:extLst>
                        <a:ext uri="{9D8B030D-6E8A-4147-A177-3AD203B41FA5}">
                          <a16:colId xmlns:a16="http://schemas.microsoft.com/office/drawing/2014/main" val="1731009893"/>
                        </a:ext>
                      </a:extLst>
                    </a:gridCol>
                    <a:gridCol w="1008000">
                      <a:extLst>
                        <a:ext uri="{9D8B030D-6E8A-4147-A177-3AD203B41FA5}">
                          <a16:colId xmlns:a16="http://schemas.microsoft.com/office/drawing/2014/main" val="542035112"/>
                        </a:ext>
                      </a:extLst>
                    </a:gridCol>
                  </a:tblGrid>
                  <a:tr h="593158">
                    <a:tc gridSpan="3">
                      <a:txBody>
                        <a:bodyPr/>
                        <a:lstStyle/>
                        <a:p>
                          <a:pPr algn="ctr"/>
                          <a:r>
                            <a:rPr lang="pt-BR" sz="1800" dirty="0" smtClean="0">
                              <a:latin typeface="Arial" panose="020B0604020202020204" pitchFamily="34" charset="0"/>
                              <a:cs typeface="Arial" panose="020B0604020202020204" pitchFamily="34" charset="0"/>
                            </a:rPr>
                            <a:t>Representação das partículas </a:t>
                          </a:r>
                          <a:r>
                            <a:rPr lang="pt-BR" sz="1800" dirty="0" smtClean="0">
                              <a:latin typeface="Arial" panose="020B0604020202020204" pitchFamily="34" charset="0"/>
                              <a:cs typeface="Arial" panose="020B0604020202020204" pitchFamily="34" charset="0"/>
                              <a:sym typeface="Symbol" panose="05050102010706020507" pitchFamily="18" charset="2"/>
                            </a:rPr>
                            <a:t> e </a:t>
                          </a:r>
                          <a:r>
                            <a:rPr lang="pt-BR" sz="1800" dirty="0" smtClean="0">
                              <a:latin typeface="Arial" panose="020B0604020202020204" pitchFamily="34" charset="0"/>
                              <a:cs typeface="Arial" panose="020B0604020202020204" pitchFamily="34" charset="0"/>
                            </a:rPr>
                            <a:t> em uma equação</a:t>
                          </a:r>
                          <a:endParaRPr lang="pt-BR" sz="1800" dirty="0">
                            <a:latin typeface="Arial" panose="020B0604020202020204" pitchFamily="34" charset="0"/>
                            <a:cs typeface="Arial" panose="020B0604020202020204" pitchFamily="34" charset="0"/>
                          </a:endParaRPr>
                        </a:p>
                      </a:txBody>
                      <a:tcPr/>
                    </a:tc>
                    <a:tc hMerge="1">
                      <a:txBody>
                        <a:bodyPr/>
                        <a:lstStyle/>
                        <a:p>
                          <a:endParaRPr lang="pt-BR" sz="2000" dirty="0">
                            <a:latin typeface="Arial" panose="020B0604020202020204" pitchFamily="34" charset="0"/>
                            <a:cs typeface="Arial" panose="020B0604020202020204" pitchFamily="34" charset="0"/>
                          </a:endParaRPr>
                        </a:p>
                      </a:txBody>
                      <a:tcPr/>
                    </a:tc>
                    <a:tc hMerge="1">
                      <a:txBody>
                        <a:bodyPr/>
                        <a:lstStyle/>
                        <a:p>
                          <a:endParaRPr lang="pt-B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7026251"/>
                      </a:ext>
                    </a:extLst>
                  </a:tr>
                  <a:tr h="356516">
                    <a:tc>
                      <a:txBody>
                        <a:bodyPr/>
                        <a:lstStyle/>
                        <a:p>
                          <a:r>
                            <a:rPr lang="pt-BR" sz="1800" dirty="0" smtClean="0">
                              <a:latin typeface="Arial" panose="020B0604020202020204" pitchFamily="34" charset="0"/>
                              <a:cs typeface="Arial" panose="020B0604020202020204" pitchFamily="34" charset="0"/>
                            </a:rPr>
                            <a:t>Alfa</a:t>
                          </a:r>
                          <a:endParaRPr lang="pt-BR" sz="1800" dirty="0">
                            <a:latin typeface="Arial" panose="020B0604020202020204" pitchFamily="34" charset="0"/>
                            <a:cs typeface="Arial" panose="020B0604020202020204" pitchFamily="34" charset="0"/>
                          </a:endParaRPr>
                        </a:p>
                      </a:txBody>
                      <a:tcPr/>
                    </a:tc>
                    <a:tc>
                      <a:txBody>
                        <a:bodyPr/>
                        <a:lstStyle/>
                        <a:p>
                          <a:pPr algn="ctr"/>
                          <a:r>
                            <a:rPr lang="pt-BR" sz="1800" dirty="0" smtClean="0">
                              <a:latin typeface="Arial" panose="020B0604020202020204" pitchFamily="34" charset="0"/>
                              <a:cs typeface="Arial" panose="020B0604020202020204" pitchFamily="34" charset="0"/>
                              <a:sym typeface="Symbol" panose="05050102010706020507" pitchFamily="18" charset="2"/>
                            </a:rPr>
                            <a:t></a:t>
                          </a:r>
                          <a:endParaRPr lang="pt-BR" sz="18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Pre>
                                  <m:sPrePr>
                                    <m:ctrlPr>
                                      <a:rPr lang="pt-BR" sz="1800" i="1" smtClean="0">
                                        <a:latin typeface="Cambria Math" panose="02040503050406030204" pitchFamily="18" charset="0"/>
                                        <a:cs typeface="Arial" panose="020B0604020202020204" pitchFamily="34" charset="0"/>
                                      </a:rPr>
                                    </m:ctrlPr>
                                  </m:sPrePr>
                                  <m:sub>
                                    <m:r>
                                      <a:rPr lang="pt-BR" sz="1800" b="0" i="1" smtClean="0">
                                        <a:latin typeface="Cambria Math" panose="02040503050406030204" pitchFamily="18" charset="0"/>
                                        <a:cs typeface="Arial" panose="020B0604020202020204" pitchFamily="34" charset="0"/>
                                      </a:rPr>
                                      <m:t>2</m:t>
                                    </m:r>
                                  </m:sub>
                                  <m:sup>
                                    <m:r>
                                      <a:rPr lang="pt-BR" b="0" i="1" smtClean="0">
                                        <a:latin typeface="Cambria Math" panose="02040503050406030204" pitchFamily="18" charset="0"/>
                                      </a:rPr>
                                      <m:t>4</m:t>
                                    </m:r>
                                  </m:sup>
                                  <m:e>
                                    <m:r>
                                      <a:rPr lang="pt-BR" b="0" i="1" smtClean="0">
                                        <a:latin typeface="Cambria Math" panose="02040503050406030204" pitchFamily="18" charset="0"/>
                                      </a:rPr>
                                      <m:t>𝐻𝑒</m:t>
                                    </m:r>
                                  </m:e>
                                </m:sPre>
                              </m:oMath>
                            </m:oMathPara>
                          </a14:m>
                          <a:endParaRPr lang="pt-BR"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8344371"/>
                      </a:ext>
                    </a:extLst>
                  </a:tr>
                  <a:tr h="448195">
                    <a:tc>
                      <a:txBody>
                        <a:bodyPr/>
                        <a:lstStyle/>
                        <a:p>
                          <a:r>
                            <a:rPr lang="pt-BR" sz="1800" dirty="0" smtClean="0">
                              <a:latin typeface="Arial" panose="020B0604020202020204" pitchFamily="34" charset="0"/>
                              <a:cs typeface="Arial" panose="020B0604020202020204" pitchFamily="34" charset="0"/>
                            </a:rPr>
                            <a:t>Beta ou </a:t>
                          </a:r>
                        </a:p>
                        <a:p>
                          <a:r>
                            <a:rPr lang="pt-BR" sz="1800" dirty="0" smtClean="0">
                              <a:latin typeface="Arial" panose="020B0604020202020204" pitchFamily="34" charset="0"/>
                              <a:cs typeface="Arial" panose="020B0604020202020204" pitchFamily="34" charset="0"/>
                            </a:rPr>
                            <a:t>Beta negativa</a:t>
                          </a:r>
                          <a:endParaRPr lang="pt-BR" sz="1800" dirty="0">
                            <a:latin typeface="Arial" panose="020B0604020202020204" pitchFamily="34" charset="0"/>
                            <a:cs typeface="Arial" panose="020B0604020202020204" pitchFamily="34" charset="0"/>
                          </a:endParaRPr>
                        </a:p>
                      </a:txBody>
                      <a:tcPr/>
                    </a:tc>
                    <a:tc>
                      <a:txBody>
                        <a:bodyPr/>
                        <a:lstStyle/>
                        <a:p>
                          <a:pPr algn="ctr"/>
                          <a:r>
                            <a:rPr lang="pt-BR" sz="1800" dirty="0" smtClean="0">
                              <a:latin typeface="Arial" panose="020B0604020202020204" pitchFamily="34" charset="0"/>
                              <a:cs typeface="Arial" panose="020B0604020202020204" pitchFamily="34" charset="0"/>
                              <a:sym typeface="Symbol" panose="05050102010706020507" pitchFamily="18" charset="2"/>
                            </a:rPr>
                            <a:t></a:t>
                          </a:r>
                        </a:p>
                        <a:p>
                          <a:pPr algn="ctr"/>
                          <a:r>
                            <a:rPr lang="pt-BR" sz="1800" dirty="0" smtClean="0">
                              <a:latin typeface="Arial" panose="020B0604020202020204" pitchFamily="34" charset="0"/>
                              <a:cs typeface="Arial" panose="020B0604020202020204" pitchFamily="34" charset="0"/>
                              <a:sym typeface="Symbol" panose="05050102010706020507" pitchFamily="18" charset="2"/>
                            </a:rPr>
                            <a:t> </a:t>
                          </a:r>
                          <a:r>
                            <a:rPr lang="pt-BR" sz="1800" baseline="30000" dirty="0" smtClean="0">
                              <a:latin typeface="Arial" panose="020B0604020202020204" pitchFamily="34" charset="0"/>
                              <a:cs typeface="Arial" panose="020B0604020202020204" pitchFamily="34" charset="0"/>
                              <a:sym typeface="Symbol" panose="05050102010706020507" pitchFamily="18" charset="2"/>
                            </a:rPr>
                            <a:t>-</a:t>
                          </a:r>
                          <a:r>
                            <a:rPr lang="pt-BR" sz="1800" dirty="0" smtClean="0">
                              <a:latin typeface="Arial" panose="020B0604020202020204" pitchFamily="34" charset="0"/>
                              <a:cs typeface="Arial" panose="020B0604020202020204" pitchFamily="34" charset="0"/>
                              <a:sym typeface="Symbol" panose="05050102010706020507" pitchFamily="18" charset="2"/>
                            </a:rPr>
                            <a:t> </a:t>
                          </a:r>
                          <a:endParaRPr lang="pt-BR" sz="18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Pre>
                                  <m:sPrePr>
                                    <m:ctrlPr>
                                      <a:rPr lang="pt-BR" sz="1800" i="1" smtClean="0">
                                        <a:latin typeface="Cambria Math" panose="02040503050406030204" pitchFamily="18" charset="0"/>
                                        <a:cs typeface="Arial" panose="020B0604020202020204" pitchFamily="34" charset="0"/>
                                        <a:sym typeface="Symbol" panose="05050102010706020507" pitchFamily="18" charset="2"/>
                                      </a:rPr>
                                    </m:ctrlPr>
                                  </m:sPrePr>
                                  <m:sub>
                                    <m:r>
                                      <a:rPr lang="pt-BR" sz="1800" b="0" i="1" smtClean="0">
                                        <a:latin typeface="Cambria Math" panose="02040503050406030204" pitchFamily="18" charset="0"/>
                                        <a:cs typeface="Arial" panose="020B0604020202020204" pitchFamily="34" charset="0"/>
                                        <a:sym typeface="Symbol" panose="05050102010706020507" pitchFamily="18" charset="2"/>
                                      </a:rPr>
                                      <m:t>−1</m:t>
                                    </m:r>
                                  </m:sub>
                                  <m:sup>
                                    <m:r>
                                      <a:rPr lang="pt-BR" sz="1800" b="0" i="1" smtClean="0">
                                        <a:latin typeface="Cambria Math" panose="02040503050406030204" pitchFamily="18" charset="0"/>
                                      </a:rPr>
                                      <m:t>0</m:t>
                                    </m:r>
                                  </m:sup>
                                  <m:e>
                                    <m:r>
                                      <a:rPr lang="pt-BR" sz="1800" b="0" i="1" smtClean="0">
                                        <a:latin typeface="Cambria Math" panose="02040503050406030204" pitchFamily="18" charset="0"/>
                                      </a:rPr>
                                      <m:t>𝑒</m:t>
                                    </m:r>
                                  </m:e>
                                </m:sPre>
                              </m:oMath>
                            </m:oMathPara>
                          </a14:m>
                          <a:endParaRPr lang="pt-BR"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4865744"/>
                      </a:ext>
                    </a:extLst>
                  </a:tr>
                  <a:tr h="360081">
                    <a:tc>
                      <a:txBody>
                        <a:bodyPr/>
                        <a:lstStyle/>
                        <a:p>
                          <a:r>
                            <a:rPr lang="pt-BR" sz="1800" dirty="0" smtClean="0">
                              <a:latin typeface="Arial" panose="020B0604020202020204" pitchFamily="34" charset="0"/>
                              <a:cs typeface="Arial" panose="020B0604020202020204" pitchFamily="34" charset="0"/>
                            </a:rPr>
                            <a:t>Beta positiva</a:t>
                          </a:r>
                          <a:endParaRPr lang="pt-BR" sz="1800" dirty="0">
                            <a:latin typeface="Arial" panose="020B0604020202020204" pitchFamily="34" charset="0"/>
                            <a:cs typeface="Arial" panose="020B0604020202020204" pitchFamily="34" charset="0"/>
                          </a:endParaRPr>
                        </a:p>
                      </a:txBody>
                      <a:tcPr/>
                    </a:tc>
                    <a:tc>
                      <a:txBody>
                        <a:bodyPr/>
                        <a:lstStyle/>
                        <a:p>
                          <a:pPr algn="ctr"/>
                          <a:r>
                            <a:rPr lang="pt-BR" sz="1800" dirty="0" smtClean="0">
                              <a:latin typeface="Arial" panose="020B0604020202020204" pitchFamily="34" charset="0"/>
                              <a:cs typeface="Arial" panose="020B0604020202020204" pitchFamily="34" charset="0"/>
                              <a:sym typeface="Symbol" panose="05050102010706020507" pitchFamily="18" charset="2"/>
                            </a:rPr>
                            <a:t> </a:t>
                          </a:r>
                          <a:r>
                            <a:rPr lang="pt-BR" sz="1800" baseline="30000" dirty="0" smtClean="0">
                              <a:latin typeface="Arial" panose="020B0604020202020204" pitchFamily="34" charset="0"/>
                              <a:cs typeface="Arial" panose="020B0604020202020204" pitchFamily="34" charset="0"/>
                              <a:sym typeface="Symbol" panose="05050102010706020507" pitchFamily="18" charset="2"/>
                            </a:rPr>
                            <a:t>+</a:t>
                          </a:r>
                          <a:endParaRPr lang="pt-BR" sz="18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Pre>
                                  <m:sPrePr>
                                    <m:ctrlPr>
                                      <a:rPr lang="pt-BR" sz="1800" i="1" smtClean="0">
                                        <a:latin typeface="Cambria Math" panose="02040503050406030204" pitchFamily="18" charset="0"/>
                                        <a:cs typeface="Arial" panose="020B0604020202020204" pitchFamily="34" charset="0"/>
                                        <a:sym typeface="Symbol" panose="05050102010706020507" pitchFamily="18" charset="2"/>
                                      </a:rPr>
                                    </m:ctrlPr>
                                  </m:sPrePr>
                                  <m:sub>
                                    <m:r>
                                      <a:rPr lang="pt-BR" sz="1800" b="0" i="1" smtClean="0">
                                        <a:latin typeface="Cambria Math" panose="02040503050406030204" pitchFamily="18" charset="0"/>
                                        <a:cs typeface="Arial" panose="020B0604020202020204" pitchFamily="34" charset="0"/>
                                        <a:sym typeface="Symbol" panose="05050102010706020507" pitchFamily="18" charset="2"/>
                                      </a:rPr>
                                      <m:t>+1</m:t>
                                    </m:r>
                                  </m:sub>
                                  <m:sup>
                                    <m:r>
                                      <a:rPr lang="pt-BR" sz="1800" b="0" i="1" smtClean="0">
                                        <a:latin typeface="Cambria Math" panose="02040503050406030204" pitchFamily="18" charset="0"/>
                                      </a:rPr>
                                      <m:t>0</m:t>
                                    </m:r>
                                  </m:sup>
                                  <m:e>
                                    <m:r>
                                      <a:rPr lang="pt-BR" sz="1800" b="0" i="1" smtClean="0">
                                        <a:latin typeface="Cambria Math" panose="02040503050406030204" pitchFamily="18" charset="0"/>
                                      </a:rPr>
                                      <m:t>𝑒</m:t>
                                    </m:r>
                                  </m:e>
                                </m:sPre>
                              </m:oMath>
                            </m:oMathPara>
                          </a14:m>
                          <a:endParaRPr lang="pt-BR"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3546064"/>
                      </a:ext>
                    </a:extLst>
                  </a:tr>
                </a:tbl>
              </a:graphicData>
            </a:graphic>
          </p:graphicFrame>
        </mc:Choice>
        <mc:Fallback xmlns="">
          <p:graphicFrame>
            <p:nvGraphicFramePr>
              <p:cNvPr id="3" name="Tabela 2"/>
              <p:cNvGraphicFramePr>
                <a:graphicFrameLocks noGrp="1"/>
              </p:cNvGraphicFramePr>
              <p:nvPr>
                <p:extLst>
                  <p:ext uri="{D42A27DB-BD31-4B8C-83A1-F6EECF244321}">
                    <p14:modId xmlns:p14="http://schemas.microsoft.com/office/powerpoint/2010/main" val="2405461935"/>
                  </p:ext>
                </p:extLst>
              </p:nvPr>
            </p:nvGraphicFramePr>
            <p:xfrm>
              <a:off x="8125681" y="4169664"/>
              <a:ext cx="3616970" cy="2020443"/>
            </p:xfrm>
            <a:graphic>
              <a:graphicData uri="http://schemas.openxmlformats.org/drawingml/2006/table">
                <a:tbl>
                  <a:tblPr firstRow="1" bandRow="1">
                    <a:tableStyleId>{5940675A-B579-460E-94D1-54222C63F5DA}</a:tableStyleId>
                  </a:tblPr>
                  <a:tblGrid>
                    <a:gridCol w="1600970">
                      <a:extLst>
                        <a:ext uri="{9D8B030D-6E8A-4147-A177-3AD203B41FA5}">
                          <a16:colId xmlns:a16="http://schemas.microsoft.com/office/drawing/2014/main" val="3234145948"/>
                        </a:ext>
                      </a:extLst>
                    </a:gridCol>
                    <a:gridCol w="1008000">
                      <a:extLst>
                        <a:ext uri="{9D8B030D-6E8A-4147-A177-3AD203B41FA5}">
                          <a16:colId xmlns:a16="http://schemas.microsoft.com/office/drawing/2014/main" val="1731009893"/>
                        </a:ext>
                      </a:extLst>
                    </a:gridCol>
                    <a:gridCol w="1008000">
                      <a:extLst>
                        <a:ext uri="{9D8B030D-6E8A-4147-A177-3AD203B41FA5}">
                          <a16:colId xmlns:a16="http://schemas.microsoft.com/office/drawing/2014/main" val="542035112"/>
                        </a:ext>
                      </a:extLst>
                    </a:gridCol>
                  </a:tblGrid>
                  <a:tr h="640080">
                    <a:tc gridSpan="3">
                      <a:txBody>
                        <a:bodyPr/>
                        <a:lstStyle/>
                        <a:p>
                          <a:pPr algn="ctr"/>
                          <a:r>
                            <a:rPr lang="pt-BR" sz="1800" dirty="0" smtClean="0">
                              <a:latin typeface="Arial" panose="020B0604020202020204" pitchFamily="34" charset="0"/>
                              <a:cs typeface="Arial" panose="020B0604020202020204" pitchFamily="34" charset="0"/>
                            </a:rPr>
                            <a:t>Representação das partículas </a:t>
                          </a:r>
                          <a:r>
                            <a:rPr lang="pt-BR" sz="1800" dirty="0" smtClean="0">
                              <a:latin typeface="Arial" panose="020B0604020202020204" pitchFamily="34" charset="0"/>
                              <a:cs typeface="Arial" panose="020B0604020202020204" pitchFamily="34" charset="0"/>
                              <a:sym typeface="Symbol" panose="05050102010706020507" pitchFamily="18" charset="2"/>
                            </a:rPr>
                            <a:t> e </a:t>
                          </a:r>
                          <a:r>
                            <a:rPr lang="pt-BR" sz="1800" dirty="0" smtClean="0">
                              <a:latin typeface="Arial" panose="020B0604020202020204" pitchFamily="34" charset="0"/>
                              <a:cs typeface="Arial" panose="020B0604020202020204" pitchFamily="34" charset="0"/>
                            </a:rPr>
                            <a:t> </a:t>
                          </a:r>
                          <a:r>
                            <a:rPr lang="pt-BR" sz="1800" dirty="0" smtClean="0">
                              <a:latin typeface="Arial" panose="020B0604020202020204" pitchFamily="34" charset="0"/>
                              <a:cs typeface="Arial" panose="020B0604020202020204" pitchFamily="34" charset="0"/>
                            </a:rPr>
                            <a:t>em uma equação</a:t>
                          </a:r>
                          <a:endParaRPr lang="pt-BR" sz="1800" dirty="0">
                            <a:latin typeface="Arial" panose="020B0604020202020204" pitchFamily="34" charset="0"/>
                            <a:cs typeface="Arial" panose="020B0604020202020204" pitchFamily="34" charset="0"/>
                          </a:endParaRPr>
                        </a:p>
                      </a:txBody>
                      <a:tcPr/>
                    </a:tc>
                    <a:tc hMerge="1">
                      <a:txBody>
                        <a:bodyPr/>
                        <a:lstStyle/>
                        <a:p>
                          <a:endParaRPr lang="pt-BR" sz="2000" dirty="0">
                            <a:latin typeface="Arial" panose="020B0604020202020204" pitchFamily="34" charset="0"/>
                            <a:cs typeface="Arial" panose="020B0604020202020204" pitchFamily="34" charset="0"/>
                          </a:endParaRPr>
                        </a:p>
                      </a:txBody>
                      <a:tcPr/>
                    </a:tc>
                    <a:tc hMerge="1">
                      <a:txBody>
                        <a:bodyPr/>
                        <a:lstStyle/>
                        <a:p>
                          <a:endParaRPr lang="pt-B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7026251"/>
                      </a:ext>
                    </a:extLst>
                  </a:tr>
                  <a:tr h="368300">
                    <a:tc>
                      <a:txBody>
                        <a:bodyPr/>
                        <a:lstStyle/>
                        <a:p>
                          <a:r>
                            <a:rPr lang="pt-BR" sz="1800" dirty="0" smtClean="0">
                              <a:latin typeface="Arial" panose="020B0604020202020204" pitchFamily="34" charset="0"/>
                              <a:cs typeface="Arial" panose="020B0604020202020204" pitchFamily="34" charset="0"/>
                            </a:rPr>
                            <a:t>Alfa</a:t>
                          </a:r>
                          <a:endParaRPr lang="pt-BR" sz="1800" dirty="0">
                            <a:latin typeface="Arial" panose="020B0604020202020204" pitchFamily="34" charset="0"/>
                            <a:cs typeface="Arial" panose="020B0604020202020204" pitchFamily="34" charset="0"/>
                          </a:endParaRPr>
                        </a:p>
                      </a:txBody>
                      <a:tcPr/>
                    </a:tc>
                    <a:tc>
                      <a:txBody>
                        <a:bodyPr/>
                        <a:lstStyle/>
                        <a:p>
                          <a:pPr algn="ctr"/>
                          <a:r>
                            <a:rPr lang="pt-BR" sz="1800" dirty="0" smtClean="0">
                              <a:latin typeface="Arial" panose="020B0604020202020204" pitchFamily="34" charset="0"/>
                              <a:cs typeface="Arial" panose="020B0604020202020204" pitchFamily="34" charset="0"/>
                              <a:sym typeface="Symbol" panose="05050102010706020507" pitchFamily="18" charset="2"/>
                            </a:rPr>
                            <a:t></a:t>
                          </a:r>
                          <a:endParaRPr lang="pt-BR" sz="1800" dirty="0">
                            <a:latin typeface="Arial" panose="020B0604020202020204" pitchFamily="34" charset="0"/>
                            <a:cs typeface="Arial" panose="020B0604020202020204" pitchFamily="34" charset="0"/>
                          </a:endParaRPr>
                        </a:p>
                      </a:txBody>
                      <a:tcPr/>
                    </a:tc>
                    <a:tc>
                      <a:txBody>
                        <a:bodyPr/>
                        <a:lstStyle/>
                        <a:p>
                          <a:endParaRPr lang="pt-BR"/>
                        </a:p>
                      </a:txBody>
                      <a:tcPr>
                        <a:blipFill>
                          <a:blip r:embed="rId3"/>
                          <a:stretch>
                            <a:fillRect l="-259036" t="-180328" r="-1205" b="-295082"/>
                          </a:stretch>
                        </a:blipFill>
                      </a:tcPr>
                    </a:tc>
                    <a:extLst>
                      <a:ext uri="{0D108BD9-81ED-4DB2-BD59-A6C34878D82A}">
                        <a16:rowId xmlns:a16="http://schemas.microsoft.com/office/drawing/2014/main" val="2518344371"/>
                      </a:ext>
                    </a:extLst>
                  </a:tr>
                  <a:tr h="640080">
                    <a:tc>
                      <a:txBody>
                        <a:bodyPr/>
                        <a:lstStyle/>
                        <a:p>
                          <a:r>
                            <a:rPr lang="pt-BR" sz="1800" dirty="0" smtClean="0">
                              <a:latin typeface="Arial" panose="020B0604020202020204" pitchFamily="34" charset="0"/>
                              <a:cs typeface="Arial" panose="020B0604020202020204" pitchFamily="34" charset="0"/>
                            </a:rPr>
                            <a:t>Beta ou </a:t>
                          </a:r>
                        </a:p>
                        <a:p>
                          <a:r>
                            <a:rPr lang="pt-BR" sz="1800" dirty="0" smtClean="0">
                              <a:latin typeface="Arial" panose="020B0604020202020204" pitchFamily="34" charset="0"/>
                              <a:cs typeface="Arial" panose="020B0604020202020204" pitchFamily="34" charset="0"/>
                            </a:rPr>
                            <a:t>Beta </a:t>
                          </a:r>
                          <a:r>
                            <a:rPr lang="pt-BR" sz="1800" dirty="0" smtClean="0">
                              <a:latin typeface="Arial" panose="020B0604020202020204" pitchFamily="34" charset="0"/>
                              <a:cs typeface="Arial" panose="020B0604020202020204" pitchFamily="34" charset="0"/>
                            </a:rPr>
                            <a:t>negativa</a:t>
                          </a:r>
                          <a:endParaRPr lang="pt-BR" sz="1800" dirty="0">
                            <a:latin typeface="Arial" panose="020B0604020202020204" pitchFamily="34" charset="0"/>
                            <a:cs typeface="Arial" panose="020B0604020202020204" pitchFamily="34" charset="0"/>
                          </a:endParaRPr>
                        </a:p>
                      </a:txBody>
                      <a:tcPr/>
                    </a:tc>
                    <a:tc>
                      <a:txBody>
                        <a:bodyPr/>
                        <a:lstStyle/>
                        <a:p>
                          <a:pPr algn="ctr"/>
                          <a:r>
                            <a:rPr lang="pt-BR" sz="1800" dirty="0" smtClean="0">
                              <a:latin typeface="Arial" panose="020B0604020202020204" pitchFamily="34" charset="0"/>
                              <a:cs typeface="Arial" panose="020B0604020202020204" pitchFamily="34" charset="0"/>
                              <a:sym typeface="Symbol" panose="05050102010706020507" pitchFamily="18" charset="2"/>
                            </a:rPr>
                            <a:t></a:t>
                          </a:r>
                        </a:p>
                        <a:p>
                          <a:pPr algn="ctr"/>
                          <a:r>
                            <a:rPr lang="pt-BR" sz="1800" dirty="0" smtClean="0">
                              <a:latin typeface="Arial" panose="020B0604020202020204" pitchFamily="34" charset="0"/>
                              <a:cs typeface="Arial" panose="020B0604020202020204" pitchFamily="34" charset="0"/>
                              <a:sym typeface="Symbol" panose="05050102010706020507" pitchFamily="18" charset="2"/>
                            </a:rPr>
                            <a:t> </a:t>
                          </a:r>
                          <a:r>
                            <a:rPr lang="pt-BR" sz="1800" baseline="30000" dirty="0" smtClean="0">
                              <a:latin typeface="Arial" panose="020B0604020202020204" pitchFamily="34" charset="0"/>
                              <a:cs typeface="Arial" panose="020B0604020202020204" pitchFamily="34" charset="0"/>
                              <a:sym typeface="Symbol" panose="05050102010706020507" pitchFamily="18" charset="2"/>
                            </a:rPr>
                            <a:t>-</a:t>
                          </a:r>
                          <a:r>
                            <a:rPr lang="pt-BR" sz="1800" dirty="0" smtClean="0">
                              <a:latin typeface="Arial" panose="020B0604020202020204" pitchFamily="34" charset="0"/>
                              <a:cs typeface="Arial" panose="020B0604020202020204" pitchFamily="34" charset="0"/>
                              <a:sym typeface="Symbol" panose="05050102010706020507" pitchFamily="18" charset="2"/>
                            </a:rPr>
                            <a:t> </a:t>
                          </a:r>
                          <a:endParaRPr lang="pt-BR" sz="1800" dirty="0">
                            <a:latin typeface="Arial" panose="020B0604020202020204" pitchFamily="34" charset="0"/>
                            <a:cs typeface="Arial" panose="020B0604020202020204" pitchFamily="34" charset="0"/>
                          </a:endParaRPr>
                        </a:p>
                      </a:txBody>
                      <a:tcPr/>
                    </a:tc>
                    <a:tc>
                      <a:txBody>
                        <a:bodyPr/>
                        <a:lstStyle/>
                        <a:p>
                          <a:endParaRPr lang="pt-BR"/>
                        </a:p>
                      </a:txBody>
                      <a:tcPr>
                        <a:blipFill>
                          <a:blip r:embed="rId3"/>
                          <a:stretch>
                            <a:fillRect l="-259036" t="-162857" r="-1205" b="-71429"/>
                          </a:stretch>
                        </a:blipFill>
                      </a:tcPr>
                    </a:tc>
                    <a:extLst>
                      <a:ext uri="{0D108BD9-81ED-4DB2-BD59-A6C34878D82A}">
                        <a16:rowId xmlns:a16="http://schemas.microsoft.com/office/drawing/2014/main" val="804865744"/>
                      </a:ext>
                    </a:extLst>
                  </a:tr>
                  <a:tr h="371983">
                    <a:tc>
                      <a:txBody>
                        <a:bodyPr/>
                        <a:lstStyle/>
                        <a:p>
                          <a:r>
                            <a:rPr lang="pt-BR" sz="1800" dirty="0" smtClean="0">
                              <a:latin typeface="Arial" panose="020B0604020202020204" pitchFamily="34" charset="0"/>
                              <a:cs typeface="Arial" panose="020B0604020202020204" pitchFamily="34" charset="0"/>
                            </a:rPr>
                            <a:t>Beta positiva</a:t>
                          </a:r>
                          <a:endParaRPr lang="pt-BR" sz="1800" dirty="0">
                            <a:latin typeface="Arial" panose="020B0604020202020204" pitchFamily="34" charset="0"/>
                            <a:cs typeface="Arial" panose="020B0604020202020204" pitchFamily="34" charset="0"/>
                          </a:endParaRPr>
                        </a:p>
                      </a:txBody>
                      <a:tcPr/>
                    </a:tc>
                    <a:tc>
                      <a:txBody>
                        <a:bodyPr/>
                        <a:lstStyle/>
                        <a:p>
                          <a:pPr algn="ctr"/>
                          <a:r>
                            <a:rPr lang="pt-BR" sz="1800" dirty="0" smtClean="0">
                              <a:latin typeface="Arial" panose="020B0604020202020204" pitchFamily="34" charset="0"/>
                              <a:cs typeface="Arial" panose="020B0604020202020204" pitchFamily="34" charset="0"/>
                              <a:sym typeface="Symbol" panose="05050102010706020507" pitchFamily="18" charset="2"/>
                            </a:rPr>
                            <a:t> </a:t>
                          </a:r>
                          <a:r>
                            <a:rPr lang="pt-BR" sz="1800" baseline="30000" dirty="0" smtClean="0">
                              <a:latin typeface="Arial" panose="020B0604020202020204" pitchFamily="34" charset="0"/>
                              <a:cs typeface="Arial" panose="020B0604020202020204" pitchFamily="34" charset="0"/>
                              <a:sym typeface="Symbol" panose="05050102010706020507" pitchFamily="18" charset="2"/>
                            </a:rPr>
                            <a:t>+</a:t>
                          </a:r>
                          <a:endParaRPr lang="pt-BR" sz="1800" dirty="0">
                            <a:latin typeface="Arial" panose="020B0604020202020204" pitchFamily="34" charset="0"/>
                            <a:cs typeface="Arial" panose="020B0604020202020204" pitchFamily="34" charset="0"/>
                          </a:endParaRPr>
                        </a:p>
                      </a:txBody>
                      <a:tcPr/>
                    </a:tc>
                    <a:tc>
                      <a:txBody>
                        <a:bodyPr/>
                        <a:lstStyle/>
                        <a:p>
                          <a:endParaRPr lang="pt-BR"/>
                        </a:p>
                      </a:txBody>
                      <a:tcPr>
                        <a:blipFill>
                          <a:blip r:embed="rId3"/>
                          <a:stretch>
                            <a:fillRect l="-259036" t="-452459" r="-1205" b="-22951"/>
                          </a:stretch>
                        </a:blipFill>
                      </a:tcPr>
                    </a:tc>
                    <a:extLst>
                      <a:ext uri="{0D108BD9-81ED-4DB2-BD59-A6C34878D82A}">
                        <a16:rowId xmlns:a16="http://schemas.microsoft.com/office/drawing/2014/main" val="4153546064"/>
                      </a:ext>
                    </a:extLst>
                  </a:tr>
                </a:tbl>
              </a:graphicData>
            </a:graphic>
          </p:graphicFrame>
        </mc:Fallback>
      </mc:AlternateContent>
    </p:spTree>
    <p:extLst>
      <p:ext uri="{BB962C8B-B14F-4D97-AF65-F5344CB8AC3E}">
        <p14:creationId xmlns:p14="http://schemas.microsoft.com/office/powerpoint/2010/main" val="897221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3192" y="1042416"/>
            <a:ext cx="11283696" cy="3785652"/>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Costuma-se denominar de </a:t>
            </a:r>
            <a:r>
              <a:rPr lang="pt-BR" sz="2000" b="1" dirty="0">
                <a:latin typeface="Arial" panose="020B0604020202020204" pitchFamily="34" charset="0"/>
                <a:cs typeface="Arial" panose="020B0604020202020204" pitchFamily="34" charset="0"/>
              </a:rPr>
              <a:t>núcleo pai </a:t>
            </a:r>
            <a:r>
              <a:rPr lang="pt-BR" sz="2000" dirty="0">
                <a:latin typeface="Arial" panose="020B0604020202020204" pitchFamily="34" charset="0"/>
                <a:cs typeface="Arial" panose="020B0604020202020204" pitchFamily="34" charset="0"/>
              </a:rPr>
              <a:t>aquele que decai (o urânio-238, por exemplo) e de </a:t>
            </a:r>
            <a:r>
              <a:rPr lang="pt-BR" sz="2000" b="1" dirty="0">
                <a:latin typeface="Arial" panose="020B0604020202020204" pitchFamily="34" charset="0"/>
                <a:cs typeface="Arial" panose="020B0604020202020204" pitchFamily="34" charset="0"/>
              </a:rPr>
              <a:t>núcleo filho</a:t>
            </a:r>
            <a:r>
              <a:rPr lang="pt-BR" sz="2000" dirty="0">
                <a:latin typeface="Arial" panose="020B0604020202020204" pitchFamily="34" charset="0"/>
                <a:cs typeface="Arial" panose="020B0604020202020204" pitchFamily="34" charset="0"/>
              </a:rPr>
              <a:t> o produto do decaimento (o tório-234). Na equação demonstrada, os </a:t>
            </a:r>
            <a:r>
              <a:rPr lang="pt-BR" sz="2000" dirty="0" smtClean="0">
                <a:latin typeface="Arial" panose="020B0604020202020204" pitchFamily="34" charset="0"/>
                <a:cs typeface="Arial" panose="020B0604020202020204" pitchFamily="34" charset="0"/>
              </a:rPr>
              <a:t>números de </a:t>
            </a:r>
            <a:r>
              <a:rPr lang="pt-BR" sz="2000" dirty="0">
                <a:latin typeface="Arial" panose="020B0604020202020204" pitchFamily="34" charset="0"/>
                <a:cs typeface="Arial" panose="020B0604020202020204" pitchFamily="34" charset="0"/>
              </a:rPr>
              <a:t>massa dos produtos obtidos (</a:t>
            </a:r>
            <a:r>
              <a:rPr lang="pt-BR" sz="2000" dirty="0" smtClean="0">
                <a:latin typeface="Arial" panose="020B0604020202020204" pitchFamily="34" charset="0"/>
                <a:cs typeface="Arial" panose="020B0604020202020204" pitchFamily="34" charset="0"/>
              </a:rPr>
              <a:t>234 + 4</a:t>
            </a:r>
            <a:r>
              <a:rPr lang="pt-BR" sz="2000" dirty="0">
                <a:latin typeface="Arial" panose="020B0604020202020204" pitchFamily="34" charset="0"/>
                <a:cs typeface="Arial" panose="020B0604020202020204" pitchFamily="34" charset="0"/>
              </a:rPr>
              <a:t>) e os números atômicos (</a:t>
            </a:r>
            <a:r>
              <a:rPr lang="pt-BR" sz="2000" dirty="0" smtClean="0">
                <a:latin typeface="Arial" panose="020B0604020202020204" pitchFamily="34" charset="0"/>
                <a:cs typeface="Arial" panose="020B0604020202020204" pitchFamily="34" charset="0"/>
              </a:rPr>
              <a:t>90 + 2</a:t>
            </a:r>
            <a:r>
              <a:rPr lang="pt-BR" sz="2000" dirty="0">
                <a:latin typeface="Arial" panose="020B0604020202020204" pitchFamily="34" charset="0"/>
                <a:cs typeface="Arial" panose="020B0604020202020204" pitchFamily="34" charset="0"/>
              </a:rPr>
              <a:t>) se equilibram. </a:t>
            </a:r>
            <a:endParaRPr lang="pt-BR" sz="2000" dirty="0" smtClean="0">
              <a:latin typeface="Arial" panose="020B0604020202020204" pitchFamily="34" charset="0"/>
              <a:cs typeface="Arial" panose="020B0604020202020204" pitchFamily="34" charset="0"/>
            </a:endParaRPr>
          </a:p>
          <a:p>
            <a:pPr indent="457200" algn="just">
              <a:lnSpc>
                <a:spcPct val="150000"/>
              </a:lnSpc>
            </a:pP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Durante </a:t>
            </a:r>
            <a:r>
              <a:rPr lang="pt-BR" sz="2000" dirty="0">
                <a:latin typeface="Arial" panose="020B0604020202020204" pitchFamily="34" charset="0"/>
                <a:cs typeface="Arial" panose="020B0604020202020204" pitchFamily="34" charset="0"/>
              </a:rPr>
              <a:t>a transmutação, a energia é liberada de três formas: parcialmente como energia cinética da partícula </a:t>
            </a:r>
            <a:r>
              <a:rPr lang="pt-BR" sz="2000" dirty="0" smtClean="0">
                <a:latin typeface="Arial" panose="020B0604020202020204" pitchFamily="34" charset="0"/>
                <a:cs typeface="Arial" panose="020B0604020202020204" pitchFamily="34" charset="0"/>
              </a:rPr>
              <a:t>alfa e </a:t>
            </a:r>
            <a:r>
              <a:rPr lang="pt-BR" sz="2000" dirty="0">
                <a:latin typeface="Arial" panose="020B0604020202020204" pitchFamily="34" charset="0"/>
                <a:cs typeface="Arial" panose="020B0604020202020204" pitchFamily="34" charset="0"/>
              </a:rPr>
              <a:t>como energia cinética do núcleo de tório-234, e parcialmente, na forma de radiação gama. O tório obtido desse decaimento também é radioativo e sofre transmutação, produzindo outro elemento químico e liberando energia </a:t>
            </a:r>
          </a:p>
        </p:txBody>
      </p:sp>
    </p:spTree>
    <p:extLst>
      <p:ext uri="{BB962C8B-B14F-4D97-AF65-F5344CB8AC3E}">
        <p14:creationId xmlns:p14="http://schemas.microsoft.com/office/powerpoint/2010/main" val="14193881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ixaDeTexto 1"/>
              <p:cNvSpPr txBox="1"/>
              <p:nvPr/>
            </p:nvSpPr>
            <p:spPr>
              <a:xfrm>
                <a:off x="7415784" y="359665"/>
                <a:ext cx="4453406" cy="1901674"/>
              </a:xfrm>
              <a:prstGeom prst="rect">
                <a:avLst/>
              </a:prstGeom>
              <a:noFill/>
            </p:spPr>
            <p:txBody>
              <a:bodyPr wrap="square" rtlCol="0">
                <a:spAutoFit/>
              </a:bodyPr>
              <a:lstStyle/>
              <a:p>
                <a:r>
                  <a:rPr lang="pt-BR" dirty="0"/>
                  <a:t> </a:t>
                </a:r>
                <a:endParaRPr lang="pt-BR" sz="2400" dirty="0"/>
              </a:p>
              <a:p>
                <a:pPr algn="ctr"/>
                <a14:m>
                  <m:oMath xmlns:m="http://schemas.openxmlformats.org/officeDocument/2006/math">
                    <m:sPre>
                      <m:sPrePr>
                        <m:ctrlPr>
                          <a:rPr lang="pt-BR" sz="2400" b="1" i="1">
                            <a:latin typeface="Cambria Math" panose="02040503050406030204" pitchFamily="18" charset="0"/>
                          </a:rPr>
                        </m:ctrlPr>
                      </m:sPrePr>
                      <m:sub>
                        <m:r>
                          <a:rPr lang="pt-BR" sz="2400" b="1" i="1">
                            <a:latin typeface="Cambria Math" panose="02040503050406030204" pitchFamily="18" charset="0"/>
                          </a:rPr>
                          <m:t>𝟗𝟎</m:t>
                        </m:r>
                      </m:sub>
                      <m:sup>
                        <m:r>
                          <a:rPr lang="pt-BR" sz="2400" b="1" i="1">
                            <a:latin typeface="Cambria Math" panose="02040503050406030204" pitchFamily="18" charset="0"/>
                          </a:rPr>
                          <m:t>𝟐𝟑𝟐</m:t>
                        </m:r>
                      </m:sup>
                      <m:e>
                        <m:r>
                          <a:rPr lang="pt-BR" sz="2400" b="1" i="1">
                            <a:latin typeface="Cambria Math" panose="02040503050406030204" pitchFamily="18" charset="0"/>
                          </a:rPr>
                          <m:t>𝑻𝒉</m:t>
                        </m:r>
                      </m:e>
                    </m:sPre>
                  </m:oMath>
                </a14:m>
                <a:r>
                  <a:rPr lang="pt-BR" sz="2400" b="1" dirty="0"/>
                  <a:t>   </a:t>
                </a:r>
                <a:r>
                  <a:rPr lang="pt-BR" sz="2400" b="1" dirty="0">
                    <a:sym typeface="Symbol" panose="05050102010706020507" pitchFamily="18" charset="2"/>
                  </a:rPr>
                  <a:t></a:t>
                </a:r>
                <a:r>
                  <a:rPr lang="pt-BR" sz="2400" b="1" dirty="0"/>
                  <a:t>   </a:t>
                </a:r>
                <a14:m>
                  <m:oMath xmlns:m="http://schemas.openxmlformats.org/officeDocument/2006/math">
                    <m:sPre>
                      <m:sPrePr>
                        <m:ctrlPr>
                          <a:rPr lang="pt-BR" sz="2400" b="1" i="1">
                            <a:latin typeface="Cambria Math" panose="02040503050406030204" pitchFamily="18" charset="0"/>
                          </a:rPr>
                        </m:ctrlPr>
                      </m:sPrePr>
                      <m:sub>
                        <m:r>
                          <a:rPr lang="pt-BR" sz="2400" b="1" i="1">
                            <a:latin typeface="Cambria Math" panose="02040503050406030204" pitchFamily="18" charset="0"/>
                          </a:rPr>
                          <m:t>𝟖𝟖</m:t>
                        </m:r>
                      </m:sub>
                      <m:sup>
                        <m:r>
                          <a:rPr lang="pt-BR" sz="2400" b="1" i="1">
                            <a:latin typeface="Cambria Math" panose="02040503050406030204" pitchFamily="18" charset="0"/>
                          </a:rPr>
                          <m:t>𝟐𝟐𝟖</m:t>
                        </m:r>
                      </m:sup>
                      <m:e>
                        <m:r>
                          <a:rPr lang="pt-BR" sz="2400" b="1" i="1">
                            <a:latin typeface="Cambria Math" panose="02040503050406030204" pitchFamily="18" charset="0"/>
                          </a:rPr>
                          <m:t>𝑹𝒂</m:t>
                        </m:r>
                      </m:e>
                    </m:sPre>
                  </m:oMath>
                </a14:m>
                <a:r>
                  <a:rPr lang="pt-BR" sz="2400" b="1" dirty="0"/>
                  <a:t>  + </a:t>
                </a:r>
                <a:r>
                  <a:rPr lang="pt-BR" sz="2400" b="1" dirty="0" smtClean="0">
                    <a:sym typeface="Symbol" panose="05050102010706020507" pitchFamily="18" charset="2"/>
                  </a:rPr>
                  <a:t></a:t>
                </a:r>
              </a:p>
              <a:p>
                <a:pPr algn="ctr"/>
                <a:endParaRPr lang="pt-BR" sz="2400" b="1" dirty="0">
                  <a:sym typeface="Symbol" panose="05050102010706020507" pitchFamily="18" charset="2"/>
                </a:endParaRPr>
              </a:p>
              <a:p>
                <a:pPr algn="ctr"/>
                <a:r>
                  <a:rPr lang="pt-BR" sz="2400" b="1" dirty="0"/>
                  <a:t> </a:t>
                </a:r>
              </a:p>
              <a:p>
                <a:pPr algn="ctr"/>
                <a14:m>
                  <m:oMath xmlns:m="http://schemas.openxmlformats.org/officeDocument/2006/math">
                    <m:sPre>
                      <m:sPrePr>
                        <m:ctrlPr>
                          <a:rPr lang="pt-BR" sz="2400" b="1" i="1">
                            <a:latin typeface="Cambria Math" panose="02040503050406030204" pitchFamily="18" charset="0"/>
                          </a:rPr>
                        </m:ctrlPr>
                      </m:sPrePr>
                      <m:sub>
                        <m:r>
                          <a:rPr lang="pt-BR" sz="2400" b="1" i="1">
                            <a:latin typeface="Cambria Math" panose="02040503050406030204" pitchFamily="18" charset="0"/>
                          </a:rPr>
                          <m:t>𝟖𝟑</m:t>
                        </m:r>
                      </m:sub>
                      <m:sup>
                        <m:r>
                          <a:rPr lang="pt-BR" sz="2400" b="1" i="1">
                            <a:latin typeface="Cambria Math" panose="02040503050406030204" pitchFamily="18" charset="0"/>
                          </a:rPr>
                          <m:t>𝟐𝟏𝟎</m:t>
                        </m:r>
                      </m:sup>
                      <m:e>
                        <m:r>
                          <a:rPr lang="pt-BR" sz="2400" b="1" i="1">
                            <a:latin typeface="Cambria Math" panose="02040503050406030204" pitchFamily="18" charset="0"/>
                          </a:rPr>
                          <m:t>𝑩𝒊</m:t>
                        </m:r>
                      </m:e>
                    </m:sPre>
                    <m:r>
                      <a:rPr lang="pt-BR" sz="2400" b="1">
                        <a:latin typeface="Cambria Math" panose="02040503050406030204" pitchFamily="18" charset="0"/>
                      </a:rPr>
                      <m:t> </m:t>
                    </m:r>
                  </m:oMath>
                </a14:m>
                <a:r>
                  <a:rPr lang="pt-BR" sz="2400" b="1" dirty="0"/>
                  <a:t>  </a:t>
                </a:r>
                <a:r>
                  <a:rPr lang="pt-BR" sz="2400" b="1" dirty="0">
                    <a:sym typeface="Symbol" panose="05050102010706020507" pitchFamily="18" charset="2"/>
                  </a:rPr>
                  <a:t></a:t>
                </a:r>
                <a:r>
                  <a:rPr lang="pt-BR" sz="2400" b="1" dirty="0"/>
                  <a:t>  </a:t>
                </a:r>
                <a14:m>
                  <m:oMath xmlns:m="http://schemas.openxmlformats.org/officeDocument/2006/math">
                    <m:sPre>
                      <m:sPrePr>
                        <m:ctrlPr>
                          <a:rPr lang="pt-BR" sz="2400" b="1" i="1">
                            <a:latin typeface="Cambria Math" panose="02040503050406030204" pitchFamily="18" charset="0"/>
                          </a:rPr>
                        </m:ctrlPr>
                      </m:sPrePr>
                      <m:sub>
                        <m:r>
                          <a:rPr lang="pt-BR" sz="2400" b="1" i="1">
                            <a:latin typeface="Cambria Math" panose="02040503050406030204" pitchFamily="18" charset="0"/>
                          </a:rPr>
                          <m:t>𝟖𝟒</m:t>
                        </m:r>
                      </m:sub>
                      <m:sup>
                        <m:r>
                          <a:rPr lang="pt-BR" sz="2400" b="1" i="1">
                            <a:latin typeface="Cambria Math" panose="02040503050406030204" pitchFamily="18" charset="0"/>
                          </a:rPr>
                          <m:t>𝟐𝟏𝟎</m:t>
                        </m:r>
                      </m:sup>
                      <m:e>
                        <m:r>
                          <a:rPr lang="pt-BR" sz="2400" b="1" i="1">
                            <a:latin typeface="Cambria Math" panose="02040503050406030204" pitchFamily="18" charset="0"/>
                          </a:rPr>
                          <m:t>𝑷𝒐</m:t>
                        </m:r>
                      </m:e>
                    </m:sPre>
                  </m:oMath>
                </a14:m>
                <a:r>
                  <a:rPr lang="pt-BR" sz="2400" b="1" dirty="0"/>
                  <a:t>  + </a:t>
                </a:r>
                <a:r>
                  <a:rPr lang="pt-BR" sz="2400" b="1" dirty="0">
                    <a:sym typeface="Symbol" panose="05050102010706020507" pitchFamily="18" charset="2"/>
                  </a:rPr>
                  <a:t></a:t>
                </a:r>
                <a:r>
                  <a:rPr lang="pt-BR" sz="2400" b="1" baseline="30000" dirty="0"/>
                  <a:t>- </a:t>
                </a:r>
                <a:r>
                  <a:rPr lang="pt-BR" sz="2400" b="1" dirty="0" smtClean="0">
                    <a:latin typeface="Arial" panose="020B0604020202020204" pitchFamily="34" charset="0"/>
                    <a:cs typeface="Arial" panose="020B0604020202020204" pitchFamily="34" charset="0"/>
                  </a:rPr>
                  <a:t> </a:t>
                </a:r>
                <a:endParaRPr lang="pt-BR" sz="2400" b="1" dirty="0">
                  <a:latin typeface="Arial" panose="020B0604020202020204" pitchFamily="34" charset="0"/>
                  <a:cs typeface="Arial" panose="020B0604020202020204" pitchFamily="34" charset="0"/>
                </a:endParaRPr>
              </a:p>
            </p:txBody>
          </p:sp>
        </mc:Choice>
        <mc:Fallback xmlns="">
          <p:sp>
            <p:nvSpPr>
              <p:cNvPr id="2" name="CaixaDeTexto 1"/>
              <p:cNvSpPr txBox="1">
                <a:spLocks noRot="1" noChangeAspect="1" noMove="1" noResize="1" noEditPoints="1" noAdjustHandles="1" noChangeArrowheads="1" noChangeShapeType="1" noTextEdit="1"/>
              </p:cNvSpPr>
              <p:nvPr/>
            </p:nvSpPr>
            <p:spPr>
              <a:xfrm>
                <a:off x="7415784" y="359665"/>
                <a:ext cx="4453406" cy="1901674"/>
              </a:xfrm>
              <a:prstGeom prst="rect">
                <a:avLst/>
              </a:prstGeom>
              <a:blipFill>
                <a:blip r:embed="rId2"/>
                <a:stretch>
                  <a:fillRect b="-6090"/>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3" name="CaixaDeTexto 2"/>
              <p:cNvSpPr txBox="1"/>
              <p:nvPr/>
            </p:nvSpPr>
            <p:spPr>
              <a:xfrm>
                <a:off x="294918" y="2844986"/>
                <a:ext cx="11684000" cy="3817392"/>
              </a:xfrm>
              <a:prstGeom prst="rect">
                <a:avLst/>
              </a:prstGeom>
              <a:noFill/>
            </p:spPr>
            <p:txBody>
              <a:bodyPr wrap="square" rtlCol="0">
                <a:spAutoFit/>
              </a:bodyPr>
              <a:lstStyle/>
              <a:p>
                <a:pPr indent="457200" algn="just">
                  <a:lnSpc>
                    <a:spcPct val="150000"/>
                  </a:lnSpc>
                </a:pPr>
                <a:r>
                  <a:rPr lang="pt-BR" sz="2000" dirty="0" smtClean="0">
                    <a:latin typeface="Arial" panose="020B0604020202020204" pitchFamily="34" charset="0"/>
                    <a:cs typeface="Arial" panose="020B0604020202020204" pitchFamily="34" charset="0"/>
                  </a:rPr>
                  <a:t>No decaimento do tório-232, o número atômico do núcleo resultante (</a:t>
                </a:r>
                <a14:m>
                  <m:oMath xmlns:m="http://schemas.openxmlformats.org/officeDocument/2006/math">
                    <m:sPre>
                      <m:sPrePr>
                        <m:ctrlPr>
                          <a:rPr lang="pt-BR" sz="2000" i="1" smtClean="0">
                            <a:latin typeface="Cambria Math" panose="02040503050406030204" pitchFamily="18" charset="0"/>
                            <a:cs typeface="Arial" panose="020B0604020202020204" pitchFamily="34" charset="0"/>
                          </a:rPr>
                        </m:ctrlPr>
                      </m:sPrePr>
                      <m:sub>
                        <m:r>
                          <a:rPr lang="pt-BR" sz="2000" b="0" i="1" smtClean="0">
                            <a:latin typeface="Cambria Math" panose="02040503050406030204" pitchFamily="18" charset="0"/>
                            <a:cs typeface="Arial" panose="020B0604020202020204" pitchFamily="34" charset="0"/>
                          </a:rPr>
                          <m:t>88</m:t>
                        </m:r>
                      </m:sub>
                      <m:sup>
                        <m:r>
                          <a:rPr lang="pt-BR" sz="2000" b="0" i="1" smtClean="0">
                            <a:latin typeface="Cambria Math" panose="02040503050406030204" pitchFamily="18" charset="0"/>
                          </a:rPr>
                          <m:t>228</m:t>
                        </m:r>
                      </m:sup>
                      <m:e>
                        <m:r>
                          <a:rPr lang="pt-BR" sz="2000" b="0" i="1" smtClean="0">
                            <a:latin typeface="Cambria Math" panose="02040503050406030204" pitchFamily="18" charset="0"/>
                          </a:rPr>
                          <m:t>𝑅𝑎</m:t>
                        </m:r>
                      </m:e>
                    </m:sPre>
                  </m:oMath>
                </a14:m>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diminui em duas unidades (Z = 90 – 2) e o número de massa em quatro unidades (A = 232 – 4), uma vez que a partícula alfa emitida é um núcleo de hélio </a:t>
                </a:r>
                <a:r>
                  <a:rPr lang="pt-BR" sz="2000" dirty="0" smtClean="0">
                    <a:latin typeface="Arial" panose="020B0604020202020204" pitchFamily="34" charset="0"/>
                    <a:cs typeface="Arial" panose="020B0604020202020204" pitchFamily="34" charset="0"/>
                  </a:rPr>
                  <a:t>(</a:t>
                </a:r>
                <a14:m>
                  <m:oMath xmlns:m="http://schemas.openxmlformats.org/officeDocument/2006/math">
                    <m:sPre>
                      <m:sPrePr>
                        <m:ctrlPr>
                          <a:rPr lang="pt-BR" sz="2000" i="1" smtClean="0">
                            <a:latin typeface="Cambria Math" panose="02040503050406030204" pitchFamily="18" charset="0"/>
                            <a:cs typeface="Arial" panose="020B0604020202020204" pitchFamily="34" charset="0"/>
                          </a:rPr>
                        </m:ctrlPr>
                      </m:sPrePr>
                      <m:sub>
                        <m:r>
                          <a:rPr lang="pt-BR" sz="2000" b="0" i="1" smtClean="0">
                            <a:latin typeface="Cambria Math" panose="02040503050406030204" pitchFamily="18" charset="0"/>
                            <a:cs typeface="Arial" panose="020B0604020202020204" pitchFamily="34" charset="0"/>
                          </a:rPr>
                          <m:t>2</m:t>
                        </m:r>
                      </m:sub>
                      <m:sup>
                        <m:r>
                          <a:rPr lang="pt-BR" sz="2000" b="0" i="1" smtClean="0">
                            <a:latin typeface="Cambria Math" panose="02040503050406030204" pitchFamily="18" charset="0"/>
                          </a:rPr>
                          <m:t>4</m:t>
                        </m:r>
                      </m:sup>
                      <m:e>
                        <m:r>
                          <a:rPr lang="pt-BR" sz="2000" b="0" i="1" smtClean="0">
                            <a:latin typeface="Cambria Math" panose="02040503050406030204" pitchFamily="18" charset="0"/>
                          </a:rPr>
                          <m:t>𝐻𝑒</m:t>
                        </m:r>
                        <m:r>
                          <a:rPr lang="pt-BR" sz="2000" b="0" i="1" smtClean="0">
                            <a:latin typeface="Cambria Math" panose="02040503050406030204" pitchFamily="18" charset="0"/>
                          </a:rPr>
                          <m:t>)</m:t>
                        </m:r>
                      </m:e>
                    </m:sPre>
                  </m:oMath>
                </a14:m>
                <a:r>
                  <a:rPr lang="pt-BR" sz="2000" dirty="0" smtClean="0">
                    <a:latin typeface="Arial" panose="020B0604020202020204" pitchFamily="34" charset="0"/>
                    <a:cs typeface="Arial" panose="020B0604020202020204" pitchFamily="34" charset="0"/>
                  </a:rPr>
                  <a:t>. </a:t>
                </a:r>
                <a:r>
                  <a:rPr lang="pt-BR" sz="2000" b="1" dirty="0" smtClean="0">
                    <a:latin typeface="Arial" panose="020B0604020202020204" pitchFamily="34" charset="0"/>
                    <a:cs typeface="Arial" panose="020B0604020202020204" pitchFamily="34" charset="0"/>
                  </a:rPr>
                  <a:t>Ao </a:t>
                </a:r>
                <a:r>
                  <a:rPr lang="pt-BR" sz="2000" b="1" dirty="0">
                    <a:latin typeface="Arial" panose="020B0604020202020204" pitchFamily="34" charset="0"/>
                    <a:cs typeface="Arial" panose="020B0604020202020204" pitchFamily="34" charset="0"/>
                  </a:rPr>
                  <a:t>decair, o tório-232 não existe mais</a:t>
                </a:r>
                <a:r>
                  <a:rPr lang="pt-BR" sz="2000" dirty="0">
                    <a:latin typeface="Arial" panose="020B0604020202020204" pitchFamily="34" charset="0"/>
                    <a:cs typeface="Arial" panose="020B0604020202020204" pitchFamily="34" charset="0"/>
                  </a:rPr>
                  <a:t>, e sim, o elemento químico rádio-228. </a:t>
                </a:r>
                <a:r>
                  <a:rPr lang="pt-BR" sz="2000" dirty="0" smtClean="0">
                    <a:latin typeface="Arial" panose="020B0604020202020204" pitchFamily="34" charset="0"/>
                    <a:cs typeface="Arial" panose="020B0604020202020204" pitchFamily="34" charset="0"/>
                  </a:rPr>
                  <a:t> </a:t>
                </a:r>
              </a:p>
              <a:p>
                <a:pPr indent="457200" algn="just">
                  <a:lnSpc>
                    <a:spcPct val="150000"/>
                  </a:lnSpc>
                </a:pP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bismuto-210, ao decair, emite uma partícula </a:t>
                </a:r>
                <a:r>
                  <a:rPr lang="pt-BR" sz="2000" dirty="0" smtClean="0">
                    <a:latin typeface="Arial" panose="020B0604020202020204" pitchFamily="34" charset="0"/>
                    <a:cs typeface="Arial" panose="020B0604020202020204" pitchFamily="34" charset="0"/>
                  </a:rPr>
                  <a:t>beta (</a:t>
                </a:r>
                <a14:m>
                  <m:oMath xmlns:m="http://schemas.openxmlformats.org/officeDocument/2006/math">
                    <m:sPre>
                      <m:sPrePr>
                        <m:ctrlPr>
                          <a:rPr lang="pt-BR" sz="2000" i="1" smtClean="0">
                            <a:latin typeface="Cambria Math" panose="02040503050406030204" pitchFamily="18" charset="0"/>
                            <a:cs typeface="Arial" panose="020B0604020202020204" pitchFamily="34" charset="0"/>
                          </a:rPr>
                        </m:ctrlPr>
                      </m:sPrePr>
                      <m:sub>
                        <m:r>
                          <a:rPr lang="pt-BR" sz="2000" b="0" i="1" smtClean="0">
                            <a:latin typeface="Cambria Math" panose="02040503050406030204" pitchFamily="18" charset="0"/>
                            <a:cs typeface="Arial" panose="020B0604020202020204" pitchFamily="34" charset="0"/>
                          </a:rPr>
                          <m:t>−1</m:t>
                        </m:r>
                      </m:sub>
                      <m:sup>
                        <m:r>
                          <a:rPr lang="pt-BR" sz="2000" b="0" i="1" smtClean="0">
                            <a:latin typeface="Cambria Math" panose="02040503050406030204" pitchFamily="18" charset="0"/>
                          </a:rPr>
                          <m:t>0</m:t>
                        </m:r>
                      </m:sup>
                      <m:e>
                        <m:r>
                          <a:rPr lang="pt-BR" sz="2000" b="0" i="1" smtClean="0">
                            <a:latin typeface="Cambria Math" panose="02040503050406030204" pitchFamily="18" charset="0"/>
                          </a:rPr>
                          <m:t>𝑒</m:t>
                        </m:r>
                        <m:r>
                          <a:rPr lang="pt-BR" sz="2000" b="0" i="1" smtClean="0">
                            <a:latin typeface="Cambria Math" panose="02040503050406030204" pitchFamily="18" charset="0"/>
                          </a:rPr>
                          <m:t>)</m:t>
                        </m:r>
                      </m:e>
                    </m:sPre>
                  </m:oMath>
                </a14:m>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Como a partícula beta é um elétron resultante da conversão de um nêutron em um próton, o número atômico do núcleo filho </a:t>
                </a:r>
                <a:r>
                  <a:rPr lang="pt-BR" sz="2000" dirty="0" smtClean="0">
                    <a:latin typeface="Arial" panose="020B0604020202020204" pitchFamily="34" charset="0"/>
                    <a:cs typeface="Arial" panose="020B0604020202020204" pitchFamily="34" charset="0"/>
                  </a:rPr>
                  <a:t>(</a:t>
                </a:r>
                <a14:m>
                  <m:oMath xmlns:m="http://schemas.openxmlformats.org/officeDocument/2006/math">
                    <m:sPre>
                      <m:sPrePr>
                        <m:ctrlPr>
                          <a:rPr lang="pt-BR" sz="2000" i="1" smtClean="0">
                            <a:latin typeface="Cambria Math" panose="02040503050406030204" pitchFamily="18" charset="0"/>
                            <a:cs typeface="Arial" panose="020B0604020202020204" pitchFamily="34" charset="0"/>
                          </a:rPr>
                        </m:ctrlPr>
                      </m:sPrePr>
                      <m:sub>
                        <m:r>
                          <a:rPr lang="pt-BR" sz="2000" b="0" i="1" smtClean="0">
                            <a:latin typeface="Cambria Math" panose="02040503050406030204" pitchFamily="18" charset="0"/>
                            <a:cs typeface="Arial" panose="020B0604020202020204" pitchFamily="34" charset="0"/>
                          </a:rPr>
                          <m:t>84</m:t>
                        </m:r>
                      </m:sub>
                      <m:sup>
                        <m:r>
                          <a:rPr lang="pt-BR" sz="2000" b="0" i="1" smtClean="0">
                            <a:latin typeface="Cambria Math" panose="02040503050406030204" pitchFamily="18" charset="0"/>
                          </a:rPr>
                          <m:t>210</m:t>
                        </m:r>
                      </m:sup>
                      <m:e>
                        <m:r>
                          <a:rPr lang="pt-BR" sz="2000" b="0" i="1" smtClean="0">
                            <a:latin typeface="Cambria Math" panose="02040503050406030204" pitchFamily="18" charset="0"/>
                          </a:rPr>
                          <m:t>𝑃𝑜</m:t>
                        </m:r>
                      </m:e>
                    </m:sPre>
                  </m:oMath>
                </a14:m>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aumenta em uma unidade (Z = 83 + 1), mas o número de massa não se altera (A = 210). </a:t>
                </a:r>
                <a:r>
                  <a:rPr lang="pt-BR" sz="2000" b="1" dirty="0">
                    <a:latin typeface="Arial" panose="020B0604020202020204" pitchFamily="34" charset="0"/>
                    <a:cs typeface="Arial" panose="020B0604020202020204" pitchFamily="34" charset="0"/>
                  </a:rPr>
                  <a:t>O bismuto-210 deixa de existir logo que se transmuta em polônio-210. </a:t>
                </a:r>
              </a:p>
            </p:txBody>
          </p:sp>
        </mc:Choice>
        <mc:Fallback>
          <p:sp>
            <p:nvSpPr>
              <p:cNvPr id="3" name="CaixaDeTexto 2"/>
              <p:cNvSpPr txBox="1">
                <a:spLocks noRot="1" noChangeAspect="1" noMove="1" noResize="1" noEditPoints="1" noAdjustHandles="1" noChangeArrowheads="1" noChangeShapeType="1" noTextEdit="1"/>
              </p:cNvSpPr>
              <p:nvPr/>
            </p:nvSpPr>
            <p:spPr>
              <a:xfrm>
                <a:off x="294918" y="2844986"/>
                <a:ext cx="11684000" cy="3817392"/>
              </a:xfrm>
              <a:prstGeom prst="rect">
                <a:avLst/>
              </a:prstGeom>
              <a:blipFill>
                <a:blip r:embed="rId3"/>
                <a:stretch>
                  <a:fillRect l="-522" r="-522" b="-63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CaixaDeTexto 3"/>
              <p:cNvSpPr txBox="1"/>
              <p:nvPr/>
            </p:nvSpPr>
            <p:spPr>
              <a:xfrm>
                <a:off x="294918" y="600628"/>
                <a:ext cx="6782538" cy="1477328"/>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Equação de transmutação do tório-232 em rádio-228 ao emitir uma partícula </a:t>
                </a:r>
                <a:r>
                  <a:rPr lang="pt-BR" sz="2000" b="1" dirty="0" smtClean="0">
                    <a:solidFill>
                      <a:prstClr val="black"/>
                    </a:solidFill>
                    <a:latin typeface="Arial" panose="020B0604020202020204" pitchFamily="34" charset="0"/>
                    <a:cs typeface="Arial" panose="020B0604020202020204" pitchFamily="34" charset="0"/>
                  </a:rPr>
                  <a:t>alfa</a:t>
                </a:r>
                <a:r>
                  <a:rPr lang="pt-BR" sz="2000" dirty="0" smtClean="0">
                    <a:solidFill>
                      <a:prstClr val="black"/>
                    </a:solidFill>
                    <a:latin typeface="Arial" panose="020B0604020202020204" pitchFamily="34" charset="0"/>
                    <a:cs typeface="Arial" panose="020B0604020202020204" pitchFamily="34" charset="0"/>
                    <a:sym typeface="Symbol" panose="05050102010706020507" pitchFamily="18" charset="2"/>
                  </a:rPr>
                  <a:t> </a:t>
                </a:r>
                <a:r>
                  <a:rPr lang="pt-BR" sz="2000" dirty="0">
                    <a:latin typeface="Arial" panose="020B0604020202020204" pitchFamily="34" charset="0"/>
                    <a:cs typeface="Arial" panose="020B0604020202020204" pitchFamily="34" charset="0"/>
                  </a:rPr>
                  <a:t>(</a:t>
                </a:r>
                <a14:m>
                  <m:oMath xmlns:m="http://schemas.openxmlformats.org/officeDocument/2006/math">
                    <m:sPre>
                      <m:sPrePr>
                        <m:ctrlPr>
                          <a:rPr lang="pt-BR" sz="2000" i="1">
                            <a:latin typeface="Cambria Math" panose="02040503050406030204" pitchFamily="18" charset="0"/>
                            <a:cs typeface="Arial" panose="020B0604020202020204" pitchFamily="34" charset="0"/>
                          </a:rPr>
                        </m:ctrlPr>
                      </m:sPrePr>
                      <m:sub>
                        <m:r>
                          <a:rPr lang="pt-BR" sz="2000" i="1">
                            <a:latin typeface="Cambria Math" panose="02040503050406030204" pitchFamily="18" charset="0"/>
                            <a:cs typeface="Arial" panose="020B0604020202020204" pitchFamily="34" charset="0"/>
                          </a:rPr>
                          <m:t>2</m:t>
                        </m:r>
                      </m:sub>
                      <m:sup>
                        <m:r>
                          <a:rPr lang="pt-BR" sz="2000" i="1">
                            <a:latin typeface="Cambria Math" panose="02040503050406030204" pitchFamily="18" charset="0"/>
                          </a:rPr>
                          <m:t>4</m:t>
                        </m:r>
                      </m:sup>
                      <m:e>
                        <m:r>
                          <a:rPr lang="pt-BR" sz="2000" i="1">
                            <a:latin typeface="Cambria Math" panose="02040503050406030204" pitchFamily="18" charset="0"/>
                          </a:rPr>
                          <m:t>𝐻𝑒</m:t>
                        </m:r>
                        <m:r>
                          <a:rPr lang="pt-BR" sz="2000" i="1">
                            <a:latin typeface="Cambria Math" panose="02040503050406030204" pitchFamily="18" charset="0"/>
                          </a:rPr>
                          <m:t>)</m:t>
                        </m:r>
                      </m:e>
                    </m:sPre>
                  </m:oMath>
                </a14:m>
                <a:r>
                  <a:rPr lang="pt-BR" sz="2000" dirty="0" smtClean="0">
                    <a:solidFill>
                      <a:prstClr val="black"/>
                    </a:solidFill>
                    <a:latin typeface="Arial" panose="020B0604020202020204" pitchFamily="34" charset="0"/>
                    <a:cs typeface="Arial" panose="020B0604020202020204" pitchFamily="34" charset="0"/>
                  </a:rPr>
                  <a:t> </a:t>
                </a:r>
                <a:r>
                  <a:rPr lang="pt-BR" sz="2000" dirty="0">
                    <a:solidFill>
                      <a:prstClr val="black"/>
                    </a:solidFill>
                    <a:latin typeface="Arial" panose="020B0604020202020204" pitchFamily="34" charset="0"/>
                    <a:cs typeface="Arial" panose="020B0604020202020204" pitchFamily="34" charset="0"/>
                  </a:rPr>
                  <a:t>e a do bismuto-210 em polônio-210 ao emitir uma partícula </a:t>
                </a:r>
                <a:r>
                  <a:rPr lang="pt-BR" sz="2000" b="1" dirty="0">
                    <a:solidFill>
                      <a:prstClr val="black"/>
                    </a:solidFill>
                    <a:latin typeface="Arial" panose="020B0604020202020204" pitchFamily="34" charset="0"/>
                    <a:cs typeface="Arial" panose="020B0604020202020204" pitchFamily="34" charset="0"/>
                  </a:rPr>
                  <a:t>beta negativa </a:t>
                </a:r>
                <a:r>
                  <a:rPr lang="pt-BR" sz="2000" dirty="0">
                    <a:latin typeface="Arial" panose="020B0604020202020204" pitchFamily="34" charset="0"/>
                    <a:cs typeface="Arial" panose="020B0604020202020204" pitchFamily="34" charset="0"/>
                  </a:rPr>
                  <a:t>(</a:t>
                </a:r>
                <a14:m>
                  <m:oMath xmlns:m="http://schemas.openxmlformats.org/officeDocument/2006/math">
                    <m:sPre>
                      <m:sPrePr>
                        <m:ctrlPr>
                          <a:rPr lang="pt-BR" sz="2000" i="1">
                            <a:latin typeface="Cambria Math" panose="02040503050406030204" pitchFamily="18" charset="0"/>
                            <a:cs typeface="Arial" panose="020B0604020202020204" pitchFamily="34" charset="0"/>
                          </a:rPr>
                        </m:ctrlPr>
                      </m:sPrePr>
                      <m:sub>
                        <m:r>
                          <a:rPr lang="pt-BR" sz="2000" i="1">
                            <a:latin typeface="Cambria Math" panose="02040503050406030204" pitchFamily="18" charset="0"/>
                            <a:cs typeface="Arial" panose="020B0604020202020204" pitchFamily="34" charset="0"/>
                          </a:rPr>
                          <m:t>−1</m:t>
                        </m:r>
                      </m:sub>
                      <m:sup>
                        <m:r>
                          <a:rPr lang="pt-BR" sz="2000" i="1">
                            <a:latin typeface="Cambria Math" panose="02040503050406030204" pitchFamily="18" charset="0"/>
                          </a:rPr>
                          <m:t>0</m:t>
                        </m:r>
                      </m:sup>
                      <m:e>
                        <m:r>
                          <a:rPr lang="pt-BR" sz="2000" i="1">
                            <a:latin typeface="Cambria Math" panose="02040503050406030204" pitchFamily="18" charset="0"/>
                          </a:rPr>
                          <m:t>𝑒</m:t>
                        </m:r>
                        <m:r>
                          <a:rPr lang="pt-BR" sz="2000" i="1">
                            <a:latin typeface="Cambria Math" panose="02040503050406030204" pitchFamily="18" charset="0"/>
                          </a:rPr>
                          <m:t>)</m:t>
                        </m:r>
                      </m:e>
                    </m:sPre>
                  </m:oMath>
                </a14:m>
                <a:r>
                  <a:rPr lang="pt-BR" dirty="0" smtClean="0"/>
                  <a:t>:</a:t>
                </a:r>
                <a:endParaRPr lang="pt-BR" dirty="0"/>
              </a:p>
            </p:txBody>
          </p:sp>
        </mc:Choice>
        <mc:Fallback xmlns="">
          <p:sp>
            <p:nvSpPr>
              <p:cNvPr id="4" name="CaixaDeTexto 3"/>
              <p:cNvSpPr txBox="1">
                <a:spLocks noRot="1" noChangeAspect="1" noMove="1" noResize="1" noEditPoints="1" noAdjustHandles="1" noChangeArrowheads="1" noChangeShapeType="1" noTextEdit="1"/>
              </p:cNvSpPr>
              <p:nvPr/>
            </p:nvSpPr>
            <p:spPr>
              <a:xfrm>
                <a:off x="294918" y="600628"/>
                <a:ext cx="6782538" cy="1477328"/>
              </a:xfrm>
              <a:prstGeom prst="rect">
                <a:avLst/>
              </a:prstGeom>
              <a:blipFill>
                <a:blip r:embed="rId4"/>
                <a:stretch>
                  <a:fillRect l="-898" r="-988" b="-3719"/>
                </a:stretch>
              </a:blipFill>
            </p:spPr>
            <p:txBody>
              <a:bodyPr/>
              <a:lstStyle/>
              <a:p>
                <a:r>
                  <a:rPr lang="pt-BR">
                    <a:noFill/>
                  </a:rPr>
                  <a:t> </a:t>
                </a:r>
              </a:p>
            </p:txBody>
          </p:sp>
        </mc:Fallback>
      </mc:AlternateContent>
    </p:spTree>
    <p:extLst>
      <p:ext uri="{BB962C8B-B14F-4D97-AF65-F5344CB8AC3E}">
        <p14:creationId xmlns:p14="http://schemas.microsoft.com/office/powerpoint/2010/main" val="425023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ixaDeTexto 1"/>
              <p:cNvSpPr txBox="1"/>
              <p:nvPr/>
            </p:nvSpPr>
            <p:spPr>
              <a:xfrm>
                <a:off x="254000" y="369454"/>
                <a:ext cx="11697855" cy="3845283"/>
              </a:xfrm>
              <a:prstGeom prst="rect">
                <a:avLst/>
              </a:prstGeom>
              <a:noFill/>
            </p:spPr>
            <p:txBody>
              <a:bodyPr wrap="square" rtlCol="0">
                <a:spAutoFit/>
              </a:bodyPr>
              <a:lstStyle/>
              <a:p>
                <a:pPr>
                  <a:lnSpc>
                    <a:spcPct val="150000"/>
                  </a:lnSpc>
                </a:pPr>
                <a:r>
                  <a:rPr lang="pt-BR" sz="2000" dirty="0" smtClean="0">
                    <a:latin typeface="Arial" panose="020B0604020202020204" pitchFamily="34" charset="0"/>
                    <a:cs typeface="Arial" panose="020B0604020202020204" pitchFamily="34" charset="0"/>
                  </a:rPr>
                  <a:t>Complete as equações nucleares:</a:t>
                </a:r>
              </a:p>
              <a:p>
                <a:pPr>
                  <a:lnSpc>
                    <a:spcPct val="150000"/>
                  </a:lnSpc>
                </a:pPr>
                <a:endParaRPr lang="pt-BR" sz="2000" dirty="0" smtClean="0">
                  <a:latin typeface="Arial" panose="020B0604020202020204" pitchFamily="34" charset="0"/>
                  <a:cs typeface="Arial" panose="020B0604020202020204" pitchFamily="34" charset="0"/>
                </a:endParaRPr>
              </a:p>
              <a:p>
                <a:pPr>
                  <a:lnSpc>
                    <a:spcPct val="150000"/>
                  </a:lnSpc>
                </a:pPr>
                <a:endParaRPr lang="pt-BR" sz="2000" dirty="0">
                  <a:latin typeface="Arial" panose="020B0604020202020204" pitchFamily="34" charset="0"/>
                  <a:cs typeface="Arial" panose="020B0604020202020204" pitchFamily="34" charset="0"/>
                </a:endParaRPr>
              </a:p>
              <a:p>
                <a:pPr marL="457200" indent="-457200">
                  <a:lnSpc>
                    <a:spcPct val="150000"/>
                  </a:lnSpc>
                  <a:buAutoNum type="alphaLcParenR"/>
                </a:pPr>
                <a14:m>
                  <m:oMath xmlns:m="http://schemas.openxmlformats.org/officeDocument/2006/math">
                    <m:sPre>
                      <m:sPrePr>
                        <m:ctrlPr>
                          <a:rPr lang="pt-BR" sz="2000" i="1" smtClean="0">
                            <a:latin typeface="Cambria Math" panose="02040503050406030204" pitchFamily="18" charset="0"/>
                            <a:cs typeface="Arial" panose="020B0604020202020204" pitchFamily="34" charset="0"/>
                          </a:rPr>
                        </m:ctrlPr>
                      </m:sPrePr>
                      <m:sub>
                        <m:r>
                          <a:rPr lang="pt-BR" sz="2000" b="0" i="0" smtClean="0">
                            <a:latin typeface="Cambria Math" panose="02040503050406030204" pitchFamily="18" charset="0"/>
                            <a:cs typeface="Arial" panose="020B0604020202020204" pitchFamily="34" charset="0"/>
                          </a:rPr>
                          <m:t>88</m:t>
                        </m:r>
                      </m:sub>
                      <m:sup>
                        <m:r>
                          <a:rPr lang="pt-BR" sz="2000" b="0" i="0" smtClean="0">
                            <a:latin typeface="Cambria Math" panose="02040503050406030204" pitchFamily="18" charset="0"/>
                          </a:rPr>
                          <m:t>226</m:t>
                        </m:r>
                      </m:sup>
                      <m:e>
                        <m:r>
                          <m:rPr>
                            <m:sty m:val="p"/>
                          </m:rPr>
                          <a:rPr lang="pt-BR" sz="2000" b="0" i="0" smtClean="0">
                            <a:latin typeface="Cambria Math" panose="02040503050406030204" pitchFamily="18" charset="0"/>
                          </a:rPr>
                          <m:t>Ra</m:t>
                        </m:r>
                      </m:e>
                    </m:sPre>
                  </m:oMath>
                </a14:m>
                <a:r>
                  <a:rPr lang="pt-BR" sz="2000"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sym typeface="Symbol" panose="05050102010706020507" pitchFamily="18" charset="2"/>
                  </a:rPr>
                  <a:t>   </a:t>
                </a:r>
                <a14:m>
                  <m:oMath xmlns:m="http://schemas.openxmlformats.org/officeDocument/2006/math">
                    <m:sPre>
                      <m:sPrePr>
                        <m:ctrlPr>
                          <a:rPr lang="pt-BR" sz="2000" i="1" smtClean="0">
                            <a:latin typeface="Cambria Math" panose="02040503050406030204" pitchFamily="18" charset="0"/>
                            <a:cs typeface="Arial" panose="020B0604020202020204" pitchFamily="34" charset="0"/>
                            <a:sym typeface="Symbol" panose="05050102010706020507" pitchFamily="18" charset="2"/>
                          </a:rPr>
                        </m:ctrlPr>
                      </m:sPrePr>
                      <m:sub>
                        <m:r>
                          <a:rPr lang="pt-BR" sz="2000" b="0" i="0" smtClean="0">
                            <a:latin typeface="Cambria Math" panose="02040503050406030204" pitchFamily="18" charset="0"/>
                            <a:cs typeface="Arial" panose="020B0604020202020204" pitchFamily="34" charset="0"/>
                            <a:sym typeface="Symbol" panose="05050102010706020507" pitchFamily="18" charset="2"/>
                          </a:rPr>
                          <m:t>?</m:t>
                        </m:r>
                      </m:sub>
                      <m:sup>
                        <m:r>
                          <a:rPr lang="pt-BR" sz="2000" b="0" i="0" smtClean="0">
                            <a:latin typeface="Cambria Math" panose="02040503050406030204" pitchFamily="18" charset="0"/>
                          </a:rPr>
                          <m:t>?</m:t>
                        </m:r>
                      </m:sup>
                      <m:e>
                        <m:r>
                          <a:rPr lang="pt-BR" sz="2000" b="0" i="0" smtClean="0">
                            <a:latin typeface="Cambria Math" panose="02040503050406030204" pitchFamily="18" charset="0"/>
                          </a:rPr>
                          <m:t> ? </m:t>
                        </m:r>
                      </m:e>
                    </m:sPre>
                  </m:oMath>
                </a14:m>
                <a:r>
                  <a:rPr lang="pt-BR" sz="2000" dirty="0" smtClean="0">
                    <a:latin typeface="Arial" panose="020B0604020202020204" pitchFamily="34" charset="0"/>
                    <a:cs typeface="Arial" panose="020B0604020202020204" pitchFamily="34" charset="0"/>
                  </a:rPr>
                  <a:t>   +   </a:t>
                </a:r>
                <a14:m>
                  <m:oMath xmlns:m="http://schemas.openxmlformats.org/officeDocument/2006/math">
                    <m:sPre>
                      <m:sPrePr>
                        <m:ctrlPr>
                          <a:rPr lang="pt-BR" sz="2000" i="1" smtClean="0">
                            <a:latin typeface="Cambria Math" panose="02040503050406030204" pitchFamily="18" charset="0"/>
                            <a:cs typeface="Arial" panose="020B0604020202020204" pitchFamily="34" charset="0"/>
                          </a:rPr>
                        </m:ctrlPr>
                      </m:sPrePr>
                      <m:sub>
                        <m:r>
                          <a:rPr lang="pt-BR" sz="2000" b="0" i="0" smtClean="0">
                            <a:latin typeface="Cambria Math" panose="02040503050406030204" pitchFamily="18" charset="0"/>
                            <a:cs typeface="Arial" panose="020B0604020202020204" pitchFamily="34" charset="0"/>
                          </a:rPr>
                          <m:t>−1</m:t>
                        </m:r>
                      </m:sub>
                      <m:sup>
                        <m:r>
                          <a:rPr lang="pt-BR" sz="2000" b="0" i="0" smtClean="0">
                            <a:latin typeface="Cambria Math" panose="02040503050406030204" pitchFamily="18" charset="0"/>
                          </a:rPr>
                          <m:t>0</m:t>
                        </m:r>
                      </m:sup>
                      <m:e>
                        <m:r>
                          <m:rPr>
                            <m:sty m:val="p"/>
                          </m:rPr>
                          <a:rPr lang="pt-BR" sz="2000" b="0" i="0" smtClean="0">
                            <a:latin typeface="Cambria Math" panose="02040503050406030204" pitchFamily="18" charset="0"/>
                          </a:rPr>
                          <m:t>e</m:t>
                        </m:r>
                      </m:e>
                    </m:sPre>
                  </m:oMath>
                </a14:m>
                <a:endParaRPr lang="pt-BR" sz="2000" dirty="0" smtClean="0">
                  <a:latin typeface="Arial" panose="020B0604020202020204" pitchFamily="34" charset="0"/>
                  <a:cs typeface="Arial" panose="020B0604020202020204" pitchFamily="34" charset="0"/>
                </a:endParaRPr>
              </a:p>
              <a:p>
                <a:pPr marL="457200" indent="-457200">
                  <a:lnSpc>
                    <a:spcPct val="150000"/>
                  </a:lnSpc>
                  <a:buAutoNum type="alphaLcParenR"/>
                </a:pPr>
                <a:endParaRPr lang="pt-BR" sz="2000" dirty="0">
                  <a:latin typeface="Arial" panose="020B0604020202020204" pitchFamily="34" charset="0"/>
                  <a:cs typeface="Arial" panose="020B0604020202020204" pitchFamily="34" charset="0"/>
                </a:endParaRPr>
              </a:p>
              <a:p>
                <a:pPr marL="457200" indent="-457200">
                  <a:lnSpc>
                    <a:spcPct val="150000"/>
                  </a:lnSpc>
                  <a:buAutoNum type="alphaLcParenR"/>
                </a:pPr>
                <a:endParaRPr lang="pt-BR" sz="2000" dirty="0" smtClean="0">
                  <a:latin typeface="Arial" panose="020B0604020202020204" pitchFamily="34" charset="0"/>
                  <a:cs typeface="Arial" panose="020B0604020202020204" pitchFamily="34" charset="0"/>
                </a:endParaRPr>
              </a:p>
              <a:p>
                <a:pPr>
                  <a:lnSpc>
                    <a:spcPct val="150000"/>
                  </a:lnSpc>
                </a:pPr>
                <a:r>
                  <a:rPr lang="pt-BR" sz="2000" dirty="0" smtClean="0">
                    <a:latin typeface="Arial" panose="020B0604020202020204" pitchFamily="34" charset="0"/>
                    <a:cs typeface="Arial" panose="020B0604020202020204" pitchFamily="34" charset="0"/>
                  </a:rPr>
                  <a:t>b)   </a:t>
                </a:r>
                <a14:m>
                  <m:oMath xmlns:m="http://schemas.openxmlformats.org/officeDocument/2006/math">
                    <m:sPre>
                      <m:sPrePr>
                        <m:ctrlPr>
                          <a:rPr lang="pt-BR" sz="2000" i="1" smtClean="0">
                            <a:latin typeface="Cambria Math" panose="02040503050406030204" pitchFamily="18" charset="0"/>
                            <a:cs typeface="Arial" panose="020B0604020202020204" pitchFamily="34" charset="0"/>
                          </a:rPr>
                        </m:ctrlPr>
                      </m:sPrePr>
                      <m:sub>
                        <m:r>
                          <a:rPr lang="pt-BR" sz="2000" b="0" i="1" smtClean="0">
                            <a:latin typeface="Cambria Math" panose="02040503050406030204" pitchFamily="18" charset="0"/>
                            <a:cs typeface="Arial" panose="020B0604020202020204" pitchFamily="34" charset="0"/>
                          </a:rPr>
                          <m:t>84</m:t>
                        </m:r>
                      </m:sub>
                      <m:sup>
                        <m:r>
                          <a:rPr lang="pt-BR" b="0" i="1" smtClean="0">
                            <a:latin typeface="Cambria Math" panose="02040503050406030204" pitchFamily="18" charset="0"/>
                          </a:rPr>
                          <m:t>209</m:t>
                        </m:r>
                      </m:sup>
                      <m:e>
                        <m:r>
                          <a:rPr lang="pt-BR" b="0" i="1" smtClean="0">
                            <a:latin typeface="Cambria Math" panose="02040503050406030204" pitchFamily="18" charset="0"/>
                          </a:rPr>
                          <m:t>𝑃𝑜</m:t>
                        </m:r>
                      </m:e>
                    </m:sPre>
                  </m:oMath>
                </a14:m>
                <a:r>
                  <a:rPr lang="pt-BR" sz="2000"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sym typeface="Symbol" panose="05050102010706020507" pitchFamily="18" charset="2"/>
                  </a:rPr>
                  <a:t>   </a:t>
                </a:r>
                <a14:m>
                  <m:oMath xmlns:m="http://schemas.openxmlformats.org/officeDocument/2006/math">
                    <m:sPre>
                      <m:sPrePr>
                        <m:ctrlPr>
                          <a:rPr lang="pt-BR" sz="2000" i="1" smtClean="0">
                            <a:latin typeface="Cambria Math" panose="02040503050406030204" pitchFamily="18" charset="0"/>
                            <a:cs typeface="Arial" panose="020B0604020202020204" pitchFamily="34" charset="0"/>
                            <a:sym typeface="Symbol" panose="05050102010706020507" pitchFamily="18" charset="2"/>
                          </a:rPr>
                        </m:ctrlPr>
                      </m:sPrePr>
                      <m:sub>
                        <m:r>
                          <a:rPr lang="pt-BR" sz="2000" b="0" i="1" smtClean="0">
                            <a:latin typeface="Cambria Math" panose="02040503050406030204" pitchFamily="18" charset="0"/>
                            <a:cs typeface="Arial" panose="020B0604020202020204" pitchFamily="34" charset="0"/>
                            <a:sym typeface="Symbol" panose="05050102010706020507" pitchFamily="18" charset="2"/>
                          </a:rPr>
                          <m:t>82</m:t>
                        </m:r>
                      </m:sub>
                      <m:sup>
                        <m:r>
                          <a:rPr lang="pt-BR" b="0" i="1" smtClean="0">
                            <a:latin typeface="Cambria Math" panose="02040503050406030204" pitchFamily="18" charset="0"/>
                          </a:rPr>
                          <m:t>205</m:t>
                        </m:r>
                      </m:sup>
                      <m:e>
                        <m:r>
                          <a:rPr lang="pt-BR" b="0" i="1" smtClean="0">
                            <a:latin typeface="Cambria Math" panose="02040503050406030204" pitchFamily="18" charset="0"/>
                          </a:rPr>
                          <m:t>𝑃𝑏</m:t>
                        </m:r>
                      </m:e>
                    </m:sPre>
                  </m:oMath>
                </a14:m>
                <a:r>
                  <a:rPr lang="pt-BR" sz="2000" dirty="0" smtClean="0">
                    <a:latin typeface="Arial" panose="020B0604020202020204" pitchFamily="34" charset="0"/>
                    <a:cs typeface="Arial" panose="020B0604020202020204" pitchFamily="34" charset="0"/>
                  </a:rPr>
                  <a:t>    +    </a:t>
                </a:r>
                <a14:m>
                  <m:oMath xmlns:m="http://schemas.openxmlformats.org/officeDocument/2006/math">
                    <m:sPre>
                      <m:sPrePr>
                        <m:ctrlPr>
                          <a:rPr lang="pt-BR" sz="2000" i="1">
                            <a:latin typeface="Cambria Math" panose="02040503050406030204" pitchFamily="18" charset="0"/>
                            <a:cs typeface="Arial" panose="020B0604020202020204" pitchFamily="34" charset="0"/>
                            <a:sym typeface="Symbol" panose="05050102010706020507" pitchFamily="18" charset="2"/>
                          </a:rPr>
                        </m:ctrlPr>
                      </m:sPrePr>
                      <m:sub>
                        <m:r>
                          <a:rPr lang="pt-BR" sz="2000">
                            <a:latin typeface="Cambria Math" panose="02040503050406030204" pitchFamily="18" charset="0"/>
                            <a:cs typeface="Arial" panose="020B0604020202020204" pitchFamily="34" charset="0"/>
                            <a:sym typeface="Symbol" panose="05050102010706020507" pitchFamily="18" charset="2"/>
                          </a:rPr>
                          <m:t>?</m:t>
                        </m:r>
                      </m:sub>
                      <m:sup>
                        <m:r>
                          <a:rPr lang="pt-BR" sz="2000">
                            <a:latin typeface="Cambria Math" panose="02040503050406030204" pitchFamily="18" charset="0"/>
                          </a:rPr>
                          <m:t>?</m:t>
                        </m:r>
                      </m:sup>
                      <m:e>
                        <m:r>
                          <a:rPr lang="pt-BR" sz="2000">
                            <a:latin typeface="Cambria Math" panose="02040503050406030204" pitchFamily="18" charset="0"/>
                          </a:rPr>
                          <m:t> ? </m:t>
                        </m:r>
                      </m:e>
                    </m:sPre>
                  </m:oMath>
                </a14:m>
                <a:endParaRPr lang="pt-BR" sz="2000" dirty="0">
                  <a:latin typeface="Arial" panose="020B0604020202020204" pitchFamily="34" charset="0"/>
                  <a:cs typeface="Arial" panose="020B0604020202020204" pitchFamily="34" charset="0"/>
                </a:endParaRPr>
              </a:p>
              <a:p>
                <a:pPr algn="ctr">
                  <a:lnSpc>
                    <a:spcPct val="150000"/>
                  </a:lnSpc>
                </a:pPr>
                <a:endParaRPr lang="pt-BR" sz="2000" dirty="0">
                  <a:latin typeface="Arial" panose="020B0604020202020204" pitchFamily="34" charset="0"/>
                  <a:cs typeface="Arial" panose="020B0604020202020204" pitchFamily="34" charset="0"/>
                </a:endParaRPr>
              </a:p>
            </p:txBody>
          </p:sp>
        </mc:Choice>
        <mc:Fallback xmlns="">
          <p:sp>
            <p:nvSpPr>
              <p:cNvPr id="2" name="CaixaDeTexto 1"/>
              <p:cNvSpPr txBox="1">
                <a:spLocks noRot="1" noChangeAspect="1" noMove="1" noResize="1" noEditPoints="1" noAdjustHandles="1" noChangeArrowheads="1" noChangeShapeType="1" noTextEdit="1"/>
              </p:cNvSpPr>
              <p:nvPr/>
            </p:nvSpPr>
            <p:spPr>
              <a:xfrm>
                <a:off x="254000" y="369454"/>
                <a:ext cx="11697855" cy="3845283"/>
              </a:xfrm>
              <a:prstGeom prst="rect">
                <a:avLst/>
              </a:prstGeom>
              <a:blipFill>
                <a:blip r:embed="rId2"/>
                <a:stretch>
                  <a:fillRect l="-57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 name="CaixaDeTexto 2"/>
              <p:cNvSpPr txBox="1"/>
              <p:nvPr/>
            </p:nvSpPr>
            <p:spPr>
              <a:xfrm>
                <a:off x="286327" y="5172364"/>
                <a:ext cx="11665528" cy="1053878"/>
              </a:xfrm>
              <a:prstGeom prst="rect">
                <a:avLst/>
              </a:prstGeom>
              <a:noFill/>
            </p:spPr>
            <p:txBody>
              <a:bodyPr wrap="square" rtlCol="0">
                <a:spAutoFit/>
              </a:bodyPr>
              <a:lstStyle/>
              <a:p>
                <a:r>
                  <a:rPr lang="pt-BR" sz="2000" dirty="0" smtClean="0">
                    <a:latin typeface="Arial" panose="020B0604020202020204" pitchFamily="34" charset="0"/>
                    <a:cs typeface="Arial" panose="020B0604020202020204" pitchFamily="34" charset="0"/>
                  </a:rPr>
                  <a:t>Resposta:   a) </a:t>
                </a:r>
                <a14:m>
                  <m:oMath xmlns:m="http://schemas.openxmlformats.org/officeDocument/2006/math">
                    <m:sPre>
                      <m:sPrePr>
                        <m:ctrlPr>
                          <a:rPr lang="pt-BR" sz="2000" i="1">
                            <a:latin typeface="Cambria Math" panose="02040503050406030204" pitchFamily="18" charset="0"/>
                            <a:cs typeface="Arial" panose="020B0604020202020204" pitchFamily="34" charset="0"/>
                          </a:rPr>
                        </m:ctrlPr>
                      </m:sPrePr>
                      <m:sub>
                        <m:r>
                          <a:rPr lang="pt-BR" sz="2000">
                            <a:latin typeface="Cambria Math" panose="02040503050406030204" pitchFamily="18" charset="0"/>
                            <a:cs typeface="Arial" panose="020B0604020202020204" pitchFamily="34" charset="0"/>
                          </a:rPr>
                          <m:t>88</m:t>
                        </m:r>
                      </m:sub>
                      <m:sup>
                        <m:r>
                          <a:rPr lang="pt-BR" sz="2000">
                            <a:latin typeface="Cambria Math" panose="02040503050406030204" pitchFamily="18" charset="0"/>
                          </a:rPr>
                          <m:t>226</m:t>
                        </m:r>
                      </m:sup>
                      <m:e>
                        <m:r>
                          <m:rPr>
                            <m:sty m:val="p"/>
                          </m:rPr>
                          <a:rPr lang="pt-BR" sz="2000">
                            <a:latin typeface="Cambria Math" panose="02040503050406030204" pitchFamily="18" charset="0"/>
                          </a:rPr>
                          <m:t>Ra</m:t>
                        </m:r>
                      </m:e>
                    </m:sPre>
                  </m:oMath>
                </a14:m>
                <a:r>
                  <a:rPr lang="pt-BR" sz="2000"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sym typeface="Symbol" panose="05050102010706020507" pitchFamily="18" charset="2"/>
                  </a:rPr>
                  <a:t>  </a:t>
                </a:r>
                <a14:m>
                  <m:oMath xmlns:m="http://schemas.openxmlformats.org/officeDocument/2006/math">
                    <m:sPre>
                      <m:sPrePr>
                        <m:ctrlPr>
                          <a:rPr lang="pt-BR" sz="2000" i="1">
                            <a:latin typeface="Cambria Math" panose="02040503050406030204" pitchFamily="18" charset="0"/>
                            <a:cs typeface="Arial" panose="020B0604020202020204" pitchFamily="34" charset="0"/>
                            <a:sym typeface="Symbol" panose="05050102010706020507" pitchFamily="18" charset="2"/>
                          </a:rPr>
                        </m:ctrlPr>
                      </m:sPrePr>
                      <m:sub>
                        <m:r>
                          <a:rPr lang="pt-BR" sz="2000" b="0" i="1" smtClean="0">
                            <a:latin typeface="Cambria Math" panose="02040503050406030204" pitchFamily="18" charset="0"/>
                            <a:cs typeface="Arial" panose="020B0604020202020204" pitchFamily="34" charset="0"/>
                            <a:sym typeface="Symbol" panose="05050102010706020507" pitchFamily="18" charset="2"/>
                          </a:rPr>
                          <m:t>89</m:t>
                        </m:r>
                      </m:sub>
                      <m:sup>
                        <m:r>
                          <a:rPr lang="pt-BR" sz="2000" b="0" i="1" smtClean="0">
                            <a:latin typeface="Cambria Math" panose="02040503050406030204" pitchFamily="18" charset="0"/>
                            <a:cs typeface="Arial" panose="020B0604020202020204" pitchFamily="34" charset="0"/>
                            <a:sym typeface="Symbol" panose="05050102010706020507" pitchFamily="18" charset="2"/>
                          </a:rPr>
                          <m:t>226</m:t>
                        </m:r>
                      </m:sup>
                      <m:e>
                        <m:r>
                          <a:rPr lang="pt-BR" sz="2000" b="0" i="1" smtClean="0">
                            <a:latin typeface="Cambria Math" panose="02040503050406030204" pitchFamily="18" charset="0"/>
                            <a:cs typeface="Arial" panose="020B0604020202020204" pitchFamily="34" charset="0"/>
                            <a:sym typeface="Symbol" panose="05050102010706020507" pitchFamily="18" charset="2"/>
                          </a:rPr>
                          <m:t>𝐴𝑐</m:t>
                        </m:r>
                      </m:e>
                    </m:sPre>
                  </m:oMath>
                </a14:m>
                <a:r>
                  <a:rPr lang="pt-BR" sz="2000" dirty="0">
                    <a:latin typeface="Arial" panose="020B0604020202020204" pitchFamily="34" charset="0"/>
                    <a:cs typeface="Arial" panose="020B0604020202020204" pitchFamily="34" charset="0"/>
                  </a:rPr>
                  <a:t>   +   </a:t>
                </a:r>
                <a14:m>
                  <m:oMath xmlns:m="http://schemas.openxmlformats.org/officeDocument/2006/math">
                    <m:sPre>
                      <m:sPrePr>
                        <m:ctrlPr>
                          <a:rPr lang="pt-BR" sz="2000" i="1">
                            <a:latin typeface="Cambria Math" panose="02040503050406030204" pitchFamily="18" charset="0"/>
                            <a:cs typeface="Arial" panose="020B0604020202020204" pitchFamily="34" charset="0"/>
                          </a:rPr>
                        </m:ctrlPr>
                      </m:sPrePr>
                      <m:sub>
                        <m:r>
                          <a:rPr lang="pt-BR" sz="2000">
                            <a:latin typeface="Cambria Math" panose="02040503050406030204" pitchFamily="18" charset="0"/>
                            <a:cs typeface="Arial" panose="020B0604020202020204" pitchFamily="34" charset="0"/>
                          </a:rPr>
                          <m:t>−1</m:t>
                        </m:r>
                      </m:sub>
                      <m:sup>
                        <m:r>
                          <a:rPr lang="pt-BR" sz="2000">
                            <a:latin typeface="Cambria Math" panose="02040503050406030204" pitchFamily="18" charset="0"/>
                          </a:rPr>
                          <m:t>0</m:t>
                        </m:r>
                      </m:sup>
                      <m:e>
                        <m:r>
                          <m:rPr>
                            <m:sty m:val="p"/>
                          </m:rPr>
                          <a:rPr lang="pt-BR" sz="2000">
                            <a:latin typeface="Cambria Math" panose="02040503050406030204" pitchFamily="18" charset="0"/>
                          </a:rPr>
                          <m:t>e</m:t>
                        </m:r>
                      </m:e>
                    </m:sPre>
                  </m:oMath>
                </a14:m>
                <a:r>
                  <a:rPr lang="pt-BR" sz="2000" dirty="0" smtClean="0">
                    <a:latin typeface="Arial" panose="020B0604020202020204" pitchFamily="34" charset="0"/>
                    <a:cs typeface="Arial" panose="020B0604020202020204" pitchFamily="34" charset="0"/>
                  </a:rPr>
                  <a:t>     </a:t>
                </a:r>
              </a:p>
              <a:p>
                <a:endParaRPr lang="pt-BR" sz="2000"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                    b) </a:t>
                </a:r>
                <a14:m>
                  <m:oMath xmlns:m="http://schemas.openxmlformats.org/officeDocument/2006/math">
                    <m:sPre>
                      <m:sPrePr>
                        <m:ctrlPr>
                          <a:rPr lang="pt-BR" sz="2000" i="1">
                            <a:latin typeface="Cambria Math" panose="02040503050406030204" pitchFamily="18" charset="0"/>
                            <a:cs typeface="Arial" panose="020B0604020202020204" pitchFamily="34" charset="0"/>
                          </a:rPr>
                        </m:ctrlPr>
                      </m:sPrePr>
                      <m:sub>
                        <m:r>
                          <a:rPr lang="pt-BR" sz="2000" i="1">
                            <a:latin typeface="Cambria Math" panose="02040503050406030204" pitchFamily="18" charset="0"/>
                            <a:cs typeface="Arial" panose="020B0604020202020204" pitchFamily="34" charset="0"/>
                          </a:rPr>
                          <m:t>84</m:t>
                        </m:r>
                      </m:sub>
                      <m:sup>
                        <m:r>
                          <a:rPr lang="pt-BR" sz="2000" i="1">
                            <a:latin typeface="Cambria Math" panose="02040503050406030204" pitchFamily="18" charset="0"/>
                          </a:rPr>
                          <m:t>209</m:t>
                        </m:r>
                      </m:sup>
                      <m:e>
                        <m:r>
                          <a:rPr lang="pt-BR" sz="2000" i="1">
                            <a:latin typeface="Cambria Math" panose="02040503050406030204" pitchFamily="18" charset="0"/>
                          </a:rPr>
                          <m:t>𝑃𝑜</m:t>
                        </m:r>
                      </m:e>
                    </m:sPre>
                  </m:oMath>
                </a14:m>
                <a:r>
                  <a:rPr lang="pt-BR" sz="2000"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sym typeface="Symbol" panose="05050102010706020507" pitchFamily="18" charset="2"/>
                  </a:rPr>
                  <a:t>   </a:t>
                </a:r>
                <a14:m>
                  <m:oMath xmlns:m="http://schemas.openxmlformats.org/officeDocument/2006/math">
                    <m:sPre>
                      <m:sPrePr>
                        <m:ctrlPr>
                          <a:rPr lang="pt-BR" sz="2000" i="1">
                            <a:latin typeface="Cambria Math" panose="02040503050406030204" pitchFamily="18" charset="0"/>
                            <a:cs typeface="Arial" panose="020B0604020202020204" pitchFamily="34" charset="0"/>
                            <a:sym typeface="Symbol" panose="05050102010706020507" pitchFamily="18" charset="2"/>
                          </a:rPr>
                        </m:ctrlPr>
                      </m:sPrePr>
                      <m:sub>
                        <m:r>
                          <a:rPr lang="pt-BR" sz="2000" i="1">
                            <a:latin typeface="Cambria Math" panose="02040503050406030204" pitchFamily="18" charset="0"/>
                            <a:cs typeface="Arial" panose="020B0604020202020204" pitchFamily="34" charset="0"/>
                            <a:sym typeface="Symbol" panose="05050102010706020507" pitchFamily="18" charset="2"/>
                          </a:rPr>
                          <m:t>82</m:t>
                        </m:r>
                      </m:sub>
                      <m:sup>
                        <m:r>
                          <a:rPr lang="pt-BR" sz="2000" i="1">
                            <a:latin typeface="Cambria Math" panose="02040503050406030204" pitchFamily="18" charset="0"/>
                          </a:rPr>
                          <m:t>205</m:t>
                        </m:r>
                      </m:sup>
                      <m:e>
                        <m:r>
                          <a:rPr lang="pt-BR" sz="2000" i="1">
                            <a:latin typeface="Cambria Math" panose="02040503050406030204" pitchFamily="18" charset="0"/>
                          </a:rPr>
                          <m:t>𝑃𝑏</m:t>
                        </m:r>
                      </m:e>
                    </m:sPre>
                  </m:oMath>
                </a14:m>
                <a:r>
                  <a:rPr lang="pt-BR" sz="2000" dirty="0">
                    <a:latin typeface="Arial" panose="020B0604020202020204" pitchFamily="34" charset="0"/>
                    <a:cs typeface="Arial" panose="020B0604020202020204" pitchFamily="34" charset="0"/>
                  </a:rPr>
                  <a:t>    +    </a:t>
                </a:r>
                <a14:m>
                  <m:oMath xmlns:m="http://schemas.openxmlformats.org/officeDocument/2006/math">
                    <m:sPre>
                      <m:sPrePr>
                        <m:ctrlPr>
                          <a:rPr lang="pt-BR" sz="2000" i="1">
                            <a:latin typeface="Cambria Math" panose="02040503050406030204" pitchFamily="18" charset="0"/>
                            <a:cs typeface="Arial" panose="020B0604020202020204" pitchFamily="34" charset="0"/>
                          </a:rPr>
                        </m:ctrlPr>
                      </m:sPrePr>
                      <m:sub>
                        <m:r>
                          <a:rPr lang="pt-BR" sz="2000" b="0" i="1" smtClean="0">
                            <a:latin typeface="Cambria Math" panose="02040503050406030204" pitchFamily="18" charset="0"/>
                            <a:cs typeface="Arial" panose="020B0604020202020204" pitchFamily="34" charset="0"/>
                          </a:rPr>
                          <m:t>2</m:t>
                        </m:r>
                      </m:sub>
                      <m:sup>
                        <m:r>
                          <a:rPr lang="pt-BR" sz="2000" b="0" i="1" smtClean="0">
                            <a:latin typeface="Cambria Math" panose="02040503050406030204" pitchFamily="18" charset="0"/>
                            <a:cs typeface="Arial" panose="020B0604020202020204" pitchFamily="34" charset="0"/>
                          </a:rPr>
                          <m:t>4</m:t>
                        </m:r>
                      </m:sup>
                      <m:e>
                        <m:r>
                          <a:rPr lang="pt-BR" sz="2000" b="0" i="1" smtClean="0">
                            <a:latin typeface="Cambria Math" panose="02040503050406030204" pitchFamily="18" charset="0"/>
                            <a:cs typeface="Arial" panose="020B0604020202020204" pitchFamily="34" charset="0"/>
                          </a:rPr>
                          <m:t>𝐻𝑒</m:t>
                        </m:r>
                      </m:e>
                    </m:sPre>
                  </m:oMath>
                </a14:m>
                <a:endParaRPr lang="pt-BR" sz="2000" dirty="0">
                  <a:latin typeface="Arial" panose="020B0604020202020204" pitchFamily="34" charset="0"/>
                  <a:cs typeface="Arial" panose="020B0604020202020204" pitchFamily="34" charset="0"/>
                </a:endParaRPr>
              </a:p>
            </p:txBody>
          </p:sp>
        </mc:Choice>
        <mc:Fallback xmlns="">
          <p:sp>
            <p:nvSpPr>
              <p:cNvPr id="3" name="CaixaDeTexto 2"/>
              <p:cNvSpPr txBox="1">
                <a:spLocks noRot="1" noChangeAspect="1" noMove="1" noResize="1" noEditPoints="1" noAdjustHandles="1" noChangeArrowheads="1" noChangeShapeType="1" noTextEdit="1"/>
              </p:cNvSpPr>
              <p:nvPr/>
            </p:nvSpPr>
            <p:spPr>
              <a:xfrm>
                <a:off x="286327" y="5172364"/>
                <a:ext cx="11665528" cy="1053878"/>
              </a:xfrm>
              <a:prstGeom prst="rect">
                <a:avLst/>
              </a:prstGeom>
              <a:blipFill>
                <a:blip r:embed="rId3"/>
                <a:stretch>
                  <a:fillRect l="-575" t="-2312" b="-8092"/>
                </a:stretch>
              </a:blipFill>
            </p:spPr>
            <p:txBody>
              <a:bodyPr/>
              <a:lstStyle/>
              <a:p>
                <a:r>
                  <a:rPr lang="pt-BR">
                    <a:noFill/>
                  </a:rPr>
                  <a:t> </a:t>
                </a:r>
              </a:p>
            </p:txBody>
          </p:sp>
        </mc:Fallback>
      </mc:AlternateContent>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8507" y="618834"/>
            <a:ext cx="7467768" cy="4054765"/>
          </a:xfrm>
          <a:prstGeom prst="rect">
            <a:avLst/>
          </a:prstGeom>
        </p:spPr>
      </p:pic>
    </p:spTree>
    <p:extLst>
      <p:ext uri="{BB962C8B-B14F-4D97-AF65-F5344CB8AC3E}">
        <p14:creationId xmlns:p14="http://schemas.microsoft.com/office/powerpoint/2010/main" val="24128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8" y="235066"/>
            <a:ext cx="6123709" cy="6093976"/>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Todos os elementos químicos naturais ou artificiais, com número atômico </a:t>
            </a:r>
            <a:r>
              <a:rPr lang="pt-BR" sz="2000" i="1" dirty="0">
                <a:latin typeface="Arial" panose="020B0604020202020204" pitchFamily="34" charset="0"/>
                <a:cs typeface="Arial" panose="020B0604020202020204" pitchFamily="34" charset="0"/>
              </a:rPr>
              <a:t>Z </a:t>
            </a:r>
            <a:r>
              <a:rPr lang="pt-BR" sz="2000" dirty="0">
                <a:latin typeface="Arial" panose="020B0604020202020204" pitchFamily="34" charset="0"/>
                <a:cs typeface="Arial" panose="020B0604020202020204" pitchFamily="34" charset="0"/>
              </a:rPr>
              <a:t>&gt; 82, são radioativos naturalmente e se </a:t>
            </a:r>
            <a:r>
              <a:rPr lang="pt-BR" sz="2000" dirty="0" smtClean="0">
                <a:latin typeface="Arial" panose="020B0604020202020204" pitchFamily="34" charset="0"/>
                <a:cs typeface="Arial" panose="020B0604020202020204" pitchFamily="34" charset="0"/>
              </a:rPr>
              <a:t>transmutam sucessivamente por várias gerações, </a:t>
            </a:r>
            <a:r>
              <a:rPr lang="pt-BR" sz="2000" dirty="0">
                <a:latin typeface="Arial" panose="020B0604020202020204" pitchFamily="34" charset="0"/>
                <a:cs typeface="Arial" panose="020B0604020202020204" pitchFamily="34" charset="0"/>
              </a:rPr>
              <a:t>passando de um núcleo a outro até se transformarem em um isótopo estável de chumbo (</a:t>
            </a:r>
            <a:r>
              <a:rPr lang="pt-BR" sz="2000" dirty="0" err="1">
                <a:latin typeface="Arial" panose="020B0604020202020204" pitchFamily="34" charset="0"/>
                <a:cs typeface="Arial" panose="020B0604020202020204" pitchFamily="34" charset="0"/>
              </a:rPr>
              <a:t>Pb</a:t>
            </a:r>
            <a:r>
              <a:rPr lang="pt-BR" sz="2000" dirty="0">
                <a:latin typeface="Arial" panose="020B0604020202020204" pitchFamily="34" charset="0"/>
                <a:cs typeface="Arial" panose="020B0604020202020204" pitchFamily="34" charset="0"/>
              </a:rPr>
              <a:t>), com número atômico </a:t>
            </a:r>
            <a:r>
              <a:rPr lang="pt-BR" sz="2000" i="1" dirty="0">
                <a:latin typeface="Arial" panose="020B0604020202020204" pitchFamily="34" charset="0"/>
                <a:cs typeface="Arial" panose="020B0604020202020204" pitchFamily="34" charset="0"/>
              </a:rPr>
              <a:t>Z</a:t>
            </a:r>
            <a:r>
              <a:rPr lang="pt-BR" sz="2000" dirty="0">
                <a:latin typeface="Arial" panose="020B0604020202020204" pitchFamily="34" charset="0"/>
                <a:cs typeface="Arial" panose="020B0604020202020204" pitchFamily="34" charset="0"/>
              </a:rPr>
              <a:t> = 82, que é o final da radiação natural. </a:t>
            </a: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Existem </a:t>
            </a:r>
            <a:r>
              <a:rPr lang="pt-BR" sz="2000" dirty="0">
                <a:latin typeface="Arial" panose="020B0604020202020204" pitchFamily="34" charset="0"/>
                <a:cs typeface="Arial" panose="020B0604020202020204" pitchFamily="34" charset="0"/>
              </a:rPr>
              <a:t>apenas </a:t>
            </a:r>
            <a:r>
              <a:rPr lang="pt-BR" sz="2000" dirty="0">
                <a:solidFill>
                  <a:srgbClr val="3333FF"/>
                </a:solidFill>
                <a:latin typeface="Arial" panose="020B0604020202020204" pitchFamily="34" charset="0"/>
                <a:cs typeface="Arial" panose="020B0604020202020204" pitchFamily="34" charset="0"/>
              </a:rPr>
              <a:t>três séries radioativas naturais</a:t>
            </a:r>
            <a:r>
              <a:rPr lang="pt-BR" sz="2000"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série do urânio, série do </a:t>
            </a:r>
            <a:r>
              <a:rPr lang="pt-BR" sz="2000" b="1" dirty="0" err="1">
                <a:latin typeface="Arial" panose="020B0604020202020204" pitchFamily="34" charset="0"/>
                <a:cs typeface="Arial" panose="020B0604020202020204" pitchFamily="34" charset="0"/>
              </a:rPr>
              <a:t>actíneo</a:t>
            </a:r>
            <a:r>
              <a:rPr lang="pt-BR" sz="2000" b="1" dirty="0">
                <a:latin typeface="Arial" panose="020B0604020202020204" pitchFamily="34" charset="0"/>
                <a:cs typeface="Arial" panose="020B0604020202020204" pitchFamily="34" charset="0"/>
              </a:rPr>
              <a:t> e série do tório</a:t>
            </a:r>
            <a:r>
              <a:rPr lang="pt-BR" sz="2000" dirty="0">
                <a:latin typeface="Arial" panose="020B0604020202020204" pitchFamily="34" charset="0"/>
                <a:cs typeface="Arial" panose="020B0604020202020204" pitchFamily="34" charset="0"/>
              </a:rPr>
              <a:t>. A série do </a:t>
            </a:r>
            <a:r>
              <a:rPr lang="pt-BR" sz="2000" dirty="0" err="1">
                <a:latin typeface="Arial" panose="020B0604020202020204" pitchFamily="34" charset="0"/>
                <a:cs typeface="Arial" panose="020B0604020202020204" pitchFamily="34" charset="0"/>
              </a:rPr>
              <a:t>actíneo</a:t>
            </a:r>
            <a:r>
              <a:rPr lang="pt-BR" sz="2000" dirty="0">
                <a:latin typeface="Arial" panose="020B0604020202020204" pitchFamily="34" charset="0"/>
                <a:cs typeface="Arial" panose="020B0604020202020204" pitchFamily="34" charset="0"/>
              </a:rPr>
              <a:t> tem esse nome porque se pensava que iniciava com o actíneo-227, mas na realidade começa com o urânio-235. Todas terminam em isótopos estáveis de chumbo (</a:t>
            </a:r>
            <a:r>
              <a:rPr lang="pt-BR" sz="2000" dirty="0" err="1">
                <a:latin typeface="Arial" panose="020B0604020202020204" pitchFamily="34" charset="0"/>
                <a:cs typeface="Arial" panose="020B0604020202020204" pitchFamily="34" charset="0"/>
              </a:rPr>
              <a:t>Pb</a:t>
            </a:r>
            <a:r>
              <a:rPr lang="pt-BR" sz="2000" dirty="0">
                <a:latin typeface="Arial" panose="020B0604020202020204" pitchFamily="34" charset="0"/>
                <a:cs typeface="Arial" panose="020B0604020202020204" pitchFamily="34" charset="0"/>
              </a:rPr>
              <a:t>). </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996" y="118780"/>
            <a:ext cx="5130977" cy="6556248"/>
          </a:xfrm>
          <a:prstGeom prst="rect">
            <a:avLst/>
          </a:prstGeom>
        </p:spPr>
      </p:pic>
    </p:spTree>
    <p:extLst>
      <p:ext uri="{BB962C8B-B14F-4D97-AF65-F5344CB8AC3E}">
        <p14:creationId xmlns:p14="http://schemas.microsoft.com/office/powerpoint/2010/main" val="1791756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403" y="414137"/>
            <a:ext cx="5941131" cy="6060551"/>
          </a:xfrm>
          <a:prstGeom prst="rect">
            <a:avLst/>
          </a:prstGeom>
        </p:spPr>
      </p:pic>
      <p:sp>
        <p:nvSpPr>
          <p:cNvPr id="3" name="CaixaDeTexto 2"/>
          <p:cNvSpPr txBox="1"/>
          <p:nvPr/>
        </p:nvSpPr>
        <p:spPr>
          <a:xfrm>
            <a:off x="351259" y="414137"/>
            <a:ext cx="3160037" cy="1015663"/>
          </a:xfrm>
          <a:prstGeom prst="rect">
            <a:avLst/>
          </a:prstGeom>
          <a:noFill/>
        </p:spPr>
        <p:txBody>
          <a:bodyPr wrap="square" rtlCol="0">
            <a:spAutoFit/>
          </a:bodyPr>
          <a:lstStyle/>
          <a:p>
            <a:pPr algn="ctr">
              <a:lnSpc>
                <a:spcPct val="150000"/>
              </a:lnSpc>
            </a:pPr>
            <a:r>
              <a:rPr lang="pt-BR" sz="2000" b="1" dirty="0" smtClean="0">
                <a:latin typeface="Arial" panose="020B0604020202020204" pitchFamily="34" charset="0"/>
                <a:cs typeface="Arial" panose="020B0604020202020204" pitchFamily="34" charset="0"/>
              </a:rPr>
              <a:t>Outros exemplos de decaimento radioativo</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9419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9382" y="221673"/>
            <a:ext cx="11693236" cy="2862322"/>
          </a:xfrm>
          <a:prstGeom prst="rect">
            <a:avLst/>
          </a:prstGeom>
          <a:noFill/>
        </p:spPr>
        <p:txBody>
          <a:bodyPr wrap="square" rtlCol="0">
            <a:spAutoFit/>
          </a:bodyPr>
          <a:lstStyle/>
          <a:p>
            <a:pPr>
              <a:lnSpc>
                <a:spcPct val="150000"/>
              </a:lnSpc>
            </a:pPr>
            <a:r>
              <a:rPr lang="pt-BR" sz="2000" b="1" dirty="0" smtClean="0">
                <a:latin typeface="Arial" panose="020B0604020202020204" pitchFamily="34" charset="0"/>
                <a:cs typeface="Arial" panose="020B0604020202020204" pitchFamily="34" charset="0"/>
              </a:rPr>
              <a:t>3º) Radiação gama (</a:t>
            </a:r>
            <a:r>
              <a:rPr lang="pt-BR" sz="2000" b="1" dirty="0" smtClean="0">
                <a:latin typeface="Arial" panose="020B0604020202020204" pitchFamily="34" charset="0"/>
                <a:cs typeface="Arial" panose="020B0604020202020204" pitchFamily="34" charset="0"/>
                <a:sym typeface="Symbol" panose="05050102010706020507" pitchFamily="18" charset="2"/>
              </a:rPr>
              <a:t>):</a:t>
            </a:r>
          </a:p>
          <a:p>
            <a:pPr>
              <a:lnSpc>
                <a:spcPct val="150000"/>
              </a:lnSpc>
            </a:pPr>
            <a:endParaRPr lang="pt-BR" sz="2000" b="1"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O terceiro processo de estabilização de um núcleo excitado é através da radiação gama. Após </a:t>
            </a:r>
            <a:r>
              <a:rPr lang="pt-BR" sz="2000" dirty="0">
                <a:latin typeface="Arial" panose="020B0604020202020204" pitchFamily="34" charset="0"/>
                <a:cs typeface="Arial" panose="020B0604020202020204" pitchFamily="34" charset="0"/>
              </a:rPr>
              <a:t>a emissão das partículas alfa e beta, o núcleo resultante que ainda permanece com </a:t>
            </a:r>
            <a:r>
              <a:rPr lang="pt-BR" sz="2000" u="sng" dirty="0">
                <a:latin typeface="Arial" panose="020B0604020202020204" pitchFamily="34" charset="0"/>
                <a:cs typeface="Arial" panose="020B0604020202020204" pitchFamily="34" charset="0"/>
              </a:rPr>
              <a:t>excesso de energia</a:t>
            </a:r>
            <a:r>
              <a:rPr lang="pt-BR" sz="2000" dirty="0">
                <a:latin typeface="Arial" panose="020B0604020202020204" pitchFamily="34" charset="0"/>
                <a:cs typeface="Arial" panose="020B0604020202020204" pitchFamily="34" charset="0"/>
              </a:rPr>
              <a:t> procura se estabilizar e emite um fóton, ou radiação </a:t>
            </a:r>
            <a:r>
              <a:rPr lang="pt-BR" sz="2000" dirty="0" smtClean="0">
                <a:latin typeface="Arial" panose="020B0604020202020204" pitchFamily="34" charset="0"/>
                <a:cs typeface="Arial" panose="020B0604020202020204" pitchFamily="34" charset="0"/>
              </a:rPr>
              <a:t>eletromagnética – a radiação gama (</a:t>
            </a:r>
            <a:r>
              <a:rPr lang="pt-BR" sz="2000" dirty="0" smtClean="0">
                <a:latin typeface="Arial" panose="020B0604020202020204" pitchFamily="34" charset="0"/>
                <a:cs typeface="Arial" panose="020B0604020202020204" pitchFamily="34" charset="0"/>
                <a:sym typeface="Symbol" panose="05050102010706020507" pitchFamily="18" charset="2"/>
              </a:rPr>
              <a:t></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 Nesse caso, </a:t>
            </a:r>
            <a:r>
              <a:rPr lang="pt-BR" sz="2000" u="sng" dirty="0">
                <a:latin typeface="Arial" panose="020B0604020202020204" pitchFamily="34" charset="0"/>
                <a:cs typeface="Arial" panose="020B0604020202020204" pitchFamily="34" charset="0"/>
              </a:rPr>
              <a:t>o núcleo não sofre transmutação</a:t>
            </a:r>
            <a:r>
              <a:rPr lang="pt-BR" sz="2000" dirty="0">
                <a:latin typeface="Arial" panose="020B0604020202020204" pitchFamily="34" charset="0"/>
                <a:cs typeface="Arial" panose="020B0604020202020204" pitchFamily="34" charset="0"/>
              </a:rPr>
              <a:t>, uma vez que não houve emissão de </a:t>
            </a:r>
            <a:r>
              <a:rPr lang="pt-BR" sz="2000" dirty="0" smtClean="0">
                <a:latin typeface="Arial" panose="020B0604020202020204" pitchFamily="34" charset="0"/>
                <a:cs typeface="Arial" panose="020B0604020202020204" pitchFamily="34" charset="0"/>
              </a:rPr>
              <a:t>partículas.</a:t>
            </a:r>
            <a:endParaRPr lang="pt-BR" sz="2000" dirty="0">
              <a:latin typeface="Arial" panose="020B0604020202020204" pitchFamily="34" charset="0"/>
              <a:cs typeface="Arial" panose="020B0604020202020204" pitchFamily="34" charset="0"/>
            </a:endParaRPr>
          </a:p>
        </p:txBody>
      </p:sp>
      <p:grpSp>
        <p:nvGrpSpPr>
          <p:cNvPr id="5" name="Agrupar 4"/>
          <p:cNvGrpSpPr/>
          <p:nvPr/>
        </p:nvGrpSpPr>
        <p:grpSpPr>
          <a:xfrm>
            <a:off x="3066473" y="3298968"/>
            <a:ext cx="5735783" cy="3231095"/>
            <a:chOff x="3611418" y="3298968"/>
            <a:chExt cx="5190837" cy="3231095"/>
          </a:xfrm>
        </p:grpSpPr>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3611418" y="3298968"/>
              <a:ext cx="5190837" cy="3009467"/>
            </a:xfrm>
            <a:prstGeom prst="rect">
              <a:avLst/>
            </a:prstGeom>
            <a:noFill/>
            <a:ln>
              <a:noFill/>
            </a:ln>
          </p:spPr>
        </p:pic>
        <p:sp>
          <p:nvSpPr>
            <p:cNvPr id="4" name="CaixaDeTexto 3"/>
            <p:cNvSpPr txBox="1"/>
            <p:nvPr/>
          </p:nvSpPr>
          <p:spPr>
            <a:xfrm>
              <a:off x="4036290" y="6222286"/>
              <a:ext cx="1422400" cy="307777"/>
            </a:xfrm>
            <a:prstGeom prst="rect">
              <a:avLst/>
            </a:prstGeom>
            <a:noFill/>
          </p:spPr>
          <p:txBody>
            <a:bodyPr wrap="square" rtlCol="0">
              <a:spAutoFit/>
            </a:bodyPr>
            <a:lstStyle/>
            <a:p>
              <a:pPr algn="ctr"/>
              <a:r>
                <a:rPr lang="pt-BR" sz="1400" dirty="0">
                  <a:latin typeface="Arial" panose="020B0604020202020204" pitchFamily="34" charset="0"/>
                  <a:cs typeface="Arial" panose="020B0604020202020204" pitchFamily="34" charset="0"/>
                </a:rPr>
                <a:t>n</a:t>
              </a:r>
              <a:r>
                <a:rPr lang="pt-BR" sz="1400" dirty="0" smtClean="0">
                  <a:latin typeface="Arial" panose="020B0604020202020204" pitchFamily="34" charset="0"/>
                  <a:cs typeface="Arial" panose="020B0604020202020204" pitchFamily="34" charset="0"/>
                </a:rPr>
                <a:t>úcleo instável</a:t>
              </a:r>
              <a:endParaRPr lang="pt-BR"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391714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5176" y="201168"/>
            <a:ext cx="11676888" cy="6555641"/>
          </a:xfrm>
          <a:prstGeom prst="rect">
            <a:avLst/>
          </a:prstGeom>
          <a:noFill/>
        </p:spPr>
        <p:txBody>
          <a:bodyPr wrap="square" rtlCol="0">
            <a:spAutoFit/>
          </a:bodyPr>
          <a:lstStyle/>
          <a:p>
            <a:pPr algn="just">
              <a:lnSpc>
                <a:spcPct val="150000"/>
              </a:lnSpc>
            </a:pPr>
            <a:r>
              <a:rPr lang="pt-BR" sz="2000" b="1" dirty="0">
                <a:latin typeface="Arial" panose="020B0604020202020204" pitchFamily="34" charset="0"/>
                <a:cs typeface="Arial" panose="020B0604020202020204" pitchFamily="34" charset="0"/>
              </a:rPr>
              <a:t>Para refletir e </a:t>
            </a:r>
            <a:r>
              <a:rPr lang="pt-BR" sz="2000" b="1" dirty="0" smtClean="0">
                <a:latin typeface="Arial" panose="020B0604020202020204" pitchFamily="34" charset="0"/>
                <a:cs typeface="Arial" panose="020B0604020202020204" pitchFamily="34" charset="0"/>
              </a:rPr>
              <a:t>discutir</a:t>
            </a:r>
            <a:r>
              <a:rPr lang="pt-BR" sz="2000" b="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pPr marL="457200" lvl="0" indent="-457200" algn="just">
              <a:lnSpc>
                <a:spcPct val="150000"/>
              </a:lnSpc>
              <a:buFont typeface="+mj-lt"/>
              <a:buAutoNum type="arabicParenR" startAt="10"/>
            </a:pPr>
            <a:r>
              <a:rPr lang="pt-BR" sz="2000" dirty="0">
                <a:latin typeface="Arial" panose="020B0604020202020204" pitchFamily="34" charset="0"/>
                <a:cs typeface="Arial" panose="020B0604020202020204" pitchFamily="34" charset="0"/>
              </a:rPr>
              <a:t>Por que um núcleo com número atômico </a:t>
            </a:r>
            <a:r>
              <a:rPr lang="pt-BR" sz="2000" dirty="0" smtClean="0">
                <a:latin typeface="Arial" panose="020B0604020202020204" pitchFamily="34" charset="0"/>
                <a:cs typeface="Arial" panose="020B0604020202020204" pitchFamily="34" charset="0"/>
              </a:rPr>
              <a:t>maior do que 82 é </a:t>
            </a:r>
            <a:r>
              <a:rPr lang="pt-BR" sz="2000" dirty="0">
                <a:latin typeface="Arial" panose="020B0604020202020204" pitchFamily="34" charset="0"/>
                <a:cs typeface="Arial" panose="020B0604020202020204" pitchFamily="34" charset="0"/>
              </a:rPr>
              <a:t>normalmente </a:t>
            </a:r>
            <a:r>
              <a:rPr lang="pt-BR" sz="2000" dirty="0" smtClean="0">
                <a:latin typeface="Arial" panose="020B0604020202020204" pitchFamily="34" charset="0"/>
                <a:cs typeface="Arial" panose="020B0604020202020204" pitchFamily="34" charset="0"/>
              </a:rPr>
              <a:t>instável?  </a:t>
            </a:r>
            <a:endParaRPr lang="pt-BR" sz="2000" dirty="0">
              <a:latin typeface="Arial" panose="020B0604020202020204" pitchFamily="34" charset="0"/>
              <a:cs typeface="Arial" panose="020B0604020202020204" pitchFamily="34" charset="0"/>
            </a:endParaRPr>
          </a:p>
          <a:p>
            <a:pPr marL="457200" indent="-457200" algn="just">
              <a:lnSpc>
                <a:spcPct val="150000"/>
              </a:lnSpc>
              <a:buFont typeface="+mj-lt"/>
              <a:buAutoNum type="arabicParenR" startAt="10"/>
            </a:pPr>
            <a:r>
              <a:rPr lang="pt-BR" sz="2000" dirty="0">
                <a:latin typeface="Arial" panose="020B0604020202020204" pitchFamily="34" charset="0"/>
                <a:cs typeface="Arial" panose="020B0604020202020204" pitchFamily="34" charset="0"/>
              </a:rPr>
              <a:t>Que alteração ocorre no núcleo atômico quando emite uma partícula alfa? E quando emite uma partícula beta? E o que acontece quando um núcleo emite radiação gama?</a:t>
            </a:r>
          </a:p>
          <a:p>
            <a:pPr marL="457200" lvl="0" indent="-457200" algn="just">
              <a:lnSpc>
                <a:spcPct val="150000"/>
              </a:lnSpc>
              <a:buFont typeface="+mj-lt"/>
              <a:buAutoNum type="arabicParenR" startAt="10"/>
            </a:pPr>
            <a:r>
              <a:rPr lang="pt-BR" sz="2000" dirty="0" smtClean="0">
                <a:latin typeface="Arial" panose="020B0604020202020204" pitchFamily="34" charset="0"/>
                <a:cs typeface="Arial" panose="020B0604020202020204" pitchFamily="34" charset="0"/>
              </a:rPr>
              <a:t> Explique o </a:t>
            </a:r>
            <a:r>
              <a:rPr lang="pt-BR" sz="2000" dirty="0">
                <a:latin typeface="Arial" panose="020B0604020202020204" pitchFamily="34" charset="0"/>
                <a:cs typeface="Arial" panose="020B0604020202020204" pitchFamily="34" charset="0"/>
              </a:rPr>
              <a:t>que é decaimento radioativo ou transmutação </a:t>
            </a:r>
            <a:r>
              <a:rPr lang="pt-BR" sz="2000" dirty="0" smtClean="0">
                <a:latin typeface="Arial" panose="020B0604020202020204" pitchFamily="34" charset="0"/>
                <a:cs typeface="Arial" panose="020B0604020202020204" pitchFamily="34" charset="0"/>
              </a:rPr>
              <a:t>nuclear. </a:t>
            </a:r>
            <a:r>
              <a:rPr lang="pt-BR" sz="2000" dirty="0">
                <a:latin typeface="Arial" panose="020B0604020202020204" pitchFamily="34" charset="0"/>
                <a:cs typeface="Arial" panose="020B0604020202020204" pitchFamily="34" charset="0"/>
              </a:rPr>
              <a:t>É um processo natural?</a:t>
            </a:r>
          </a:p>
          <a:p>
            <a:pPr marL="457200" lvl="0" indent="-457200" algn="just">
              <a:lnSpc>
                <a:spcPct val="150000"/>
              </a:lnSpc>
              <a:buFont typeface="+mj-lt"/>
              <a:buAutoNum type="arabicParenR" startAt="10"/>
            </a:pPr>
            <a:r>
              <a:rPr lang="pt-BR" sz="2000" dirty="0">
                <a:latin typeface="Arial" panose="020B0604020202020204" pitchFamily="34" charset="0"/>
                <a:cs typeface="Arial" panose="020B0604020202020204" pitchFamily="34" charset="0"/>
              </a:rPr>
              <a:t>Na equação do decaimento do tório-232 (núcleo pai), demonstrada </a:t>
            </a:r>
            <a:r>
              <a:rPr lang="pt-BR" sz="2000" dirty="0" smtClean="0">
                <a:latin typeface="Arial" panose="020B0604020202020204" pitchFamily="34" charset="0"/>
                <a:cs typeface="Arial" panose="020B0604020202020204" pitchFamily="34" charset="0"/>
              </a:rPr>
              <a:t>anteriormente, </a:t>
            </a:r>
            <a:r>
              <a:rPr lang="pt-BR" sz="2000" dirty="0">
                <a:latin typeface="Arial" panose="020B0604020202020204" pitchFamily="34" charset="0"/>
                <a:cs typeface="Arial" panose="020B0604020202020204" pitchFamily="34" charset="0"/>
              </a:rPr>
              <a:t>por que o núcleo resultante de rádio-228 (núcleo filho) ficou com número atômico </a:t>
            </a:r>
            <a:r>
              <a:rPr lang="pt-BR" sz="2000" i="1" dirty="0">
                <a:latin typeface="Arial" panose="020B0604020202020204" pitchFamily="34" charset="0"/>
                <a:cs typeface="Arial" panose="020B0604020202020204" pitchFamily="34" charset="0"/>
              </a:rPr>
              <a:t>Z</a:t>
            </a:r>
            <a:r>
              <a:rPr lang="pt-BR" sz="2000" dirty="0">
                <a:latin typeface="Arial" panose="020B0604020202020204" pitchFamily="34" charset="0"/>
                <a:cs typeface="Arial" panose="020B0604020202020204" pitchFamily="34" charset="0"/>
              </a:rPr>
              <a:t> = 88?  E na transmutação do bismuto-210 (núcleo pai), por que o núcleo resultante de polônio-210 (núcleo filho) ficou com número atômico </a:t>
            </a:r>
            <a:r>
              <a:rPr lang="pt-BR" sz="2000" i="1" dirty="0">
                <a:latin typeface="Arial" panose="020B0604020202020204" pitchFamily="34" charset="0"/>
                <a:cs typeface="Arial" panose="020B0604020202020204" pitchFamily="34" charset="0"/>
              </a:rPr>
              <a:t>Z</a:t>
            </a:r>
            <a:r>
              <a:rPr lang="pt-BR" sz="2000" dirty="0">
                <a:latin typeface="Arial" panose="020B0604020202020204" pitchFamily="34" charset="0"/>
                <a:cs typeface="Arial" panose="020B0604020202020204" pitchFamily="34" charset="0"/>
              </a:rPr>
              <a:t> = 84, maior do que o do núcleo pai?</a:t>
            </a:r>
          </a:p>
          <a:p>
            <a:pPr marL="457200" lvl="0" indent="-457200" algn="just">
              <a:lnSpc>
                <a:spcPct val="150000"/>
              </a:lnSpc>
              <a:buFont typeface="+mj-lt"/>
              <a:buAutoNum type="arabicParenR" startAt="10"/>
            </a:pPr>
            <a:r>
              <a:rPr lang="pt-BR" sz="2000" dirty="0">
                <a:latin typeface="Arial" panose="020B0604020202020204" pitchFamily="34" charset="0"/>
                <a:cs typeface="Arial" panose="020B0604020202020204" pitchFamily="34" charset="0"/>
              </a:rPr>
              <a:t>O rádio-228 e o polônio-210, produtos resultantes dos decaimentos </a:t>
            </a:r>
            <a:r>
              <a:rPr lang="pt-BR" sz="2000" dirty="0" smtClean="0">
                <a:latin typeface="Arial" panose="020B0604020202020204" pitchFamily="34" charset="0"/>
                <a:cs typeface="Arial" panose="020B0604020202020204" pitchFamily="34" charset="0"/>
              </a:rPr>
              <a:t>nas </a:t>
            </a:r>
            <a:r>
              <a:rPr lang="pt-BR" sz="2000" dirty="0">
                <a:latin typeface="Arial" panose="020B0604020202020204" pitchFamily="34" charset="0"/>
                <a:cs typeface="Arial" panose="020B0604020202020204" pitchFamily="34" charset="0"/>
              </a:rPr>
              <a:t>equações </a:t>
            </a:r>
            <a:r>
              <a:rPr lang="pt-BR" sz="2000" dirty="0" smtClean="0">
                <a:latin typeface="Arial" panose="020B0604020202020204" pitchFamily="34" charset="0"/>
                <a:cs typeface="Arial" panose="020B0604020202020204" pitchFamily="34" charset="0"/>
              </a:rPr>
              <a:t>demonstradas, </a:t>
            </a:r>
            <a:r>
              <a:rPr lang="pt-BR" sz="2000" dirty="0">
                <a:latin typeface="Arial" panose="020B0604020202020204" pitchFamily="34" charset="0"/>
                <a:cs typeface="Arial" panose="020B0604020202020204" pitchFamily="34" charset="0"/>
              </a:rPr>
              <a:t>também sofrem decaimento? Justifique. </a:t>
            </a:r>
          </a:p>
          <a:p>
            <a:pPr marL="457200" lvl="0" indent="-457200" algn="just">
              <a:lnSpc>
                <a:spcPct val="150000"/>
              </a:lnSpc>
              <a:buFont typeface="+mj-lt"/>
              <a:buAutoNum type="arabicParenR" startAt="10"/>
            </a:pPr>
            <a:r>
              <a:rPr lang="pt-BR" sz="2000" dirty="0">
                <a:latin typeface="Arial" panose="020B0604020202020204" pitchFamily="34" charset="0"/>
                <a:cs typeface="Arial" panose="020B0604020202020204" pitchFamily="34" charset="0"/>
              </a:rPr>
              <a:t>Se o plutônio-239 emitir uma partícula alfa, qual será o número atômico do núcleo resultante? </a:t>
            </a:r>
          </a:p>
          <a:p>
            <a:pPr marL="457200" lvl="0" indent="-457200" algn="just">
              <a:lnSpc>
                <a:spcPct val="150000"/>
              </a:lnSpc>
              <a:buFont typeface="+mj-lt"/>
              <a:buAutoNum type="arabicParenR" startAt="10"/>
            </a:pPr>
            <a:r>
              <a:rPr lang="pt-BR" sz="2000" dirty="0">
                <a:latin typeface="Arial" panose="020B0604020202020204" pitchFamily="34" charset="0"/>
                <a:cs typeface="Arial" panose="020B0604020202020204" pitchFamily="34" charset="0"/>
              </a:rPr>
              <a:t>O urânio existente em todo o planeta está sofrendo decaimento radioativo a longo prazo. Qual é o destino final de todo urânio</a:t>
            </a:r>
            <a:r>
              <a:rPr lang="pt-BR" sz="2000" dirty="0" smtClean="0">
                <a:latin typeface="Arial" panose="020B0604020202020204" pitchFamily="34" charset="0"/>
                <a:cs typeface="Arial" panose="020B0604020202020204" pitchFamily="34" charset="0"/>
              </a:rPr>
              <a:t>?</a:t>
            </a:r>
            <a:endParaRPr lang="pt-BR" dirty="0"/>
          </a:p>
        </p:txBody>
      </p:sp>
    </p:spTree>
    <p:extLst>
      <p:ext uri="{BB962C8B-B14F-4D97-AF65-F5344CB8AC3E}">
        <p14:creationId xmlns:p14="http://schemas.microsoft.com/office/powerpoint/2010/main" val="2840671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6888" y="310896"/>
            <a:ext cx="11676888" cy="954107"/>
          </a:xfrm>
          <a:prstGeom prst="rect">
            <a:avLst/>
          </a:prstGeom>
          <a:solidFill>
            <a:srgbClr val="FF0000"/>
          </a:solidFill>
        </p:spPr>
        <p:txBody>
          <a:bodyPr wrap="square" rtlCol="0">
            <a:spAutoFit/>
          </a:bodyPr>
          <a:lstStyle/>
          <a:p>
            <a:pPr algn="ctr"/>
            <a:endParaRPr lang="pt-BR" dirty="0" smtClean="0"/>
          </a:p>
          <a:p>
            <a:pPr algn="ctr"/>
            <a:r>
              <a:rPr lang="pt-BR" dirty="0" smtClean="0"/>
              <a:t> </a:t>
            </a:r>
            <a:r>
              <a:rPr lang="pt-BR" sz="2000" b="1" dirty="0">
                <a:latin typeface="Arial" panose="020B0604020202020204" pitchFamily="34" charset="0"/>
                <a:cs typeface="Arial" panose="020B0604020202020204" pitchFamily="34" charset="0"/>
              </a:rPr>
              <a:t>MEIA-VIDA RADIOATIVA </a:t>
            </a:r>
            <a:endParaRPr lang="pt-BR" sz="2000" b="1" dirty="0" smtClean="0">
              <a:latin typeface="Arial" panose="020B0604020202020204" pitchFamily="34" charset="0"/>
              <a:cs typeface="Arial" panose="020B0604020202020204" pitchFamily="34" charset="0"/>
            </a:endParaRPr>
          </a:p>
          <a:p>
            <a:pPr algn="ctr"/>
            <a:endParaRPr lang="pt-BR" dirty="0"/>
          </a:p>
        </p:txBody>
      </p:sp>
      <p:sp>
        <p:nvSpPr>
          <p:cNvPr id="3" name="CaixaDeTexto 2"/>
          <p:cNvSpPr txBox="1"/>
          <p:nvPr/>
        </p:nvSpPr>
        <p:spPr>
          <a:xfrm>
            <a:off x="246888" y="1265003"/>
            <a:ext cx="11676888" cy="2862322"/>
          </a:xfrm>
          <a:prstGeom prst="rect">
            <a:avLst/>
          </a:prstGeom>
          <a:noFill/>
        </p:spPr>
        <p:txBody>
          <a:bodyPr wrap="square" rtlCol="0">
            <a:spAutoFit/>
          </a:bodyPr>
          <a:lstStyle/>
          <a:p>
            <a:pPr indent="457200" algn="just">
              <a:lnSpc>
                <a:spcPct val="150000"/>
              </a:lnSpc>
            </a:pPr>
            <a:r>
              <a:rPr lang="pt-BR" sz="2000" dirty="0" smtClean="0">
                <a:latin typeface="Arial" panose="020B0604020202020204" pitchFamily="34" charset="0"/>
                <a:cs typeface="Arial" panose="020B0604020202020204" pitchFamily="34" charset="0"/>
              </a:rPr>
              <a:t>Denomina-se </a:t>
            </a:r>
            <a:r>
              <a:rPr lang="pt-BR" sz="2000" b="1" i="1" dirty="0">
                <a:latin typeface="Arial" panose="020B0604020202020204" pitchFamily="34" charset="0"/>
                <a:cs typeface="Arial" panose="020B0604020202020204" pitchFamily="34" charset="0"/>
              </a:rPr>
              <a:t>atividade</a:t>
            </a:r>
            <a:r>
              <a:rPr lang="pt-BR" sz="2000" b="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de uma amostra radioativa </a:t>
            </a:r>
            <a:r>
              <a:rPr lang="pt-BR" sz="2000" dirty="0">
                <a:solidFill>
                  <a:srgbClr val="3333FF"/>
                </a:solidFill>
                <a:latin typeface="Arial" panose="020B0604020202020204" pitchFamily="34" charset="0"/>
                <a:cs typeface="Arial" panose="020B0604020202020204" pitchFamily="34" charset="0"/>
              </a:rPr>
              <a:t>o número de decaimentos por unidade de tempo</a:t>
            </a:r>
            <a:r>
              <a:rPr lang="pt-BR" sz="2000" dirty="0">
                <a:latin typeface="Arial" panose="020B0604020202020204" pitchFamily="34" charset="0"/>
                <a:cs typeface="Arial" panose="020B0604020202020204" pitchFamily="34" charset="0"/>
              </a:rPr>
              <a:t>. Conforme mencionamos, um elemento radioativo emite continuamente radiação na tentativa de alcançar uma situação de estabilidade. Assim, durante os sucessivos decaimentos a atividade de uma amostra vai decrescendo, até atingir um valor insignificante e o núcleo se estabiliza. </a:t>
            </a:r>
          </a:p>
          <a:p>
            <a:pPr indent="457200" algn="just">
              <a:lnSpc>
                <a:spcPct val="150000"/>
              </a:lnSpc>
            </a:pPr>
            <a:r>
              <a:rPr lang="pt-BR" sz="2000" dirty="0" smtClean="0">
                <a:latin typeface="Arial" panose="020B0604020202020204" pitchFamily="34" charset="0"/>
                <a:cs typeface="Arial" panose="020B0604020202020204" pitchFamily="34" charset="0"/>
              </a:rPr>
              <a:t>A </a:t>
            </a:r>
            <a:r>
              <a:rPr lang="pt-BR" sz="2000" b="1" i="1" dirty="0" smtClean="0">
                <a:latin typeface="Arial" panose="020B0604020202020204" pitchFamily="34" charset="0"/>
                <a:cs typeface="Arial" panose="020B0604020202020204" pitchFamily="34" charset="0"/>
              </a:rPr>
              <a:t>meia-vida </a:t>
            </a:r>
            <a:r>
              <a:rPr lang="pt-BR" sz="2000" b="1" i="1" dirty="0">
                <a:latin typeface="Arial" panose="020B0604020202020204" pitchFamily="34" charset="0"/>
                <a:cs typeface="Arial" panose="020B0604020202020204" pitchFamily="34" charset="0"/>
              </a:rPr>
              <a:t>(T</a:t>
            </a:r>
            <a:r>
              <a:rPr lang="pt-BR" sz="2000" b="1" i="1" baseline="-25000" dirty="0">
                <a:latin typeface="Arial" panose="020B0604020202020204" pitchFamily="34" charset="0"/>
                <a:cs typeface="Arial" panose="020B0604020202020204" pitchFamily="34" charset="0"/>
              </a:rPr>
              <a:t>1/2</a:t>
            </a:r>
            <a:r>
              <a:rPr lang="pt-BR" sz="2000" b="1" i="1" dirty="0">
                <a:latin typeface="Arial" panose="020B0604020202020204" pitchFamily="34" charset="0"/>
                <a:cs typeface="Arial" panose="020B0604020202020204" pitchFamily="34" charset="0"/>
              </a:rPr>
              <a:t>) </a:t>
            </a:r>
            <a:r>
              <a:rPr lang="pt-BR" sz="2000" dirty="0">
                <a:solidFill>
                  <a:srgbClr val="3333FF"/>
                </a:solidFill>
                <a:latin typeface="Arial" panose="020B0604020202020204" pitchFamily="34" charset="0"/>
                <a:cs typeface="Arial" panose="020B0604020202020204" pitchFamily="34" charset="0"/>
              </a:rPr>
              <a:t>é a medida do tempo necessário para que a atividade de </a:t>
            </a:r>
            <a:r>
              <a:rPr lang="pt-BR" sz="2000" u="sng" dirty="0">
                <a:solidFill>
                  <a:srgbClr val="3333FF"/>
                </a:solidFill>
                <a:latin typeface="Arial" panose="020B0604020202020204" pitchFamily="34" charset="0"/>
                <a:cs typeface="Arial" panose="020B0604020202020204" pitchFamily="34" charset="0"/>
              </a:rPr>
              <a:t>metade</a:t>
            </a:r>
            <a:r>
              <a:rPr lang="pt-BR" sz="2000" dirty="0">
                <a:solidFill>
                  <a:srgbClr val="3333FF"/>
                </a:solidFill>
                <a:latin typeface="Arial" panose="020B0604020202020204" pitchFamily="34" charset="0"/>
                <a:cs typeface="Arial" panose="020B0604020202020204" pitchFamily="34" charset="0"/>
              </a:rPr>
              <a:t> dos átomos de uma amostra radioativa sofra decaimento</a:t>
            </a:r>
            <a:r>
              <a:rPr lang="pt-BR" sz="2000" dirty="0">
                <a:latin typeface="Arial" panose="020B0604020202020204" pitchFamily="34" charset="0"/>
                <a:cs typeface="Arial" panose="020B0604020202020204" pitchFamily="34" charset="0"/>
              </a:rPr>
              <a:t>.</a:t>
            </a:r>
          </a:p>
        </p:txBody>
      </p:sp>
      <p:sp>
        <p:nvSpPr>
          <p:cNvPr id="4" name="CaixaDeTexto 3"/>
          <p:cNvSpPr txBox="1"/>
          <p:nvPr/>
        </p:nvSpPr>
        <p:spPr>
          <a:xfrm>
            <a:off x="246888" y="4127325"/>
            <a:ext cx="11676888" cy="2343655"/>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O césio-137, por exemplo, tem </a:t>
            </a:r>
            <a:r>
              <a:rPr lang="pt-BR" sz="2000" dirty="0" smtClean="0">
                <a:latin typeface="Arial" panose="020B0604020202020204" pitchFamily="34" charset="0"/>
                <a:cs typeface="Arial" panose="020B0604020202020204" pitchFamily="34" charset="0"/>
              </a:rPr>
              <a:t>meia-vida </a:t>
            </a:r>
            <a:r>
              <a:rPr lang="pt-BR" sz="2000" dirty="0">
                <a:latin typeface="Arial" panose="020B0604020202020204" pitchFamily="34" charset="0"/>
                <a:cs typeface="Arial" panose="020B0604020202020204" pitchFamily="34" charset="0"/>
              </a:rPr>
              <a:t>de 30 anos. Isto significa que a atividade de uma pastilha de césio-137 cai para a metade após 30 anos, ou seja, decorrido esse tempo, metade da amostra (50%) terá decaído. O processo continua e, nos próximos 30 anos, metade da amostra remanescente decairá, restando somente um quarto (25%) da amostra original. Passados mais 30 anos, haverá um oitavo (12,5%) e, assim, sucessivamente.</a:t>
            </a:r>
          </a:p>
        </p:txBody>
      </p:sp>
    </p:spTree>
    <p:extLst>
      <p:ext uri="{BB962C8B-B14F-4D97-AF65-F5344CB8AC3E}">
        <p14:creationId xmlns:p14="http://schemas.microsoft.com/office/powerpoint/2010/main" val="29143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909" y="286326"/>
            <a:ext cx="11748655" cy="400110"/>
          </a:xfrm>
          <a:prstGeom prst="rect">
            <a:avLst/>
          </a:prstGeom>
          <a:noFill/>
        </p:spPr>
        <p:txBody>
          <a:bodyPr wrap="square" rtlCol="0">
            <a:spAutoFit/>
          </a:bodyPr>
          <a:lstStyle/>
          <a:p>
            <a:r>
              <a:rPr lang="pt-BR" sz="2000" b="1" dirty="0" smtClean="0">
                <a:solidFill>
                  <a:srgbClr val="C00000"/>
                </a:solidFill>
                <a:latin typeface="Arial" panose="020B0604020202020204" pitchFamily="34" charset="0"/>
                <a:cs typeface="Arial" panose="020B0604020202020204" pitchFamily="34" charset="0"/>
              </a:rPr>
              <a:t>O  primeiro conceito de átomo</a:t>
            </a:r>
            <a:endParaRPr lang="pt-BR" sz="2000" b="1" dirty="0">
              <a:solidFill>
                <a:srgbClr val="C00000"/>
              </a:solidFill>
              <a:latin typeface="Arial" panose="020B0604020202020204" pitchFamily="34" charset="0"/>
              <a:cs typeface="Arial" panose="020B0604020202020204" pitchFamily="34" charset="0"/>
            </a:endParaRPr>
          </a:p>
        </p:txBody>
      </p:sp>
      <p:sp>
        <p:nvSpPr>
          <p:cNvPr id="3" name="CaixaDeTexto 2"/>
          <p:cNvSpPr txBox="1"/>
          <p:nvPr/>
        </p:nvSpPr>
        <p:spPr>
          <a:xfrm>
            <a:off x="230909" y="686436"/>
            <a:ext cx="11684000" cy="1938992"/>
          </a:xfrm>
          <a:prstGeom prst="rect">
            <a:avLst/>
          </a:prstGeom>
          <a:noFill/>
        </p:spPr>
        <p:txBody>
          <a:bodyPr wrap="square" rtlCol="0">
            <a:spAutoFit/>
          </a:bodyPr>
          <a:lstStyle/>
          <a:p>
            <a:pPr indent="457200">
              <a:lnSpc>
                <a:spcPct val="150000"/>
              </a:lnSpc>
            </a:pPr>
            <a:r>
              <a:rPr lang="pt-BR" sz="2000" dirty="0" smtClean="0">
                <a:latin typeface="Arial" panose="020B0604020202020204" pitchFamily="34" charset="0"/>
                <a:cs typeface="Arial" panose="020B0604020202020204" pitchFamily="34" charset="0"/>
              </a:rPr>
              <a:t>Surgiu </a:t>
            </a:r>
            <a:r>
              <a:rPr lang="pt-BR" sz="2000" dirty="0">
                <a:latin typeface="Arial" panose="020B0604020202020204" pitchFamily="34" charset="0"/>
                <a:cs typeface="Arial" panose="020B0604020202020204" pitchFamily="34" charset="0"/>
              </a:rPr>
              <a:t>com </a:t>
            </a:r>
            <a:r>
              <a:rPr lang="pt-BR" sz="2000" b="1" dirty="0">
                <a:latin typeface="Arial" panose="020B0604020202020204" pitchFamily="34" charset="0"/>
                <a:cs typeface="Arial" panose="020B0604020202020204" pitchFamily="34" charset="0"/>
              </a:rPr>
              <a:t>Leucipo de Mileto </a:t>
            </a:r>
            <a:r>
              <a:rPr lang="pt-BR" sz="2000" dirty="0">
                <a:latin typeface="Arial" panose="020B0604020202020204" pitchFamily="34" charset="0"/>
                <a:cs typeface="Arial" panose="020B0604020202020204" pitchFamily="34" charset="0"/>
              </a:rPr>
              <a:t>e seu discípulo, </a:t>
            </a:r>
            <a:r>
              <a:rPr lang="pt-BR" sz="2000" b="1" dirty="0">
                <a:latin typeface="Arial" panose="020B0604020202020204" pitchFamily="34" charset="0"/>
                <a:cs typeface="Arial" panose="020B0604020202020204" pitchFamily="34" charset="0"/>
              </a:rPr>
              <a:t>Demócrito de </a:t>
            </a:r>
            <a:r>
              <a:rPr lang="pt-BR" sz="2000" b="1" dirty="0" err="1">
                <a:latin typeface="Arial" panose="020B0604020202020204" pitchFamily="34" charset="0"/>
                <a:cs typeface="Arial" panose="020B0604020202020204" pitchFamily="34" charset="0"/>
              </a:rPr>
              <a:t>Abdera</a:t>
            </a:r>
            <a:r>
              <a:rPr lang="pt-BR" sz="2000" dirty="0">
                <a:latin typeface="Arial" panose="020B0604020202020204" pitchFamily="34" charset="0"/>
                <a:cs typeface="Arial" panose="020B0604020202020204" pitchFamily="34" charset="0"/>
              </a:rPr>
              <a:t>, por volta de 450 a. </a:t>
            </a:r>
            <a:r>
              <a:rPr lang="pt-BR" sz="2000" dirty="0" smtClean="0">
                <a:latin typeface="Arial" panose="020B0604020202020204" pitchFamily="34" charset="0"/>
                <a:cs typeface="Arial" panose="020B0604020202020204" pitchFamily="34" charset="0"/>
              </a:rPr>
              <a:t>C. </a:t>
            </a:r>
            <a:r>
              <a:rPr lang="pt-BR" sz="2000" dirty="0">
                <a:latin typeface="Arial" panose="020B0604020202020204" pitchFamily="34" charset="0"/>
                <a:cs typeface="Arial" panose="020B0604020202020204" pitchFamily="34" charset="0"/>
              </a:rPr>
              <a:t>A ideia foi concebida considerando-se o fato de que, se uma dada substância fosse dividida inúmeras vezes, obter-se-ia uma partícula elementar que seria o constituinte fundamental da matéria, a qual recebeu o nome de </a:t>
            </a:r>
            <a:r>
              <a:rPr lang="pt-BR" sz="2000" b="1" i="1" dirty="0" err="1">
                <a:latin typeface="Arial" panose="020B0604020202020204" pitchFamily="34" charset="0"/>
                <a:cs typeface="Arial" panose="020B0604020202020204" pitchFamily="34" charset="0"/>
              </a:rPr>
              <a:t>atomon</a:t>
            </a:r>
            <a:r>
              <a:rPr lang="pt-BR" sz="2000" dirty="0">
                <a:latin typeface="Arial" panose="020B0604020202020204" pitchFamily="34" charset="0"/>
                <a:cs typeface="Arial" panose="020B0604020202020204" pitchFamily="34" charset="0"/>
              </a:rPr>
              <a:t>. </a:t>
            </a:r>
          </a:p>
        </p:txBody>
      </p:sp>
      <p:sp>
        <p:nvSpPr>
          <p:cNvPr id="4" name="CaixaDeTexto 3"/>
          <p:cNvSpPr txBox="1"/>
          <p:nvPr/>
        </p:nvSpPr>
        <p:spPr>
          <a:xfrm>
            <a:off x="230909" y="2800919"/>
            <a:ext cx="11684001" cy="3785652"/>
          </a:xfrm>
          <a:prstGeom prst="rect">
            <a:avLst/>
          </a:prstGeom>
          <a:noFill/>
        </p:spPr>
        <p:txBody>
          <a:bodyPr wrap="square" rtlCol="0">
            <a:spAutoFit/>
          </a:bodyPr>
          <a:lstStyle/>
          <a:p>
            <a:pPr indent="457200" algn="just">
              <a:lnSpc>
                <a:spcPct val="150000"/>
              </a:lnSpc>
            </a:pPr>
            <a:r>
              <a:rPr lang="pt-BR" dirty="0"/>
              <a:t> </a:t>
            </a:r>
            <a:r>
              <a:rPr lang="pt-BR" sz="2000" dirty="0">
                <a:latin typeface="Arial" panose="020B0604020202020204" pitchFamily="34" charset="0"/>
                <a:cs typeface="Arial" panose="020B0604020202020204" pitchFamily="34" charset="0"/>
              </a:rPr>
              <a:t>Segundo essa teoria, todos os objetos da natureza seriam constituídos por átomos, que em grego significa indivisível. Diferentes substâncias seriam compostas por átomos diferentes ou combinações de átomos, e uma mesma substância poderia ser convertida em outra por meio de arranjos. Esta teoria foi denominada de “</a:t>
            </a:r>
            <a:r>
              <a:rPr lang="pt-BR" sz="2000" b="1" i="1" dirty="0">
                <a:latin typeface="Arial" panose="020B0604020202020204" pitchFamily="34" charset="0"/>
                <a:cs typeface="Arial" panose="020B0604020202020204" pitchFamily="34" charset="0"/>
              </a:rPr>
              <a:t>atomismo</a:t>
            </a:r>
            <a:r>
              <a:rPr lang="pt-BR" sz="2000" dirty="0">
                <a:latin typeface="Arial" panose="020B0604020202020204" pitchFamily="34" charset="0"/>
                <a:cs typeface="Arial" panose="020B0604020202020204" pitchFamily="34" charset="0"/>
              </a:rPr>
              <a:t>” ou de “</a:t>
            </a:r>
            <a:r>
              <a:rPr lang="pt-BR" sz="2000" b="1" i="1" dirty="0">
                <a:latin typeface="Arial" panose="020B0604020202020204" pitchFamily="34" charset="0"/>
                <a:cs typeface="Arial" panose="020B0604020202020204" pitchFamily="34" charset="0"/>
              </a:rPr>
              <a:t>teoria corpuscular da maté</a:t>
            </a:r>
            <a:r>
              <a:rPr lang="pt-BR" sz="2000" dirty="0">
                <a:latin typeface="Arial" panose="020B0604020202020204" pitchFamily="34" charset="0"/>
                <a:cs typeface="Arial" panose="020B0604020202020204" pitchFamily="34" charset="0"/>
              </a:rPr>
              <a:t>ria”. </a:t>
            </a:r>
            <a:endParaRPr lang="pt-BR" sz="2000" dirty="0" smtClean="0">
              <a:latin typeface="Arial" panose="020B0604020202020204" pitchFamily="34" charset="0"/>
              <a:cs typeface="Arial" panose="020B0604020202020204" pitchFamily="34" charset="0"/>
            </a:endParaRPr>
          </a:p>
          <a:p>
            <a:pPr indent="457200" algn="just">
              <a:lnSpc>
                <a:spcPct val="150000"/>
              </a:lnSpc>
            </a:pP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teoria atômica da matéria caiu no esquecimento durante quatorze séculos, sufocada que foi pela teoria aristotélica. Durante a Renascença o atomismo foi redescoberto e, no século XVII, os pensadores retomaram a teoria corpuscular da </a:t>
            </a:r>
            <a:r>
              <a:rPr lang="pt-BR" sz="2000" dirty="0" smtClean="0">
                <a:latin typeface="Arial" panose="020B0604020202020204" pitchFamily="34" charset="0"/>
                <a:cs typeface="Arial" panose="020B0604020202020204" pitchFamily="34" charset="0"/>
              </a:rPr>
              <a:t>matéria.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2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672" y="277090"/>
            <a:ext cx="11711710" cy="1938992"/>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O decaimento de uma amostra radioativa ocorre, matematicamente, de forma exponencial, de acordo com a Lei do Decaimento Radioativo, dada pela seguinte equação: </a:t>
            </a: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a:latin typeface="Arial" panose="020B0604020202020204" pitchFamily="34" charset="0"/>
                <a:cs typeface="Arial" panose="020B0604020202020204" pitchFamily="34" charset="0"/>
              </a:rPr>
              <a:t> </a:t>
            </a:r>
          </a:p>
          <a:p>
            <a:pPr algn="just">
              <a:lnSpc>
                <a:spcPct val="150000"/>
              </a:lnSpc>
            </a:pPr>
            <a:r>
              <a:rPr lang="pt-BR" sz="2000" b="1" i="1" dirty="0" smtClean="0">
                <a:latin typeface="Arial" panose="020B0604020202020204" pitchFamily="34" charset="0"/>
                <a:cs typeface="Arial" panose="020B0604020202020204" pitchFamily="34" charset="0"/>
              </a:rPr>
              <a:t>                                     N </a:t>
            </a:r>
            <a:r>
              <a:rPr lang="pt-BR" sz="2000" b="1" i="1" dirty="0">
                <a:latin typeface="Arial" panose="020B0604020202020204" pitchFamily="34" charset="0"/>
                <a:cs typeface="Arial" panose="020B0604020202020204" pitchFamily="34" charset="0"/>
              </a:rPr>
              <a:t>= N</a:t>
            </a:r>
            <a:r>
              <a:rPr lang="pt-BR" sz="2000" b="1" i="1" baseline="-25000" dirty="0">
                <a:latin typeface="Arial" panose="020B0604020202020204" pitchFamily="34" charset="0"/>
                <a:cs typeface="Arial" panose="020B0604020202020204" pitchFamily="34" charset="0"/>
              </a:rPr>
              <a:t>0</a:t>
            </a:r>
            <a:r>
              <a:rPr lang="pt-BR" sz="2000" b="1" i="1" dirty="0">
                <a:latin typeface="Arial" panose="020B0604020202020204" pitchFamily="34" charset="0"/>
                <a:cs typeface="Arial" panose="020B0604020202020204" pitchFamily="34" charset="0"/>
              </a:rPr>
              <a:t> . e</a:t>
            </a:r>
            <a:r>
              <a:rPr lang="pt-BR" sz="2000" b="1" i="1" baseline="30000" dirty="0">
                <a:latin typeface="Arial" panose="020B0604020202020204" pitchFamily="34" charset="0"/>
                <a:cs typeface="Arial" panose="020B0604020202020204" pitchFamily="34" charset="0"/>
              </a:rPr>
              <a:t>-</a:t>
            </a:r>
            <a:r>
              <a:rPr lang="pt-BR" sz="2000" b="1" i="1" baseline="30000" dirty="0">
                <a:latin typeface="Arial" panose="020B0604020202020204" pitchFamily="34" charset="0"/>
                <a:cs typeface="Arial" panose="020B0604020202020204" pitchFamily="34" charset="0"/>
                <a:sym typeface="Symbol" panose="05050102010706020507" pitchFamily="18" charset="2"/>
              </a:rPr>
              <a:t></a:t>
            </a:r>
            <a:r>
              <a:rPr lang="pt-BR" sz="2000" b="1" i="1" baseline="30000" dirty="0" smtClean="0">
                <a:latin typeface="Arial" panose="020B0604020202020204" pitchFamily="34" charset="0"/>
                <a:cs typeface="Arial" panose="020B0604020202020204" pitchFamily="34" charset="0"/>
              </a:rPr>
              <a:t>t</a:t>
            </a:r>
            <a:endParaRPr lang="pt-BR" sz="2000" b="1" dirty="0">
              <a:latin typeface="Arial" panose="020B0604020202020204" pitchFamily="34" charset="0"/>
              <a:cs typeface="Arial" panose="020B0604020202020204" pitchFamily="34" charset="0"/>
            </a:endParaRPr>
          </a:p>
        </p:txBody>
      </p:sp>
      <p:sp>
        <p:nvSpPr>
          <p:cNvPr id="4" name="CaixaDeTexto 3"/>
          <p:cNvSpPr txBox="1"/>
          <p:nvPr/>
        </p:nvSpPr>
        <p:spPr>
          <a:xfrm>
            <a:off x="221672" y="2216082"/>
            <a:ext cx="5975928" cy="3785652"/>
          </a:xfrm>
          <a:prstGeom prst="rect">
            <a:avLst/>
          </a:prstGeom>
          <a:noFill/>
        </p:spPr>
        <p:txBody>
          <a:bodyPr wrap="square" rtlCol="0">
            <a:spAutoFit/>
          </a:bodyPr>
          <a:lstStyle/>
          <a:p>
            <a:pPr lvl="0" indent="457200">
              <a:lnSpc>
                <a:spcPct val="150000"/>
              </a:lnSpc>
            </a:pPr>
            <a:r>
              <a:rPr lang="pt-BR" sz="2000" dirty="0">
                <a:solidFill>
                  <a:prstClr val="black"/>
                </a:solidFill>
                <a:latin typeface="Arial" panose="020B0604020202020204" pitchFamily="34" charset="0"/>
                <a:cs typeface="Arial" panose="020B0604020202020204" pitchFamily="34" charset="0"/>
              </a:rPr>
              <a:t>em que:</a:t>
            </a:r>
          </a:p>
          <a:p>
            <a:pPr marL="342900" lvl="0" indent="-342900">
              <a:lnSpc>
                <a:spcPct val="150000"/>
              </a:lnSpc>
              <a:buFont typeface="Arial" panose="020B0604020202020204" pitchFamily="34" charset="0"/>
              <a:buChar char="•"/>
            </a:pPr>
            <a:r>
              <a:rPr lang="pt-BR" sz="2000" b="1" i="1" dirty="0" smtClean="0">
                <a:solidFill>
                  <a:prstClr val="black"/>
                </a:solidFill>
                <a:latin typeface="Arial" panose="020B0604020202020204" pitchFamily="34" charset="0"/>
                <a:cs typeface="Arial" panose="020B0604020202020204" pitchFamily="34" charset="0"/>
              </a:rPr>
              <a:t>N:</a:t>
            </a:r>
            <a:r>
              <a:rPr lang="pt-BR" sz="2000" dirty="0" smtClean="0">
                <a:solidFill>
                  <a:prstClr val="black"/>
                </a:solidFill>
                <a:latin typeface="Arial" panose="020B0604020202020204" pitchFamily="34" charset="0"/>
                <a:cs typeface="Arial" panose="020B0604020202020204" pitchFamily="34" charset="0"/>
              </a:rPr>
              <a:t> </a:t>
            </a:r>
            <a:r>
              <a:rPr lang="pt-BR" sz="2000" dirty="0">
                <a:solidFill>
                  <a:prstClr val="black"/>
                </a:solidFill>
                <a:latin typeface="Arial" panose="020B0604020202020204" pitchFamily="34" charset="0"/>
                <a:cs typeface="Arial" panose="020B0604020202020204" pitchFamily="34" charset="0"/>
              </a:rPr>
              <a:t>é o número de átomos presentes no instante </a:t>
            </a:r>
            <a:r>
              <a:rPr lang="pt-BR" sz="2000" i="1" dirty="0">
                <a:solidFill>
                  <a:prstClr val="black"/>
                </a:solidFill>
                <a:latin typeface="Arial" panose="020B0604020202020204" pitchFamily="34" charset="0"/>
                <a:cs typeface="Arial" panose="020B0604020202020204" pitchFamily="34" charset="0"/>
              </a:rPr>
              <a:t>t</a:t>
            </a:r>
            <a:r>
              <a:rPr lang="pt-BR" sz="2000" dirty="0">
                <a:solidFill>
                  <a:prstClr val="black"/>
                </a:solidFill>
                <a:latin typeface="Arial" panose="020B0604020202020204" pitchFamily="34" charset="0"/>
                <a:cs typeface="Arial" panose="020B0604020202020204" pitchFamily="34" charset="0"/>
              </a:rPr>
              <a:t>; </a:t>
            </a:r>
          </a:p>
          <a:p>
            <a:pPr marL="342900" lvl="0" indent="-342900">
              <a:lnSpc>
                <a:spcPct val="150000"/>
              </a:lnSpc>
              <a:buFont typeface="Arial" panose="020B0604020202020204" pitchFamily="34" charset="0"/>
              <a:buChar char="•"/>
            </a:pPr>
            <a:r>
              <a:rPr lang="pt-BR" sz="2000" b="1" i="1" dirty="0" smtClean="0">
                <a:solidFill>
                  <a:prstClr val="black"/>
                </a:solidFill>
                <a:latin typeface="Arial" panose="020B0604020202020204" pitchFamily="34" charset="0"/>
                <a:cs typeface="Arial" panose="020B0604020202020204" pitchFamily="34" charset="0"/>
              </a:rPr>
              <a:t>N</a:t>
            </a:r>
            <a:r>
              <a:rPr lang="pt-BR" sz="2000" b="1" i="1" baseline="-25000" dirty="0" smtClean="0">
                <a:solidFill>
                  <a:prstClr val="black"/>
                </a:solidFill>
                <a:latin typeface="Arial" panose="020B0604020202020204" pitchFamily="34" charset="0"/>
                <a:cs typeface="Arial" panose="020B0604020202020204" pitchFamily="34" charset="0"/>
              </a:rPr>
              <a:t>0</a:t>
            </a:r>
            <a:r>
              <a:rPr lang="pt-BR" sz="2000" dirty="0" smtClean="0">
                <a:solidFill>
                  <a:prstClr val="black"/>
                </a:solidFill>
                <a:latin typeface="Arial" panose="020B0604020202020204" pitchFamily="34" charset="0"/>
                <a:cs typeface="Arial" panose="020B0604020202020204" pitchFamily="34" charset="0"/>
              </a:rPr>
              <a:t>: é </a:t>
            </a:r>
            <a:r>
              <a:rPr lang="pt-BR" sz="2000" dirty="0">
                <a:solidFill>
                  <a:prstClr val="black"/>
                </a:solidFill>
                <a:latin typeface="Arial" panose="020B0604020202020204" pitchFamily="34" charset="0"/>
                <a:cs typeface="Arial" panose="020B0604020202020204" pitchFamily="34" charset="0"/>
              </a:rPr>
              <a:t>o número de átomos no início da contagem (t = 0) da atividade de uma amostra; </a:t>
            </a:r>
          </a:p>
          <a:p>
            <a:pPr marL="342900" lvl="0" indent="-342900">
              <a:lnSpc>
                <a:spcPct val="150000"/>
              </a:lnSpc>
              <a:buFont typeface="Arial" panose="020B0604020202020204" pitchFamily="34" charset="0"/>
              <a:buChar char="•"/>
            </a:pPr>
            <a:r>
              <a:rPr lang="pt-BR" sz="2000" b="1" i="1" dirty="0" smtClean="0">
                <a:solidFill>
                  <a:prstClr val="black"/>
                </a:solidFill>
                <a:latin typeface="Arial" panose="020B0604020202020204" pitchFamily="34" charset="0"/>
                <a:cs typeface="Arial" panose="020B0604020202020204" pitchFamily="34" charset="0"/>
                <a:sym typeface="Symbol" panose="05050102010706020507" pitchFamily="18" charset="2"/>
              </a:rPr>
              <a:t>: </a:t>
            </a:r>
            <a:r>
              <a:rPr lang="pt-BR" sz="2000" dirty="0" smtClean="0">
                <a:solidFill>
                  <a:prstClr val="black"/>
                </a:solidFill>
                <a:latin typeface="Arial" panose="020B0604020202020204" pitchFamily="34" charset="0"/>
                <a:cs typeface="Arial" panose="020B0604020202020204" pitchFamily="34" charset="0"/>
              </a:rPr>
              <a:t>é </a:t>
            </a:r>
            <a:r>
              <a:rPr lang="pt-BR" sz="2000" dirty="0">
                <a:solidFill>
                  <a:prstClr val="black"/>
                </a:solidFill>
                <a:latin typeface="Arial" panose="020B0604020202020204" pitchFamily="34" charset="0"/>
                <a:cs typeface="Arial" panose="020B0604020202020204" pitchFamily="34" charset="0"/>
              </a:rPr>
              <a:t>a constante de decaimento dada por </a:t>
            </a:r>
            <a:r>
              <a:rPr lang="pt-BR" sz="2000" i="1" dirty="0">
                <a:solidFill>
                  <a:prstClr val="black"/>
                </a:solidFill>
                <a:latin typeface="Arial" panose="020B0604020202020204" pitchFamily="34" charset="0"/>
                <a:cs typeface="Arial" panose="020B0604020202020204" pitchFamily="34" charset="0"/>
                <a:sym typeface="Symbol" panose="05050102010706020507" pitchFamily="18" charset="2"/>
              </a:rPr>
              <a:t></a:t>
            </a:r>
            <a:r>
              <a:rPr lang="pt-BR" sz="2000" i="1" dirty="0">
                <a:solidFill>
                  <a:prstClr val="black"/>
                </a:solidFill>
                <a:latin typeface="Arial" panose="020B0604020202020204" pitchFamily="34" charset="0"/>
                <a:cs typeface="Arial" panose="020B0604020202020204" pitchFamily="34" charset="0"/>
              </a:rPr>
              <a:t> =</a:t>
            </a:r>
            <a:r>
              <a:rPr lang="pt-BR" sz="2000" dirty="0">
                <a:solidFill>
                  <a:prstClr val="black"/>
                </a:solidFill>
                <a:latin typeface="Arial" panose="020B0604020202020204" pitchFamily="34" charset="0"/>
                <a:cs typeface="Arial" panose="020B0604020202020204" pitchFamily="34" charset="0"/>
              </a:rPr>
              <a:t> </a:t>
            </a:r>
            <a:r>
              <a:rPr lang="pt-BR" sz="2000" i="1" dirty="0">
                <a:solidFill>
                  <a:prstClr val="black"/>
                </a:solidFill>
                <a:latin typeface="Arial" panose="020B0604020202020204" pitchFamily="34" charset="0"/>
                <a:cs typeface="Arial" panose="020B0604020202020204" pitchFamily="34" charset="0"/>
              </a:rPr>
              <a:t>1/T,</a:t>
            </a:r>
            <a:r>
              <a:rPr lang="pt-BR" sz="2000" dirty="0">
                <a:solidFill>
                  <a:prstClr val="black"/>
                </a:solidFill>
                <a:latin typeface="Arial" panose="020B0604020202020204" pitchFamily="34" charset="0"/>
                <a:cs typeface="Arial" panose="020B0604020202020204" pitchFamily="34" charset="0"/>
              </a:rPr>
              <a:t> onde </a:t>
            </a:r>
            <a:r>
              <a:rPr lang="pt-BR" sz="2000" b="1" i="1" dirty="0">
                <a:solidFill>
                  <a:prstClr val="black"/>
                </a:solidFill>
                <a:latin typeface="Arial" panose="020B0604020202020204" pitchFamily="34" charset="0"/>
                <a:cs typeface="Arial" panose="020B0604020202020204" pitchFamily="34" charset="0"/>
              </a:rPr>
              <a:t>T</a:t>
            </a:r>
            <a:r>
              <a:rPr lang="pt-BR" sz="2000" dirty="0">
                <a:solidFill>
                  <a:prstClr val="black"/>
                </a:solidFill>
                <a:latin typeface="Arial" panose="020B0604020202020204" pitchFamily="34" charset="0"/>
                <a:cs typeface="Arial" panose="020B0604020202020204" pitchFamily="34" charset="0"/>
              </a:rPr>
              <a:t> é a meia-vida do elemento radioativo.  </a:t>
            </a:r>
            <a:endParaRPr lang="pt-BR" dirty="0"/>
          </a:p>
        </p:txBody>
      </p:sp>
      <p:grpSp>
        <p:nvGrpSpPr>
          <p:cNvPr id="33" name="Agrupar 32"/>
          <p:cNvGrpSpPr/>
          <p:nvPr/>
        </p:nvGrpSpPr>
        <p:grpSpPr>
          <a:xfrm>
            <a:off x="5391191" y="1959642"/>
            <a:ext cx="6449826" cy="4298531"/>
            <a:chOff x="5391191" y="2105246"/>
            <a:chExt cx="6449826" cy="4298531"/>
          </a:xfrm>
        </p:grpSpPr>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8167309" y="2105246"/>
              <a:ext cx="3673708" cy="3631241"/>
            </a:xfrm>
            <a:prstGeom prst="rect">
              <a:avLst/>
            </a:prstGeom>
            <a:noFill/>
            <a:ln>
              <a:noFill/>
            </a:ln>
          </p:spPr>
        </p:pic>
        <p:cxnSp>
          <p:nvCxnSpPr>
            <p:cNvPr id="6" name="Conector de Seta Reta 5"/>
            <p:cNvCxnSpPr/>
            <p:nvPr/>
          </p:nvCxnSpPr>
          <p:spPr>
            <a:xfrm>
              <a:off x="9291782" y="5523346"/>
              <a:ext cx="0" cy="57265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8" name="CaixaDeTexto 7"/>
            <p:cNvSpPr txBox="1"/>
            <p:nvPr/>
          </p:nvSpPr>
          <p:spPr>
            <a:xfrm>
              <a:off x="8505536" y="6096000"/>
              <a:ext cx="1572492" cy="307777"/>
            </a:xfrm>
            <a:prstGeom prst="rect">
              <a:avLst/>
            </a:prstGeom>
            <a:noFill/>
          </p:spPr>
          <p:txBody>
            <a:bodyPr wrap="square" rtlCol="0">
              <a:spAutoFit/>
            </a:bodyPr>
            <a:lstStyle/>
            <a:p>
              <a:pPr algn="ctr"/>
              <a:r>
                <a:rPr lang="pt-BR" sz="1400" dirty="0" smtClean="0">
                  <a:latin typeface="Arial" panose="020B0604020202020204" pitchFamily="34" charset="0"/>
                  <a:cs typeface="Arial" panose="020B0604020202020204" pitchFamily="34" charset="0"/>
                </a:rPr>
                <a:t>uma meia-vida</a:t>
              </a:r>
              <a:endParaRPr lang="pt-BR" sz="1400" dirty="0">
                <a:latin typeface="Arial" panose="020B0604020202020204" pitchFamily="34" charset="0"/>
                <a:cs typeface="Arial" panose="020B0604020202020204" pitchFamily="34" charset="0"/>
              </a:endParaRPr>
            </a:p>
          </p:txBody>
        </p:sp>
        <p:cxnSp>
          <p:nvCxnSpPr>
            <p:cNvPr id="10" name="Conector Angulado 9"/>
            <p:cNvCxnSpPr>
              <a:endCxn id="23" idx="0"/>
            </p:cNvCxnSpPr>
            <p:nvPr/>
          </p:nvCxnSpPr>
          <p:spPr>
            <a:xfrm rot="5400000">
              <a:off x="6656249" y="4264090"/>
              <a:ext cx="1671840" cy="1548755"/>
            </a:xfrm>
            <a:prstGeom prst="bentConnector3">
              <a:avLst>
                <a:gd name="adj1" fmla="val 278"/>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23" name="CaixaDeTexto 22"/>
            <p:cNvSpPr txBox="1"/>
            <p:nvPr/>
          </p:nvSpPr>
          <p:spPr>
            <a:xfrm>
              <a:off x="5391191" y="5874387"/>
              <a:ext cx="2653200" cy="523220"/>
            </a:xfrm>
            <a:prstGeom prst="rect">
              <a:avLst/>
            </a:prstGeom>
            <a:noFill/>
          </p:spPr>
          <p:txBody>
            <a:bodyPr wrap="square" rtlCol="0">
              <a:spAutoFit/>
            </a:bodyPr>
            <a:lstStyle/>
            <a:p>
              <a:pPr algn="ctr"/>
              <a:r>
                <a:rPr lang="pt-BR" sz="1400" dirty="0" smtClean="0">
                  <a:latin typeface="Arial" panose="020B0604020202020204" pitchFamily="34" charset="0"/>
                  <a:cs typeface="Arial" panose="020B0604020202020204" pitchFamily="34" charset="0"/>
                </a:rPr>
                <a:t>Metade dos átomos da amostra sofreu decaimento</a:t>
              </a:r>
              <a:endParaRPr lang="pt-BR" sz="1400" dirty="0">
                <a:latin typeface="Arial" panose="020B0604020202020204" pitchFamily="34" charset="0"/>
                <a:cs typeface="Arial" panose="020B0604020202020204" pitchFamily="34" charset="0"/>
              </a:endParaRPr>
            </a:p>
          </p:txBody>
        </p:sp>
        <p:sp>
          <p:nvSpPr>
            <p:cNvPr id="32" name="CaixaDeTexto 31"/>
            <p:cNvSpPr txBox="1"/>
            <p:nvPr/>
          </p:nvSpPr>
          <p:spPr>
            <a:xfrm>
              <a:off x="9485745" y="2135962"/>
              <a:ext cx="2355272" cy="369332"/>
            </a:xfrm>
            <a:prstGeom prst="rect">
              <a:avLst/>
            </a:prstGeom>
            <a:noFill/>
          </p:spPr>
          <p:txBody>
            <a:bodyPr wrap="square" rtlCol="0">
              <a:spAutoFit/>
            </a:bodyPr>
            <a:lstStyle/>
            <a:p>
              <a:pPr algn="ctr"/>
              <a:r>
                <a:rPr lang="pt-BR" dirty="0" smtClean="0">
                  <a:solidFill>
                    <a:srgbClr val="C00000"/>
                  </a:solidFill>
                  <a:latin typeface="Arial" panose="020B0604020202020204" pitchFamily="34" charset="0"/>
                  <a:cs typeface="Arial" panose="020B0604020202020204" pitchFamily="34" charset="0"/>
                </a:rPr>
                <a:t>Curva de decaimento</a:t>
              </a:r>
              <a:endParaRPr lang="pt-BR" dirty="0">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782387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30909" y="286328"/>
            <a:ext cx="11702473" cy="4247317"/>
          </a:xfrm>
          <a:prstGeom prst="rect">
            <a:avLst/>
          </a:prstGeom>
          <a:noFill/>
        </p:spPr>
        <p:txBody>
          <a:bodyPr wrap="square" rtlCol="0">
            <a:spAutoFit/>
          </a:bodyPr>
          <a:lstStyle/>
          <a:p>
            <a:pPr indent="457200">
              <a:lnSpc>
                <a:spcPct val="150000"/>
              </a:lnSpc>
            </a:pPr>
            <a:r>
              <a:rPr lang="pt-BR" sz="2000" dirty="0">
                <a:latin typeface="Arial" panose="020B0604020202020204" pitchFamily="34" charset="0"/>
                <a:cs typeface="Arial" panose="020B0604020202020204" pitchFamily="34" charset="0"/>
              </a:rPr>
              <a:t>Podemos ainda representar o processo de decaimento de uma amostra radioativa por meio da seguinte expressão matemática:</a:t>
            </a:r>
          </a:p>
          <a:p>
            <a:pPr indent="457200">
              <a:lnSpc>
                <a:spcPct val="150000"/>
              </a:lnSpc>
            </a:pPr>
            <a:r>
              <a:rPr lang="pt-BR" sz="2000" dirty="0">
                <a:latin typeface="Arial" panose="020B0604020202020204" pitchFamily="34" charset="0"/>
                <a:cs typeface="Arial" panose="020B0604020202020204" pitchFamily="34" charset="0"/>
              </a:rPr>
              <a:t> </a:t>
            </a:r>
          </a:p>
          <a:p>
            <a:pPr algn="just">
              <a:lnSpc>
                <a:spcPct val="150000"/>
              </a:lnSpc>
            </a:pPr>
            <a:r>
              <a:rPr lang="pt-BR" sz="2000" b="1" i="1" dirty="0" smtClean="0">
                <a:latin typeface="Arial" panose="020B0604020202020204" pitchFamily="34" charset="0"/>
                <a:cs typeface="Arial" panose="020B0604020202020204" pitchFamily="34" charset="0"/>
              </a:rPr>
              <a:t>                                                   M </a:t>
            </a:r>
            <a:r>
              <a:rPr lang="pt-BR" sz="2000" b="1" i="1" dirty="0">
                <a:latin typeface="Arial" panose="020B0604020202020204" pitchFamily="34" charset="0"/>
                <a:cs typeface="Arial" panose="020B0604020202020204" pitchFamily="34" charset="0"/>
              </a:rPr>
              <a:t>= M</a:t>
            </a:r>
            <a:r>
              <a:rPr lang="pt-BR" sz="2000" b="1" i="1" baseline="-25000" dirty="0">
                <a:latin typeface="Arial" panose="020B0604020202020204" pitchFamily="34" charset="0"/>
                <a:cs typeface="Arial" panose="020B0604020202020204" pitchFamily="34" charset="0"/>
              </a:rPr>
              <a:t>0</a:t>
            </a:r>
            <a:r>
              <a:rPr lang="pt-BR" sz="2000" b="1" i="1" dirty="0">
                <a:latin typeface="Arial" panose="020B0604020202020204" pitchFamily="34" charset="0"/>
                <a:cs typeface="Arial" panose="020B0604020202020204" pitchFamily="34" charset="0"/>
              </a:rPr>
              <a:t>/2</a:t>
            </a:r>
            <a:r>
              <a:rPr lang="pt-BR" sz="2000" b="1" i="1" baseline="30000" dirty="0">
                <a:latin typeface="Arial" panose="020B0604020202020204" pitchFamily="34" charset="0"/>
                <a:cs typeface="Arial" panose="020B0604020202020204" pitchFamily="34" charset="0"/>
              </a:rPr>
              <a:t>x</a:t>
            </a:r>
            <a:endParaRPr lang="pt-BR" sz="2000" b="1" dirty="0">
              <a:latin typeface="Arial" panose="020B0604020202020204" pitchFamily="34" charset="0"/>
              <a:cs typeface="Arial" panose="020B0604020202020204" pitchFamily="34" charset="0"/>
            </a:endParaRPr>
          </a:p>
          <a:p>
            <a:pPr indent="457200">
              <a:lnSpc>
                <a:spcPct val="150000"/>
              </a:lnSpc>
            </a:pPr>
            <a:endParaRPr lang="pt-BR" sz="2000" dirty="0" smtClean="0">
              <a:latin typeface="Arial" panose="020B0604020202020204" pitchFamily="34" charset="0"/>
              <a:cs typeface="Arial" panose="020B0604020202020204" pitchFamily="34" charset="0"/>
            </a:endParaRPr>
          </a:p>
          <a:p>
            <a:pPr indent="457200">
              <a:lnSpc>
                <a:spcPct val="150000"/>
              </a:lnSpc>
            </a:pPr>
            <a:r>
              <a:rPr lang="pt-BR" sz="2000" dirty="0" smtClean="0">
                <a:latin typeface="Arial" panose="020B0604020202020204" pitchFamily="34" charset="0"/>
                <a:cs typeface="Arial" panose="020B0604020202020204" pitchFamily="34" charset="0"/>
              </a:rPr>
              <a:t>em </a:t>
            </a:r>
            <a:r>
              <a:rPr lang="pt-BR" sz="2000" dirty="0">
                <a:latin typeface="Arial" panose="020B0604020202020204" pitchFamily="34" charset="0"/>
                <a:cs typeface="Arial" panose="020B0604020202020204" pitchFamily="34" charset="0"/>
              </a:rPr>
              <a:t>que:</a:t>
            </a:r>
          </a:p>
          <a:p>
            <a:pPr>
              <a:lnSpc>
                <a:spcPct val="150000"/>
              </a:lnSpc>
            </a:pPr>
            <a:r>
              <a:rPr lang="pt-BR" sz="2000" b="1" i="1" dirty="0" smtClean="0">
                <a:latin typeface="Arial" panose="020B0604020202020204" pitchFamily="34" charset="0"/>
                <a:cs typeface="Arial" panose="020B0604020202020204" pitchFamily="34" charset="0"/>
              </a:rPr>
              <a:t>M:</a:t>
            </a:r>
            <a:r>
              <a:rPr lang="pt-BR" sz="2000" b="1"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é a massa final da amostra; </a:t>
            </a:r>
            <a:endParaRPr lang="pt-BR" sz="2000" dirty="0" smtClean="0">
              <a:latin typeface="Arial" panose="020B0604020202020204" pitchFamily="34" charset="0"/>
              <a:cs typeface="Arial" panose="020B0604020202020204" pitchFamily="34" charset="0"/>
            </a:endParaRPr>
          </a:p>
          <a:p>
            <a:pPr>
              <a:lnSpc>
                <a:spcPct val="150000"/>
              </a:lnSpc>
            </a:pPr>
            <a:r>
              <a:rPr lang="pt-BR" sz="2000" b="1" i="1" dirty="0" smtClean="0">
                <a:latin typeface="Arial" panose="020B0604020202020204" pitchFamily="34" charset="0"/>
                <a:cs typeface="Arial" panose="020B0604020202020204" pitchFamily="34" charset="0"/>
              </a:rPr>
              <a:t>M</a:t>
            </a:r>
            <a:r>
              <a:rPr lang="pt-BR" sz="2000" b="1" i="1" baseline="-25000" dirty="0" smtClean="0">
                <a:latin typeface="Arial" panose="020B0604020202020204" pitchFamily="34" charset="0"/>
                <a:cs typeface="Arial" panose="020B0604020202020204" pitchFamily="34" charset="0"/>
              </a:rPr>
              <a:t>0</a:t>
            </a:r>
            <a:r>
              <a:rPr lang="pt-BR" sz="2000" dirty="0" smtClean="0">
                <a:latin typeface="Arial" panose="020B0604020202020204" pitchFamily="34" charset="0"/>
                <a:cs typeface="Arial" panose="020B0604020202020204" pitchFamily="34" charset="0"/>
              </a:rPr>
              <a:t>: é </a:t>
            </a:r>
            <a:r>
              <a:rPr lang="pt-BR" sz="2000" dirty="0">
                <a:latin typeface="Arial" panose="020B0604020202020204" pitchFamily="34" charset="0"/>
                <a:cs typeface="Arial" panose="020B0604020202020204" pitchFamily="34" charset="0"/>
              </a:rPr>
              <a:t>a massa no início da contagem do tempo (t = 0) da atividade da </a:t>
            </a:r>
            <a:r>
              <a:rPr lang="pt-BR" sz="2000" dirty="0" smtClean="0">
                <a:latin typeface="Arial" panose="020B0604020202020204" pitchFamily="34" charset="0"/>
                <a:cs typeface="Arial" panose="020B0604020202020204" pitchFamily="34" charset="0"/>
              </a:rPr>
              <a:t>amostra; </a:t>
            </a:r>
          </a:p>
          <a:p>
            <a:pPr>
              <a:lnSpc>
                <a:spcPct val="150000"/>
              </a:lnSpc>
            </a:pPr>
            <a:r>
              <a:rPr lang="pt-BR" sz="2000" b="1" i="1" dirty="0">
                <a:latin typeface="Arial" panose="020B0604020202020204" pitchFamily="34" charset="0"/>
                <a:cs typeface="Arial" panose="020B0604020202020204" pitchFamily="34" charset="0"/>
              </a:rPr>
              <a:t>x</a:t>
            </a:r>
            <a:r>
              <a:rPr lang="pt-BR" sz="2000" i="1"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é o número de meias-vidas contado em um período especificado. </a:t>
            </a:r>
            <a:endParaRPr lang="pt-BR" dirty="0"/>
          </a:p>
        </p:txBody>
      </p:sp>
      <p:sp>
        <p:nvSpPr>
          <p:cNvPr id="5" name="CaixaDeTexto 4"/>
          <p:cNvSpPr txBox="1"/>
          <p:nvPr/>
        </p:nvSpPr>
        <p:spPr>
          <a:xfrm>
            <a:off x="230909" y="4636654"/>
            <a:ext cx="11702473" cy="1881990"/>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Por exemplo, se tomarmos 100 gramas de uma amostra radioativa, após um intervalo de tempo de uma meia-vida (x = 1) apenas 50 gramas do material continuarão a emitir radiação. Passado um período de duas meias-vidas (x = 2), 25 gramas da amostra continuarão emitindo radiação, e, assim, sucessivamente. </a:t>
            </a:r>
          </a:p>
        </p:txBody>
      </p:sp>
      <p:pic>
        <p:nvPicPr>
          <p:cNvPr id="9" name="Imagem 8"/>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865091" y="1163782"/>
            <a:ext cx="5565371" cy="1846934"/>
          </a:xfrm>
          <a:prstGeom prst="rect">
            <a:avLst/>
          </a:prstGeom>
          <a:noFill/>
          <a:ln>
            <a:noFill/>
          </a:ln>
        </p:spPr>
      </p:pic>
    </p:spTree>
    <p:extLst>
      <p:ext uri="{BB962C8B-B14F-4D97-AF65-F5344CB8AC3E}">
        <p14:creationId xmlns:p14="http://schemas.microsoft.com/office/powerpoint/2010/main" val="27208131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8" y="286327"/>
            <a:ext cx="11693236" cy="6093976"/>
          </a:xfrm>
          <a:prstGeom prst="rect">
            <a:avLst/>
          </a:prstGeom>
          <a:noFill/>
        </p:spPr>
        <p:txBody>
          <a:bodyPr wrap="square" rtlCol="0">
            <a:spAutoFit/>
          </a:bodyPr>
          <a:lstStyle/>
          <a:p>
            <a:pPr>
              <a:lnSpc>
                <a:spcPct val="150000"/>
              </a:lnSpc>
            </a:pPr>
            <a:r>
              <a:rPr lang="pt-BR" sz="2000" b="1" dirty="0" smtClean="0">
                <a:solidFill>
                  <a:srgbClr val="C00000"/>
                </a:solidFill>
                <a:latin typeface="Arial" panose="020B0604020202020204" pitchFamily="34" charset="0"/>
                <a:cs typeface="Arial" panose="020B0604020202020204" pitchFamily="34" charset="0"/>
              </a:rPr>
              <a:t>Observa- se que:</a:t>
            </a: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Há </a:t>
            </a:r>
            <a:r>
              <a:rPr lang="pt-BR" sz="2000" b="1" dirty="0">
                <a:latin typeface="Arial" panose="020B0604020202020204" pitchFamily="34" charset="0"/>
                <a:cs typeface="Arial" panose="020B0604020202020204" pitchFamily="34" charset="0"/>
              </a:rPr>
              <a:t>radioisótopos naturais </a:t>
            </a:r>
            <a:r>
              <a:rPr lang="pt-BR" sz="2000" dirty="0">
                <a:latin typeface="Arial" panose="020B0604020202020204" pitchFamily="34" charset="0"/>
                <a:cs typeface="Arial" panose="020B0604020202020204" pitchFamily="34" charset="0"/>
              </a:rPr>
              <a:t>que possuem meia-vida longa, de bilhões de anos, enquanto outros têm meias-vidas de apenas alguns milionésimos de segundo</a:t>
            </a:r>
            <a:r>
              <a:rPr lang="pt-BR" sz="2000" dirty="0" smtClean="0">
                <a:latin typeface="Arial" panose="020B0604020202020204" pitchFamily="34" charset="0"/>
                <a:cs typeface="Arial" panose="020B0604020202020204" pitchFamily="34" charset="0"/>
              </a:rPr>
              <a:t>. Por exemplo</a:t>
            </a:r>
            <a:r>
              <a:rPr lang="pt-BR" sz="2000" dirty="0" smtClean="0">
                <a:solidFill>
                  <a:srgbClr val="3333FF"/>
                </a:solidFill>
                <a:latin typeface="Arial" panose="020B0604020202020204" pitchFamily="34" charset="0"/>
                <a:cs typeface="Arial" panose="020B0604020202020204" pitchFamily="34" charset="0"/>
              </a:rPr>
              <a:t>: o urânio-238 </a:t>
            </a:r>
            <a:r>
              <a:rPr lang="pt-BR" sz="2000" dirty="0">
                <a:solidFill>
                  <a:srgbClr val="3333FF"/>
                </a:solidFill>
                <a:latin typeface="Arial" panose="020B0604020202020204" pitchFamily="34" charset="0"/>
                <a:cs typeface="Arial" panose="020B0604020202020204" pitchFamily="34" charset="0"/>
              </a:rPr>
              <a:t>tem meia-vida de 4,5 bilhões de </a:t>
            </a:r>
            <a:r>
              <a:rPr lang="pt-BR" sz="2000" dirty="0" smtClean="0">
                <a:solidFill>
                  <a:srgbClr val="3333FF"/>
                </a:solidFill>
                <a:latin typeface="Arial" panose="020B0604020202020204" pitchFamily="34" charset="0"/>
                <a:cs typeface="Arial" panose="020B0604020202020204" pitchFamily="34" charset="0"/>
              </a:rPr>
              <a:t>anos, </a:t>
            </a:r>
            <a:r>
              <a:rPr lang="pt-BR" sz="2000" dirty="0" smtClean="0">
                <a:latin typeface="Arial" panose="020B0604020202020204" pitchFamily="34" charset="0"/>
                <a:cs typeface="Arial" panose="020B0604020202020204" pitchFamily="34" charset="0"/>
              </a:rPr>
              <a:t>enquanto que a do</a:t>
            </a:r>
            <a:r>
              <a:rPr lang="pt-BR" sz="2000" dirty="0" smtClean="0">
                <a:solidFill>
                  <a:srgbClr val="3333FF"/>
                </a:solidFill>
                <a:latin typeface="Arial" panose="020B0604020202020204" pitchFamily="34" charset="0"/>
                <a:cs typeface="Arial" panose="020B0604020202020204" pitchFamily="34" charset="0"/>
              </a:rPr>
              <a:t> polônio-214 é de </a:t>
            </a:r>
            <a:r>
              <a:rPr lang="pt-BR" sz="2000" dirty="0">
                <a:solidFill>
                  <a:srgbClr val="3333FF"/>
                </a:solidFill>
                <a:latin typeface="Arial" panose="020B0604020202020204" pitchFamily="34" charset="0"/>
                <a:cs typeface="Arial" panose="020B0604020202020204" pitchFamily="34" charset="0"/>
              </a:rPr>
              <a:t>1,6 </a:t>
            </a:r>
            <a:r>
              <a:rPr lang="pt-BR" sz="2000" dirty="0" smtClean="0">
                <a:solidFill>
                  <a:srgbClr val="3333FF"/>
                </a:solidFill>
                <a:latin typeface="Arial" panose="020B0604020202020204" pitchFamily="34" charset="0"/>
                <a:cs typeface="Arial" panose="020B0604020202020204" pitchFamily="34" charset="0"/>
              </a:rPr>
              <a:t>x </a:t>
            </a:r>
            <a:r>
              <a:rPr lang="pt-BR" sz="2000" dirty="0">
                <a:solidFill>
                  <a:srgbClr val="3333FF"/>
                </a:solidFill>
                <a:latin typeface="Arial" panose="020B0604020202020204" pitchFamily="34" charset="0"/>
                <a:cs typeface="Arial" panose="020B0604020202020204" pitchFamily="34" charset="0"/>
              </a:rPr>
              <a:t>10</a:t>
            </a:r>
            <a:r>
              <a:rPr lang="pt-BR" sz="2000" baseline="30000" dirty="0">
                <a:solidFill>
                  <a:srgbClr val="3333FF"/>
                </a:solidFill>
                <a:latin typeface="Arial" panose="020B0604020202020204" pitchFamily="34" charset="0"/>
                <a:cs typeface="Arial" panose="020B0604020202020204" pitchFamily="34" charset="0"/>
              </a:rPr>
              <a:t>-4</a:t>
            </a:r>
            <a:r>
              <a:rPr lang="pt-BR" sz="2000" dirty="0">
                <a:solidFill>
                  <a:srgbClr val="3333FF"/>
                </a:solidFill>
                <a:latin typeface="Arial" panose="020B0604020202020204" pitchFamily="34" charset="0"/>
                <a:cs typeface="Arial" panose="020B0604020202020204" pitchFamily="34" charset="0"/>
              </a:rPr>
              <a:t> segundo</a:t>
            </a:r>
            <a:r>
              <a:rPr lang="pt-BR" sz="2000" dirty="0">
                <a:latin typeface="Arial" panose="020B0604020202020204" pitchFamily="34" charset="0"/>
                <a:cs typeface="Arial" panose="020B0604020202020204" pitchFamily="34" charset="0"/>
              </a:rPr>
              <a:t>.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Quanto </a:t>
            </a:r>
            <a:r>
              <a:rPr lang="pt-BR" sz="2000" dirty="0">
                <a:latin typeface="Arial" panose="020B0604020202020204" pitchFamily="34" charset="0"/>
                <a:cs typeface="Arial" panose="020B0604020202020204" pitchFamily="34" charset="0"/>
              </a:rPr>
              <a:t>menor for a meia-vida de um radioisótopo, maior será a sua atividade e, portanto, maior será o número de decaimentos nucleares na unidade de tempo.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latin typeface="Arial" panose="020B0604020202020204" pitchFamily="34" charset="0"/>
                <a:cs typeface="Arial" panose="020B0604020202020204" pitchFamily="34" charset="0"/>
              </a:rPr>
              <a:t>Em geral, os </a:t>
            </a:r>
            <a:r>
              <a:rPr lang="pt-BR" sz="2000" b="1" dirty="0" smtClean="0">
                <a:latin typeface="Arial" panose="020B0604020202020204" pitchFamily="34" charset="0"/>
                <a:cs typeface="Arial" panose="020B0604020202020204" pitchFamily="34" charset="0"/>
              </a:rPr>
              <a:t>radioisótopos </a:t>
            </a:r>
            <a:r>
              <a:rPr lang="pt-BR" sz="2000" b="1" dirty="0">
                <a:latin typeface="Arial" panose="020B0604020202020204" pitchFamily="34" charset="0"/>
                <a:cs typeface="Arial" panose="020B0604020202020204" pitchFamily="34" charset="0"/>
              </a:rPr>
              <a:t>artificiais </a:t>
            </a:r>
            <a:r>
              <a:rPr lang="pt-BR" sz="2000" dirty="0">
                <a:latin typeface="Arial" panose="020B0604020202020204" pitchFamily="34" charset="0"/>
                <a:cs typeface="Arial" panose="020B0604020202020204" pitchFamily="34" charset="0"/>
              </a:rPr>
              <a:t>têm meias-vidas muito curtas, contudo há isótopos de plutônio com meia-vida longa, como a do plutônio-239, de 24.300 anos.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solidFill>
                  <a:prstClr val="black"/>
                </a:solidFill>
                <a:latin typeface="Arial" panose="020B0604020202020204" pitchFamily="34" charset="0"/>
                <a:cs typeface="Arial" panose="020B0604020202020204" pitchFamily="34" charset="0"/>
              </a:rPr>
              <a:t>Os </a:t>
            </a:r>
            <a:r>
              <a:rPr lang="pt-BR" sz="2000" b="1" dirty="0">
                <a:solidFill>
                  <a:prstClr val="black"/>
                </a:solidFill>
                <a:latin typeface="Arial" panose="020B0604020202020204" pitchFamily="34" charset="0"/>
                <a:cs typeface="Arial" panose="020B0604020202020204" pitchFamily="34" charset="0"/>
              </a:rPr>
              <a:t>elementos químicos </a:t>
            </a:r>
            <a:r>
              <a:rPr lang="pt-BR" sz="2000" dirty="0">
                <a:solidFill>
                  <a:prstClr val="black"/>
                </a:solidFill>
                <a:latin typeface="Arial" panose="020B0604020202020204" pitchFamily="34" charset="0"/>
                <a:cs typeface="Arial" panose="020B0604020202020204" pitchFamily="34" charset="0"/>
              </a:rPr>
              <a:t>tecnécio (Z = 43) e promécio (Z = 61) não existem na superfície da Terra e só podem ser produzidos artificialmente por meio das técnicas de transmutação artificial. Outros sete elementos – polônio (Z = 84), astato (Z = 85), radônio (Z = 86), frâncio (Z = 87), rádio (Z = 88), actínio (Z = 89) e protactínio (Z = 91) - existem em quantidades diminutas na natureza como produtos de decaimento </a:t>
            </a:r>
            <a:r>
              <a:rPr lang="pt-BR" sz="2000" dirty="0" smtClean="0">
                <a:solidFill>
                  <a:prstClr val="black"/>
                </a:solidFill>
                <a:latin typeface="Arial" panose="020B0604020202020204" pitchFamily="34" charset="0"/>
                <a:cs typeface="Arial" panose="020B0604020202020204" pitchFamily="34" charset="0"/>
              </a:rPr>
              <a:t>radioativo.</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0775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672" y="249382"/>
            <a:ext cx="11665527" cy="6555641"/>
          </a:xfrm>
          <a:prstGeom prst="rect">
            <a:avLst/>
          </a:prstGeom>
          <a:noFill/>
        </p:spPr>
        <p:txBody>
          <a:bodyPr wrap="square" rtlCol="0">
            <a:spAutoFit/>
          </a:bodyPr>
          <a:lstStyle/>
          <a:p>
            <a:pPr algn="just">
              <a:lnSpc>
                <a:spcPct val="150000"/>
              </a:lnSpc>
            </a:pPr>
            <a:r>
              <a:rPr lang="pt-BR" sz="2000" b="1" dirty="0" err="1" smtClean="0">
                <a:solidFill>
                  <a:srgbClr val="C00000"/>
                </a:solidFill>
                <a:latin typeface="Arial" panose="020B0604020202020204" pitchFamily="34" charset="0"/>
                <a:cs typeface="Arial" panose="020B0604020202020204" pitchFamily="34" charset="0"/>
              </a:rPr>
              <a:t>Radiofármacos</a:t>
            </a:r>
            <a:endParaRPr lang="pt-BR" sz="2000" b="1" dirty="0" smtClean="0">
              <a:solidFill>
                <a:srgbClr val="C00000"/>
              </a:solidFill>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Os </a:t>
            </a:r>
            <a:r>
              <a:rPr lang="pt-BR" sz="2000" dirty="0">
                <a:latin typeface="Arial" panose="020B0604020202020204" pitchFamily="34" charset="0"/>
                <a:cs typeface="Arial" panose="020B0604020202020204" pitchFamily="34" charset="0"/>
              </a:rPr>
              <a:t>radioisótopos utilizados nos exames diagnósticos e no tratamento de doenças são chamados de </a:t>
            </a:r>
            <a:r>
              <a:rPr lang="pt-BR" sz="2000" dirty="0" err="1">
                <a:latin typeface="Arial" panose="020B0604020202020204" pitchFamily="34" charset="0"/>
                <a:cs typeface="Arial" panose="020B0604020202020204" pitchFamily="34" charset="0"/>
              </a:rPr>
              <a:t>radiofármacos</a:t>
            </a: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Quando </a:t>
            </a:r>
            <a:r>
              <a:rPr lang="pt-BR" sz="2000" dirty="0">
                <a:latin typeface="Arial" panose="020B0604020202020204" pitchFamily="34" charset="0"/>
                <a:cs typeface="Arial" panose="020B0604020202020204" pitchFamily="34" charset="0"/>
              </a:rPr>
              <a:t>um hospital ou clínica adquire um </a:t>
            </a:r>
            <a:r>
              <a:rPr lang="pt-BR" sz="2000" dirty="0" err="1">
                <a:latin typeface="Arial" panose="020B0604020202020204" pitchFamily="34" charset="0"/>
                <a:cs typeface="Arial" panose="020B0604020202020204" pitchFamily="34" charset="0"/>
              </a:rPr>
              <a:t>radiofármaco</a:t>
            </a:r>
            <a:r>
              <a:rPr lang="pt-BR" sz="2000" dirty="0">
                <a:latin typeface="Arial" panose="020B0604020202020204" pitchFamily="34" charset="0"/>
                <a:cs typeface="Arial" panose="020B0604020202020204" pitchFamily="34" charset="0"/>
              </a:rPr>
              <a:t>, deve haver um bom planejamento para que o material seja bem utilizado, em virtude de sua meia-vida ser curta e de ser alto o custo de produção. Por exemplo,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 </a:t>
            </a:r>
            <a:r>
              <a:rPr lang="pt-BR" sz="2000" b="1" dirty="0">
                <a:latin typeface="Arial" panose="020B0604020202020204" pitchFamily="34" charset="0"/>
                <a:cs typeface="Arial" panose="020B0604020202020204" pitchFamily="34" charset="0"/>
              </a:rPr>
              <a:t>samário-153 </a:t>
            </a:r>
            <a:r>
              <a:rPr lang="pt-BR" sz="2000" dirty="0">
                <a:latin typeface="Arial" panose="020B0604020202020204" pitchFamily="34" charset="0"/>
                <a:cs typeface="Arial" panose="020B0604020202020204" pitchFamily="34" charset="0"/>
              </a:rPr>
              <a:t>(meia-vida </a:t>
            </a:r>
            <a:r>
              <a:rPr lang="pt-BR" sz="2000" dirty="0" smtClean="0">
                <a:latin typeface="Arial" panose="020B0604020202020204" pitchFamily="34" charset="0"/>
                <a:cs typeface="Arial" panose="020B0604020202020204" pitchFamily="34" charset="0"/>
              </a:rPr>
              <a:t>de 46 </a:t>
            </a:r>
            <a:r>
              <a:rPr lang="pt-BR" sz="2000" dirty="0">
                <a:latin typeface="Arial" panose="020B0604020202020204" pitchFamily="34" charset="0"/>
                <a:cs typeface="Arial" panose="020B0604020202020204" pitchFamily="34" charset="0"/>
              </a:rPr>
              <a:t>horas), associado ao </a:t>
            </a:r>
            <a:r>
              <a:rPr lang="pt-BR" sz="2000" dirty="0" err="1">
                <a:latin typeface="Arial" panose="020B0604020202020204" pitchFamily="34" charset="0"/>
                <a:cs typeface="Arial" panose="020B0604020202020204" pitchFamily="34" charset="0"/>
              </a:rPr>
              <a:t>fosfonado</a:t>
            </a:r>
            <a:r>
              <a:rPr lang="pt-BR" sz="2000" dirty="0">
                <a:latin typeface="Arial" panose="020B0604020202020204" pitchFamily="34" charset="0"/>
                <a:cs typeface="Arial" panose="020B0604020202020204" pitchFamily="34" charset="0"/>
              </a:rPr>
              <a:t>, é utilizado para aliviar a dor nos pacientes com câncer ósseo. Após 46 horas o samário-153 não produz mais o mesmo </a:t>
            </a:r>
            <a:r>
              <a:rPr lang="pt-BR" sz="2000" dirty="0" smtClean="0">
                <a:latin typeface="Arial" panose="020B0604020202020204" pitchFamily="34" charset="0"/>
                <a:cs typeface="Arial" panose="020B0604020202020204" pitchFamily="34" charset="0"/>
              </a:rPr>
              <a:t>alívio. </a:t>
            </a: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 </a:t>
            </a:r>
            <a:r>
              <a:rPr lang="pt-BR" sz="2000" b="1" dirty="0">
                <a:latin typeface="Arial" panose="020B0604020202020204" pitchFamily="34" charset="0"/>
                <a:cs typeface="Arial" panose="020B0604020202020204" pitchFamily="34" charset="0"/>
              </a:rPr>
              <a:t>t</a:t>
            </a:r>
            <a:r>
              <a:rPr lang="pt-BR" sz="2000" b="1" dirty="0" smtClean="0">
                <a:latin typeface="Arial" panose="020B0604020202020204" pitchFamily="34" charset="0"/>
                <a:cs typeface="Arial" panose="020B0604020202020204" pitchFamily="34" charset="0"/>
              </a:rPr>
              <a:t>ecnécio-99m</a:t>
            </a:r>
            <a:r>
              <a:rPr lang="pt-BR" sz="2000" dirty="0" smtClean="0">
                <a:latin typeface="Arial" panose="020B0604020202020204" pitchFamily="34" charset="0"/>
                <a:cs typeface="Arial" panose="020B0604020202020204" pitchFamily="34" charset="0"/>
              </a:rPr>
              <a:t> (meta estável): muito usado em diagnósticos em virtude da meia-vida curta de apenas 6 horas. Ao ser administrado ao paciente, deposita-se no órgão ou tecido alvo e as imagens são obtidas a partir da detecção da radiação emitida. </a:t>
            </a: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 </a:t>
            </a:r>
            <a:r>
              <a:rPr lang="pt-BR" sz="2000" b="1" dirty="0" smtClean="0">
                <a:latin typeface="Arial" panose="020B0604020202020204" pitchFamily="34" charset="0"/>
                <a:cs typeface="Arial" panose="020B0604020202020204" pitchFamily="34" charset="0"/>
              </a:rPr>
              <a:t>iodo-131 </a:t>
            </a:r>
            <a:r>
              <a:rPr lang="pt-BR" sz="2000" dirty="0" smtClean="0">
                <a:latin typeface="Arial" panose="020B0604020202020204" pitchFamily="34" charset="0"/>
                <a:cs typeface="Arial" panose="020B0604020202020204" pitchFamily="34" charset="0"/>
              </a:rPr>
              <a:t>(meia-vida de 8 dias), </a:t>
            </a:r>
            <a:r>
              <a:rPr lang="pt-BR" sz="2000" dirty="0">
                <a:latin typeface="Arial" panose="020B0604020202020204" pitchFamily="34" charset="0"/>
                <a:cs typeface="Arial" panose="020B0604020202020204" pitchFamily="34" charset="0"/>
              </a:rPr>
              <a:t>na forma de iodeto de sódio, é utilizado no tratamento de tumores da tireoide. Após oito dias o iodo perde metade de sua atividade e o efeito produzido no paciente não é mais o desejável, daí a importância do bom planejamento na utilização de medicamentos </a:t>
            </a:r>
            <a:r>
              <a:rPr lang="pt-BR" sz="2000" dirty="0" err="1" smtClean="0">
                <a:latin typeface="Arial" panose="020B0604020202020204" pitchFamily="34" charset="0"/>
                <a:cs typeface="Arial" panose="020B0604020202020204" pitchFamily="34" charset="0"/>
              </a:rPr>
              <a:t>radiofármacos</a:t>
            </a:r>
            <a:r>
              <a:rPr lang="pt-BR" sz="2000" dirty="0" smtClean="0">
                <a:latin typeface="Arial" panose="020B0604020202020204" pitchFamily="34" charset="0"/>
                <a:cs typeface="Arial" panose="020B0604020202020204" pitchFamily="34" charset="0"/>
              </a:rPr>
              <a:t>.</a:t>
            </a:r>
            <a:r>
              <a:rPr lang="pt-BR" dirty="0" smtClean="0"/>
              <a:t> </a:t>
            </a:r>
            <a:endParaRPr lang="pt-BR" dirty="0"/>
          </a:p>
        </p:txBody>
      </p:sp>
    </p:spTree>
    <p:extLst>
      <p:ext uri="{BB962C8B-B14F-4D97-AF65-F5344CB8AC3E}">
        <p14:creationId xmlns:p14="http://schemas.microsoft.com/office/powerpoint/2010/main" val="6492674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418" y="208722"/>
            <a:ext cx="11668539" cy="609397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pt-BR" sz="2000" dirty="0">
                <a:latin typeface="Arial" panose="020B0604020202020204" pitchFamily="34" charset="0"/>
                <a:cs typeface="Arial" panose="020B0604020202020204" pitchFamily="34" charset="0"/>
              </a:rPr>
              <a:t>O </a:t>
            </a:r>
            <a:r>
              <a:rPr lang="pt-BR" sz="2000" b="1" dirty="0">
                <a:latin typeface="Arial" panose="020B0604020202020204" pitchFamily="34" charset="0"/>
                <a:cs typeface="Arial" panose="020B0604020202020204" pitchFamily="34" charset="0"/>
              </a:rPr>
              <a:t>iodo-123</a:t>
            </a:r>
            <a:r>
              <a:rPr lang="pt-BR" sz="2000" dirty="0">
                <a:latin typeface="Arial" panose="020B0604020202020204" pitchFamily="34" charset="0"/>
                <a:cs typeface="Arial" panose="020B0604020202020204" pitchFamily="34" charset="0"/>
              </a:rPr>
              <a:t> (meia-vida de oito dias) produz imagens com </a:t>
            </a:r>
            <a:r>
              <a:rPr lang="pt-BR" sz="2000" dirty="0" smtClean="0">
                <a:latin typeface="Arial" panose="020B0604020202020204" pitchFamily="34" charset="0"/>
                <a:cs typeface="Arial" panose="020B0604020202020204" pitchFamily="34" charset="0"/>
              </a:rPr>
              <a:t>qualidade superior </a:t>
            </a:r>
            <a:r>
              <a:rPr lang="pt-BR" sz="2000" dirty="0">
                <a:latin typeface="Arial" panose="020B0604020202020204" pitchFamily="34" charset="0"/>
                <a:cs typeface="Arial" panose="020B0604020202020204" pitchFamily="34" charset="0"/>
              </a:rPr>
              <a:t>à do iodo-131, porém seu custo é muito alto. </a:t>
            </a:r>
            <a:r>
              <a:rPr lang="pt-BR" sz="2000" dirty="0" smtClean="0">
                <a:latin typeface="Arial" panose="020B0604020202020204" pitchFamily="34" charset="0"/>
                <a:cs typeface="Arial" panose="020B0604020202020204" pitchFamily="34" charset="0"/>
              </a:rPr>
              <a:t>É </a:t>
            </a:r>
            <a:r>
              <a:rPr lang="pt-BR" sz="2000" dirty="0">
                <a:latin typeface="Arial" panose="020B0604020202020204" pitchFamily="34" charset="0"/>
                <a:cs typeface="Arial" panose="020B0604020202020204" pitchFamily="34" charset="0"/>
              </a:rPr>
              <a:t>indicado principalmente para o diagnóstico da tireoide em crianças, pelo fato de ter meia-vida bem curta (apenas treze horas). </a:t>
            </a: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Atualmente </a:t>
            </a:r>
            <a:r>
              <a:rPr lang="pt-BR" sz="2000" dirty="0">
                <a:latin typeface="Arial" panose="020B0604020202020204" pitchFamily="34" charset="0"/>
                <a:cs typeface="Arial" panose="020B0604020202020204" pitchFamily="34" charset="0"/>
              </a:rPr>
              <a:t>o </a:t>
            </a:r>
            <a:r>
              <a:rPr lang="pt-BR" sz="2000" b="1" dirty="0">
                <a:latin typeface="Arial" panose="020B0604020202020204" pitchFamily="34" charset="0"/>
                <a:cs typeface="Arial" panose="020B0604020202020204" pitchFamily="34" charset="0"/>
              </a:rPr>
              <a:t>tecnécio-99m</a:t>
            </a:r>
            <a:r>
              <a:rPr lang="pt-BR" sz="2000" dirty="0">
                <a:latin typeface="Arial" panose="020B0604020202020204" pitchFamily="34" charset="0"/>
                <a:cs typeface="Arial" panose="020B0604020202020204" pitchFamily="34" charset="0"/>
              </a:rPr>
              <a:t> é o mais utilizado nos exames de tireoide, pelo fato de a dose de radiação ser menor e de a qualidade de imagem ser muito </a:t>
            </a:r>
            <a:r>
              <a:rPr lang="pt-BR" sz="2000" dirty="0" smtClean="0">
                <a:latin typeface="Arial" panose="020B0604020202020204" pitchFamily="34" charset="0"/>
                <a:cs typeface="Arial" panose="020B0604020202020204" pitchFamily="34" charset="0"/>
              </a:rPr>
              <a:t>melhor.</a:t>
            </a: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Outros </a:t>
            </a:r>
            <a:r>
              <a:rPr lang="pt-BR" sz="2000" dirty="0" err="1">
                <a:latin typeface="Arial" panose="020B0604020202020204" pitchFamily="34" charset="0"/>
                <a:cs typeface="Arial" panose="020B0604020202020204" pitchFamily="34" charset="0"/>
              </a:rPr>
              <a:t>radionuclídeos</a:t>
            </a:r>
            <a:r>
              <a:rPr lang="pt-BR" sz="2000" dirty="0">
                <a:latin typeface="Arial" panose="020B0604020202020204" pitchFamily="34" charset="0"/>
                <a:cs typeface="Arial" panose="020B0604020202020204" pitchFamily="34" charset="0"/>
              </a:rPr>
              <a:t> importantes são o </a:t>
            </a:r>
            <a:r>
              <a:rPr lang="pt-BR" sz="2000" b="1" dirty="0">
                <a:latin typeface="Arial" panose="020B0604020202020204" pitchFamily="34" charset="0"/>
                <a:cs typeface="Arial" panose="020B0604020202020204" pitchFamily="34" charset="0"/>
              </a:rPr>
              <a:t>tálio-201</a:t>
            </a:r>
            <a:r>
              <a:rPr lang="pt-BR" sz="2000" dirty="0">
                <a:latin typeface="Arial" panose="020B0604020202020204" pitchFamily="34" charset="0"/>
                <a:cs typeface="Arial" panose="020B0604020202020204" pitchFamily="34" charset="0"/>
              </a:rPr>
              <a:t>, com meia-vida de 74 horas, utilizado na cintilografia do coração, e o </a:t>
            </a:r>
            <a:r>
              <a:rPr lang="pt-BR" sz="2000" b="1" dirty="0">
                <a:latin typeface="Arial" panose="020B0604020202020204" pitchFamily="34" charset="0"/>
                <a:cs typeface="Arial" panose="020B0604020202020204" pitchFamily="34" charset="0"/>
              </a:rPr>
              <a:t>gálio-67</a:t>
            </a:r>
            <a:r>
              <a:rPr lang="pt-BR" sz="2000" dirty="0">
                <a:latin typeface="Arial" panose="020B0604020202020204" pitchFamily="34" charset="0"/>
                <a:cs typeface="Arial" panose="020B0604020202020204" pitchFamily="34" charset="0"/>
              </a:rPr>
              <a:t>, com meia-vida de 77,9 horas, para mapeamento de tumores e abcessos</a:t>
            </a:r>
            <a:r>
              <a:rPr lang="pt-BR" sz="2000" dirty="0" smtClean="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Uma </a:t>
            </a:r>
            <a:r>
              <a:rPr lang="pt-BR" sz="2000" dirty="0">
                <a:latin typeface="Arial" panose="020B0604020202020204" pitchFamily="34" charset="0"/>
                <a:cs typeface="Arial" panose="020B0604020202020204" pitchFamily="34" charset="0"/>
              </a:rPr>
              <a:t>metodologia da medicina nuclear que tem tido um amplo destaque é a </a:t>
            </a:r>
            <a:r>
              <a:rPr lang="pt-BR" sz="2000" b="1" dirty="0">
                <a:latin typeface="Arial" panose="020B0604020202020204" pitchFamily="34" charset="0"/>
                <a:cs typeface="Arial" panose="020B0604020202020204" pitchFamily="34" charset="0"/>
              </a:rPr>
              <a:t>PET – </a:t>
            </a:r>
            <a:r>
              <a:rPr lang="pt-BR" sz="2000" b="1" dirty="0" err="1">
                <a:latin typeface="Arial" panose="020B0604020202020204" pitchFamily="34" charset="0"/>
                <a:cs typeface="Arial" panose="020B0604020202020204" pitchFamily="34" charset="0"/>
              </a:rPr>
              <a:t>Positron</a:t>
            </a:r>
            <a:r>
              <a:rPr lang="pt-BR" sz="2000" b="1" dirty="0">
                <a:latin typeface="Arial" panose="020B0604020202020204" pitchFamily="34" charset="0"/>
                <a:cs typeface="Arial" panose="020B0604020202020204" pitchFamily="34" charset="0"/>
              </a:rPr>
              <a:t> </a:t>
            </a:r>
            <a:r>
              <a:rPr lang="pt-BR" sz="2000" b="1" dirty="0" err="1">
                <a:latin typeface="Arial" panose="020B0604020202020204" pitchFamily="34" charset="0"/>
                <a:cs typeface="Arial" panose="020B0604020202020204" pitchFamily="34" charset="0"/>
              </a:rPr>
              <a:t>Emission</a:t>
            </a:r>
            <a:r>
              <a:rPr lang="pt-BR" sz="2000" b="1" dirty="0">
                <a:latin typeface="Arial" panose="020B0604020202020204" pitchFamily="34" charset="0"/>
                <a:cs typeface="Arial" panose="020B0604020202020204" pitchFamily="34" charset="0"/>
              </a:rPr>
              <a:t> </a:t>
            </a:r>
            <a:r>
              <a:rPr lang="pt-BR" sz="2000" b="1" dirty="0" err="1">
                <a:latin typeface="Arial" panose="020B0604020202020204" pitchFamily="34" charset="0"/>
                <a:cs typeface="Arial" panose="020B0604020202020204" pitchFamily="34" charset="0"/>
              </a:rPr>
              <a:t>Tomography</a:t>
            </a:r>
            <a:r>
              <a:rPr lang="pt-BR" sz="2000" dirty="0">
                <a:latin typeface="Arial" panose="020B0604020202020204" pitchFamily="34" charset="0"/>
                <a:cs typeface="Arial" panose="020B0604020202020204" pitchFamily="34" charset="0"/>
              </a:rPr>
              <a:t> (Tomografia por Emissão de Pósitrons), O </a:t>
            </a:r>
            <a:r>
              <a:rPr lang="pt-BR" sz="2000" dirty="0" err="1">
                <a:latin typeface="Arial" panose="020B0604020202020204" pitchFamily="34" charset="0"/>
                <a:cs typeface="Arial" panose="020B0604020202020204" pitchFamily="34" charset="0"/>
              </a:rPr>
              <a:t>radiofármaco</a:t>
            </a:r>
            <a:r>
              <a:rPr lang="pt-BR" sz="2000" dirty="0">
                <a:latin typeface="Arial" panose="020B0604020202020204" pitchFamily="34" charset="0"/>
                <a:cs typeface="Arial" panose="020B0604020202020204" pitchFamily="34" charset="0"/>
              </a:rPr>
              <a:t> mais empregado é o FDG (</a:t>
            </a:r>
            <a:r>
              <a:rPr lang="pt-BR" sz="2000" dirty="0" err="1" smtClean="0">
                <a:latin typeface="Arial" panose="020B0604020202020204" pitchFamily="34" charset="0"/>
                <a:cs typeface="Arial" panose="020B0604020202020204" pitchFamily="34" charset="0"/>
              </a:rPr>
              <a:t>deoxifluoroglicose</a:t>
            </a:r>
            <a:r>
              <a:rPr lang="pt-BR" sz="2000" dirty="0" smtClean="0">
                <a:latin typeface="Arial" panose="020B0604020202020204" pitchFamily="34" charset="0"/>
                <a:cs typeface="Arial" panose="020B0604020202020204" pitchFamily="34" charset="0"/>
              </a:rPr>
              <a:t>) marcado </a:t>
            </a:r>
            <a:r>
              <a:rPr lang="pt-BR" sz="2000" dirty="0">
                <a:latin typeface="Arial" panose="020B0604020202020204" pitchFamily="34" charset="0"/>
                <a:cs typeface="Arial" panose="020B0604020202020204" pitchFamily="34" charset="0"/>
              </a:rPr>
              <a:t>com o flúor-18, um emissor beta+ ( </a:t>
            </a:r>
            <a:r>
              <a:rPr lang="pt-BR" sz="2000" dirty="0" smtClean="0">
                <a:latin typeface="Arial" panose="020B0604020202020204" pitchFamily="34" charset="0"/>
                <a:cs typeface="Arial" panose="020B0604020202020204" pitchFamily="34" charset="0"/>
                <a:sym typeface="Symbol" panose="05050102010706020507" pitchFamily="18" charset="2"/>
              </a:rPr>
              <a:t></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O FDG-18F, ao ser introduzido no corpo do paciente, é capturado por células que têm grande consumo de glicose, como as tumorais e do cérebro, possibilitando o mapeamento dos tecidos. </a:t>
            </a:r>
          </a:p>
        </p:txBody>
      </p:sp>
    </p:spTree>
    <p:extLst>
      <p:ext uri="{BB962C8B-B14F-4D97-AF65-F5344CB8AC3E}">
        <p14:creationId xmlns:p14="http://schemas.microsoft.com/office/powerpoint/2010/main" val="1388987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672" y="230909"/>
            <a:ext cx="11711710" cy="1938992"/>
          </a:xfrm>
          <a:prstGeom prst="rect">
            <a:avLst/>
          </a:prstGeom>
          <a:noFill/>
        </p:spPr>
        <p:txBody>
          <a:bodyPr wrap="square" rtlCol="0">
            <a:spAutoFit/>
          </a:bodyPr>
          <a:lstStyle/>
          <a:p>
            <a:pPr indent="457200" algn="just">
              <a:lnSpc>
                <a:spcPct val="150000"/>
              </a:lnSpc>
            </a:pPr>
            <a:r>
              <a:rPr lang="pt-BR" sz="2000" dirty="0">
                <a:solidFill>
                  <a:prstClr val="black"/>
                </a:solidFill>
                <a:latin typeface="Arial" panose="020B0604020202020204" pitchFamily="34" charset="0"/>
                <a:cs typeface="Arial" panose="020B0604020202020204" pitchFamily="34" charset="0"/>
              </a:rPr>
              <a:t>A partir da década de 1930 foi possível a produção de radioisótopos em grande quantidade com o desenvolvimento de aceleradores de partículas (cíclotrons) e, depois, </a:t>
            </a:r>
            <a:r>
              <a:rPr lang="pt-BR" sz="2000" dirty="0" smtClean="0">
                <a:solidFill>
                  <a:prstClr val="black"/>
                </a:solidFill>
                <a:latin typeface="Arial" panose="020B0604020202020204" pitchFamily="34" charset="0"/>
                <a:cs typeface="Arial" panose="020B0604020202020204" pitchFamily="34" charset="0"/>
              </a:rPr>
              <a:t>com reatores </a:t>
            </a:r>
            <a:r>
              <a:rPr lang="pt-BR" sz="2000" dirty="0">
                <a:solidFill>
                  <a:prstClr val="black"/>
                </a:solidFill>
                <a:latin typeface="Arial" panose="020B0604020202020204" pitchFamily="34" charset="0"/>
                <a:cs typeface="Arial" panose="020B0604020202020204" pitchFamily="34" charset="0"/>
              </a:rPr>
              <a:t>de fissão nuclear produzidos </a:t>
            </a:r>
            <a:r>
              <a:rPr lang="pt-BR" sz="2000" dirty="0" smtClean="0">
                <a:solidFill>
                  <a:prstClr val="black"/>
                </a:solidFill>
                <a:latin typeface="Arial" panose="020B0604020202020204" pitchFamily="34" charset="0"/>
                <a:cs typeface="Arial" panose="020B0604020202020204" pitchFamily="34" charset="0"/>
              </a:rPr>
              <a:t>na </a:t>
            </a:r>
            <a:r>
              <a:rPr lang="pt-BR" sz="2000" dirty="0">
                <a:solidFill>
                  <a:prstClr val="black"/>
                </a:solidFill>
                <a:latin typeface="Arial" panose="020B0604020202020204" pitchFamily="34" charset="0"/>
                <a:cs typeface="Arial" panose="020B0604020202020204" pitchFamily="34" charset="0"/>
              </a:rPr>
              <a:t>Segunda </a:t>
            </a:r>
            <a:r>
              <a:rPr lang="pt-BR" sz="2000" dirty="0" smtClean="0">
                <a:solidFill>
                  <a:prstClr val="black"/>
                </a:solidFill>
                <a:latin typeface="Arial" panose="020B0604020202020204" pitchFamily="34" charset="0"/>
                <a:cs typeface="Arial" panose="020B0604020202020204" pitchFamily="34" charset="0"/>
              </a:rPr>
              <a:t>Guerra Mundial. A </a:t>
            </a:r>
            <a:r>
              <a:rPr lang="pt-BR" sz="2000" dirty="0">
                <a:solidFill>
                  <a:prstClr val="black"/>
                </a:solidFill>
                <a:latin typeface="Arial" panose="020B0604020202020204" pitchFamily="34" charset="0"/>
                <a:cs typeface="Arial" panose="020B0604020202020204" pitchFamily="34" charset="0"/>
              </a:rPr>
              <a:t>maior parte dos </a:t>
            </a:r>
            <a:r>
              <a:rPr lang="pt-BR" sz="2000" dirty="0" err="1" smtClean="0">
                <a:solidFill>
                  <a:prstClr val="black"/>
                </a:solidFill>
                <a:latin typeface="Arial" panose="020B0604020202020204" pitchFamily="34" charset="0"/>
                <a:cs typeface="Arial" panose="020B0604020202020204" pitchFamily="34" charset="0"/>
              </a:rPr>
              <a:t>radionuclídeos</a:t>
            </a:r>
            <a:r>
              <a:rPr lang="pt-BR" sz="2000" dirty="0" smtClean="0">
                <a:solidFill>
                  <a:prstClr val="black"/>
                </a:solidFill>
                <a:latin typeface="Arial" panose="020B0604020202020204" pitchFamily="34" charset="0"/>
                <a:cs typeface="Arial" panose="020B0604020202020204" pitchFamily="34" charset="0"/>
              </a:rPr>
              <a:t> </a:t>
            </a:r>
            <a:r>
              <a:rPr lang="pt-BR" sz="2000" dirty="0">
                <a:solidFill>
                  <a:prstClr val="black"/>
                </a:solidFill>
                <a:latin typeface="Arial" panose="020B0604020202020204" pitchFamily="34" charset="0"/>
                <a:cs typeface="Arial" panose="020B0604020202020204" pitchFamily="34" charset="0"/>
              </a:rPr>
              <a:t>usados hoje na medicina são produzidos segunda estas técnicas.</a:t>
            </a:r>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4090291373"/>
              </p:ext>
            </p:extLst>
          </p:nvPr>
        </p:nvGraphicFramePr>
        <p:xfrm>
          <a:off x="3288145" y="2234556"/>
          <a:ext cx="5338618" cy="3962400"/>
        </p:xfrm>
        <a:graphic>
          <a:graphicData uri="http://schemas.openxmlformats.org/drawingml/2006/table">
            <a:tbl>
              <a:tblPr firstRow="1" firstCol="1" bandRow="1"/>
              <a:tblGrid>
                <a:gridCol w="5338618">
                  <a:extLst>
                    <a:ext uri="{9D8B030D-6E8A-4147-A177-3AD203B41FA5}">
                      <a16:colId xmlns:a16="http://schemas.microsoft.com/office/drawing/2014/main" val="467779708"/>
                    </a:ext>
                  </a:extLst>
                </a:gridCol>
              </a:tblGrid>
              <a:tr h="2171700">
                <a:tc>
                  <a:txBody>
                    <a:bodyPr/>
                    <a:lstStyle/>
                    <a:p>
                      <a:pPr marL="243205" algn="just">
                        <a:lnSpc>
                          <a:spcPct val="150000"/>
                        </a:lnSpc>
                        <a:spcAft>
                          <a:spcPts val="0"/>
                        </a:spcAft>
                      </a:pPr>
                      <a:r>
                        <a:rPr lang="pt-BR" sz="2000" dirty="0" smtClean="0">
                          <a:effectLst/>
                          <a:latin typeface="Arial" panose="020B0604020202020204" pitchFamily="34" charset="0"/>
                          <a:ea typeface="Calibri" panose="020F0502020204030204" pitchFamily="34" charset="0"/>
                          <a:cs typeface="Arial" panose="020B0604020202020204" pitchFamily="34" charset="0"/>
                        </a:rPr>
                        <a:t>Césio-137 </a:t>
                      </a:r>
                      <a:r>
                        <a:rPr lang="pt-BR" sz="2000" dirty="0">
                          <a:effectLst/>
                          <a:latin typeface="Arial" panose="020B0604020202020204" pitchFamily="34" charset="0"/>
                          <a:ea typeface="Calibri" panose="020F0502020204030204" pitchFamily="34" charset="0"/>
                          <a:cs typeface="Arial" panose="020B0604020202020204" pitchFamily="34" charset="0"/>
                        </a:rPr>
                        <a:t>(</a:t>
                      </a:r>
                      <a:r>
                        <a:rPr lang="pt-BR" sz="2000" baseline="30000" dirty="0">
                          <a:effectLst/>
                          <a:latin typeface="Arial" panose="020B0604020202020204" pitchFamily="34" charset="0"/>
                          <a:ea typeface="Calibri" panose="020F0502020204030204" pitchFamily="34" charset="0"/>
                          <a:cs typeface="Arial" panose="020B0604020202020204" pitchFamily="34" charset="0"/>
                        </a:rPr>
                        <a:t>137</a:t>
                      </a:r>
                      <a:r>
                        <a:rPr lang="pt-BR" sz="2000" dirty="0">
                          <a:effectLst/>
                          <a:latin typeface="Arial" panose="020B0604020202020204" pitchFamily="34" charset="0"/>
                          <a:ea typeface="Calibri" panose="020F0502020204030204" pitchFamily="34" charset="0"/>
                          <a:cs typeface="Arial" panose="020B0604020202020204" pitchFamily="34" charset="0"/>
                        </a:rPr>
                        <a:t>Cs) ..................  30 anos</a:t>
                      </a:r>
                    </a:p>
                    <a:p>
                      <a:pPr marL="243205" algn="just">
                        <a:lnSpc>
                          <a:spcPct val="150000"/>
                        </a:lnSpc>
                        <a:spcAft>
                          <a:spcPts val="0"/>
                        </a:spcAft>
                      </a:pPr>
                      <a:r>
                        <a:rPr lang="pt-BR" sz="2000" dirty="0">
                          <a:effectLst/>
                          <a:latin typeface="Arial" panose="020B0604020202020204" pitchFamily="34" charset="0"/>
                          <a:ea typeface="Calibri" panose="020F0502020204030204" pitchFamily="34" charset="0"/>
                          <a:cs typeface="Arial" panose="020B0604020202020204" pitchFamily="34" charset="0"/>
                        </a:rPr>
                        <a:t>Estrôncio-90 (</a:t>
                      </a:r>
                      <a:r>
                        <a:rPr lang="pt-BR" sz="2000" baseline="30000" dirty="0">
                          <a:effectLst/>
                          <a:latin typeface="Arial" panose="020B0604020202020204" pitchFamily="34" charset="0"/>
                          <a:ea typeface="Calibri" panose="020F0502020204030204" pitchFamily="34" charset="0"/>
                          <a:cs typeface="Arial" panose="020B0604020202020204" pitchFamily="34" charset="0"/>
                        </a:rPr>
                        <a:t>90</a:t>
                      </a:r>
                      <a:r>
                        <a:rPr lang="pt-BR" sz="2000" dirty="0">
                          <a:effectLst/>
                          <a:latin typeface="Arial" panose="020B0604020202020204" pitchFamily="34" charset="0"/>
                          <a:ea typeface="Calibri" panose="020F0502020204030204" pitchFamily="34" charset="0"/>
                          <a:cs typeface="Arial" panose="020B0604020202020204" pitchFamily="34" charset="0"/>
                        </a:rPr>
                        <a:t>Sr) ................  28,2 anos</a:t>
                      </a:r>
                    </a:p>
                    <a:p>
                      <a:pPr marL="243205" algn="just">
                        <a:lnSpc>
                          <a:spcPct val="150000"/>
                        </a:lnSpc>
                        <a:spcAft>
                          <a:spcPts val="0"/>
                        </a:spcAft>
                      </a:pPr>
                      <a:r>
                        <a:rPr lang="pt-BR" sz="2000" dirty="0">
                          <a:effectLst/>
                          <a:latin typeface="Arial" panose="020B0604020202020204" pitchFamily="34" charset="0"/>
                          <a:ea typeface="Calibri" panose="020F0502020204030204" pitchFamily="34" charset="0"/>
                          <a:cs typeface="Arial" panose="020B0604020202020204" pitchFamily="34" charset="0"/>
                        </a:rPr>
                        <a:t>Cobalto-60 (</a:t>
                      </a:r>
                      <a:r>
                        <a:rPr lang="pt-BR" sz="2000" baseline="30000" dirty="0">
                          <a:effectLst/>
                          <a:latin typeface="Arial" panose="020B0604020202020204" pitchFamily="34" charset="0"/>
                          <a:ea typeface="Calibri" panose="020F0502020204030204" pitchFamily="34" charset="0"/>
                          <a:cs typeface="Arial" panose="020B0604020202020204" pitchFamily="34" charset="0"/>
                        </a:rPr>
                        <a:t>60</a:t>
                      </a:r>
                      <a:r>
                        <a:rPr lang="pt-BR" sz="2000" dirty="0">
                          <a:effectLst/>
                          <a:latin typeface="Arial" panose="020B0604020202020204" pitchFamily="34" charset="0"/>
                          <a:ea typeface="Calibri" panose="020F0502020204030204" pitchFamily="34" charset="0"/>
                          <a:cs typeface="Arial" panose="020B0604020202020204" pitchFamily="34" charset="0"/>
                        </a:rPr>
                        <a:t>Co) ..................   5,26 anos</a:t>
                      </a:r>
                    </a:p>
                    <a:p>
                      <a:pPr marL="243205" algn="just">
                        <a:lnSpc>
                          <a:spcPct val="150000"/>
                        </a:lnSpc>
                        <a:spcAft>
                          <a:spcPts val="0"/>
                        </a:spcAft>
                      </a:pPr>
                      <a:r>
                        <a:rPr lang="pt-BR" sz="2000" dirty="0">
                          <a:effectLst/>
                          <a:latin typeface="Arial" panose="020B0604020202020204" pitchFamily="34" charset="0"/>
                          <a:ea typeface="Calibri" panose="020F0502020204030204" pitchFamily="34" charset="0"/>
                          <a:cs typeface="Arial" panose="020B0604020202020204" pitchFamily="34" charset="0"/>
                        </a:rPr>
                        <a:t>Irídio-192 (</a:t>
                      </a:r>
                      <a:r>
                        <a:rPr lang="pt-BR" sz="2000" baseline="30000" dirty="0">
                          <a:effectLst/>
                          <a:latin typeface="Arial" panose="020B0604020202020204" pitchFamily="34" charset="0"/>
                          <a:ea typeface="Calibri" panose="020F0502020204030204" pitchFamily="34" charset="0"/>
                          <a:cs typeface="Arial" panose="020B0604020202020204" pitchFamily="34" charset="0"/>
                        </a:rPr>
                        <a:t>192</a:t>
                      </a:r>
                      <a:r>
                        <a:rPr lang="pt-BR" sz="2000" dirty="0">
                          <a:effectLst/>
                          <a:latin typeface="Arial" panose="020B0604020202020204" pitchFamily="34" charset="0"/>
                          <a:ea typeface="Calibri" panose="020F0502020204030204" pitchFamily="34" charset="0"/>
                          <a:cs typeface="Arial" panose="020B0604020202020204" pitchFamily="34" charset="0"/>
                        </a:rPr>
                        <a:t>Ir) ....................  73,8 dias</a:t>
                      </a:r>
                    </a:p>
                    <a:p>
                      <a:pPr marL="243205" algn="just">
                        <a:lnSpc>
                          <a:spcPct val="150000"/>
                        </a:lnSpc>
                        <a:spcAft>
                          <a:spcPts val="0"/>
                        </a:spcAft>
                      </a:pPr>
                      <a:r>
                        <a:rPr lang="pt-BR" sz="2000" dirty="0">
                          <a:effectLst/>
                          <a:latin typeface="Arial" panose="020B0604020202020204" pitchFamily="34" charset="0"/>
                          <a:ea typeface="Calibri" panose="020F0502020204030204" pitchFamily="34" charset="0"/>
                          <a:cs typeface="Arial" panose="020B0604020202020204" pitchFamily="34" charset="0"/>
                        </a:rPr>
                        <a:t>Iodo-131 (</a:t>
                      </a:r>
                      <a:r>
                        <a:rPr lang="pt-BR" sz="2000" baseline="30000" dirty="0">
                          <a:effectLst/>
                          <a:latin typeface="Arial" panose="020B0604020202020204" pitchFamily="34" charset="0"/>
                          <a:ea typeface="Calibri" panose="020F0502020204030204" pitchFamily="34" charset="0"/>
                          <a:cs typeface="Arial" panose="020B0604020202020204" pitchFamily="34" charset="0"/>
                        </a:rPr>
                        <a:t>131</a:t>
                      </a:r>
                      <a:r>
                        <a:rPr lang="pt-BR" sz="2000" dirty="0">
                          <a:effectLst/>
                          <a:latin typeface="Arial" panose="020B0604020202020204" pitchFamily="34" charset="0"/>
                          <a:ea typeface="Calibri" panose="020F0502020204030204" pitchFamily="34" charset="0"/>
                          <a:cs typeface="Arial" panose="020B0604020202020204" pitchFamily="34" charset="0"/>
                        </a:rPr>
                        <a:t>I) .......................    8 dias</a:t>
                      </a:r>
                    </a:p>
                    <a:p>
                      <a:pPr marL="243205" algn="just">
                        <a:lnSpc>
                          <a:spcPct val="150000"/>
                        </a:lnSpc>
                        <a:spcAft>
                          <a:spcPts val="0"/>
                        </a:spcAft>
                      </a:pPr>
                      <a:r>
                        <a:rPr lang="pt-BR" sz="2000" dirty="0">
                          <a:effectLst/>
                          <a:latin typeface="Arial" panose="020B0604020202020204" pitchFamily="34" charset="0"/>
                          <a:ea typeface="Calibri" panose="020F0502020204030204" pitchFamily="34" charset="0"/>
                          <a:cs typeface="Arial" panose="020B0604020202020204" pitchFamily="34" charset="0"/>
                        </a:rPr>
                        <a:t>Iodo-123 (</a:t>
                      </a:r>
                      <a:r>
                        <a:rPr lang="pt-BR" sz="2000" baseline="30000" dirty="0">
                          <a:effectLst/>
                          <a:latin typeface="Arial" panose="020B0604020202020204" pitchFamily="34" charset="0"/>
                          <a:ea typeface="Calibri" panose="020F0502020204030204" pitchFamily="34" charset="0"/>
                          <a:cs typeface="Arial" panose="020B0604020202020204" pitchFamily="34" charset="0"/>
                        </a:rPr>
                        <a:t>123</a:t>
                      </a:r>
                      <a:r>
                        <a:rPr lang="pt-BR" sz="2000" dirty="0">
                          <a:effectLst/>
                          <a:latin typeface="Arial" panose="020B0604020202020204" pitchFamily="34" charset="0"/>
                          <a:ea typeface="Calibri" panose="020F0502020204030204" pitchFamily="34" charset="0"/>
                          <a:cs typeface="Arial" panose="020B0604020202020204" pitchFamily="34" charset="0"/>
                        </a:rPr>
                        <a:t>I) .......................    8 dias</a:t>
                      </a:r>
                    </a:p>
                    <a:p>
                      <a:pPr marL="243205" algn="just">
                        <a:lnSpc>
                          <a:spcPct val="150000"/>
                        </a:lnSpc>
                        <a:spcAft>
                          <a:spcPts val="0"/>
                        </a:spcAft>
                        <a:tabLst>
                          <a:tab pos="3060700" algn="l"/>
                          <a:tab pos="3150870" algn="l"/>
                        </a:tabLst>
                      </a:pPr>
                      <a:r>
                        <a:rPr lang="pt-BR" sz="2000" dirty="0">
                          <a:effectLst/>
                          <a:latin typeface="Arial" panose="020B0604020202020204" pitchFamily="34" charset="0"/>
                          <a:ea typeface="Calibri" panose="020F0502020204030204" pitchFamily="34" charset="0"/>
                          <a:cs typeface="Arial" panose="020B0604020202020204" pitchFamily="34" charset="0"/>
                        </a:rPr>
                        <a:t>Ouro-198 (</a:t>
                      </a:r>
                      <a:r>
                        <a:rPr lang="pt-BR" sz="2000" baseline="30000" dirty="0">
                          <a:effectLst/>
                          <a:latin typeface="Arial" panose="020B0604020202020204" pitchFamily="34" charset="0"/>
                          <a:ea typeface="Calibri" panose="020F0502020204030204" pitchFamily="34" charset="0"/>
                          <a:cs typeface="Arial" panose="020B0604020202020204" pitchFamily="34" charset="0"/>
                        </a:rPr>
                        <a:t>198</a:t>
                      </a:r>
                      <a:r>
                        <a:rPr lang="pt-BR" sz="2000" dirty="0">
                          <a:effectLst/>
                          <a:latin typeface="Arial" panose="020B0604020202020204" pitchFamily="34" charset="0"/>
                          <a:ea typeface="Calibri" panose="020F0502020204030204" pitchFamily="34" charset="0"/>
                          <a:cs typeface="Arial" panose="020B0604020202020204" pitchFamily="34" charset="0"/>
                        </a:rPr>
                        <a:t>Au) ...................    2,7 dias</a:t>
                      </a:r>
                    </a:p>
                    <a:p>
                      <a:pPr marL="243205" algn="just">
                        <a:lnSpc>
                          <a:spcPct val="150000"/>
                        </a:lnSpc>
                        <a:spcAft>
                          <a:spcPts val="0"/>
                        </a:spcAft>
                        <a:tabLst>
                          <a:tab pos="3150870" algn="l"/>
                        </a:tabLst>
                      </a:pPr>
                      <a:r>
                        <a:rPr lang="pt-BR" sz="2000" dirty="0">
                          <a:effectLst/>
                          <a:latin typeface="Arial" panose="020B0604020202020204" pitchFamily="34" charset="0"/>
                          <a:ea typeface="Calibri" panose="020F0502020204030204" pitchFamily="34" charset="0"/>
                          <a:cs typeface="Arial" panose="020B0604020202020204" pitchFamily="34" charset="0"/>
                        </a:rPr>
                        <a:t>Tecnécio-99m (</a:t>
                      </a:r>
                      <a:r>
                        <a:rPr lang="pt-BR" sz="2000" baseline="30000" dirty="0">
                          <a:effectLst/>
                          <a:latin typeface="Arial" panose="020B0604020202020204" pitchFamily="34" charset="0"/>
                          <a:ea typeface="Calibri" panose="020F0502020204030204" pitchFamily="34" charset="0"/>
                          <a:cs typeface="Arial" panose="020B0604020202020204" pitchFamily="34" charset="0"/>
                        </a:rPr>
                        <a:t>99m</a:t>
                      </a:r>
                      <a:r>
                        <a:rPr lang="pt-BR" sz="2000" dirty="0">
                          <a:effectLst/>
                          <a:latin typeface="Arial" panose="020B0604020202020204" pitchFamily="34" charset="0"/>
                          <a:ea typeface="Calibri" panose="020F0502020204030204" pitchFamily="34" charset="0"/>
                          <a:cs typeface="Arial" panose="020B0604020202020204" pitchFamily="34" charset="0"/>
                        </a:rPr>
                        <a:t>Tc) ............    6 </a:t>
                      </a:r>
                      <a:r>
                        <a:rPr lang="pt-BR" sz="2000" dirty="0" smtClean="0">
                          <a:effectLst/>
                          <a:latin typeface="Arial" panose="020B0604020202020204" pitchFamily="34" charset="0"/>
                          <a:ea typeface="Calibri" panose="020F0502020204030204" pitchFamily="34" charset="0"/>
                          <a:cs typeface="Arial" panose="020B0604020202020204" pitchFamily="34" charset="0"/>
                        </a:rPr>
                        <a:t>horas</a:t>
                      </a:r>
                    </a:p>
                    <a:p>
                      <a:pPr marL="243205" algn="just">
                        <a:lnSpc>
                          <a:spcPct val="100000"/>
                        </a:lnSpc>
                        <a:spcAft>
                          <a:spcPts val="0"/>
                        </a:spcAft>
                        <a:tabLst>
                          <a:tab pos="3150870" algn="l"/>
                        </a:tabLst>
                      </a:pPr>
                      <a:endParaRPr lang="pt-B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8758885"/>
                  </a:ext>
                </a:extLst>
              </a:tr>
            </a:tbl>
          </a:graphicData>
        </a:graphic>
      </p:graphicFrame>
      <p:sp>
        <p:nvSpPr>
          <p:cNvPr id="6" name="CaixaDeTexto 5"/>
          <p:cNvSpPr txBox="1"/>
          <p:nvPr/>
        </p:nvSpPr>
        <p:spPr>
          <a:xfrm>
            <a:off x="3024909" y="6199315"/>
            <a:ext cx="6105236" cy="369332"/>
          </a:xfrm>
          <a:prstGeom prst="rect">
            <a:avLst/>
          </a:prstGeom>
          <a:noFill/>
        </p:spPr>
        <p:txBody>
          <a:bodyPr wrap="square" rtlCol="0">
            <a:spAutoFit/>
          </a:bodyPr>
          <a:lstStyle/>
          <a:p>
            <a:pPr algn="ctr"/>
            <a:r>
              <a:rPr lang="pt-BR" dirty="0">
                <a:latin typeface="Arial" panose="020B0604020202020204" pitchFamily="34" charset="0"/>
                <a:cs typeface="Arial" panose="020B0604020202020204" pitchFamily="34" charset="0"/>
              </a:rPr>
              <a:t>Meia-vida de alguns radioisótopos usados em medicina.</a:t>
            </a:r>
          </a:p>
        </p:txBody>
      </p:sp>
    </p:spTree>
    <p:extLst>
      <p:ext uri="{BB962C8B-B14F-4D97-AF65-F5344CB8AC3E}">
        <p14:creationId xmlns:p14="http://schemas.microsoft.com/office/powerpoint/2010/main" val="41038186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909" y="434109"/>
            <a:ext cx="5292436" cy="6093976"/>
          </a:xfrm>
          <a:prstGeom prst="rect">
            <a:avLst/>
          </a:prstGeom>
          <a:noFill/>
        </p:spPr>
        <p:txBody>
          <a:bodyPr wrap="square" rtlCol="0">
            <a:spAutoFit/>
          </a:bodyPr>
          <a:lstStyle/>
          <a:p>
            <a:pPr indent="457200" algn="just">
              <a:lnSpc>
                <a:spcPct val="150000"/>
              </a:lnSpc>
            </a:pPr>
            <a:r>
              <a:rPr lang="pt-BR" sz="2000" dirty="0" smtClean="0">
                <a:latin typeface="Arial" panose="020B0604020202020204" pitchFamily="34" charset="0"/>
                <a:cs typeface="Arial" panose="020B0604020202020204" pitchFamily="34" charset="0"/>
              </a:rPr>
              <a:t>Os elementos </a:t>
            </a:r>
            <a:r>
              <a:rPr lang="pt-BR" sz="2000" dirty="0" err="1" smtClean="0">
                <a:latin typeface="Arial" panose="020B0604020202020204" pitchFamily="34" charset="0"/>
                <a:cs typeface="Arial" panose="020B0604020202020204" pitchFamily="34" charset="0"/>
              </a:rPr>
              <a:t>transurânicos</a:t>
            </a:r>
            <a:r>
              <a:rPr lang="pt-BR" sz="2000" dirty="0" smtClean="0">
                <a:latin typeface="Arial" panose="020B0604020202020204" pitchFamily="34" charset="0"/>
                <a:cs typeface="Arial" panose="020B0604020202020204" pitchFamily="34" charset="0"/>
              </a:rPr>
              <a:t> são produzidos artificialmente e têm </a:t>
            </a:r>
            <a:r>
              <a:rPr lang="pt-BR" sz="2000" dirty="0">
                <a:latin typeface="Arial" panose="020B0604020202020204" pitchFamily="34" charset="0"/>
                <a:cs typeface="Arial" panose="020B0604020202020204" pitchFamily="34" charset="0"/>
              </a:rPr>
              <a:t>número atômico </a:t>
            </a:r>
            <a:r>
              <a:rPr lang="pt-BR" sz="2000" dirty="0" smtClean="0">
                <a:latin typeface="Arial" panose="020B0604020202020204" pitchFamily="34" charset="0"/>
                <a:cs typeface="Arial" panose="020B0604020202020204" pitchFamily="34" charset="0"/>
              </a:rPr>
              <a:t>compreendido </a:t>
            </a:r>
            <a:r>
              <a:rPr lang="pt-BR" sz="2000" dirty="0">
                <a:latin typeface="Arial" panose="020B0604020202020204" pitchFamily="34" charset="0"/>
                <a:cs typeface="Arial" panose="020B0604020202020204" pitchFamily="34" charset="0"/>
              </a:rPr>
              <a:t>entre 93 e 118</a:t>
            </a:r>
            <a:r>
              <a:rPr lang="pt-BR" sz="2000" dirty="0" smtClean="0">
                <a:latin typeface="Arial" panose="020B0604020202020204" pitchFamily="34" charset="0"/>
                <a:cs typeface="Arial" panose="020B0604020202020204" pitchFamily="34" charset="0"/>
              </a:rPr>
              <a:t>. </a:t>
            </a:r>
          </a:p>
          <a:p>
            <a:pPr indent="457200" algn="just">
              <a:lnSpc>
                <a:spcPct val="150000"/>
              </a:lnSpc>
            </a:pPr>
            <a:r>
              <a:rPr lang="pt-BR" sz="2000" dirty="0" smtClean="0">
                <a:latin typeface="Arial" panose="020B0604020202020204" pitchFamily="34" charset="0"/>
                <a:cs typeface="Arial" panose="020B0604020202020204" pitchFamily="34" charset="0"/>
              </a:rPr>
              <a:t>Para a produção de </a:t>
            </a:r>
            <a:r>
              <a:rPr lang="pt-BR" sz="2000" dirty="0" err="1" smtClean="0">
                <a:latin typeface="Arial" panose="020B0604020202020204" pitchFamily="34" charset="0"/>
                <a:cs typeface="Arial" panose="020B0604020202020204" pitchFamily="34" charset="0"/>
              </a:rPr>
              <a:t>transurânicos</a:t>
            </a:r>
            <a:r>
              <a:rPr lang="pt-BR" sz="2000" dirty="0" smtClean="0">
                <a:latin typeface="Arial" panose="020B0604020202020204" pitchFamily="34" charset="0"/>
                <a:cs typeface="Arial" panose="020B0604020202020204" pitchFamily="34" charset="0"/>
              </a:rPr>
              <a:t> foi necessário mudar a tecnologia. Passou-se a fundir um núcleo leve (C, O ou N) com um núcleo mais pesado (</a:t>
            </a:r>
            <a:r>
              <a:rPr lang="pt-BR" sz="2000" dirty="0" err="1" smtClean="0">
                <a:latin typeface="Arial" panose="020B0604020202020204" pitchFamily="34" charset="0"/>
                <a:cs typeface="Arial" panose="020B0604020202020204" pitchFamily="34" charset="0"/>
              </a:rPr>
              <a:t>Pu</a:t>
            </a:r>
            <a:r>
              <a:rPr lang="pt-BR" sz="2000" dirty="0" smtClean="0">
                <a:latin typeface="Arial" panose="020B0604020202020204" pitchFamily="34" charset="0"/>
                <a:cs typeface="Arial" panose="020B0604020202020204" pitchFamily="34" charset="0"/>
              </a:rPr>
              <a:t> ou Es), permitindo a produção de elementos com número atômico entre 101 e 106. A partir disso, o método recebeu modificações, passando-se a bombardear, com Ar ou </a:t>
            </a:r>
            <a:r>
              <a:rPr lang="pt-BR" sz="2000" dirty="0" err="1" smtClean="0">
                <a:latin typeface="Arial" panose="020B0604020202020204" pitchFamily="34" charset="0"/>
                <a:cs typeface="Arial" panose="020B0604020202020204" pitchFamily="34" charset="0"/>
              </a:rPr>
              <a:t>Ni</a:t>
            </a:r>
            <a:r>
              <a:rPr lang="pt-BR" sz="2000" dirty="0" smtClean="0">
                <a:latin typeface="Arial" panose="020B0604020202020204" pitchFamily="34" charset="0"/>
                <a:cs typeface="Arial" panose="020B0604020202020204" pitchFamily="34" charset="0"/>
              </a:rPr>
              <a:t> por exemplo, núcleos mais pesados, como o </a:t>
            </a:r>
            <a:r>
              <a:rPr lang="pt-BR" sz="2000" dirty="0" err="1" smtClean="0">
                <a:latin typeface="Arial" panose="020B0604020202020204" pitchFamily="34" charset="0"/>
                <a:cs typeface="Arial" panose="020B0604020202020204" pitchFamily="34" charset="0"/>
              </a:rPr>
              <a:t>Pb</a:t>
            </a:r>
            <a:r>
              <a:rPr lang="pt-BR" sz="2000" dirty="0" smtClean="0">
                <a:latin typeface="Arial" panose="020B0604020202020204" pitchFamily="34" charset="0"/>
                <a:cs typeface="Arial" panose="020B0604020202020204" pitchFamily="34" charset="0"/>
              </a:rPr>
              <a:t>, para fundir seus núcleos. </a:t>
            </a:r>
            <a:endParaRPr lang="pt-BR" sz="20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145" y="271420"/>
            <a:ext cx="6096000" cy="6317170"/>
          </a:xfrm>
          <a:prstGeom prst="rect">
            <a:avLst/>
          </a:prstGeom>
        </p:spPr>
      </p:pic>
    </p:spTree>
    <p:extLst>
      <p:ext uri="{BB962C8B-B14F-4D97-AF65-F5344CB8AC3E}">
        <p14:creationId xmlns:p14="http://schemas.microsoft.com/office/powerpoint/2010/main" val="4762067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708" y="211979"/>
            <a:ext cx="8417585" cy="6438203"/>
          </a:xfrm>
          <a:prstGeom prst="rect">
            <a:avLst/>
          </a:prstGeom>
        </p:spPr>
      </p:pic>
    </p:spTree>
    <p:extLst>
      <p:ext uri="{BB962C8B-B14F-4D97-AF65-F5344CB8AC3E}">
        <p14:creationId xmlns:p14="http://schemas.microsoft.com/office/powerpoint/2010/main" val="36540180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40145" y="207043"/>
            <a:ext cx="11674764" cy="6498639"/>
          </a:xfrm>
          <a:prstGeom prst="rect">
            <a:avLst/>
          </a:prstGeom>
        </p:spPr>
        <p:txBody>
          <a:bodyPr wrap="square">
            <a:spAutoFit/>
          </a:bodyPr>
          <a:lstStyle/>
          <a:p>
            <a:pPr indent="450215" algn="just">
              <a:lnSpc>
                <a:spcPct val="150000"/>
              </a:lnSpc>
              <a:spcAft>
                <a:spcPts val="0"/>
              </a:spcAft>
            </a:pPr>
            <a:r>
              <a:rPr lang="pt-BR" sz="2000" b="1" dirty="0">
                <a:latin typeface="Arial" panose="020B0604020202020204" pitchFamily="34" charset="0"/>
                <a:ea typeface="Calibri" panose="020F0502020204030204" pitchFamily="34" charset="0"/>
                <a:cs typeface="Arial" panose="020B0604020202020204" pitchFamily="34" charset="0"/>
              </a:rPr>
              <a:t>Para refletir e </a:t>
            </a:r>
            <a:r>
              <a:rPr lang="pt-BR" sz="2000" b="1" dirty="0" smtClean="0">
                <a:latin typeface="Arial" panose="020B0604020202020204" pitchFamily="34" charset="0"/>
                <a:ea typeface="Calibri" panose="020F0502020204030204" pitchFamily="34" charset="0"/>
                <a:cs typeface="Arial" panose="020B0604020202020204" pitchFamily="34" charset="0"/>
              </a:rPr>
              <a:t>discutir</a:t>
            </a:r>
            <a:r>
              <a:rPr lang="pt-BR" sz="2000" b="1" dirty="0">
                <a:latin typeface="Arial" panose="020B0604020202020204" pitchFamily="34" charset="0"/>
                <a:ea typeface="Calibri" panose="020F0502020204030204" pitchFamily="34" charset="0"/>
                <a:cs typeface="Arial" panose="020B0604020202020204" pitchFamily="34" charset="0"/>
              </a:rPr>
              <a:t> </a:t>
            </a:r>
            <a:endParaRPr lang="pt-BR" sz="2000" dirty="0">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Aft>
                <a:spcPts val="0"/>
              </a:spcAft>
              <a:buFont typeface="+mj-lt"/>
              <a:buAutoNum type="arabicParenR" startAt="17"/>
            </a:pPr>
            <a:r>
              <a:rPr lang="pt-BR" sz="2000" dirty="0">
                <a:latin typeface="Arial" panose="020B0604020202020204" pitchFamily="34" charset="0"/>
                <a:cs typeface="Arial" panose="020B0604020202020204" pitchFamily="34" charset="0"/>
              </a:rPr>
              <a:t>O acidente radioativo de Goiânia com o césio-137, ocorrido em 1987, foi um grave episódio que provocou a contaminação de centenas de pessoas. Sabe-se que a meia-vida desse elemento químico é de 30 anos. Quanto restará de uma amostra original de 80 gramas de Cs-137 ao final de 30 anos? E ao final de 90 anos? E após 120 anos?  </a:t>
            </a:r>
          </a:p>
          <a:p>
            <a:pPr marL="457200" lvl="0" indent="-457200" algn="just">
              <a:lnSpc>
                <a:spcPct val="150000"/>
              </a:lnSpc>
              <a:spcAft>
                <a:spcPts val="0"/>
              </a:spcAft>
              <a:buFont typeface="+mj-lt"/>
              <a:buAutoNum type="arabicParenR" startAt="17"/>
            </a:pPr>
            <a:r>
              <a:rPr lang="pt-BR" sz="2000" dirty="0">
                <a:latin typeface="Arial" panose="020B0604020202020204" pitchFamily="34" charset="0"/>
                <a:cs typeface="Arial" panose="020B0604020202020204" pitchFamily="34" charset="0"/>
              </a:rPr>
              <a:t>Os radioisótopos utilizados nos exames diagnósticos e no tratamento de doenças são chamados de </a:t>
            </a:r>
            <a:r>
              <a:rPr lang="pt-BR" sz="2000" dirty="0" err="1">
                <a:latin typeface="Arial" panose="020B0604020202020204" pitchFamily="34" charset="0"/>
                <a:cs typeface="Arial" panose="020B0604020202020204" pitchFamily="34" charset="0"/>
              </a:rPr>
              <a:t>radiofármacos</a:t>
            </a:r>
            <a:r>
              <a:rPr lang="pt-BR" sz="2000" dirty="0">
                <a:latin typeface="Arial" panose="020B0604020202020204" pitchFamily="34" charset="0"/>
                <a:cs typeface="Arial" panose="020B0604020202020204" pitchFamily="34" charset="0"/>
              </a:rPr>
              <a:t>. Por que é importante o bom planejamento na utilização desses medicamentos pelos hospitais e clínicas médicas?</a:t>
            </a:r>
          </a:p>
          <a:p>
            <a:pPr marL="457200" lvl="0" indent="-457200" algn="just">
              <a:lnSpc>
                <a:spcPct val="150000"/>
              </a:lnSpc>
              <a:spcAft>
                <a:spcPts val="0"/>
              </a:spcAft>
              <a:buFont typeface="+mj-lt"/>
              <a:buAutoNum type="arabicParenR" startAt="17"/>
            </a:pPr>
            <a:r>
              <a:rPr lang="pt-BR" sz="2000" dirty="0">
                <a:latin typeface="Arial" panose="020B0604020202020204" pitchFamily="34" charset="0"/>
                <a:cs typeface="Arial" panose="020B0604020202020204" pitchFamily="34" charset="0"/>
              </a:rPr>
              <a:t>O iodo-131, utilizado no tratamento da tireoide, tem meia-vida de 8 dias. Quanto tempo levará para que uma amostra decaia para ¼ da quantidade original?</a:t>
            </a:r>
          </a:p>
          <a:p>
            <a:pPr marL="457200" lvl="0" indent="-457200" algn="just">
              <a:lnSpc>
                <a:spcPct val="150000"/>
              </a:lnSpc>
              <a:spcAft>
                <a:spcPts val="0"/>
              </a:spcAft>
              <a:buFont typeface="+mj-lt"/>
              <a:buAutoNum type="arabicParenR" startAt="17"/>
            </a:pPr>
            <a:r>
              <a:rPr lang="pt-BR" sz="2000" dirty="0">
                <a:latin typeface="Arial" panose="020B0604020202020204" pitchFamily="34" charset="0"/>
                <a:cs typeface="Arial" panose="020B0604020202020204" pitchFamily="34" charset="0"/>
              </a:rPr>
              <a:t>A tomografia por emissão de pósitrons, mais conhecida pela sigla PET (</a:t>
            </a:r>
            <a:r>
              <a:rPr lang="pt-BR" sz="2000" dirty="0" err="1">
                <a:latin typeface="Arial" panose="020B0604020202020204" pitchFamily="34" charset="0"/>
                <a:cs typeface="Arial" panose="020B0604020202020204" pitchFamily="34" charset="0"/>
              </a:rPr>
              <a:t>Positron</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Emission</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Tomography</a:t>
            </a:r>
            <a:r>
              <a:rPr lang="pt-BR" sz="2000" dirty="0">
                <a:latin typeface="Arial" panose="020B0604020202020204" pitchFamily="34" charset="0"/>
                <a:cs typeface="Arial" panose="020B0604020202020204" pitchFamily="34" charset="0"/>
              </a:rPr>
              <a:t>), é um aparelho para exame de diagnóstico por imagem. Suponha que um laboratório produza, às 8 horas da manhã, 1 miligrama de flúor-18, cuja meia-vida é de 1,8 horas, para que seja utilizado pela PET às 17 horas. Quanto restará de flúor-18 a essa hora da tarde?  </a:t>
            </a:r>
            <a:endParaRPr lang="pt-BR"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0601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30909" y="240146"/>
            <a:ext cx="11665527" cy="1015663"/>
          </a:xfrm>
          <a:prstGeom prst="rect">
            <a:avLst/>
          </a:prstGeom>
          <a:solidFill>
            <a:srgbClr val="FF0000"/>
          </a:solidFill>
        </p:spPr>
        <p:txBody>
          <a:bodyPr wrap="square" rtlCol="0">
            <a:spAutoFit/>
          </a:bodyPr>
          <a:lstStyle/>
          <a:p>
            <a:pPr algn="ctr"/>
            <a:endParaRPr lang="pt-BR" sz="2000" dirty="0">
              <a:latin typeface="Arial" panose="020B0604020202020204" pitchFamily="34" charset="0"/>
              <a:cs typeface="Arial" panose="020B0604020202020204" pitchFamily="34" charset="0"/>
            </a:endParaRPr>
          </a:p>
          <a:p>
            <a:pPr algn="ctr"/>
            <a:r>
              <a:rPr lang="pt-BR" sz="2000" b="1" dirty="0" smtClean="0">
                <a:latin typeface="Arial" panose="020B0604020202020204" pitchFamily="34" charset="0"/>
                <a:cs typeface="Arial" panose="020B0604020202020204" pitchFamily="34" charset="0"/>
              </a:rPr>
              <a:t>FISSÃO NUCLEAR: o núcleo atômico é quebrado</a:t>
            </a:r>
          </a:p>
          <a:p>
            <a:pPr algn="ctr"/>
            <a:r>
              <a:rPr lang="pt-BR" sz="2000" b="1" dirty="0" smtClean="0">
                <a:latin typeface="Arial" panose="020B0604020202020204" pitchFamily="34" charset="0"/>
                <a:cs typeface="Arial" panose="020B0604020202020204" pitchFamily="34" charset="0"/>
              </a:rPr>
              <a:t> </a:t>
            </a:r>
          </a:p>
        </p:txBody>
      </p:sp>
      <p:sp>
        <p:nvSpPr>
          <p:cNvPr id="4" name="CaixaDeTexto 3"/>
          <p:cNvSpPr txBox="1"/>
          <p:nvPr/>
        </p:nvSpPr>
        <p:spPr>
          <a:xfrm>
            <a:off x="295563" y="1644073"/>
            <a:ext cx="11600873" cy="4247317"/>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A </a:t>
            </a:r>
            <a:r>
              <a:rPr lang="pt-BR" sz="2000" b="1" dirty="0">
                <a:latin typeface="Arial" panose="020B0604020202020204" pitchFamily="34" charset="0"/>
                <a:cs typeface="Arial" panose="020B0604020202020204" pitchFamily="34" charset="0"/>
              </a:rPr>
              <a:t>fissão nuclear </a:t>
            </a:r>
            <a:r>
              <a:rPr lang="pt-BR" sz="2000" dirty="0">
                <a:latin typeface="Arial" panose="020B0604020202020204" pitchFamily="34" charset="0"/>
                <a:cs typeface="Arial" panose="020B0604020202020204" pitchFamily="34" charset="0"/>
              </a:rPr>
              <a:t>é o processo pelo qual um núcleo atômico instável se divide em dois núcleos menores, com liberação de muita energia. </a:t>
            </a: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Na </a:t>
            </a:r>
            <a:r>
              <a:rPr lang="pt-BR" sz="2000" dirty="0">
                <a:latin typeface="Arial" panose="020B0604020202020204" pitchFamily="34" charset="0"/>
                <a:cs typeface="Arial" panose="020B0604020202020204" pitchFamily="34" charset="0"/>
              </a:rPr>
              <a:t>natureza, raramente a fissão nuclear ocorre de forma </a:t>
            </a:r>
            <a:r>
              <a:rPr lang="pt-BR" sz="2000" dirty="0" smtClean="0">
                <a:latin typeface="Arial" panose="020B0604020202020204" pitchFamily="34" charset="0"/>
                <a:cs typeface="Arial" panose="020B0604020202020204" pitchFamily="34" charset="0"/>
              </a:rPr>
              <a:t>espontânea (</a:t>
            </a:r>
            <a:r>
              <a:rPr lang="pt-BR" sz="2000" i="1" dirty="0" smtClean="0">
                <a:latin typeface="Arial" panose="020B0604020202020204" pitchFamily="34" charset="0"/>
                <a:cs typeface="Arial" panose="020B0604020202020204" pitchFamily="34" charset="0"/>
              </a:rPr>
              <a:t>alguns elementos </a:t>
            </a:r>
            <a:r>
              <a:rPr lang="pt-BR" sz="2000" i="1" dirty="0" err="1" smtClean="0">
                <a:latin typeface="Arial" panose="020B0604020202020204" pitchFamily="34" charset="0"/>
                <a:cs typeface="Arial" panose="020B0604020202020204" pitchFamily="34" charset="0"/>
              </a:rPr>
              <a:t>transurânicos</a:t>
            </a:r>
            <a:r>
              <a:rPr lang="pt-BR" sz="2000" i="1" dirty="0" smtClean="0">
                <a:latin typeface="Arial" panose="020B0604020202020204" pitchFamily="34" charset="0"/>
                <a:cs typeface="Arial" panose="020B0604020202020204" pitchFamily="34" charset="0"/>
              </a:rPr>
              <a:t> podem sofrer fissão espontânea</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Em princípio, qualquer núcleo pode sofrer </a:t>
            </a:r>
            <a:r>
              <a:rPr lang="pt-BR" sz="2000" dirty="0" smtClean="0">
                <a:latin typeface="Arial" panose="020B0604020202020204" pitchFamily="34" charset="0"/>
                <a:cs typeface="Arial" panose="020B0604020202020204" pitchFamily="34" charset="0"/>
              </a:rPr>
              <a:t>fissão induzida, </a:t>
            </a:r>
            <a:r>
              <a:rPr lang="pt-BR" sz="2000" dirty="0">
                <a:latin typeface="Arial" panose="020B0604020202020204" pitchFamily="34" charset="0"/>
                <a:cs typeface="Arial" panose="020B0604020202020204" pitchFamily="34" charset="0"/>
              </a:rPr>
              <a:t>porém o processo é mais facilmente realizável nos núcleos pesados, normalmente instáveis, como o urânio, o tório, o plutônio e outros. </a:t>
            </a:r>
          </a:p>
          <a:p>
            <a:pPr indent="457200" algn="just">
              <a:lnSpc>
                <a:spcPct val="150000"/>
              </a:lnSpc>
            </a:pPr>
            <a:r>
              <a:rPr lang="pt-BR" sz="2000" b="1" dirty="0" smtClean="0">
                <a:latin typeface="Arial" panose="020B0604020202020204" pitchFamily="34" charset="0"/>
                <a:cs typeface="Arial" panose="020B0604020202020204" pitchFamily="34" charset="0"/>
              </a:rPr>
              <a:t>A reação </a:t>
            </a:r>
            <a:r>
              <a:rPr lang="pt-BR" sz="2000" b="1" dirty="0">
                <a:latin typeface="Arial" panose="020B0604020202020204" pitchFamily="34" charset="0"/>
                <a:cs typeface="Arial" panose="020B0604020202020204" pitchFamily="34" charset="0"/>
              </a:rPr>
              <a:t>nuclear é provocada bombardeando-se o núcleo-alvo com partículas subatômicas</a:t>
            </a:r>
            <a:r>
              <a:rPr lang="pt-BR" sz="2000" dirty="0">
                <a:latin typeface="Arial" panose="020B0604020202020204" pitchFamily="34" charset="0"/>
                <a:cs typeface="Arial" panose="020B0604020202020204" pitchFamily="34" charset="0"/>
              </a:rPr>
              <a:t> (geralmente o nêutron). Após capturar a partícula subatômica, o núcleo-alvo se torna altamente instável e se “quebra” em dois núcleos menores, emitindo grande quantidade de energia. </a:t>
            </a:r>
            <a:endParaRPr lang="pt-B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223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910" y="277090"/>
            <a:ext cx="11684000" cy="1938992"/>
          </a:xfrm>
          <a:prstGeom prst="rect">
            <a:avLst/>
          </a:prstGeom>
          <a:noFill/>
        </p:spPr>
        <p:txBody>
          <a:bodyPr wrap="square" rtlCol="0">
            <a:spAutoFit/>
          </a:bodyPr>
          <a:lstStyle/>
          <a:p>
            <a:pPr>
              <a:lnSpc>
                <a:spcPct val="150000"/>
              </a:lnSpc>
            </a:pPr>
            <a:r>
              <a:rPr lang="pt-BR" sz="2000" b="1" dirty="0" smtClean="0">
                <a:solidFill>
                  <a:srgbClr val="C00000"/>
                </a:solidFill>
                <a:latin typeface="Arial" panose="020B0604020202020204" pitchFamily="34" charset="0"/>
                <a:cs typeface="Arial" panose="020B0604020202020204" pitchFamily="34" charset="0"/>
              </a:rPr>
              <a:t>Primeira teoria atômica científica</a:t>
            </a:r>
          </a:p>
          <a:p>
            <a:pPr indent="457200" algn="just">
              <a:lnSpc>
                <a:spcPct val="150000"/>
              </a:lnSpc>
            </a:pPr>
            <a:r>
              <a:rPr lang="pt-BR" sz="2000" dirty="0" smtClean="0">
                <a:latin typeface="Arial" panose="020B0604020202020204" pitchFamily="34" charset="0"/>
                <a:cs typeface="Arial" panose="020B0604020202020204" pitchFamily="34" charset="0"/>
              </a:rPr>
              <a:t>Foi apresentada pelo inglês </a:t>
            </a:r>
            <a:r>
              <a:rPr lang="pt-BR" sz="2000" b="1" dirty="0" smtClean="0">
                <a:latin typeface="Arial" panose="020B0604020202020204" pitchFamily="34" charset="0"/>
                <a:cs typeface="Arial" panose="020B0604020202020204" pitchFamily="34" charset="0"/>
              </a:rPr>
              <a:t>John </a:t>
            </a:r>
            <a:r>
              <a:rPr lang="pt-BR" sz="2000" b="1" dirty="0">
                <a:latin typeface="Arial" panose="020B0604020202020204" pitchFamily="34" charset="0"/>
                <a:cs typeface="Arial" panose="020B0604020202020204" pitchFamily="34" charset="0"/>
              </a:rPr>
              <a:t>Dalton </a:t>
            </a:r>
            <a:r>
              <a:rPr lang="pt-BR" sz="2000" dirty="0">
                <a:latin typeface="Arial" panose="020B0604020202020204" pitchFamily="34" charset="0"/>
                <a:cs typeface="Arial" panose="020B0604020202020204" pitchFamily="34" charset="0"/>
              </a:rPr>
              <a:t>(1766-1844) </a:t>
            </a:r>
            <a:r>
              <a:rPr lang="pt-BR" sz="2000" dirty="0" smtClean="0">
                <a:latin typeface="Arial" panose="020B0604020202020204" pitchFamily="34" charset="0"/>
                <a:cs typeface="Arial" panose="020B0604020202020204" pitchFamily="34" charset="0"/>
              </a:rPr>
              <a:t>em 1808. </a:t>
            </a:r>
            <a:r>
              <a:rPr lang="pt-BR" sz="2000" dirty="0">
                <a:latin typeface="Arial" panose="020B0604020202020204" pitchFamily="34" charset="0"/>
                <a:cs typeface="Arial" panose="020B0604020202020204" pitchFamily="34" charset="0"/>
              </a:rPr>
              <a:t>Utilizando-se de resultados experimentais de reações químicas e pesagens minuciosas, Dalton concluiu que os átomos realmente existiam. </a:t>
            </a:r>
          </a:p>
        </p:txBody>
      </p:sp>
      <p:sp>
        <p:nvSpPr>
          <p:cNvPr id="3" name="CaixaDeTexto 2"/>
          <p:cNvSpPr txBox="1"/>
          <p:nvPr/>
        </p:nvSpPr>
        <p:spPr>
          <a:xfrm>
            <a:off x="230910" y="2216082"/>
            <a:ext cx="11684000" cy="2400657"/>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Segundo sua teoria: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toda </a:t>
            </a:r>
            <a:r>
              <a:rPr lang="pt-BR" sz="2000" dirty="0">
                <a:latin typeface="Arial" panose="020B0604020202020204" pitchFamily="34" charset="0"/>
                <a:cs typeface="Arial" panose="020B0604020202020204" pitchFamily="34" charset="0"/>
              </a:rPr>
              <a:t>matéria é constituída por diminutas partículas esféricas, maciças, neutras e indivisíveis chamadas átomos;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existe </a:t>
            </a:r>
            <a:r>
              <a:rPr lang="pt-BR" sz="2000" dirty="0">
                <a:latin typeface="Arial" panose="020B0604020202020204" pitchFamily="34" charset="0"/>
                <a:cs typeface="Arial" panose="020B0604020202020204" pitchFamily="34" charset="0"/>
              </a:rPr>
              <a:t>um número finito de átomos na natureza</a:t>
            </a:r>
            <a:r>
              <a:rPr lang="pt-BR" sz="2000" dirty="0" smtClean="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combinação de tipos iguais ou diferentes de átomos origina os diferentes </a:t>
            </a:r>
            <a:r>
              <a:rPr lang="pt-BR" sz="2000" dirty="0" smtClean="0">
                <a:latin typeface="Arial" panose="020B0604020202020204" pitchFamily="34" charset="0"/>
                <a:cs typeface="Arial" panose="020B0604020202020204" pitchFamily="34" charset="0"/>
              </a:rPr>
              <a:t>materiais. </a:t>
            </a:r>
            <a:endParaRPr lang="pt-BR" sz="2000" dirty="0">
              <a:latin typeface="Arial" panose="020B0604020202020204" pitchFamily="34" charset="0"/>
              <a:cs typeface="Arial" panose="020B0604020202020204" pitchFamily="34" charset="0"/>
            </a:endParaRPr>
          </a:p>
        </p:txBody>
      </p:sp>
      <p:sp>
        <p:nvSpPr>
          <p:cNvPr id="4" name="CaixaDeTexto 3"/>
          <p:cNvSpPr txBox="1"/>
          <p:nvPr/>
        </p:nvSpPr>
        <p:spPr>
          <a:xfrm>
            <a:off x="230910" y="4691567"/>
            <a:ext cx="11684000" cy="1881669"/>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Dalton associou cada tipo de átomo a um elemento químico. Os átomos de um mesmo elemento seriam todos iguais em tamanho e peso, ideia que prevaleceu até a descoberta dos isótopos, em 1921. Ao explicar as reações químicas como resultado da união ou separação de átomos, introduziu o embrião do conceito de molécula</a:t>
            </a:r>
            <a:r>
              <a:rPr lang="pt-BR" sz="2000" dirty="0" smtClean="0">
                <a:solidFill>
                  <a:prstClr val="black"/>
                </a:solidFill>
                <a:latin typeface="Arial" panose="020B0604020202020204" pitchFamily="34" charset="0"/>
                <a:cs typeface="Arial" panose="020B0604020202020204" pitchFamily="34" charset="0"/>
              </a:rPr>
              <a:t>.</a:t>
            </a:r>
            <a:endParaRPr lang="pt-BR" dirty="0"/>
          </a:p>
        </p:txBody>
      </p:sp>
    </p:spTree>
    <p:extLst>
      <p:ext uri="{BB962C8B-B14F-4D97-AF65-F5344CB8AC3E}">
        <p14:creationId xmlns:p14="http://schemas.microsoft.com/office/powerpoint/2010/main" val="36079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3191524" y="4827469"/>
            <a:ext cx="5799713" cy="1715050"/>
          </a:xfrm>
          <a:prstGeom prst="rect">
            <a:avLst/>
          </a:prstGeom>
          <a:noFill/>
          <a:ln>
            <a:noFill/>
          </a:ln>
        </p:spPr>
      </p:pic>
      <p:sp>
        <p:nvSpPr>
          <p:cNvPr id="3" name="CaixaDeTexto 2"/>
          <p:cNvSpPr txBox="1"/>
          <p:nvPr/>
        </p:nvSpPr>
        <p:spPr>
          <a:xfrm>
            <a:off x="240143" y="118488"/>
            <a:ext cx="11702473" cy="4708981"/>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Em todos os núcleos encontrados na natureza as forças nucleares são mais intensas do que as forças </a:t>
            </a:r>
            <a:r>
              <a:rPr lang="pt-BR" sz="2000" dirty="0" err="1">
                <a:latin typeface="Arial" panose="020B0604020202020204" pitchFamily="34" charset="0"/>
                <a:cs typeface="Arial" panose="020B0604020202020204" pitchFamily="34" charset="0"/>
              </a:rPr>
              <a:t>coulombianas</a:t>
            </a:r>
            <a:r>
              <a:rPr lang="pt-BR" sz="2000" dirty="0">
                <a:latin typeface="Arial" panose="020B0604020202020204" pitchFamily="34" charset="0"/>
                <a:cs typeface="Arial" panose="020B0604020202020204" pitchFamily="34" charset="0"/>
              </a:rPr>
              <a:t> de repulsão, mas </a:t>
            </a:r>
            <a:r>
              <a:rPr lang="pt-BR" sz="2000" b="1" dirty="0">
                <a:latin typeface="Arial" panose="020B0604020202020204" pitchFamily="34" charset="0"/>
                <a:cs typeface="Arial" panose="020B0604020202020204" pitchFamily="34" charset="0"/>
              </a:rPr>
              <a:t>nos radioisótopos o domínio da força nuclear é tênue</a:t>
            </a:r>
            <a:r>
              <a:rPr lang="pt-BR" sz="2000" dirty="0">
                <a:latin typeface="Arial" panose="020B0604020202020204" pitchFamily="34" charset="0"/>
                <a:cs typeface="Arial" panose="020B0604020202020204" pitchFamily="34" charset="0"/>
              </a:rPr>
              <a:t>. Por exemplo, quando um núcleo de urânio-235 é bombardeado com um nêutron, forma-se um núcleo muito instável de urânio-236. O nêutron absorvido atua como agente perturbador da estabilidade e do equilíbrio das forças de coesão nucleares. </a:t>
            </a: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O excesso de nêutrons provoca uma deformação no núcleo, que, originalmente esférico, começa a adquirir uma forma alongada de haltere. Com isso as forças nucleares vão enfraquecendo e as </a:t>
            </a:r>
            <a:r>
              <a:rPr lang="pt-BR" sz="2000" dirty="0" err="1" smtClean="0">
                <a:latin typeface="Arial" panose="020B0604020202020204" pitchFamily="34" charset="0"/>
                <a:cs typeface="Arial" panose="020B0604020202020204" pitchFamily="34" charset="0"/>
              </a:rPr>
              <a:t>coulombianas</a:t>
            </a:r>
            <a:r>
              <a:rPr lang="pt-BR" sz="2000" dirty="0" smtClean="0">
                <a:latin typeface="Arial" panose="020B0604020202020204" pitchFamily="34" charset="0"/>
                <a:cs typeface="Arial" panose="020B0604020202020204" pitchFamily="34" charset="0"/>
              </a:rPr>
              <a:t> vão se intensificando. Quando a deformação adquire uma situação crítica, a força mais intensa passa a ser a força elétrica de repulsão (repulsão </a:t>
            </a:r>
            <a:r>
              <a:rPr lang="pt-BR" sz="2000" dirty="0" err="1" smtClean="0">
                <a:latin typeface="Arial" panose="020B0604020202020204" pitchFamily="34" charset="0"/>
                <a:cs typeface="Arial" panose="020B0604020202020204" pitchFamily="34" charset="0"/>
              </a:rPr>
              <a:t>coulombiana</a:t>
            </a:r>
            <a:r>
              <a:rPr lang="pt-BR" sz="2000" dirty="0" smtClean="0">
                <a:latin typeface="Arial" panose="020B0604020202020204" pitchFamily="34" charset="0"/>
                <a:cs typeface="Arial" panose="020B0604020202020204" pitchFamily="34" charset="0"/>
              </a:rPr>
              <a:t>) e, nesse momento, ocorre o rompimento definitivo do núcleo e a formação de dois núcleos independentes. </a:t>
            </a:r>
            <a:endParaRPr lang="pt-BR" sz="2000" dirty="0">
              <a:latin typeface="Arial" panose="020B0604020202020204" pitchFamily="34" charset="0"/>
              <a:cs typeface="Arial" panose="020B0604020202020204" pitchFamily="34" charset="0"/>
            </a:endParaRPr>
          </a:p>
        </p:txBody>
      </p:sp>
      <p:sp>
        <p:nvSpPr>
          <p:cNvPr id="4" name="CaixaDeTexto 3"/>
          <p:cNvSpPr txBox="1"/>
          <p:nvPr/>
        </p:nvSpPr>
        <p:spPr>
          <a:xfrm>
            <a:off x="9144000" y="5526856"/>
            <a:ext cx="2512291" cy="1015663"/>
          </a:xfrm>
          <a:prstGeom prst="rect">
            <a:avLst/>
          </a:prstGeom>
          <a:noFill/>
        </p:spPr>
        <p:txBody>
          <a:bodyPr wrap="square" rtlCol="0">
            <a:spAutoFit/>
          </a:bodyPr>
          <a:lstStyle/>
          <a:p>
            <a:pPr algn="ctr"/>
            <a:r>
              <a:rPr lang="pt-BR" dirty="0"/>
              <a:t>R</a:t>
            </a:r>
            <a:r>
              <a:rPr lang="pt-BR" sz="1400" dirty="0">
                <a:latin typeface="Arial" panose="020B0604020202020204" pitchFamily="34" charset="0"/>
                <a:cs typeface="Arial" panose="020B0604020202020204" pitchFamily="34" charset="0"/>
              </a:rPr>
              <a:t>epresentação do processo evolutivo da fissão nuclear do </a:t>
            </a:r>
            <a:r>
              <a:rPr lang="pt-BR" sz="1400" dirty="0" smtClean="0">
                <a:latin typeface="Arial" panose="020B0604020202020204" pitchFamily="34" charset="0"/>
                <a:cs typeface="Arial" panose="020B0604020202020204" pitchFamily="34" charset="0"/>
              </a:rPr>
              <a:t>U-235.Fonte</a:t>
            </a:r>
            <a:r>
              <a:rPr lang="pt-BR" sz="1400" dirty="0">
                <a:latin typeface="Arial" panose="020B0604020202020204" pitchFamily="34" charset="0"/>
                <a:cs typeface="Arial" panose="020B0604020202020204" pitchFamily="34" charset="0"/>
              </a:rPr>
              <a:t>: </a:t>
            </a:r>
            <a:r>
              <a:rPr lang="pt-BR" sz="1400" dirty="0" err="1">
                <a:latin typeface="Arial" panose="020B0604020202020204" pitchFamily="34" charset="0"/>
                <a:cs typeface="Arial" panose="020B0604020202020204" pitchFamily="34" charset="0"/>
              </a:rPr>
              <a:t>Saffioti</a:t>
            </a:r>
            <a:r>
              <a:rPr lang="pt-BR" sz="1400" dirty="0">
                <a:latin typeface="Arial" panose="020B0604020202020204" pitchFamily="34" charset="0"/>
                <a:cs typeface="Arial" panose="020B0604020202020204" pitchFamily="34" charset="0"/>
              </a:rPr>
              <a:t> (1982, p. 110). </a:t>
            </a:r>
          </a:p>
        </p:txBody>
      </p:sp>
    </p:spTree>
    <p:extLst>
      <p:ext uri="{BB962C8B-B14F-4D97-AF65-F5344CB8AC3E}">
        <p14:creationId xmlns:p14="http://schemas.microsoft.com/office/powerpoint/2010/main" val="7122197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2437" y="295563"/>
            <a:ext cx="11674764" cy="2400657"/>
          </a:xfrm>
          <a:prstGeom prst="rect">
            <a:avLst/>
          </a:prstGeom>
          <a:noFill/>
        </p:spPr>
        <p:txBody>
          <a:bodyPr wrap="square" rtlCol="0">
            <a:spAutoFit/>
          </a:bodyPr>
          <a:lstStyle/>
          <a:p>
            <a:pPr indent="457200" algn="just">
              <a:lnSpc>
                <a:spcPct val="150000"/>
              </a:lnSpc>
            </a:pPr>
            <a:r>
              <a:rPr lang="pt-BR" sz="2000" dirty="0" smtClean="0">
                <a:latin typeface="Arial" panose="020B0604020202020204" pitchFamily="34" charset="0"/>
                <a:cs typeface="Arial" panose="020B0604020202020204" pitchFamily="34" charset="0"/>
              </a:rPr>
              <a:t>O processo de fissão resultante pode produzir muitas combinações diferentes de núcleos menores. No </a:t>
            </a:r>
            <a:r>
              <a:rPr lang="pt-BR" sz="2000" dirty="0">
                <a:latin typeface="Arial" panose="020B0604020202020204" pitchFamily="34" charset="0"/>
                <a:cs typeface="Arial" panose="020B0604020202020204" pitchFamily="34" charset="0"/>
              </a:rPr>
              <a:t>exemplo </a:t>
            </a:r>
            <a:r>
              <a:rPr lang="pt-BR" sz="2000" dirty="0" smtClean="0">
                <a:latin typeface="Arial" panose="020B0604020202020204" pitchFamily="34" charset="0"/>
                <a:cs typeface="Arial" panose="020B0604020202020204" pitchFamily="34" charset="0"/>
              </a:rPr>
              <a:t>da </a:t>
            </a:r>
            <a:r>
              <a:rPr lang="pt-BR" sz="2000" b="1" dirty="0">
                <a:latin typeface="Arial" panose="020B0604020202020204" pitchFamily="34" charset="0"/>
                <a:cs typeface="Arial" panose="020B0604020202020204" pitchFamily="34" charset="0"/>
              </a:rPr>
              <a:t>fissão do urânio-235</a:t>
            </a:r>
            <a:r>
              <a:rPr lang="pt-BR" sz="2000" dirty="0">
                <a:latin typeface="Arial" panose="020B0604020202020204" pitchFamily="34" charset="0"/>
                <a:cs typeface="Arial" panose="020B0604020202020204" pitchFamily="34" charset="0"/>
              </a:rPr>
              <a:t>, a energia que mantém o núcleo unido é liberada, na maior parte, em forma de calor.  Além dos dois núcleos menores que se formam, há a liberação de dois ou três nêutrons. </a:t>
            </a:r>
            <a:r>
              <a:rPr lang="pt-BR" sz="2000" dirty="0" smtClean="0">
                <a:latin typeface="Arial" panose="020B0604020202020204" pitchFamily="34" charset="0"/>
                <a:cs typeface="Arial" panose="020B0604020202020204" pitchFamily="34" charset="0"/>
              </a:rPr>
              <a:t>Na </a:t>
            </a:r>
            <a:r>
              <a:rPr lang="pt-BR" sz="2000" dirty="0">
                <a:latin typeface="Arial" panose="020B0604020202020204" pitchFamily="34" charset="0"/>
                <a:cs typeface="Arial" panose="020B0604020202020204" pitchFamily="34" charset="0"/>
              </a:rPr>
              <a:t>quebra do urânio-235 representada abaixo são liberados um núcleo de criptônio-91, um núcleo de bário-142, três nêutrons, calor e radiação: </a:t>
            </a:r>
          </a:p>
        </p:txBody>
      </p:sp>
      <mc:AlternateContent xmlns:mc="http://schemas.openxmlformats.org/markup-compatibility/2006" xmlns:a14="http://schemas.microsoft.com/office/drawing/2010/main">
        <mc:Choice Requires="a14">
          <p:sp>
            <p:nvSpPr>
              <p:cNvPr id="6" name="CaixaDeTexto 5"/>
              <p:cNvSpPr txBox="1"/>
              <p:nvPr/>
            </p:nvSpPr>
            <p:spPr>
              <a:xfrm>
                <a:off x="572654" y="3746234"/>
                <a:ext cx="6243781" cy="427489"/>
              </a:xfrm>
              <a:prstGeom prst="rect">
                <a:avLst/>
              </a:prstGeom>
              <a:noFill/>
            </p:spPr>
            <p:txBody>
              <a:bodyPr wrap="square" rtlCol="0">
                <a:spAutoFit/>
              </a:bodyPr>
              <a:lstStyle/>
              <a:p>
                <a:r>
                  <a:rPr lang="pt-BR" sz="2000" dirty="0" smtClean="0">
                    <a:latin typeface="Arial" panose="020B0604020202020204" pitchFamily="34" charset="0"/>
                    <a:cs typeface="Arial" panose="020B0604020202020204" pitchFamily="34" charset="0"/>
                  </a:rPr>
                  <a:t> </a:t>
                </a:r>
                <a14:m>
                  <m:oMath xmlns:m="http://schemas.openxmlformats.org/officeDocument/2006/math">
                    <m:sPre>
                      <m:sPrePr>
                        <m:ctrlPr>
                          <a:rPr lang="pt-BR" sz="2000" b="1" i="1" smtClean="0">
                            <a:latin typeface="Cambria Math" panose="02040503050406030204" pitchFamily="18" charset="0"/>
                            <a:cs typeface="Arial" panose="020B0604020202020204" pitchFamily="34" charset="0"/>
                          </a:rPr>
                        </m:ctrlPr>
                      </m:sPrePr>
                      <m:sub>
                        <m:r>
                          <a:rPr lang="pt-BR" sz="2000" b="1" i="1" smtClean="0">
                            <a:latin typeface="Cambria Math" panose="02040503050406030204" pitchFamily="18" charset="0"/>
                            <a:cs typeface="Arial" panose="020B0604020202020204" pitchFamily="34" charset="0"/>
                          </a:rPr>
                          <m:t>𝟎</m:t>
                        </m:r>
                      </m:sub>
                      <m:sup>
                        <m:r>
                          <a:rPr lang="pt-BR" sz="2000" b="1" i="1" smtClean="0">
                            <a:latin typeface="Cambria Math" panose="02040503050406030204" pitchFamily="18" charset="0"/>
                          </a:rPr>
                          <m:t>𝟏</m:t>
                        </m:r>
                      </m:sup>
                      <m:e>
                        <m:r>
                          <a:rPr lang="pt-BR" sz="2000" b="1" i="1" smtClean="0">
                            <a:latin typeface="Cambria Math" panose="02040503050406030204" pitchFamily="18" charset="0"/>
                          </a:rPr>
                          <m:t>𝒏</m:t>
                        </m:r>
                      </m:e>
                    </m:sPre>
                  </m:oMath>
                </a14:m>
                <a:r>
                  <a:rPr lang="pt-BR" sz="2000" b="1" dirty="0" smtClean="0">
                    <a:latin typeface="Arial" panose="020B0604020202020204" pitchFamily="34" charset="0"/>
                    <a:cs typeface="Arial" panose="020B0604020202020204" pitchFamily="34" charset="0"/>
                  </a:rPr>
                  <a:t>  +  </a:t>
                </a:r>
                <a14:m>
                  <m:oMath xmlns:m="http://schemas.openxmlformats.org/officeDocument/2006/math">
                    <m:sPre>
                      <m:sPrePr>
                        <m:ctrlPr>
                          <a:rPr lang="pt-BR" sz="2000" b="1" i="1" dirty="0" smtClean="0">
                            <a:latin typeface="Cambria Math" panose="02040503050406030204" pitchFamily="18" charset="0"/>
                            <a:cs typeface="Arial" panose="020B0604020202020204" pitchFamily="34" charset="0"/>
                          </a:rPr>
                        </m:ctrlPr>
                      </m:sPrePr>
                      <m:sub>
                        <m:r>
                          <a:rPr lang="pt-BR" sz="2000" b="1" i="1" dirty="0" smtClean="0">
                            <a:latin typeface="Cambria Math" panose="02040503050406030204" pitchFamily="18" charset="0"/>
                            <a:cs typeface="Arial" panose="020B0604020202020204" pitchFamily="34" charset="0"/>
                          </a:rPr>
                          <m:t>𝟗𝟐</m:t>
                        </m:r>
                      </m:sub>
                      <m:sup>
                        <m:r>
                          <a:rPr lang="pt-BR" sz="2000" b="1" i="1" smtClean="0">
                            <a:latin typeface="Cambria Math" panose="02040503050406030204" pitchFamily="18" charset="0"/>
                          </a:rPr>
                          <m:t>𝟐𝟑𝟓</m:t>
                        </m:r>
                      </m:sup>
                      <m:e>
                        <m:r>
                          <a:rPr lang="pt-BR" sz="2000" b="1" i="1" smtClean="0">
                            <a:latin typeface="Cambria Math" panose="02040503050406030204" pitchFamily="18" charset="0"/>
                          </a:rPr>
                          <m:t>𝑼</m:t>
                        </m:r>
                      </m:e>
                    </m:sPre>
                  </m:oMath>
                </a14:m>
                <a:r>
                  <a:rPr lang="pt-BR" sz="2000" b="1" dirty="0" smtClean="0">
                    <a:latin typeface="Arial" panose="020B0604020202020204" pitchFamily="34" charset="0"/>
                    <a:cs typeface="Arial" panose="020B0604020202020204" pitchFamily="34" charset="0"/>
                  </a:rPr>
                  <a:t>  </a:t>
                </a:r>
                <a:r>
                  <a:rPr lang="pt-BR" sz="2000" b="1" dirty="0" smtClean="0">
                    <a:latin typeface="Arial" panose="020B0604020202020204" pitchFamily="34" charset="0"/>
                    <a:cs typeface="Arial" panose="020B0604020202020204" pitchFamily="34" charset="0"/>
                    <a:sym typeface="Symbol" panose="05050102010706020507" pitchFamily="18" charset="2"/>
                  </a:rPr>
                  <a:t></a:t>
                </a:r>
                <a:r>
                  <a:rPr lang="pt-BR" sz="2000" b="1" dirty="0" smtClean="0">
                    <a:latin typeface="Arial" panose="020B0604020202020204" pitchFamily="34" charset="0"/>
                    <a:cs typeface="Arial" panose="020B0604020202020204" pitchFamily="34" charset="0"/>
                  </a:rPr>
                  <a:t>   </a:t>
                </a:r>
                <a14:m>
                  <m:oMath xmlns:m="http://schemas.openxmlformats.org/officeDocument/2006/math">
                    <m:sPre>
                      <m:sPrePr>
                        <m:ctrlPr>
                          <a:rPr lang="pt-BR" sz="2000" b="1" i="1" dirty="0" smtClean="0">
                            <a:latin typeface="Cambria Math" panose="02040503050406030204" pitchFamily="18" charset="0"/>
                            <a:cs typeface="Arial" panose="020B0604020202020204" pitchFamily="34" charset="0"/>
                          </a:rPr>
                        </m:ctrlPr>
                      </m:sPrePr>
                      <m:sub>
                        <m:r>
                          <a:rPr lang="pt-BR" sz="2000" b="1" i="1" dirty="0" smtClean="0">
                            <a:latin typeface="Cambria Math" panose="02040503050406030204" pitchFamily="18" charset="0"/>
                            <a:cs typeface="Arial" panose="020B0604020202020204" pitchFamily="34" charset="0"/>
                          </a:rPr>
                          <m:t>𝟑𝟔</m:t>
                        </m:r>
                      </m:sub>
                      <m:sup>
                        <m:r>
                          <a:rPr lang="pt-BR" sz="2000" b="1" i="1" smtClean="0">
                            <a:latin typeface="Cambria Math" panose="02040503050406030204" pitchFamily="18" charset="0"/>
                          </a:rPr>
                          <m:t>𝟗𝟏</m:t>
                        </m:r>
                      </m:sup>
                      <m:e>
                        <m:r>
                          <a:rPr lang="pt-BR" sz="2000" b="1" i="1" smtClean="0">
                            <a:latin typeface="Cambria Math" panose="02040503050406030204" pitchFamily="18" charset="0"/>
                          </a:rPr>
                          <m:t>𝑲𝒓</m:t>
                        </m:r>
                      </m:e>
                    </m:sPre>
                  </m:oMath>
                </a14:m>
                <a:r>
                  <a:rPr lang="pt-BR" sz="2000" b="1" dirty="0" smtClean="0">
                    <a:latin typeface="Arial" panose="020B0604020202020204" pitchFamily="34" charset="0"/>
                    <a:cs typeface="Arial" panose="020B0604020202020204" pitchFamily="34" charset="0"/>
                  </a:rPr>
                  <a:t>  +  </a:t>
                </a:r>
                <a14:m>
                  <m:oMath xmlns:m="http://schemas.openxmlformats.org/officeDocument/2006/math">
                    <m:sPre>
                      <m:sPrePr>
                        <m:ctrlPr>
                          <a:rPr lang="pt-BR" sz="2000" b="1" i="1" smtClean="0">
                            <a:latin typeface="Cambria Math" panose="02040503050406030204" pitchFamily="18" charset="0"/>
                            <a:cs typeface="Arial" panose="020B0604020202020204" pitchFamily="34" charset="0"/>
                          </a:rPr>
                        </m:ctrlPr>
                      </m:sPrePr>
                      <m:sub>
                        <m:r>
                          <a:rPr lang="pt-BR" sz="2000" b="1" i="1" smtClean="0">
                            <a:latin typeface="Cambria Math" panose="02040503050406030204" pitchFamily="18" charset="0"/>
                            <a:cs typeface="Arial" panose="020B0604020202020204" pitchFamily="34" charset="0"/>
                          </a:rPr>
                          <m:t>𝟓𝟔</m:t>
                        </m:r>
                      </m:sub>
                      <m:sup>
                        <m:r>
                          <a:rPr lang="pt-BR" sz="2000" b="1" i="1" smtClean="0">
                            <a:latin typeface="Cambria Math" panose="02040503050406030204" pitchFamily="18" charset="0"/>
                          </a:rPr>
                          <m:t>𝟏𝟒𝟐</m:t>
                        </m:r>
                      </m:sup>
                      <m:e>
                        <m:r>
                          <a:rPr lang="pt-BR" sz="2000" b="1" i="1" smtClean="0">
                            <a:latin typeface="Cambria Math" panose="02040503050406030204" pitchFamily="18" charset="0"/>
                          </a:rPr>
                          <m:t>𝑩𝒂</m:t>
                        </m:r>
                      </m:e>
                    </m:sPre>
                  </m:oMath>
                </a14:m>
                <a:r>
                  <a:rPr lang="pt-BR" sz="2000" b="1" dirty="0" smtClean="0">
                    <a:latin typeface="Arial" panose="020B0604020202020204" pitchFamily="34" charset="0"/>
                    <a:cs typeface="Arial" panose="020B0604020202020204" pitchFamily="34" charset="0"/>
                  </a:rPr>
                  <a:t>  +  3(</a:t>
                </a:r>
                <a14:m>
                  <m:oMath xmlns:m="http://schemas.openxmlformats.org/officeDocument/2006/math">
                    <m:sPre>
                      <m:sPrePr>
                        <m:ctrlPr>
                          <a:rPr lang="pt-BR" sz="2000" b="1" i="1" smtClean="0">
                            <a:latin typeface="Cambria Math" panose="02040503050406030204" pitchFamily="18" charset="0"/>
                            <a:cs typeface="Arial" panose="020B0604020202020204" pitchFamily="34" charset="0"/>
                          </a:rPr>
                        </m:ctrlPr>
                      </m:sPrePr>
                      <m:sub>
                        <m:r>
                          <a:rPr lang="pt-BR" sz="2000" b="1" i="1" smtClean="0">
                            <a:latin typeface="Cambria Math" panose="02040503050406030204" pitchFamily="18" charset="0"/>
                            <a:cs typeface="Arial" panose="020B0604020202020204" pitchFamily="34" charset="0"/>
                          </a:rPr>
                          <m:t>𝟎</m:t>
                        </m:r>
                      </m:sub>
                      <m:sup>
                        <m:r>
                          <a:rPr lang="pt-BR" sz="2000" b="1" i="1" smtClean="0">
                            <a:latin typeface="Cambria Math" panose="02040503050406030204" pitchFamily="18" charset="0"/>
                          </a:rPr>
                          <m:t>𝟏</m:t>
                        </m:r>
                      </m:sup>
                      <m:e>
                        <m:r>
                          <a:rPr lang="pt-BR" sz="2000" b="1" i="1" smtClean="0">
                            <a:latin typeface="Cambria Math" panose="02040503050406030204" pitchFamily="18" charset="0"/>
                          </a:rPr>
                          <m:t>𝒏</m:t>
                        </m:r>
                      </m:e>
                    </m:sPre>
                  </m:oMath>
                </a14:m>
                <a:r>
                  <a:rPr lang="pt-BR" sz="2000" b="1" dirty="0" smtClean="0">
                    <a:latin typeface="Arial" panose="020B0604020202020204" pitchFamily="34" charset="0"/>
                    <a:cs typeface="Arial" panose="020B0604020202020204" pitchFamily="34" charset="0"/>
                  </a:rPr>
                  <a:t>)  +  Q  +  </a:t>
                </a:r>
                <a:r>
                  <a:rPr lang="pt-BR" sz="2000" b="1" dirty="0" smtClean="0">
                    <a:latin typeface="Arial" panose="020B0604020202020204" pitchFamily="34" charset="0"/>
                    <a:cs typeface="Arial" panose="020B0604020202020204" pitchFamily="34" charset="0"/>
                    <a:sym typeface="Symbol" panose="05050102010706020507" pitchFamily="18" charset="2"/>
                  </a:rPr>
                  <a:t></a:t>
                </a:r>
                <a:r>
                  <a:rPr lang="pt-BR" sz="2000" b="1" dirty="0" smtClean="0">
                    <a:latin typeface="Arial" panose="020B0604020202020204" pitchFamily="34" charset="0"/>
                    <a:cs typeface="Arial" panose="020B0604020202020204" pitchFamily="34" charset="0"/>
                  </a:rPr>
                  <a:t>                    </a:t>
                </a:r>
                <a:endParaRPr lang="pt-BR" sz="2000" b="1" dirty="0">
                  <a:latin typeface="Arial" panose="020B0604020202020204" pitchFamily="34" charset="0"/>
                  <a:cs typeface="Arial" panose="020B0604020202020204" pitchFamily="34" charset="0"/>
                </a:endParaRPr>
              </a:p>
            </p:txBody>
          </p:sp>
        </mc:Choice>
        <mc:Fallback xmlns="">
          <p:sp>
            <p:nvSpPr>
              <p:cNvPr id="6" name="CaixaDeTexto 5"/>
              <p:cNvSpPr txBox="1">
                <a:spLocks noRot="1" noChangeAspect="1" noMove="1" noResize="1" noEditPoints="1" noAdjustHandles="1" noChangeArrowheads="1" noChangeShapeType="1" noTextEdit="1"/>
              </p:cNvSpPr>
              <p:nvPr/>
            </p:nvSpPr>
            <p:spPr>
              <a:xfrm>
                <a:off x="572654" y="3746234"/>
                <a:ext cx="6243781" cy="427489"/>
              </a:xfrm>
              <a:prstGeom prst="rect">
                <a:avLst/>
              </a:prstGeom>
              <a:blipFill>
                <a:blip r:embed="rId2"/>
                <a:stretch>
                  <a:fillRect t="-4286" b="-24286"/>
                </a:stretch>
              </a:blipFill>
            </p:spPr>
            <p:txBody>
              <a:bodyPr/>
              <a:lstStyle/>
              <a:p>
                <a:r>
                  <a:rPr lang="pt-BR">
                    <a:noFill/>
                  </a:rPr>
                  <a:t> </a:t>
                </a:r>
              </a:p>
            </p:txBody>
          </p:sp>
        </mc:Fallback>
      </mc:AlternateContent>
      <p:grpSp>
        <p:nvGrpSpPr>
          <p:cNvPr id="12" name="Agrupar 11"/>
          <p:cNvGrpSpPr/>
          <p:nvPr/>
        </p:nvGrpSpPr>
        <p:grpSpPr>
          <a:xfrm>
            <a:off x="7107381" y="2613492"/>
            <a:ext cx="4193309" cy="3620656"/>
            <a:chOff x="3297382" y="968413"/>
            <a:chExt cx="4608945" cy="3871441"/>
          </a:xfrm>
        </p:grpSpPr>
        <p:pic>
          <p:nvPicPr>
            <p:cNvPr id="13" name="Imagem 12"/>
            <p:cNvPicPr>
              <a:picLocks noChangeAspect="1"/>
            </p:cNvPicPr>
            <p:nvPr/>
          </p:nvPicPr>
          <p:blipFill rotWithShape="1">
            <a:blip r:embed="rId3">
              <a:extLst>
                <a:ext uri="{28A0092B-C50C-407E-A947-70E740481C1C}">
                  <a14:useLocalDpi xmlns:a14="http://schemas.microsoft.com/office/drawing/2010/main" val="0"/>
                </a:ext>
              </a:extLst>
            </a:blip>
            <a:srcRect l="1" t="1" r="16694" b="35355"/>
            <a:stretch/>
          </p:blipFill>
          <p:spPr>
            <a:xfrm>
              <a:off x="3297382" y="968413"/>
              <a:ext cx="4608945" cy="3871441"/>
            </a:xfrm>
            <a:prstGeom prst="rect">
              <a:avLst/>
            </a:prstGeom>
          </p:spPr>
        </p:pic>
        <p:sp>
          <p:nvSpPr>
            <p:cNvPr id="14" name="CaixaDeTexto 13"/>
            <p:cNvSpPr txBox="1"/>
            <p:nvPr/>
          </p:nvSpPr>
          <p:spPr>
            <a:xfrm>
              <a:off x="7250545" y="4193523"/>
              <a:ext cx="655782" cy="646331"/>
            </a:xfrm>
            <a:prstGeom prst="rect">
              <a:avLst/>
            </a:prstGeom>
            <a:solidFill>
              <a:schemeClr val="bg1"/>
            </a:solidFill>
          </p:spPr>
          <p:txBody>
            <a:bodyPr wrap="square" rtlCol="0">
              <a:spAutoFit/>
            </a:bodyPr>
            <a:lstStyle/>
            <a:p>
              <a:endParaRPr lang="pt-BR" dirty="0" smtClean="0"/>
            </a:p>
            <a:p>
              <a:endParaRPr lang="pt-BR" dirty="0"/>
            </a:p>
          </p:txBody>
        </p:sp>
      </p:grpSp>
      <p:sp>
        <p:nvSpPr>
          <p:cNvPr id="9" name="CaixaDeTexto 8"/>
          <p:cNvSpPr txBox="1"/>
          <p:nvPr/>
        </p:nvSpPr>
        <p:spPr>
          <a:xfrm>
            <a:off x="6890327" y="6151420"/>
            <a:ext cx="4627418" cy="523220"/>
          </a:xfrm>
          <a:prstGeom prst="rect">
            <a:avLst/>
          </a:prstGeom>
          <a:noFill/>
        </p:spPr>
        <p:txBody>
          <a:bodyPr wrap="square" rtlCol="0">
            <a:spAutoFit/>
          </a:bodyPr>
          <a:lstStyle/>
          <a:p>
            <a:pPr algn="ctr"/>
            <a:r>
              <a:rPr lang="pt-BR" sz="1400" dirty="0" smtClean="0">
                <a:latin typeface="Arial" panose="020B0604020202020204" pitchFamily="34" charset="0"/>
                <a:cs typeface="Arial" panose="020B0604020202020204" pitchFamily="34" charset="0"/>
              </a:rPr>
              <a:t>Fonte: </a:t>
            </a:r>
            <a:r>
              <a:rPr lang="pt-BR" sz="1400" dirty="0" smtClean="0">
                <a:latin typeface="Arial" panose="020B0604020202020204" pitchFamily="34" charset="0"/>
                <a:cs typeface="Arial" panose="020B0604020202020204" pitchFamily="34" charset="0"/>
                <a:hlinkClick r:id="rId4"/>
              </a:rPr>
              <a:t>http</a:t>
            </a:r>
            <a:r>
              <a:rPr lang="pt-BR" sz="1400" dirty="0">
                <a:latin typeface="Arial" panose="020B0604020202020204" pitchFamily="34" charset="0"/>
                <a:cs typeface="Arial" panose="020B0604020202020204" pitchFamily="34" charset="0"/>
                <a:hlinkClick r:id="rId4"/>
              </a:rPr>
              <a:t>://</a:t>
            </a:r>
            <a:r>
              <a:rPr lang="pt-BR" sz="1400" dirty="0" smtClean="0">
                <a:latin typeface="Arial" panose="020B0604020202020204" pitchFamily="34" charset="0"/>
                <a:cs typeface="Arial" panose="020B0604020202020204" pitchFamily="34" charset="0"/>
                <a:hlinkClick r:id="rId4"/>
              </a:rPr>
              <a:t>www.infoescola.com/wp-content/uploads/2007/02/fissao-nuclear.jpg</a:t>
            </a:r>
            <a:r>
              <a:rPr lang="pt-BR" sz="1400" dirty="0" smtClean="0">
                <a:latin typeface="Arial" panose="020B0604020202020204" pitchFamily="34" charset="0"/>
                <a:cs typeface="Arial" panose="020B0604020202020204" pitchFamily="34" charset="0"/>
              </a:rPr>
              <a:t> (modificado)</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1894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0146" y="341746"/>
            <a:ext cx="11674764" cy="609397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pt-BR" sz="2000" dirty="0">
                <a:latin typeface="Arial" panose="020B0604020202020204" pitchFamily="34" charset="0"/>
                <a:cs typeface="Arial" panose="020B0604020202020204" pitchFamily="34" charset="0"/>
              </a:rPr>
              <a:t>Em um processo de fissão, a </a:t>
            </a:r>
            <a:r>
              <a:rPr lang="pt-BR" sz="2000" b="1" dirty="0">
                <a:latin typeface="Arial" panose="020B0604020202020204" pitchFamily="34" charset="0"/>
                <a:cs typeface="Arial" panose="020B0604020202020204" pitchFamily="34" charset="0"/>
              </a:rPr>
              <a:t>massa dos fragmentos produzidos </a:t>
            </a:r>
            <a:r>
              <a:rPr lang="pt-BR" sz="2000" dirty="0">
                <a:latin typeface="Arial" panose="020B0604020202020204" pitchFamily="34" charset="0"/>
                <a:cs typeface="Arial" panose="020B0604020202020204" pitchFamily="34" charset="0"/>
              </a:rPr>
              <a:t>mais a dos nêutrons ejetados é menor do que a massa do núcleo original fissionado. </a:t>
            </a:r>
            <a:r>
              <a:rPr lang="pt-BR" sz="2000" b="1" dirty="0" smtClean="0">
                <a:latin typeface="Arial" panose="020B0604020202020204" pitchFamily="34" charset="0"/>
                <a:cs typeface="Arial" panose="020B0604020202020204" pitchFamily="34" charset="0"/>
              </a:rPr>
              <a:t>A </a:t>
            </a:r>
            <a:r>
              <a:rPr lang="pt-BR" sz="2000" b="1" dirty="0">
                <a:latin typeface="Arial" panose="020B0604020202020204" pitchFamily="34" charset="0"/>
                <a:cs typeface="Arial" panose="020B0604020202020204" pitchFamily="34" charset="0"/>
              </a:rPr>
              <a:t>pequena diferença de massa que falta é convertida em grande quantidade de energia </a:t>
            </a:r>
            <a:r>
              <a:rPr lang="pt-BR" sz="2000" dirty="0">
                <a:latin typeface="Arial" panose="020B0604020202020204" pitchFamily="34" charset="0"/>
                <a:cs typeface="Arial" panose="020B0604020202020204" pitchFamily="34" charset="0"/>
              </a:rPr>
              <a:t>durante a reação, obedecendo à famosa equação de Einstein: </a:t>
            </a:r>
            <a:r>
              <a:rPr lang="pt-BR" sz="2000" b="1" i="1" dirty="0">
                <a:latin typeface="Arial" panose="020B0604020202020204" pitchFamily="34" charset="0"/>
                <a:cs typeface="Arial" panose="020B0604020202020204" pitchFamily="34" charset="0"/>
              </a:rPr>
              <a:t>E = </a:t>
            </a:r>
            <a:r>
              <a:rPr lang="pt-BR" sz="2000" b="1" i="1" dirty="0" err="1">
                <a:latin typeface="Arial" panose="020B0604020202020204" pitchFamily="34" charset="0"/>
                <a:cs typeface="Arial" panose="020B0604020202020204" pitchFamily="34" charset="0"/>
              </a:rPr>
              <a:t>mc</a:t>
            </a:r>
            <a:r>
              <a:rPr lang="pt-BR" sz="2000" b="1" i="1" dirty="0">
                <a:latin typeface="Arial" panose="020B0604020202020204" pitchFamily="34" charset="0"/>
                <a:cs typeface="Arial" panose="020B0604020202020204" pitchFamily="34" charset="0"/>
              </a:rPr>
              <a:t>²</a:t>
            </a: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quantidade de matéria convertida em energia é cerca de </a:t>
            </a:r>
            <a:r>
              <a:rPr lang="pt-BR" sz="2000" b="1" dirty="0">
                <a:latin typeface="Arial" panose="020B0604020202020204" pitchFamily="34" charset="0"/>
                <a:cs typeface="Arial" panose="020B0604020202020204" pitchFamily="34" charset="0"/>
              </a:rPr>
              <a:t>0,1%</a:t>
            </a:r>
            <a:r>
              <a:rPr lang="pt-BR" sz="2000" dirty="0">
                <a:latin typeface="Arial" panose="020B0604020202020204" pitchFamily="34" charset="0"/>
                <a:cs typeface="Arial" panose="020B0604020202020204" pitchFamily="34" charset="0"/>
              </a:rPr>
              <a:t> .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energia liberada na fissão encontra-se principalmente na forma de energia cinética dos núcleos menores produzidos no processo, os quais se afastam uns dos outros e dos nêutrons ejetados a altas velocidades, além de radiação gama.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Assim</a:t>
            </a:r>
            <a:r>
              <a:rPr lang="pt-BR" sz="2000" dirty="0">
                <a:latin typeface="Arial" panose="020B0604020202020204" pitchFamily="34" charset="0"/>
                <a:cs typeface="Arial" panose="020B0604020202020204" pitchFamily="34" charset="0"/>
              </a:rPr>
              <a:t>, a fissão nuclear é um processo de liberação de </a:t>
            </a:r>
            <a:r>
              <a:rPr lang="pt-BR" sz="2000" dirty="0" smtClean="0">
                <a:latin typeface="Arial" panose="020B0604020202020204" pitchFamily="34" charset="0"/>
                <a:cs typeface="Arial" panose="020B0604020202020204" pitchFamily="34" charset="0"/>
              </a:rPr>
              <a:t>energia. </a:t>
            </a:r>
            <a:r>
              <a:rPr lang="pt-BR" sz="2000" dirty="0" smtClean="0">
                <a:solidFill>
                  <a:srgbClr val="3333FF"/>
                </a:solidFill>
                <a:latin typeface="Arial" panose="020B0604020202020204" pitchFamily="34" charset="0"/>
                <a:cs typeface="Arial" panose="020B0604020202020204" pitchFamily="34" charset="0"/>
              </a:rPr>
              <a:t>No </a:t>
            </a:r>
            <a:r>
              <a:rPr lang="pt-BR" sz="2000" dirty="0">
                <a:solidFill>
                  <a:srgbClr val="3333FF"/>
                </a:solidFill>
                <a:latin typeface="Arial" panose="020B0604020202020204" pitchFamily="34" charset="0"/>
                <a:cs typeface="Arial" panose="020B0604020202020204" pitchFamily="34" charset="0"/>
              </a:rPr>
              <a:t>caso do urânio-235, </a:t>
            </a:r>
            <a:r>
              <a:rPr lang="pt-BR" sz="2000" b="1" dirty="0">
                <a:solidFill>
                  <a:srgbClr val="3333FF"/>
                </a:solidFill>
                <a:latin typeface="Arial" panose="020B0604020202020204" pitchFamily="34" charset="0"/>
                <a:cs typeface="Arial" panose="020B0604020202020204" pitchFamily="34" charset="0"/>
              </a:rPr>
              <a:t>a energia liberada na fissão </a:t>
            </a:r>
            <a:r>
              <a:rPr lang="pt-BR" sz="2000" dirty="0">
                <a:solidFill>
                  <a:srgbClr val="3333FF"/>
                </a:solidFill>
                <a:latin typeface="Arial" panose="020B0604020202020204" pitchFamily="34" charset="0"/>
                <a:cs typeface="Arial" panose="020B0604020202020204" pitchFamily="34" charset="0"/>
              </a:rPr>
              <a:t>de</a:t>
            </a:r>
            <a:r>
              <a:rPr lang="pt-BR" sz="2000" b="1" dirty="0">
                <a:solidFill>
                  <a:srgbClr val="3333FF"/>
                </a:solidFill>
                <a:latin typeface="Arial" panose="020B0604020202020204" pitchFamily="34" charset="0"/>
                <a:cs typeface="Arial" panose="020B0604020202020204" pitchFamily="34" charset="0"/>
              </a:rPr>
              <a:t> </a:t>
            </a:r>
            <a:r>
              <a:rPr lang="pt-BR" sz="2000" u="sng" dirty="0">
                <a:solidFill>
                  <a:srgbClr val="3333FF"/>
                </a:solidFill>
                <a:latin typeface="Arial" panose="020B0604020202020204" pitchFamily="34" charset="0"/>
                <a:cs typeface="Arial" panose="020B0604020202020204" pitchFamily="34" charset="0"/>
              </a:rPr>
              <a:t>um núcleo é de 3,2 </a:t>
            </a:r>
            <a:r>
              <a:rPr lang="pt-BR" sz="2000" u="sng" dirty="0" smtClean="0">
                <a:solidFill>
                  <a:srgbClr val="3333FF"/>
                </a:solidFill>
                <a:latin typeface="Arial" panose="020B0604020202020204" pitchFamily="34" charset="0"/>
                <a:cs typeface="Arial" panose="020B0604020202020204" pitchFamily="34" charset="0"/>
              </a:rPr>
              <a:t>x </a:t>
            </a:r>
            <a:r>
              <a:rPr lang="pt-BR" sz="2000" u="sng" dirty="0">
                <a:solidFill>
                  <a:srgbClr val="3333FF"/>
                </a:solidFill>
                <a:latin typeface="Arial" panose="020B0604020202020204" pitchFamily="34" charset="0"/>
                <a:cs typeface="Arial" panose="020B0604020202020204" pitchFamily="34" charset="0"/>
              </a:rPr>
              <a:t>10</a:t>
            </a:r>
            <a:r>
              <a:rPr lang="pt-BR" sz="2000" u="sng" baseline="30000" dirty="0">
                <a:solidFill>
                  <a:srgbClr val="3333FF"/>
                </a:solidFill>
                <a:latin typeface="Arial" panose="020B0604020202020204" pitchFamily="34" charset="0"/>
                <a:cs typeface="Arial" panose="020B0604020202020204" pitchFamily="34" charset="0"/>
              </a:rPr>
              <a:t>-11</a:t>
            </a:r>
            <a:r>
              <a:rPr lang="pt-BR" sz="2000" u="sng" dirty="0">
                <a:solidFill>
                  <a:srgbClr val="3333FF"/>
                </a:solidFill>
                <a:latin typeface="Arial" panose="020B0604020202020204" pitchFamily="34" charset="0"/>
                <a:cs typeface="Arial" panose="020B0604020202020204" pitchFamily="34" charset="0"/>
              </a:rPr>
              <a:t> J </a:t>
            </a:r>
            <a:r>
              <a:rPr lang="pt-BR" sz="2000" dirty="0">
                <a:solidFill>
                  <a:srgbClr val="3333FF"/>
                </a:solidFill>
                <a:latin typeface="Arial" panose="020B0604020202020204" pitchFamily="34" charset="0"/>
                <a:cs typeface="Arial" panose="020B0604020202020204" pitchFamily="34" charset="0"/>
              </a:rPr>
              <a:t>e na fissão completa de </a:t>
            </a:r>
            <a:r>
              <a:rPr lang="pt-BR" sz="2000" u="sng" dirty="0">
                <a:solidFill>
                  <a:srgbClr val="3333FF"/>
                </a:solidFill>
                <a:latin typeface="Arial" panose="020B0604020202020204" pitchFamily="34" charset="0"/>
                <a:cs typeface="Arial" panose="020B0604020202020204" pitchFamily="34" charset="0"/>
              </a:rPr>
              <a:t>1 kg é de 8,21 </a:t>
            </a:r>
            <a:r>
              <a:rPr lang="pt-BR" sz="2000" u="sng" dirty="0" smtClean="0">
                <a:solidFill>
                  <a:srgbClr val="3333FF"/>
                </a:solidFill>
                <a:latin typeface="Arial" panose="020B0604020202020204" pitchFamily="34" charset="0"/>
                <a:cs typeface="Arial" panose="020B0604020202020204" pitchFamily="34" charset="0"/>
              </a:rPr>
              <a:t>x </a:t>
            </a:r>
            <a:r>
              <a:rPr lang="pt-BR" sz="2000" u="sng" dirty="0">
                <a:solidFill>
                  <a:srgbClr val="3333FF"/>
                </a:solidFill>
                <a:latin typeface="Arial" panose="020B0604020202020204" pitchFamily="34" charset="0"/>
                <a:cs typeface="Arial" panose="020B0604020202020204" pitchFamily="34" charset="0"/>
              </a:rPr>
              <a:t>10</a:t>
            </a:r>
            <a:r>
              <a:rPr lang="pt-BR" sz="2000" u="sng" baseline="30000" dirty="0">
                <a:solidFill>
                  <a:srgbClr val="3333FF"/>
                </a:solidFill>
                <a:latin typeface="Arial" panose="020B0604020202020204" pitchFamily="34" charset="0"/>
                <a:cs typeface="Arial" panose="020B0604020202020204" pitchFamily="34" charset="0"/>
              </a:rPr>
              <a:t>13</a:t>
            </a:r>
            <a:r>
              <a:rPr lang="pt-BR" sz="2000" u="sng" dirty="0">
                <a:solidFill>
                  <a:srgbClr val="3333FF"/>
                </a:solidFill>
                <a:latin typeface="Arial" panose="020B0604020202020204" pitchFamily="34" charset="0"/>
                <a:cs typeface="Arial" panose="020B0604020202020204" pitchFamily="34" charset="0"/>
              </a:rPr>
              <a:t> J</a:t>
            </a:r>
            <a:r>
              <a:rPr lang="pt-BR" sz="2000" dirty="0">
                <a:solidFill>
                  <a:srgbClr val="3333FF"/>
                </a:solidFill>
                <a:latin typeface="Arial" panose="020B0604020202020204" pitchFamily="34" charset="0"/>
                <a:cs typeface="Arial" panose="020B0604020202020204" pitchFamily="34" charset="0"/>
              </a:rPr>
              <a:t>, cerca de 2 </a:t>
            </a:r>
            <a:r>
              <a:rPr lang="pt-BR" sz="2000" dirty="0" smtClean="0">
                <a:solidFill>
                  <a:srgbClr val="3333FF"/>
                </a:solidFill>
                <a:latin typeface="Arial" panose="020B0604020202020204" pitchFamily="34" charset="0"/>
                <a:cs typeface="Arial" panose="020B0604020202020204" pitchFamily="34" charset="0"/>
              </a:rPr>
              <a:t>x </a:t>
            </a:r>
            <a:r>
              <a:rPr lang="pt-BR" sz="2000" dirty="0">
                <a:solidFill>
                  <a:srgbClr val="3333FF"/>
                </a:solidFill>
                <a:latin typeface="Arial" panose="020B0604020202020204" pitchFamily="34" charset="0"/>
                <a:cs typeface="Arial" panose="020B0604020202020204" pitchFamily="34" charset="0"/>
              </a:rPr>
              <a:t>10</a:t>
            </a:r>
            <a:r>
              <a:rPr lang="pt-BR" sz="2000" baseline="30000" dirty="0">
                <a:solidFill>
                  <a:srgbClr val="3333FF"/>
                </a:solidFill>
                <a:latin typeface="Arial" panose="020B0604020202020204" pitchFamily="34" charset="0"/>
                <a:cs typeface="Arial" panose="020B0604020202020204" pitchFamily="34" charset="0"/>
              </a:rPr>
              <a:t>10 </a:t>
            </a:r>
            <a:r>
              <a:rPr lang="pt-BR" sz="2000" dirty="0">
                <a:solidFill>
                  <a:srgbClr val="3333FF"/>
                </a:solidFill>
                <a:latin typeface="Arial" panose="020B0604020202020204" pitchFamily="34" charset="0"/>
                <a:cs typeface="Arial" panose="020B0604020202020204" pitchFamily="34" charset="0"/>
              </a:rPr>
              <a:t>kcal</a:t>
            </a:r>
            <a:r>
              <a:rPr lang="pt-BR" sz="2000" dirty="0">
                <a:latin typeface="Arial" panose="020B0604020202020204" pitchFamily="34" charset="0"/>
                <a:cs typeface="Arial" panose="020B0604020202020204" pitchFamily="34" charset="0"/>
              </a:rPr>
              <a:t>. Essa imensa quantidade de energia liberada equivale à explosão de 20.000 toneladas de trinitrotolueno (TNT). </a:t>
            </a:r>
            <a:endParaRPr lang="pt-BR" dirty="0"/>
          </a:p>
        </p:txBody>
      </p:sp>
    </p:spTree>
    <p:extLst>
      <p:ext uri="{BB962C8B-B14F-4D97-AF65-F5344CB8AC3E}">
        <p14:creationId xmlns:p14="http://schemas.microsoft.com/office/powerpoint/2010/main" val="11848047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909" y="286327"/>
            <a:ext cx="11684000" cy="3785652"/>
          </a:xfrm>
          <a:prstGeom prst="rect">
            <a:avLst/>
          </a:prstGeom>
          <a:noFill/>
        </p:spPr>
        <p:txBody>
          <a:bodyPr wrap="square" rtlCol="0">
            <a:spAutoFit/>
          </a:bodyPr>
          <a:lstStyle/>
          <a:p>
            <a:r>
              <a:rPr lang="pt-BR" sz="2000" b="1" dirty="0">
                <a:solidFill>
                  <a:srgbClr val="C00000"/>
                </a:solidFill>
                <a:latin typeface="Arial" panose="020B0604020202020204" pitchFamily="34" charset="0"/>
                <a:cs typeface="Arial" panose="020B0604020202020204" pitchFamily="34" charset="0"/>
              </a:rPr>
              <a:t>Núcleos físseis e núcleos </a:t>
            </a:r>
            <a:r>
              <a:rPr lang="pt-BR" sz="2000" b="1" dirty="0" smtClean="0">
                <a:solidFill>
                  <a:srgbClr val="C00000"/>
                </a:solidFill>
                <a:latin typeface="Arial" panose="020B0604020202020204" pitchFamily="34" charset="0"/>
                <a:cs typeface="Arial" panose="020B0604020202020204" pitchFamily="34" charset="0"/>
              </a:rPr>
              <a:t>férteis</a:t>
            </a:r>
          </a:p>
          <a:p>
            <a:endParaRPr lang="pt-BR" sz="2000" b="1" dirty="0" smtClean="0">
              <a:solidFill>
                <a:srgbClr val="C00000"/>
              </a:solidFill>
              <a:latin typeface="Arial" panose="020B0604020202020204" pitchFamily="34" charset="0"/>
              <a:cs typeface="Arial" panose="020B0604020202020204" pitchFamily="34" charset="0"/>
            </a:endParaRPr>
          </a:p>
          <a:p>
            <a:pPr algn="just"/>
            <a:r>
              <a:rPr lang="pt-BR" sz="2000" b="1" dirty="0" smtClean="0">
                <a:solidFill>
                  <a:srgbClr val="C00000"/>
                </a:solidFill>
                <a:latin typeface="Arial" panose="020B0604020202020204" pitchFamily="34" charset="0"/>
                <a:cs typeface="Arial" panose="020B0604020202020204" pitchFamily="34" charset="0"/>
              </a:rPr>
              <a:t>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latin typeface="Arial" panose="020B0604020202020204" pitchFamily="34" charset="0"/>
                <a:cs typeface="Arial" panose="020B0604020202020204" pitchFamily="34" charset="0"/>
              </a:rPr>
              <a:t>Os isótopos de </a:t>
            </a:r>
            <a:r>
              <a:rPr lang="pt-BR" sz="2000" b="1" dirty="0">
                <a:latin typeface="Arial" panose="020B0604020202020204" pitchFamily="34" charset="0"/>
                <a:cs typeface="Arial" panose="020B0604020202020204" pitchFamily="34" charset="0"/>
              </a:rPr>
              <a:t>urânio-235</a:t>
            </a:r>
            <a:r>
              <a:rPr lang="pt-BR" sz="2000"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urânio-233</a:t>
            </a:r>
            <a:r>
              <a:rPr lang="pt-BR" sz="2000" dirty="0">
                <a:latin typeface="Arial" panose="020B0604020202020204" pitchFamily="34" charset="0"/>
                <a:cs typeface="Arial" panose="020B0604020202020204" pitchFamily="34" charset="0"/>
              </a:rPr>
              <a:t> e </a:t>
            </a:r>
            <a:r>
              <a:rPr lang="pt-BR" sz="2000" b="1" dirty="0">
                <a:latin typeface="Arial" panose="020B0604020202020204" pitchFamily="34" charset="0"/>
                <a:cs typeface="Arial" panose="020B0604020202020204" pitchFamily="34" charset="0"/>
              </a:rPr>
              <a:t>plutônio-239</a:t>
            </a:r>
            <a:r>
              <a:rPr lang="pt-BR" sz="2000" dirty="0">
                <a:latin typeface="Arial" panose="020B0604020202020204" pitchFamily="34" charset="0"/>
                <a:cs typeface="Arial" panose="020B0604020202020204" pitchFamily="34" charset="0"/>
              </a:rPr>
              <a:t> são chamados de </a:t>
            </a:r>
            <a:r>
              <a:rPr lang="pt-BR" sz="2000" b="1" u="sng" dirty="0">
                <a:latin typeface="Arial" panose="020B0604020202020204" pitchFamily="34" charset="0"/>
                <a:cs typeface="Arial" panose="020B0604020202020204" pitchFamily="34" charset="0"/>
              </a:rPr>
              <a:t>núcleos físseis</a:t>
            </a:r>
            <a:r>
              <a:rPr lang="pt-BR" sz="2000" dirty="0">
                <a:latin typeface="Arial" panose="020B0604020202020204" pitchFamily="34" charset="0"/>
                <a:cs typeface="Arial" panose="020B0604020202020204" pitchFamily="34" charset="0"/>
              </a:rPr>
              <a:t>, pois sofrem o processo de fissão nuclear pelo bombardeamento de nêutrons.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pt-BR" sz="2000" dirty="0" smtClean="0">
              <a:latin typeface="Arial" panose="020B0604020202020204" pitchFamily="34" charset="0"/>
              <a:cs typeface="Arial" panose="020B0604020202020204" pitchFamily="34" charset="0"/>
            </a:endParaRPr>
          </a:p>
          <a:p>
            <a:pPr algn="just">
              <a:lnSpc>
                <a:spcPct val="150000"/>
              </a:lnSpc>
            </a:pP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Os </a:t>
            </a:r>
            <a:r>
              <a:rPr lang="pt-BR" sz="2000" b="1" u="sng" dirty="0">
                <a:latin typeface="Arial" panose="020B0604020202020204" pitchFamily="34" charset="0"/>
                <a:cs typeface="Arial" panose="020B0604020202020204" pitchFamily="34" charset="0"/>
              </a:rPr>
              <a:t>núcleos </a:t>
            </a:r>
            <a:r>
              <a:rPr lang="pt-BR" sz="2000" b="1" u="sng" dirty="0" smtClean="0">
                <a:latin typeface="Arial" panose="020B0604020202020204" pitchFamily="34" charset="0"/>
                <a:cs typeface="Arial" panose="020B0604020202020204" pitchFamily="34" charset="0"/>
              </a:rPr>
              <a:t>férteis</a:t>
            </a:r>
            <a:r>
              <a:rPr lang="pt-BR" sz="2000" b="1"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são aqueles que </a:t>
            </a:r>
            <a:r>
              <a:rPr lang="pt-BR" sz="2000" u="sng" dirty="0">
                <a:latin typeface="Arial" panose="020B0604020202020204" pitchFamily="34" charset="0"/>
                <a:cs typeface="Arial" panose="020B0604020202020204" pitchFamily="34" charset="0"/>
              </a:rPr>
              <a:t>não sofrem fissão</a:t>
            </a:r>
            <a:r>
              <a:rPr lang="pt-BR" sz="2000" dirty="0">
                <a:latin typeface="Arial" panose="020B0604020202020204" pitchFamily="34" charset="0"/>
                <a:cs typeface="Arial" panose="020B0604020202020204" pitchFamily="34" charset="0"/>
              </a:rPr>
              <a:t> ao capturarem um nêutron, mas se transformam em novos elementos </a:t>
            </a:r>
            <a:r>
              <a:rPr lang="pt-BR" sz="2000" dirty="0" smtClean="0">
                <a:latin typeface="Arial" panose="020B0604020202020204" pitchFamily="34" charset="0"/>
                <a:cs typeface="Arial" panose="020B0604020202020204" pitchFamily="34" charset="0"/>
              </a:rPr>
              <a:t>(transmutam</a:t>
            </a:r>
            <a:r>
              <a:rPr lang="pt-BR" sz="2000" dirty="0">
                <a:latin typeface="Arial" panose="020B0604020202020204" pitchFamily="34" charset="0"/>
                <a:cs typeface="Arial" panose="020B0604020202020204" pitchFamily="34" charset="0"/>
              </a:rPr>
              <a:t>). É o caso do </a:t>
            </a:r>
            <a:r>
              <a:rPr lang="pt-BR" sz="2000" b="1" dirty="0">
                <a:latin typeface="Arial" panose="020B0604020202020204" pitchFamily="34" charset="0"/>
                <a:cs typeface="Arial" panose="020B0604020202020204" pitchFamily="34" charset="0"/>
              </a:rPr>
              <a:t>urânio-238</a:t>
            </a:r>
            <a:r>
              <a:rPr lang="pt-BR" sz="2000" dirty="0">
                <a:latin typeface="Arial" panose="020B0604020202020204" pitchFamily="34" charset="0"/>
                <a:cs typeface="Arial" panose="020B0604020202020204" pitchFamily="34" charset="0"/>
              </a:rPr>
              <a:t> e do </a:t>
            </a:r>
            <a:r>
              <a:rPr lang="pt-BR" sz="2000" b="1" dirty="0" smtClean="0">
                <a:latin typeface="Arial" panose="020B0604020202020204" pitchFamily="34" charset="0"/>
                <a:cs typeface="Arial" panose="020B0604020202020204" pitchFamily="34" charset="0"/>
              </a:rPr>
              <a:t>tório-232</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3477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86326" y="1173017"/>
            <a:ext cx="11647054" cy="4555093"/>
          </a:xfrm>
          <a:prstGeom prst="rect">
            <a:avLst/>
          </a:prstGeom>
          <a:noFill/>
        </p:spPr>
        <p:txBody>
          <a:bodyPr wrap="square" rtlCol="0">
            <a:spAutoFit/>
          </a:bodyPr>
          <a:lstStyle/>
          <a:p>
            <a:pPr lvl="0" algn="ctr">
              <a:lnSpc>
                <a:spcPct val="150000"/>
              </a:lnSpc>
            </a:pPr>
            <a:r>
              <a:rPr lang="pt-BR" sz="2000" b="1" dirty="0" smtClean="0">
                <a:latin typeface="Arial" panose="020B0604020202020204" pitchFamily="34" charset="0"/>
                <a:cs typeface="Arial" panose="020B0604020202020204" pitchFamily="34" charset="0"/>
              </a:rPr>
              <a:t>VÍDEO</a:t>
            </a:r>
            <a:r>
              <a:rPr lang="pt-BR" sz="2000" dirty="0" smtClean="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Fissão nuclear, nuclear </a:t>
            </a:r>
            <a:r>
              <a:rPr lang="pt-BR" sz="2000" i="1" dirty="0" err="1">
                <a:latin typeface="Arial" panose="020B0604020202020204" pitchFamily="34" charset="0"/>
                <a:cs typeface="Arial" panose="020B0604020202020204" pitchFamily="34" charset="0"/>
              </a:rPr>
              <a:t>fission</a:t>
            </a:r>
            <a:r>
              <a:rPr lang="pt-BR" sz="2000" dirty="0">
                <a:latin typeface="Arial" panose="020B0604020202020204" pitchFamily="34" charset="0"/>
                <a:cs typeface="Arial" panose="020B0604020202020204" pitchFamily="34" charset="0"/>
              </a:rPr>
              <a:t> –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a:t>
            </a:r>
          </a:p>
          <a:p>
            <a:pPr algn="ctr">
              <a:lnSpc>
                <a:spcPct val="150000"/>
              </a:lnSpc>
            </a:pPr>
            <a:r>
              <a:rPr lang="pt-BR" sz="2000" dirty="0">
                <a:latin typeface="Arial" panose="020B0604020202020204" pitchFamily="34" charset="0"/>
                <a:cs typeface="Arial" panose="020B0604020202020204" pitchFamily="34" charset="0"/>
              </a:rPr>
              <a:t>Duração: 01min35s.</a:t>
            </a:r>
          </a:p>
          <a:p>
            <a:pPr algn="ctr">
              <a:lnSpc>
                <a:spcPct val="150000"/>
              </a:lnSpc>
            </a:pPr>
            <a:r>
              <a:rPr lang="pt-BR" sz="2000" u="sng" dirty="0" smtClean="0">
                <a:latin typeface="Arial" panose="020B0604020202020204" pitchFamily="34" charset="0"/>
                <a:cs typeface="Arial" panose="020B0604020202020204" pitchFamily="34" charset="0"/>
                <a:hlinkClick r:id="rId2"/>
              </a:rPr>
              <a:t>http</a:t>
            </a:r>
            <a:r>
              <a:rPr lang="pt-BR" sz="2000" u="sng" dirty="0">
                <a:latin typeface="Arial" panose="020B0604020202020204" pitchFamily="34" charset="0"/>
                <a:cs typeface="Arial" panose="020B0604020202020204" pitchFamily="34" charset="0"/>
                <a:hlinkClick r:id="rId2"/>
              </a:rPr>
              <a:t>://</a:t>
            </a:r>
            <a:r>
              <a:rPr lang="pt-BR" sz="2000" u="sng" dirty="0" smtClean="0">
                <a:latin typeface="Arial" panose="020B0604020202020204" pitchFamily="34" charset="0"/>
                <a:cs typeface="Arial" panose="020B0604020202020204" pitchFamily="34" charset="0"/>
                <a:hlinkClick r:id="rId2"/>
              </a:rPr>
              <a:t>www.youtube.com/watch?v=ehL4HoyRqdwh</a:t>
            </a:r>
            <a:r>
              <a:rPr lang="pt-BR" sz="2000" u="sng" dirty="0" smtClean="0">
                <a:latin typeface="Arial" panose="020B0604020202020204" pitchFamily="34" charset="0"/>
                <a:cs typeface="Arial" panose="020B0604020202020204" pitchFamily="34" charset="0"/>
              </a:rPr>
              <a:t> </a:t>
            </a:r>
          </a:p>
          <a:p>
            <a:pPr algn="ctr">
              <a:lnSpc>
                <a:spcPct val="150000"/>
              </a:lnSpc>
            </a:pPr>
            <a:endParaRPr lang="pt-BR" sz="2000" u="sng" dirty="0">
              <a:latin typeface="Arial" panose="020B0604020202020204" pitchFamily="34" charset="0"/>
              <a:cs typeface="Arial" panose="020B0604020202020204" pitchFamily="34" charset="0"/>
            </a:endParaRPr>
          </a:p>
          <a:p>
            <a:pPr algn="ctr">
              <a:lnSpc>
                <a:spcPct val="150000"/>
              </a:lnSpc>
            </a:pPr>
            <a:endParaRPr lang="pt-BR" sz="2000" u="sng" dirty="0" smtClean="0">
              <a:latin typeface="Arial" panose="020B0604020202020204" pitchFamily="34" charset="0"/>
              <a:cs typeface="Arial" panose="020B0604020202020204" pitchFamily="34" charset="0"/>
            </a:endParaRPr>
          </a:p>
          <a:p>
            <a:pPr algn="ctr">
              <a:lnSpc>
                <a:spcPct val="150000"/>
              </a:lnSpc>
            </a:pPr>
            <a:endParaRPr lang="pt-BR" sz="2000" u="sng" dirty="0">
              <a:latin typeface="Arial" panose="020B0604020202020204" pitchFamily="34" charset="0"/>
              <a:cs typeface="Arial" panose="020B0604020202020204" pitchFamily="34" charset="0"/>
            </a:endParaRPr>
          </a:p>
          <a:p>
            <a:pPr lvl="0" algn="ctr">
              <a:lnSpc>
                <a:spcPct val="150000"/>
              </a:lnSpc>
            </a:pPr>
            <a:r>
              <a:rPr lang="pt-BR" sz="2000" b="1" dirty="0" smtClean="0">
                <a:latin typeface="Arial" panose="020B0604020202020204" pitchFamily="34" charset="0"/>
                <a:cs typeface="Arial" panose="020B0604020202020204" pitchFamily="34" charset="0"/>
              </a:rPr>
              <a:t>SIMULAÇÃO</a:t>
            </a:r>
            <a:r>
              <a:rPr lang="pt-BR" sz="2000" dirty="0" smtClean="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Fissão Nuclear</a:t>
            </a:r>
            <a:r>
              <a:rPr lang="pt-BR" sz="2000" dirty="0">
                <a:latin typeface="Arial" panose="020B0604020202020204" pitchFamily="34" charset="0"/>
                <a:cs typeface="Arial" panose="020B0604020202020204" pitchFamily="34" charset="0"/>
              </a:rPr>
              <a:t>. </a:t>
            </a:r>
          </a:p>
          <a:p>
            <a:pPr algn="ctr">
              <a:lnSpc>
                <a:spcPct val="150000"/>
              </a:lnSpc>
            </a:pPr>
            <a:r>
              <a:rPr lang="pt-BR" sz="2000" u="sng" dirty="0" smtClean="0">
                <a:latin typeface="Arial" panose="020B0604020202020204" pitchFamily="34" charset="0"/>
                <a:cs typeface="Arial" panose="020B0604020202020204" pitchFamily="34" charset="0"/>
                <a:hlinkClick r:id="rId3"/>
              </a:rPr>
              <a:t>http</a:t>
            </a:r>
            <a:r>
              <a:rPr lang="pt-BR" sz="2000" u="sng" dirty="0">
                <a:latin typeface="Arial" panose="020B0604020202020204" pitchFamily="34" charset="0"/>
                <a:cs typeface="Arial" panose="020B0604020202020204" pitchFamily="34" charset="0"/>
                <a:hlinkClick r:id="rId3"/>
              </a:rPr>
              <a:t>://</a:t>
            </a:r>
            <a:r>
              <a:rPr lang="pt-BR" sz="2000" u="sng" dirty="0" smtClean="0">
                <a:latin typeface="Arial" panose="020B0604020202020204" pitchFamily="34" charset="0"/>
                <a:cs typeface="Arial" panose="020B0604020202020204" pitchFamily="34" charset="0"/>
                <a:hlinkClick r:id="rId3"/>
              </a:rPr>
              <a:t>phet.colorado.edu/pt_BR/simulation/nuclear-fission</a:t>
            </a:r>
            <a:endParaRPr lang="pt-BR" sz="2000" u="sng" dirty="0" smtClean="0">
              <a:latin typeface="Arial" panose="020B0604020202020204" pitchFamily="34" charset="0"/>
              <a:cs typeface="Arial" panose="020B0604020202020204" pitchFamily="34" charset="0"/>
            </a:endParaRPr>
          </a:p>
          <a:p>
            <a:pPr algn="ctr">
              <a:lnSpc>
                <a:spcPct val="150000"/>
              </a:lnSpc>
            </a:pPr>
            <a:r>
              <a:rPr lang="pt-BR" sz="2000" dirty="0" smtClean="0">
                <a:latin typeface="Arial" panose="020B0604020202020204" pitchFamily="34" charset="0"/>
                <a:cs typeface="Arial" panose="020B0604020202020204" pitchFamily="34" charset="0"/>
              </a:rPr>
              <a:t>(Sugestão - </a:t>
            </a:r>
            <a:r>
              <a:rPr lang="pt-BR" sz="2000" dirty="0">
                <a:latin typeface="Arial" panose="020B0604020202020204" pitchFamily="34" charset="0"/>
                <a:cs typeface="Arial" panose="020B0604020202020204" pitchFamily="34" charset="0"/>
              </a:rPr>
              <a:t>Escolher a opção “fissão: um núcleo, reiniciar núcleo” e disparar o canhão de nêutrons). </a:t>
            </a:r>
          </a:p>
          <a:p>
            <a:pPr algn="ct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492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8" y="406400"/>
            <a:ext cx="11684000" cy="5170646"/>
          </a:xfrm>
          <a:prstGeom prst="rect">
            <a:avLst/>
          </a:prstGeom>
          <a:noFill/>
        </p:spPr>
        <p:txBody>
          <a:bodyPr wrap="square" rtlCol="0">
            <a:spAutoFit/>
          </a:bodyPr>
          <a:lstStyle/>
          <a:p>
            <a:pPr>
              <a:lnSpc>
                <a:spcPct val="150000"/>
              </a:lnSpc>
            </a:pPr>
            <a:r>
              <a:rPr lang="pt-BR" sz="2000" b="1" dirty="0">
                <a:latin typeface="Arial" panose="020B0604020202020204" pitchFamily="34" charset="0"/>
                <a:cs typeface="Arial" panose="020B0604020202020204" pitchFamily="34" charset="0"/>
              </a:rPr>
              <a:t>Para refletir e discutir</a:t>
            </a:r>
            <a:endParaRPr lang="pt-BR" sz="2000" dirty="0">
              <a:latin typeface="Arial" panose="020B0604020202020204" pitchFamily="34" charset="0"/>
              <a:cs typeface="Arial" panose="020B0604020202020204" pitchFamily="34" charset="0"/>
            </a:endParaRPr>
          </a:p>
          <a:p>
            <a:pPr algn="just">
              <a:lnSpc>
                <a:spcPct val="150000"/>
              </a:lnSpc>
            </a:pPr>
            <a:r>
              <a:rPr lang="pt-BR" sz="2000" b="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pPr marL="457200" lvl="0" indent="-457200" algn="just">
              <a:lnSpc>
                <a:spcPct val="150000"/>
              </a:lnSpc>
              <a:buFont typeface="+mj-lt"/>
              <a:buAutoNum type="arabicParenR" startAt="21"/>
            </a:pPr>
            <a:r>
              <a:rPr lang="pt-BR" sz="2000" dirty="0">
                <a:latin typeface="Arial" panose="020B0604020202020204" pitchFamily="34" charset="0"/>
                <a:cs typeface="Arial" panose="020B0604020202020204" pitchFamily="34" charset="0"/>
              </a:rPr>
              <a:t>O processo de fissão nuclear é mais facilmente realizável em núcleos leves ou em núcleos pesados?</a:t>
            </a:r>
          </a:p>
          <a:p>
            <a:pPr marL="457200" lvl="0" indent="-457200" algn="just">
              <a:lnSpc>
                <a:spcPct val="150000"/>
              </a:lnSpc>
              <a:buFont typeface="+mj-lt"/>
              <a:buAutoNum type="arabicParenR" startAt="21"/>
            </a:pPr>
            <a:r>
              <a:rPr lang="pt-BR" sz="2000" dirty="0">
                <a:latin typeface="Arial" panose="020B0604020202020204" pitchFamily="34" charset="0"/>
                <a:cs typeface="Arial" panose="020B0604020202020204" pitchFamily="34" charset="0"/>
              </a:rPr>
              <a:t>O que perturba a estabilidade de um radioisótopo, de forma a dar início ao processo de fissão nuclear?</a:t>
            </a:r>
          </a:p>
          <a:p>
            <a:pPr marL="457200" lvl="0" indent="-457200" algn="just">
              <a:lnSpc>
                <a:spcPct val="150000"/>
              </a:lnSpc>
              <a:buFont typeface="+mj-lt"/>
              <a:buAutoNum type="arabicParenR" startAt="21"/>
            </a:pPr>
            <a:r>
              <a:rPr lang="pt-BR" sz="2000" dirty="0">
                <a:latin typeface="Arial" panose="020B0604020202020204" pitchFamily="34" charset="0"/>
                <a:cs typeface="Arial" panose="020B0604020202020204" pitchFamily="34" charset="0"/>
              </a:rPr>
              <a:t>A fissão nuclear é um processo natural? O que acontece quando um núcleo pesado sofre fissão?</a:t>
            </a:r>
          </a:p>
          <a:p>
            <a:pPr marL="457200" lvl="0" indent="-457200" algn="just">
              <a:lnSpc>
                <a:spcPct val="150000"/>
              </a:lnSpc>
              <a:buFont typeface="+mj-lt"/>
              <a:buAutoNum type="arabicParenR" startAt="21"/>
            </a:pPr>
            <a:r>
              <a:rPr lang="pt-BR" sz="2000" dirty="0">
                <a:latin typeface="Arial" panose="020B0604020202020204" pitchFamily="34" charset="0"/>
                <a:cs typeface="Arial" panose="020B0604020202020204" pitchFamily="34" charset="0"/>
              </a:rPr>
              <a:t>Os núcleos resultantes da fissão nuclear do urânio-235, o criptônio-91 e o </a:t>
            </a:r>
            <a:r>
              <a:rPr lang="pt-BR" sz="2000" dirty="0" smtClean="0">
                <a:latin typeface="Arial" panose="020B0604020202020204" pitchFamily="34" charset="0"/>
                <a:cs typeface="Arial" panose="020B0604020202020204" pitchFamily="34" charset="0"/>
              </a:rPr>
              <a:t>bário-142, </a:t>
            </a:r>
            <a:r>
              <a:rPr lang="pt-BR" sz="2000" dirty="0">
                <a:latin typeface="Arial" panose="020B0604020202020204" pitchFamily="34" charset="0"/>
                <a:cs typeface="Arial" panose="020B0604020202020204" pitchFamily="34" charset="0"/>
              </a:rPr>
              <a:t>sofrem decaimento radioativo?</a:t>
            </a:r>
          </a:p>
          <a:p>
            <a:pPr marL="457200" indent="-457200" algn="just">
              <a:lnSpc>
                <a:spcPct val="150000"/>
              </a:lnSpc>
              <a:buFont typeface="+mj-lt"/>
              <a:buAutoNum type="arabicParenR" startAt="21"/>
            </a:pPr>
            <a:r>
              <a:rPr lang="pt-BR" sz="2000" dirty="0">
                <a:latin typeface="Arial" panose="020B0604020202020204" pitchFamily="34" charset="0"/>
                <a:cs typeface="Arial" panose="020B0604020202020204" pitchFamily="34" charset="0"/>
              </a:rPr>
              <a:t>A soma das massas dos fragmentos de fissão é igual à massa do núcleo fissionado? O que você sabe a esse respeito?</a:t>
            </a:r>
          </a:p>
        </p:txBody>
      </p:sp>
    </p:spTree>
    <p:extLst>
      <p:ext uri="{BB962C8B-B14F-4D97-AF65-F5344CB8AC3E}">
        <p14:creationId xmlns:p14="http://schemas.microsoft.com/office/powerpoint/2010/main" val="33041092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9382" y="249844"/>
            <a:ext cx="11693236" cy="984885"/>
          </a:xfrm>
          <a:prstGeom prst="rect">
            <a:avLst/>
          </a:prstGeom>
          <a:solidFill>
            <a:srgbClr val="FF0000"/>
          </a:solidFill>
        </p:spPr>
        <p:txBody>
          <a:bodyPr wrap="square" rtlCol="0">
            <a:spAutoFit/>
          </a:bodyPr>
          <a:lstStyle/>
          <a:p>
            <a:endParaRPr lang="pt-BR" dirty="0" smtClean="0"/>
          </a:p>
          <a:p>
            <a:pPr algn="ctr"/>
            <a:r>
              <a:rPr lang="pt-BR" sz="2000" b="1" dirty="0" smtClean="0">
                <a:latin typeface="Arial" panose="020B0604020202020204" pitchFamily="34" charset="0"/>
                <a:cs typeface="Arial" panose="020B0604020202020204" pitchFamily="34" charset="0"/>
              </a:rPr>
              <a:t>REAÇÃO EM CADEIA</a:t>
            </a:r>
          </a:p>
          <a:p>
            <a:pPr algn="ctr"/>
            <a:endParaRPr lang="pt-BR" sz="2000" b="1" dirty="0">
              <a:latin typeface="Arial" panose="020B0604020202020204" pitchFamily="34" charset="0"/>
              <a:cs typeface="Arial" panose="020B0604020202020204" pitchFamily="34" charset="0"/>
            </a:endParaRPr>
          </a:p>
        </p:txBody>
      </p:sp>
      <p:sp>
        <p:nvSpPr>
          <p:cNvPr id="3" name="CaixaDeTexto 2"/>
          <p:cNvSpPr txBox="1"/>
          <p:nvPr/>
        </p:nvSpPr>
        <p:spPr>
          <a:xfrm>
            <a:off x="249382" y="1376218"/>
            <a:ext cx="11693236" cy="2400657"/>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Como os nêutrons não têm carga elétrica</a:t>
            </a:r>
            <a:r>
              <a:rPr lang="pt-BR" sz="2000" dirty="0">
                <a:latin typeface="Arial" panose="020B0604020202020204" pitchFamily="34" charset="0"/>
                <a:cs typeface="Arial" panose="020B0604020202020204" pitchFamily="34" charset="0"/>
              </a:rPr>
              <a:t>, aqueles liberados na fissão do primeiro núcleo não são repelidos pelos núcleos vizinhos. Os nêutrons ejetados incidem, então, em outros núcleos da amostra, causando a fissão de outros átomos e liberando mais nêutrons. Desse modo, a fissão é iniciada e sustentada por nêutrons. Essa sequência de fissões autossustentadas é conhecida como reação em cadeia.</a:t>
            </a:r>
          </a:p>
        </p:txBody>
      </p:sp>
      <p:sp>
        <p:nvSpPr>
          <p:cNvPr id="4" name="CaixaDeTexto 3"/>
          <p:cNvSpPr txBox="1"/>
          <p:nvPr/>
        </p:nvSpPr>
        <p:spPr>
          <a:xfrm>
            <a:off x="249382" y="3861362"/>
            <a:ext cx="11693236" cy="1938992"/>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Em um processo de fissão típico do urânio-235, são ejetados dois ou três nêutrons. Esses novos nêutrons causam a fissão de dois ou três átomos, liberando mais energia, mais quatro ou nove nêutrons adicionais. Desse modo, ocorre uma sucessão de fissões com grande liberação de calor, radiação gama e radioisótopos, em que os produtos de uma reação estimulam novas reações. </a:t>
            </a:r>
          </a:p>
        </p:txBody>
      </p:sp>
    </p:spTree>
    <p:extLst>
      <p:ext uri="{BB962C8B-B14F-4D97-AF65-F5344CB8AC3E}">
        <p14:creationId xmlns:p14="http://schemas.microsoft.com/office/powerpoint/2010/main" val="9119343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969" y="303667"/>
            <a:ext cx="7265590" cy="5515243"/>
          </a:xfrm>
          <a:prstGeom prst="rect">
            <a:avLst/>
          </a:prstGeom>
        </p:spPr>
      </p:pic>
      <p:sp>
        <p:nvSpPr>
          <p:cNvPr id="3" name="CaixaDeTexto 2"/>
          <p:cNvSpPr txBox="1"/>
          <p:nvPr/>
        </p:nvSpPr>
        <p:spPr>
          <a:xfrm>
            <a:off x="212437" y="5911273"/>
            <a:ext cx="11748654" cy="646331"/>
          </a:xfrm>
          <a:prstGeom prst="rect">
            <a:avLst/>
          </a:prstGeom>
          <a:noFill/>
        </p:spPr>
        <p:txBody>
          <a:bodyPr wrap="square" rtlCol="0">
            <a:spAutoFit/>
          </a:bodyPr>
          <a:lstStyle/>
          <a:p>
            <a:pPr algn="ctr"/>
            <a:r>
              <a:rPr lang="pt-BR" dirty="0">
                <a:latin typeface="Arial" panose="020B0604020202020204" pitchFamily="34" charset="0"/>
                <a:cs typeface="Arial" panose="020B0604020202020204" pitchFamily="34" charset="0"/>
              </a:rPr>
              <a:t> Representação da reação em cadeia do urânio-235.  </a:t>
            </a:r>
            <a:endParaRPr lang="pt-BR" dirty="0" smtClean="0">
              <a:latin typeface="Arial" panose="020B0604020202020204" pitchFamily="34" charset="0"/>
              <a:cs typeface="Arial" panose="020B0604020202020204" pitchFamily="34" charset="0"/>
            </a:endParaRPr>
          </a:p>
          <a:p>
            <a:pPr algn="ctr"/>
            <a:r>
              <a:rPr lang="pt-BR" dirty="0" smtClean="0">
                <a:latin typeface="Arial" panose="020B0604020202020204" pitchFamily="34" charset="0"/>
                <a:cs typeface="Arial" panose="020B0604020202020204" pitchFamily="34" charset="0"/>
              </a:rPr>
              <a:t>Fonte</a:t>
            </a:r>
            <a:r>
              <a:rPr lang="pt-BR"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hlinkClick r:id="rId3"/>
              </a:rPr>
              <a:t>http://</a:t>
            </a:r>
            <a:r>
              <a:rPr lang="pt-BR" dirty="0" smtClean="0">
                <a:latin typeface="Arial" panose="020B0604020202020204" pitchFamily="34" charset="0"/>
                <a:cs typeface="Arial" panose="020B0604020202020204" pitchFamily="34" charset="0"/>
                <a:hlinkClick r:id="rId3"/>
              </a:rPr>
              <a:t>www.mundoeducacao.com.br/upload/conteudo/images/fissao-nuclear.jpg</a:t>
            </a:r>
            <a:r>
              <a:rPr lang="pt-BR" dirty="0" smtClean="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7942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909" y="775854"/>
            <a:ext cx="11730182" cy="3323987"/>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A reação em cadeia não ocorre naturalmente nas rochas em que a mina de urânio está incrustrada, isto porque o urânio existente na natureza é impuro demais para sofrer espontaneamente as </a:t>
            </a:r>
            <a:r>
              <a:rPr lang="pt-BR" sz="2000" dirty="0" smtClean="0">
                <a:latin typeface="Arial" panose="020B0604020202020204" pitchFamily="34" charset="0"/>
                <a:cs typeface="Arial" panose="020B0604020202020204" pitchFamily="34" charset="0"/>
              </a:rPr>
              <a:t>reações. Conforme já visto, o urânio natural é </a:t>
            </a:r>
            <a:r>
              <a:rPr lang="pt-BR" sz="2000" dirty="0">
                <a:latin typeface="Arial" panose="020B0604020202020204" pitchFamily="34" charset="0"/>
                <a:cs typeface="Arial" panose="020B0604020202020204" pitchFamily="34" charset="0"/>
              </a:rPr>
              <a:t>constituído de uma mistura de três radioisótopos: </a:t>
            </a:r>
            <a:r>
              <a:rPr lang="pt-BR" sz="2000" dirty="0" smtClean="0">
                <a:latin typeface="Arial" panose="020B0604020202020204" pitchFamily="34" charset="0"/>
                <a:cs typeface="Arial" panose="020B0604020202020204" pitchFamily="34" charset="0"/>
              </a:rPr>
              <a:t>o urânio-234 (quantidade desprezível), o urânio-235 (0,7%) e o urânio-238 (99,3%). Por exemplo: </a:t>
            </a:r>
          </a:p>
          <a:p>
            <a:pPr indent="457200" algn="just">
              <a:lnSpc>
                <a:spcPct val="150000"/>
              </a:lnSpc>
            </a:pP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1 tonelada de </a:t>
            </a:r>
            <a:r>
              <a:rPr lang="pt-BR" sz="2000" dirty="0">
                <a:latin typeface="Arial" panose="020B0604020202020204" pitchFamily="34" charset="0"/>
                <a:cs typeface="Arial" panose="020B0604020202020204" pitchFamily="34" charset="0"/>
              </a:rPr>
              <a:t>granito comum contém cerca de 9 gramas de urânio e 20 gramas de tório; </a:t>
            </a: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pt-BR" sz="2000" dirty="0">
                <a:latin typeface="Arial" panose="020B0604020202020204" pitchFamily="34" charset="0"/>
                <a:cs typeface="Arial" panose="020B0604020202020204" pitchFamily="34" charset="0"/>
              </a:rPr>
              <a:t>1</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tonelada de basalto contém 3,5 gramas de urânio e 7,7 gramas de </a:t>
            </a:r>
            <a:r>
              <a:rPr lang="pt-BR" sz="2000" dirty="0" smtClean="0">
                <a:latin typeface="Arial" panose="020B0604020202020204" pitchFamily="34" charset="0"/>
                <a:cs typeface="Arial" panose="020B0604020202020204" pitchFamily="34" charset="0"/>
              </a:rPr>
              <a:t>tório. </a:t>
            </a:r>
          </a:p>
        </p:txBody>
      </p:sp>
      <p:sp>
        <p:nvSpPr>
          <p:cNvPr id="3" name="CaixaDeTexto 2"/>
          <p:cNvSpPr txBox="1"/>
          <p:nvPr/>
        </p:nvSpPr>
        <p:spPr>
          <a:xfrm>
            <a:off x="230909" y="295564"/>
            <a:ext cx="11748654" cy="400110"/>
          </a:xfrm>
          <a:prstGeom prst="rect">
            <a:avLst/>
          </a:prstGeom>
          <a:noFill/>
        </p:spPr>
        <p:txBody>
          <a:bodyPr wrap="square" rtlCol="0">
            <a:spAutoFit/>
          </a:bodyPr>
          <a:lstStyle/>
          <a:p>
            <a:r>
              <a:rPr lang="pt-BR" sz="2000" b="1" dirty="0" smtClean="0">
                <a:solidFill>
                  <a:srgbClr val="C00000"/>
                </a:solidFill>
                <a:latin typeface="Arial" panose="020B0604020202020204" pitchFamily="34" charset="0"/>
                <a:cs typeface="Arial" panose="020B0604020202020204" pitchFamily="34" charset="0"/>
              </a:rPr>
              <a:t>Por que não ocorre reação em cadeia naturalmente nas rochas de urânio natural? </a:t>
            </a:r>
            <a:endParaRPr lang="pt-BR" sz="2000" b="1" dirty="0">
              <a:solidFill>
                <a:srgbClr val="C00000"/>
              </a:solidFill>
              <a:latin typeface="Arial" panose="020B0604020202020204" pitchFamily="34" charset="0"/>
              <a:cs typeface="Arial" panose="020B0604020202020204" pitchFamily="34" charset="0"/>
            </a:endParaRPr>
          </a:p>
        </p:txBody>
      </p:sp>
      <p:sp>
        <p:nvSpPr>
          <p:cNvPr id="4" name="CaixaDeTexto 3"/>
          <p:cNvSpPr txBox="1"/>
          <p:nvPr/>
        </p:nvSpPr>
        <p:spPr>
          <a:xfrm>
            <a:off x="249381" y="4561506"/>
            <a:ext cx="11730182" cy="1938992"/>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A fissão ocorre principalmente com o isótopo de </a:t>
            </a:r>
            <a:r>
              <a:rPr lang="pt-BR" sz="2000" dirty="0" smtClean="0">
                <a:solidFill>
                  <a:prstClr val="black"/>
                </a:solidFill>
                <a:latin typeface="Arial" panose="020B0604020202020204" pitchFamily="34" charset="0"/>
                <a:cs typeface="Arial" panose="020B0604020202020204" pitchFamily="34" charset="0"/>
              </a:rPr>
              <a:t>urânio-235. O </a:t>
            </a:r>
            <a:r>
              <a:rPr lang="pt-BR" sz="2000" dirty="0">
                <a:solidFill>
                  <a:prstClr val="black"/>
                </a:solidFill>
                <a:latin typeface="Arial" panose="020B0604020202020204" pitchFamily="34" charset="0"/>
                <a:cs typeface="Arial" panose="020B0604020202020204" pitchFamily="34" charset="0"/>
              </a:rPr>
              <a:t>isótopo mais abundante, </a:t>
            </a:r>
            <a:r>
              <a:rPr lang="pt-BR" sz="2000" b="1" dirty="0">
                <a:solidFill>
                  <a:prstClr val="black"/>
                </a:solidFill>
                <a:latin typeface="Arial" panose="020B0604020202020204" pitchFamily="34" charset="0"/>
                <a:cs typeface="Arial" panose="020B0604020202020204" pitchFamily="34" charset="0"/>
              </a:rPr>
              <a:t>o </a:t>
            </a:r>
            <a:r>
              <a:rPr lang="pt-BR" sz="2000" b="1" dirty="0" smtClean="0">
                <a:solidFill>
                  <a:prstClr val="black"/>
                </a:solidFill>
                <a:latin typeface="Arial" panose="020B0604020202020204" pitchFamily="34" charset="0"/>
                <a:cs typeface="Arial" panose="020B0604020202020204" pitchFamily="34" charset="0"/>
              </a:rPr>
              <a:t>urânio-238, </a:t>
            </a:r>
            <a:r>
              <a:rPr lang="pt-BR" sz="2000" b="1" dirty="0">
                <a:solidFill>
                  <a:prstClr val="black"/>
                </a:solidFill>
                <a:latin typeface="Arial" panose="020B0604020202020204" pitchFamily="34" charset="0"/>
                <a:cs typeface="Arial" panose="020B0604020202020204" pitchFamily="34" charset="0"/>
              </a:rPr>
              <a:t>não sofre fissão</a:t>
            </a:r>
            <a:r>
              <a:rPr lang="pt-BR" sz="2000" dirty="0">
                <a:solidFill>
                  <a:prstClr val="black"/>
                </a:solidFill>
                <a:latin typeface="Arial" panose="020B0604020202020204" pitchFamily="34" charset="0"/>
                <a:cs typeface="Arial" panose="020B0604020202020204" pitchFamily="34" charset="0"/>
              </a:rPr>
              <a:t>, mas absorve os nêutrons rápidos liberados pelo urânio-235. Então, qualquer processo de fissão que possa ocorrer no urânio metálico puro, ou com aquele embebido nas rochas, é completamente anulado pelo U-238, impossibilitando a reação em cadeia espontânea</a:t>
            </a:r>
            <a:r>
              <a:rPr lang="pt-BR" sz="2000" dirty="0" smtClean="0">
                <a:solidFill>
                  <a:prstClr val="black"/>
                </a:solidFill>
                <a:latin typeface="Arial" panose="020B0604020202020204" pitchFamily="34" charset="0"/>
                <a:cs typeface="Arial" panose="020B0604020202020204" pitchFamily="34" charset="0"/>
              </a:rPr>
              <a:t>.</a:t>
            </a:r>
            <a:endParaRPr lang="pt-BR" dirty="0"/>
          </a:p>
        </p:txBody>
      </p:sp>
    </p:spTree>
    <p:extLst>
      <p:ext uri="{BB962C8B-B14F-4D97-AF65-F5344CB8AC3E}">
        <p14:creationId xmlns:p14="http://schemas.microsoft.com/office/powerpoint/2010/main" val="14454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8" y="1560945"/>
            <a:ext cx="11693237" cy="3477875"/>
          </a:xfrm>
          <a:prstGeom prst="rect">
            <a:avLst/>
          </a:prstGeom>
          <a:noFill/>
        </p:spPr>
        <p:txBody>
          <a:bodyPr wrap="square" rtlCol="0">
            <a:spAutoFit/>
          </a:bodyPr>
          <a:lstStyle/>
          <a:p>
            <a:pPr lvl="0" algn="ctr"/>
            <a:r>
              <a:rPr lang="pt-BR" sz="2000" b="1" dirty="0" smtClean="0">
                <a:latin typeface="Arial" panose="020B0604020202020204" pitchFamily="34" charset="0"/>
                <a:cs typeface="Arial" panose="020B0604020202020204" pitchFamily="34" charset="0"/>
              </a:rPr>
              <a:t>VIDEO: </a:t>
            </a:r>
            <a:r>
              <a:rPr lang="pt-BR" sz="2000" i="1" dirty="0">
                <a:latin typeface="Arial" panose="020B0604020202020204" pitchFamily="34" charset="0"/>
                <a:cs typeface="Arial" panose="020B0604020202020204" pitchFamily="34" charset="0"/>
              </a:rPr>
              <a:t>Reação em cadeia</a:t>
            </a:r>
            <a:r>
              <a:rPr lang="pt-BR" sz="2000" dirty="0">
                <a:latin typeface="Arial" panose="020B0604020202020204" pitchFamily="34" charset="0"/>
                <a:cs typeface="Arial" panose="020B0604020202020204" pitchFamily="34" charset="0"/>
              </a:rPr>
              <a:t> –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Duração: 25 s.</a:t>
            </a:r>
          </a:p>
          <a:p>
            <a:pPr algn="ctr"/>
            <a:r>
              <a:rPr lang="pt-BR" sz="2000" dirty="0">
                <a:latin typeface="Arial" panose="020B0604020202020204" pitchFamily="34" charset="0"/>
                <a:cs typeface="Arial" panose="020B0604020202020204" pitchFamily="34" charset="0"/>
              </a:rPr>
              <a:t>Fonte: </a:t>
            </a:r>
            <a:r>
              <a:rPr lang="pt-BR" sz="2000" u="sng" dirty="0">
                <a:latin typeface="Arial" panose="020B0604020202020204" pitchFamily="34" charset="0"/>
                <a:cs typeface="Arial" panose="020B0604020202020204" pitchFamily="34" charset="0"/>
                <a:hlinkClick r:id="rId2"/>
              </a:rPr>
              <a:t>http://</a:t>
            </a:r>
            <a:r>
              <a:rPr lang="pt-BR" sz="2000" u="sng" dirty="0" smtClean="0">
                <a:latin typeface="Arial" panose="020B0604020202020204" pitchFamily="34" charset="0"/>
                <a:cs typeface="Arial" panose="020B0604020202020204" pitchFamily="34" charset="0"/>
                <a:hlinkClick r:id="rId2"/>
              </a:rPr>
              <a:t>www.youtube.com/watch?v=S6vj-Qk2tBk</a:t>
            </a:r>
            <a:endParaRPr lang="pt-BR" sz="2000" u="sng" dirty="0" smtClean="0">
              <a:latin typeface="Arial" panose="020B0604020202020204" pitchFamily="34" charset="0"/>
              <a:cs typeface="Arial" panose="020B0604020202020204" pitchFamily="34" charset="0"/>
            </a:endParaRPr>
          </a:p>
          <a:p>
            <a:pPr algn="ctr"/>
            <a:endParaRPr lang="pt-BR" sz="2000" u="sng" dirty="0">
              <a:latin typeface="Arial" panose="020B0604020202020204" pitchFamily="34" charset="0"/>
              <a:cs typeface="Arial" panose="020B0604020202020204" pitchFamily="34" charset="0"/>
            </a:endParaRPr>
          </a:p>
          <a:p>
            <a:pPr algn="ctr"/>
            <a:endParaRPr lang="pt-BR" sz="2000" u="sng" dirty="0" smtClean="0">
              <a:latin typeface="Arial" panose="020B0604020202020204" pitchFamily="34" charset="0"/>
              <a:cs typeface="Arial" panose="020B0604020202020204" pitchFamily="34" charset="0"/>
            </a:endParaRPr>
          </a:p>
          <a:p>
            <a:pPr algn="ctr"/>
            <a:endParaRPr lang="pt-BR" sz="2000" u="sng" dirty="0" smtClean="0">
              <a:latin typeface="Arial" panose="020B0604020202020204" pitchFamily="34" charset="0"/>
              <a:cs typeface="Arial" panose="020B0604020202020204" pitchFamily="34" charset="0"/>
            </a:endParaRPr>
          </a:p>
          <a:p>
            <a:pPr lvl="0" algn="ctr"/>
            <a:r>
              <a:rPr lang="pt-BR" sz="2000" b="1" dirty="0" smtClean="0">
                <a:latin typeface="Arial" panose="020B0604020202020204" pitchFamily="34" charset="0"/>
                <a:cs typeface="Arial" panose="020B0604020202020204" pitchFamily="34" charset="0"/>
              </a:rPr>
              <a:t>SIMULAÇÃO</a:t>
            </a:r>
            <a:r>
              <a:rPr lang="pt-BR" sz="2000" dirty="0" smtClean="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Fissão Nuclear</a:t>
            </a:r>
            <a:r>
              <a:rPr lang="pt-BR" sz="2000" dirty="0" smtClean="0">
                <a:latin typeface="Arial" panose="020B0604020202020204" pitchFamily="34" charset="0"/>
                <a:cs typeface="Arial" panose="020B0604020202020204" pitchFamily="34" charset="0"/>
              </a:rPr>
              <a:t>.</a:t>
            </a:r>
          </a:p>
          <a:p>
            <a:pPr algn="ctr"/>
            <a:r>
              <a:rPr lang="pt-BR" sz="2000" u="sng" dirty="0">
                <a:latin typeface="Arial" panose="020B0604020202020204" pitchFamily="34" charset="0"/>
                <a:cs typeface="Arial" panose="020B0604020202020204" pitchFamily="34" charset="0"/>
                <a:hlinkClick r:id="rId3"/>
              </a:rPr>
              <a:t>http://phet.colorado.edu/pt_BR/simulation/nuclear-fission</a:t>
            </a:r>
            <a:endParaRPr lang="pt-BR" sz="2000" dirty="0">
              <a:latin typeface="Arial" panose="020B0604020202020204" pitchFamily="34" charset="0"/>
              <a:cs typeface="Arial" panose="020B0604020202020204" pitchFamily="34" charset="0"/>
            </a:endParaRPr>
          </a:p>
          <a:p>
            <a:pPr lvl="0" algn="ctr"/>
            <a:endParaRPr lang="pt-BR" sz="2000" dirty="0">
              <a:latin typeface="Arial" panose="020B0604020202020204" pitchFamily="34" charset="0"/>
              <a:cs typeface="Arial" panose="020B0604020202020204" pitchFamily="34" charset="0"/>
            </a:endParaRPr>
          </a:p>
          <a:p>
            <a:pPr algn="ctr"/>
            <a:r>
              <a:rPr lang="pt-BR" sz="2000" dirty="0" smtClean="0">
                <a:latin typeface="Arial" panose="020B0604020202020204" pitchFamily="34" charset="0"/>
                <a:cs typeface="Arial" panose="020B0604020202020204" pitchFamily="34" charset="0"/>
              </a:rPr>
              <a:t>(Sugestão: </a:t>
            </a:r>
            <a:r>
              <a:rPr lang="pt-BR" sz="2000" dirty="0">
                <a:latin typeface="Arial" panose="020B0604020202020204" pitchFamily="34" charset="0"/>
                <a:cs typeface="Arial" panose="020B0604020202020204" pitchFamily="34" charset="0"/>
              </a:rPr>
              <a:t>Escolher a opção “reação em cadeia”, o número de núcleos da coluna de “controles” e, com o </a:t>
            </a:r>
            <a:r>
              <a:rPr lang="pt-BR" sz="2000" i="1" dirty="0">
                <a:latin typeface="Arial" panose="020B0604020202020204" pitchFamily="34" charset="0"/>
                <a:cs typeface="Arial" panose="020B0604020202020204" pitchFamily="34" charset="0"/>
              </a:rPr>
              <a:t>mouse</a:t>
            </a:r>
            <a:r>
              <a:rPr lang="pt-BR" sz="2000" dirty="0">
                <a:latin typeface="Arial" panose="020B0604020202020204" pitchFamily="34" charset="0"/>
                <a:cs typeface="Arial" panose="020B0604020202020204" pitchFamily="34" charset="0"/>
              </a:rPr>
              <a:t>, direcionar o canhão de nêutrons. Observar quantos núcleos sofrem fissão durante a reação em cadeia. Há ainda a opção de simulação com o uso do “vaso contentor</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399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9382" y="286326"/>
            <a:ext cx="11693236" cy="2708434"/>
          </a:xfrm>
          <a:prstGeom prst="rect">
            <a:avLst/>
          </a:prstGeom>
          <a:noFill/>
        </p:spPr>
        <p:txBody>
          <a:bodyPr wrap="square" rtlCol="0">
            <a:spAutoFit/>
          </a:bodyPr>
          <a:lstStyle/>
          <a:p>
            <a:r>
              <a:rPr lang="pt-BR" sz="2000" b="1" dirty="0" smtClean="0">
                <a:solidFill>
                  <a:srgbClr val="C00000"/>
                </a:solidFill>
                <a:latin typeface="Arial" panose="020B0604020202020204" pitchFamily="34" charset="0"/>
                <a:cs typeface="Arial" panose="020B0604020202020204" pitchFamily="34" charset="0"/>
              </a:rPr>
              <a:t>Dúvida sobre a indivisibilidade do átomo</a:t>
            </a:r>
            <a:endParaRPr lang="pt-BR" sz="2000" dirty="0" smtClean="0">
              <a:latin typeface="Arial" panose="020B0604020202020204" pitchFamily="34" charset="0"/>
              <a:cs typeface="Arial" panose="020B0604020202020204" pitchFamily="34" charset="0"/>
            </a:endParaRPr>
          </a:p>
          <a:p>
            <a:pPr indent="457200" algn="just">
              <a:lnSpc>
                <a:spcPct val="150000"/>
              </a:lnSpc>
            </a:pP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No </a:t>
            </a:r>
            <a:r>
              <a:rPr lang="pt-BR" sz="2000" dirty="0">
                <a:latin typeface="Arial" panose="020B0604020202020204" pitchFamily="34" charset="0"/>
                <a:cs typeface="Arial" panose="020B0604020202020204" pitchFamily="34" charset="0"/>
              </a:rPr>
              <a:t>século XIX as experiências relacionadas ao eletromagnetismo colocaram em dúvida a indivisibilidade do átomo. Em 1897, experimentos realizados com o tubo de </a:t>
            </a:r>
            <a:r>
              <a:rPr lang="pt-BR" sz="2000" dirty="0" err="1">
                <a:latin typeface="Arial" panose="020B0604020202020204" pitchFamily="34" charset="0"/>
                <a:cs typeface="Arial" panose="020B0604020202020204" pitchFamily="34" charset="0"/>
              </a:rPr>
              <a:t>Crookes</a:t>
            </a:r>
            <a:r>
              <a:rPr lang="pt-BR" sz="2000" dirty="0">
                <a:latin typeface="Arial" panose="020B0604020202020204" pitchFamily="34" charset="0"/>
                <a:cs typeface="Arial" panose="020B0604020202020204" pitchFamily="34" charset="0"/>
              </a:rPr>
              <a:t> levaram </a:t>
            </a:r>
            <a:r>
              <a:rPr lang="pt-BR" sz="2000" b="1" dirty="0">
                <a:latin typeface="Arial" panose="020B0604020202020204" pitchFamily="34" charset="0"/>
                <a:cs typeface="Arial" panose="020B0604020202020204" pitchFamily="34" charset="0"/>
              </a:rPr>
              <a:t>Joseph John Thomson </a:t>
            </a:r>
            <a:r>
              <a:rPr lang="pt-BR" sz="2000" dirty="0">
                <a:latin typeface="Arial" panose="020B0604020202020204" pitchFamily="34" charset="0"/>
                <a:cs typeface="Arial" panose="020B0604020202020204" pitchFamily="34" charset="0"/>
              </a:rPr>
              <a:t>(1856-1940) a </a:t>
            </a:r>
            <a:r>
              <a:rPr lang="pt-BR" sz="2000" dirty="0" smtClean="0">
                <a:latin typeface="Arial" panose="020B0604020202020204" pitchFamily="34" charset="0"/>
                <a:cs typeface="Arial" panose="020B0604020202020204" pitchFamily="34" charset="0"/>
              </a:rPr>
              <a:t>detectar </a:t>
            </a:r>
            <a:r>
              <a:rPr lang="pt-BR" sz="2000" dirty="0">
                <a:latin typeface="Arial" panose="020B0604020202020204" pitchFamily="34" charset="0"/>
                <a:cs typeface="Arial" panose="020B0604020202020204" pitchFamily="34" charset="0"/>
              </a:rPr>
              <a:t>o elétron e assim caiu a ideia original de indivisibilidade do átomo. </a:t>
            </a:r>
            <a:r>
              <a:rPr lang="pt-BR" sz="2000" dirty="0" smtClean="0">
                <a:latin typeface="Arial" panose="020B0604020202020204" pitchFamily="34" charset="0"/>
                <a:cs typeface="Arial" panose="020B0604020202020204" pitchFamily="34" charset="0"/>
              </a:rPr>
              <a:t>O elétron foi a primeira das muitas partículas elementares descoberta.</a:t>
            </a:r>
            <a:endParaRPr lang="pt-BR" sz="2000" dirty="0">
              <a:latin typeface="Arial" panose="020B0604020202020204" pitchFamily="34" charset="0"/>
              <a:cs typeface="Arial" panose="020B0604020202020204" pitchFamily="34" charset="0"/>
            </a:endParaRPr>
          </a:p>
        </p:txBody>
      </p:sp>
      <p:sp>
        <p:nvSpPr>
          <p:cNvPr id="3" name="CaixaDeTexto 2"/>
          <p:cNvSpPr txBox="1"/>
          <p:nvPr/>
        </p:nvSpPr>
        <p:spPr>
          <a:xfrm>
            <a:off x="249382" y="2994760"/>
            <a:ext cx="11693236" cy="1420325"/>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Ora, se os átomos continham elétrons com carga elétrica negativa, deveriam </a:t>
            </a:r>
            <a:r>
              <a:rPr lang="pt-BR" sz="2000" dirty="0" smtClean="0">
                <a:latin typeface="Arial" panose="020B0604020202020204" pitchFamily="34" charset="0"/>
                <a:cs typeface="Arial" panose="020B0604020202020204" pitchFamily="34" charset="0"/>
              </a:rPr>
              <a:t>então </a:t>
            </a:r>
            <a:r>
              <a:rPr lang="pt-BR" sz="2000" dirty="0">
                <a:latin typeface="Arial" panose="020B0604020202020204" pitchFamily="34" charset="0"/>
                <a:cs typeface="Arial" panose="020B0604020202020204" pitchFamily="34" charset="0"/>
              </a:rPr>
              <a:t>existir partículas carregadas positivamente para neutralizar a matéria. Tal conclusão levou pesquisadores à elaboração de modelos atômicos, com base nos últimos resultados experimentais. </a:t>
            </a:r>
          </a:p>
        </p:txBody>
      </p:sp>
    </p:spTree>
    <p:extLst>
      <p:ext uri="{BB962C8B-B14F-4D97-AF65-F5344CB8AC3E}">
        <p14:creationId xmlns:p14="http://schemas.microsoft.com/office/powerpoint/2010/main" val="34436070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9382" y="461818"/>
            <a:ext cx="11665527" cy="3139321"/>
          </a:xfrm>
          <a:prstGeom prst="rect">
            <a:avLst/>
          </a:prstGeom>
          <a:noFill/>
        </p:spPr>
        <p:txBody>
          <a:bodyPr wrap="square" rtlCol="0">
            <a:spAutoFit/>
          </a:bodyPr>
          <a:lstStyle/>
          <a:p>
            <a:pPr>
              <a:lnSpc>
                <a:spcPct val="150000"/>
              </a:lnSpc>
            </a:pPr>
            <a:r>
              <a:rPr lang="pt-BR" sz="2000" b="1" dirty="0">
                <a:latin typeface="Arial" panose="020B0604020202020204" pitchFamily="34" charset="0"/>
                <a:cs typeface="Arial" panose="020B0604020202020204" pitchFamily="34" charset="0"/>
              </a:rPr>
              <a:t>Para refletir e discutir</a:t>
            </a:r>
            <a:endParaRPr lang="pt-BR" sz="2000" dirty="0">
              <a:latin typeface="Arial" panose="020B0604020202020204" pitchFamily="34" charset="0"/>
              <a:cs typeface="Arial" panose="020B0604020202020204" pitchFamily="34" charset="0"/>
            </a:endParaRPr>
          </a:p>
          <a:p>
            <a:pPr>
              <a:lnSpc>
                <a:spcPct val="150000"/>
              </a:lnSpc>
            </a:pPr>
            <a:r>
              <a:rPr lang="pt-BR" sz="2000" b="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pPr marL="457200" lvl="0" indent="-457200" algn="just">
              <a:lnSpc>
                <a:spcPct val="150000"/>
              </a:lnSpc>
              <a:buFont typeface="+mj-lt"/>
              <a:buAutoNum type="arabicParenR" startAt="26"/>
            </a:pPr>
            <a:r>
              <a:rPr lang="pt-BR" sz="2000" dirty="0">
                <a:latin typeface="Arial" panose="020B0604020202020204" pitchFamily="34" charset="0"/>
                <a:cs typeface="Arial" panose="020B0604020202020204" pitchFamily="34" charset="0"/>
              </a:rPr>
              <a:t>Por que os nêutrons são as partículas mais usadas como projéteis no processo de bombardeio nuclear</a:t>
            </a:r>
            <a:r>
              <a:rPr lang="pt-BR" sz="2000" dirty="0" smtClean="0">
                <a:latin typeface="Arial" panose="020B0604020202020204" pitchFamily="34" charset="0"/>
                <a:cs typeface="Arial" panose="020B0604020202020204" pitchFamily="34" charset="0"/>
              </a:rPr>
              <a:t>?</a:t>
            </a:r>
          </a:p>
          <a:p>
            <a:pPr marL="457200" lvl="0" indent="-457200">
              <a:lnSpc>
                <a:spcPct val="150000"/>
              </a:lnSpc>
              <a:buFont typeface="+mj-lt"/>
              <a:buAutoNum type="arabicParenR" startAt="26"/>
            </a:pPr>
            <a:endParaRPr lang="pt-BR" sz="2000" dirty="0">
              <a:latin typeface="Arial" panose="020B0604020202020204" pitchFamily="34" charset="0"/>
              <a:cs typeface="Arial" panose="020B0604020202020204" pitchFamily="34" charset="0"/>
            </a:endParaRPr>
          </a:p>
          <a:p>
            <a:pPr marL="457200" lvl="0" indent="-457200">
              <a:lnSpc>
                <a:spcPct val="150000"/>
              </a:lnSpc>
              <a:buFont typeface="+mj-lt"/>
              <a:buAutoNum type="arabicParenR" startAt="26"/>
            </a:pPr>
            <a:r>
              <a:rPr lang="pt-BR" sz="2000" dirty="0">
                <a:latin typeface="Arial" panose="020B0604020202020204" pitchFamily="34" charset="0"/>
                <a:cs typeface="Arial" panose="020B0604020202020204" pitchFamily="34" charset="0"/>
              </a:rPr>
              <a:t>O que dá início a uma reação em cadeia?</a:t>
            </a:r>
          </a:p>
          <a:p>
            <a:endParaRPr lang="pt-BR" dirty="0"/>
          </a:p>
        </p:txBody>
      </p:sp>
    </p:spTree>
    <p:extLst>
      <p:ext uri="{BB962C8B-B14F-4D97-AF65-F5344CB8AC3E}">
        <p14:creationId xmlns:p14="http://schemas.microsoft.com/office/powerpoint/2010/main" val="27761926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673" y="249382"/>
            <a:ext cx="11702473" cy="984885"/>
          </a:xfrm>
          <a:prstGeom prst="rect">
            <a:avLst/>
          </a:prstGeom>
          <a:solidFill>
            <a:srgbClr val="FF0000"/>
          </a:solidFill>
        </p:spPr>
        <p:txBody>
          <a:bodyPr wrap="square" rtlCol="0">
            <a:spAutoFit/>
          </a:bodyPr>
          <a:lstStyle/>
          <a:p>
            <a:endParaRPr lang="pt-BR" b="1" dirty="0" smtClean="0">
              <a:solidFill>
                <a:srgbClr val="C00000"/>
              </a:solidFill>
            </a:endParaRPr>
          </a:p>
          <a:p>
            <a:pPr algn="ctr"/>
            <a:r>
              <a:rPr lang="pt-BR" sz="2000" b="1" dirty="0" smtClean="0">
                <a:latin typeface="Arial" panose="020B0604020202020204" pitchFamily="34" charset="0"/>
                <a:cs typeface="Arial" panose="020B0604020202020204" pitchFamily="34" charset="0"/>
              </a:rPr>
              <a:t>A ENERGIA POR FISSÃO NUCLEAR: O REATOR DE FISSÃO E A BOMBA ATÔMICA</a:t>
            </a:r>
          </a:p>
          <a:p>
            <a:pPr algn="ctr"/>
            <a:endParaRPr lang="pt-BR" sz="2000" b="1" dirty="0">
              <a:latin typeface="Arial" panose="020B0604020202020204" pitchFamily="34" charset="0"/>
              <a:cs typeface="Arial" panose="020B0604020202020204" pitchFamily="34" charset="0"/>
            </a:endParaRPr>
          </a:p>
        </p:txBody>
      </p:sp>
      <p:sp>
        <p:nvSpPr>
          <p:cNvPr id="3" name="CaixaDeTexto 2"/>
          <p:cNvSpPr txBox="1"/>
          <p:nvPr/>
        </p:nvSpPr>
        <p:spPr>
          <a:xfrm>
            <a:off x="221672" y="1496291"/>
            <a:ext cx="11702473" cy="3785652"/>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A energia por fissão nuclear foi apresentada ao mundo quando as bombas atômicas foram lançadas nas cidades japonesas de Hiroshima e Nagasaki, no fim da Segunda Guerra Mundial; porém não demorou muito para que o grande potencial da energia nuclear fosse utilizado para a geração de energia elétrica, como também para pesquisa. </a:t>
            </a:r>
            <a:endParaRPr lang="pt-BR" sz="2000" dirty="0" smtClean="0">
              <a:latin typeface="Arial" panose="020B0604020202020204" pitchFamily="34" charset="0"/>
              <a:cs typeface="Arial" panose="020B0604020202020204" pitchFamily="34" charset="0"/>
            </a:endParaRPr>
          </a:p>
          <a:p>
            <a:pPr indent="457200" algn="just">
              <a:lnSpc>
                <a:spcPct val="150000"/>
              </a:lnSpc>
            </a:pP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Na </a:t>
            </a:r>
            <a:r>
              <a:rPr lang="pt-BR" sz="2000" dirty="0">
                <a:latin typeface="Arial" panose="020B0604020202020204" pitchFamily="34" charset="0"/>
                <a:cs typeface="Arial" panose="020B0604020202020204" pitchFamily="34" charset="0"/>
              </a:rPr>
              <a:t>década de 1950 foram construídos os primeiros reatores de </a:t>
            </a:r>
            <a:r>
              <a:rPr lang="pt-BR" sz="2000" dirty="0" smtClean="0">
                <a:latin typeface="Arial" panose="020B0604020202020204" pitchFamily="34" charset="0"/>
                <a:cs typeface="Arial" panose="020B0604020202020204" pitchFamily="34" charset="0"/>
              </a:rPr>
              <a:t>fissão. </a:t>
            </a:r>
            <a:r>
              <a:rPr lang="pt-BR" sz="2000" b="1" dirty="0" smtClean="0">
                <a:latin typeface="Arial" panose="020B0604020202020204" pitchFamily="34" charset="0"/>
                <a:cs typeface="Arial" panose="020B0604020202020204" pitchFamily="34" charset="0"/>
              </a:rPr>
              <a:t>Tanto </a:t>
            </a:r>
            <a:r>
              <a:rPr lang="pt-BR" sz="2000" b="1" dirty="0">
                <a:latin typeface="Arial" panose="020B0604020202020204" pitchFamily="34" charset="0"/>
                <a:cs typeface="Arial" panose="020B0604020202020204" pitchFamily="34" charset="0"/>
              </a:rPr>
              <a:t>a bomba atômica quanto um reator de fissão operam segundo o mesmo princípio: a reação em cadeia</a:t>
            </a:r>
            <a:r>
              <a:rPr lang="pt-BR" sz="2000" dirty="0">
                <a:latin typeface="Arial" panose="020B0604020202020204" pitchFamily="34" charset="0"/>
                <a:cs typeface="Arial" panose="020B0604020202020204" pitchFamily="34" charset="0"/>
              </a:rPr>
              <a:t>; contudo, esses dispositivos se diferenciam na forma de como se processar a </a:t>
            </a:r>
            <a:r>
              <a:rPr lang="pt-BR" sz="2000" dirty="0" smtClean="0">
                <a:latin typeface="Arial" panose="020B0604020202020204" pitchFamily="34" charset="0"/>
                <a:cs typeface="Arial" panose="020B0604020202020204" pitchFamily="34" charset="0"/>
              </a:rPr>
              <a:t>reação.</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2074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8" y="302359"/>
            <a:ext cx="11730182" cy="2862322"/>
          </a:xfrm>
          <a:prstGeom prst="rect">
            <a:avLst/>
          </a:prstGeom>
          <a:noFill/>
        </p:spPr>
        <p:txBody>
          <a:bodyPr wrap="square" rtlCol="0">
            <a:spAutoFit/>
          </a:bodyPr>
          <a:lstStyle/>
          <a:p>
            <a:pPr lvl="0" algn="just">
              <a:lnSpc>
                <a:spcPct val="150000"/>
              </a:lnSpc>
            </a:pPr>
            <a:r>
              <a:rPr lang="pt-BR" sz="2000" b="1" dirty="0">
                <a:solidFill>
                  <a:srgbClr val="C00000"/>
                </a:solidFill>
                <a:latin typeface="Arial" panose="020B0604020202020204" pitchFamily="34" charset="0"/>
                <a:cs typeface="Arial" panose="020B0604020202020204" pitchFamily="34" charset="0"/>
              </a:rPr>
              <a:t>Processo de enriquecimento do urânio:</a:t>
            </a:r>
          </a:p>
          <a:p>
            <a:pPr indent="457200" algn="just">
              <a:lnSpc>
                <a:spcPct val="150000"/>
              </a:lnSpc>
            </a:pPr>
            <a:r>
              <a:rPr lang="pt-BR" sz="2000" dirty="0" smtClean="0">
                <a:latin typeface="Arial" panose="020B0604020202020204" pitchFamily="34" charset="0"/>
                <a:cs typeface="Arial" panose="020B0604020202020204" pitchFamily="34" charset="0"/>
              </a:rPr>
              <a:t>Conforme já mencionamos, a quantidade de urânio-235 na natureza é muito pequena, cerca de 0,7% do urânio natural. Para exemplificar de modo mais claro, de cada </a:t>
            </a:r>
            <a:r>
              <a:rPr lang="pt-BR" sz="2000" b="1" dirty="0" smtClean="0">
                <a:latin typeface="Arial" panose="020B0604020202020204" pitchFamily="34" charset="0"/>
                <a:cs typeface="Arial" panose="020B0604020202020204" pitchFamily="34" charset="0"/>
              </a:rPr>
              <a:t>1.000 átomos de urânio, sete são de urânio-235 (físsil) e 993 são de urânio-238 (não físsil)</a:t>
            </a:r>
            <a:r>
              <a:rPr lang="pt-BR" sz="2000" dirty="0" smtClean="0">
                <a:latin typeface="Arial" panose="020B0604020202020204" pitchFamily="34" charset="0"/>
                <a:cs typeface="Arial" panose="020B0604020202020204" pitchFamily="34" charset="0"/>
              </a:rPr>
              <a:t>, sendo desprezível a quantidade dos demais isótopos. A fissão nuclear ocorre principalmente com o isótopo de urânio-235, enquanto que o urânio-238, o mais abundante, não sofre fissão. </a:t>
            </a:r>
          </a:p>
        </p:txBody>
      </p:sp>
      <p:sp>
        <p:nvSpPr>
          <p:cNvPr id="3" name="CaixaDeTexto 2"/>
          <p:cNvSpPr txBox="1"/>
          <p:nvPr/>
        </p:nvSpPr>
        <p:spPr>
          <a:xfrm>
            <a:off x="258618" y="3257014"/>
            <a:ext cx="11684000" cy="3600986"/>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Para que ocorra a fissão, é necessário que haja uma quantidade mínima de material físsil, chamada de </a:t>
            </a:r>
            <a:r>
              <a:rPr lang="pt-BR" sz="2000" b="1" dirty="0">
                <a:solidFill>
                  <a:prstClr val="black"/>
                </a:solidFill>
                <a:latin typeface="Arial" panose="020B0604020202020204" pitchFamily="34" charset="0"/>
                <a:cs typeface="Arial" panose="020B0604020202020204" pitchFamily="34" charset="0"/>
              </a:rPr>
              <a:t>massa crítica</a:t>
            </a:r>
            <a:r>
              <a:rPr lang="pt-BR" sz="2000" dirty="0">
                <a:solidFill>
                  <a:prstClr val="black"/>
                </a:solidFill>
                <a:latin typeface="Arial" panose="020B0604020202020204" pitchFamily="34" charset="0"/>
                <a:cs typeface="Arial" panose="020B0604020202020204" pitchFamily="34" charset="0"/>
              </a:rPr>
              <a:t>, para sustentar a reação em cadeia. Desse modo, torna-se necessário elevar a quantidade de urânio-235 encontrado na natureza, procedimento este conhecido como </a:t>
            </a:r>
            <a:r>
              <a:rPr lang="pt-BR" sz="2000" i="1" dirty="0">
                <a:solidFill>
                  <a:prstClr val="black"/>
                </a:solidFill>
                <a:latin typeface="Arial" panose="020B0604020202020204" pitchFamily="34" charset="0"/>
                <a:cs typeface="Arial" panose="020B0604020202020204" pitchFamily="34" charset="0"/>
              </a:rPr>
              <a:t>enriquecimento do urânio</a:t>
            </a:r>
            <a:r>
              <a:rPr lang="pt-BR" sz="2000" dirty="0">
                <a:solidFill>
                  <a:prstClr val="black"/>
                </a:solidFill>
                <a:latin typeface="Arial" panose="020B0604020202020204" pitchFamily="34" charset="0"/>
                <a:cs typeface="Arial" panose="020B0604020202020204" pitchFamily="34" charset="0"/>
              </a:rPr>
              <a:t>. O processo percorre um longo caminho.</a:t>
            </a:r>
          </a:p>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Para isso, o urânio natural é tratado industrialmente. Várias técnicas foram desenvolvidas, entre elas a de difusão gasosa, a de centrifugação em escala industrial, a de jato centrífugo em escala de demonstração industrial e a de </a:t>
            </a:r>
            <a:r>
              <a:rPr lang="pt-BR" sz="2000" i="1" dirty="0">
                <a:solidFill>
                  <a:prstClr val="black"/>
                </a:solidFill>
                <a:latin typeface="Arial" panose="020B0604020202020204" pitchFamily="34" charset="0"/>
                <a:cs typeface="Arial" panose="020B0604020202020204" pitchFamily="34" charset="0"/>
              </a:rPr>
              <a:t>laser</a:t>
            </a:r>
            <a:r>
              <a:rPr lang="pt-BR" sz="2000" dirty="0">
                <a:solidFill>
                  <a:prstClr val="black"/>
                </a:solidFill>
                <a:latin typeface="Arial" panose="020B0604020202020204" pitchFamily="34" charset="0"/>
                <a:cs typeface="Arial" panose="020B0604020202020204" pitchFamily="34" charset="0"/>
              </a:rPr>
              <a:t>, ainda em fase de pesquisa. </a:t>
            </a:r>
          </a:p>
          <a:p>
            <a:endParaRPr lang="pt-BR" dirty="0"/>
          </a:p>
        </p:txBody>
      </p:sp>
    </p:spTree>
    <p:extLst>
      <p:ext uri="{BB962C8B-B14F-4D97-AF65-F5344CB8AC3E}">
        <p14:creationId xmlns:p14="http://schemas.microsoft.com/office/powerpoint/2010/main" val="49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61649" y="314036"/>
            <a:ext cx="11702472" cy="2343655"/>
          </a:xfrm>
          <a:prstGeom prst="rect">
            <a:avLst/>
          </a:prstGeom>
          <a:noFill/>
        </p:spPr>
        <p:txBody>
          <a:bodyPr wrap="square" rtlCol="0">
            <a:spAutoFit/>
          </a:bodyPr>
          <a:lstStyle/>
          <a:p>
            <a:pPr indent="457200" algn="just">
              <a:lnSpc>
                <a:spcPct val="150000"/>
              </a:lnSpc>
            </a:pPr>
            <a:r>
              <a:rPr lang="pt-BR" sz="2000" dirty="0" smtClean="0">
                <a:latin typeface="Arial" panose="020B0604020202020204" pitchFamily="34" charset="0"/>
                <a:cs typeface="Arial" panose="020B0604020202020204" pitchFamily="34" charset="0"/>
              </a:rPr>
              <a:t>Resumidamente</a:t>
            </a:r>
            <a:r>
              <a:rPr lang="pt-BR" sz="2000" dirty="0">
                <a:latin typeface="Arial" panose="020B0604020202020204" pitchFamily="34" charset="0"/>
                <a:cs typeface="Arial" panose="020B0604020202020204" pitchFamily="34" charset="0"/>
              </a:rPr>
              <a:t>, temos as seguintes etapas para a composição do combustível nuclear: i) extração do minério do solo; </a:t>
            </a:r>
            <a:r>
              <a:rPr lang="pt-BR" sz="2000" dirty="0" err="1">
                <a:latin typeface="Arial" panose="020B0604020202020204" pitchFamily="34" charset="0"/>
                <a:cs typeface="Arial" panose="020B0604020202020204" pitchFamily="34" charset="0"/>
              </a:rPr>
              <a:t>ii</a:t>
            </a:r>
            <a:r>
              <a:rPr lang="pt-BR" sz="2000" dirty="0">
                <a:latin typeface="Arial" panose="020B0604020202020204" pitchFamily="34" charset="0"/>
                <a:cs typeface="Arial" panose="020B0604020202020204" pitchFamily="34" charset="0"/>
              </a:rPr>
              <a:t>) beneficiamento para separar o urânio de outros minérios; </a:t>
            </a:r>
            <a:r>
              <a:rPr lang="pt-BR" sz="2000" dirty="0" err="1">
                <a:latin typeface="Arial" panose="020B0604020202020204" pitchFamily="34" charset="0"/>
                <a:cs typeface="Arial" panose="020B0604020202020204" pitchFamily="34" charset="0"/>
              </a:rPr>
              <a:t>iii</a:t>
            </a:r>
            <a:r>
              <a:rPr lang="pt-BR" sz="2000" dirty="0">
                <a:latin typeface="Arial" panose="020B0604020202020204" pitchFamily="34" charset="0"/>
                <a:cs typeface="Arial" panose="020B0604020202020204" pitchFamily="34" charset="0"/>
              </a:rPr>
              <a:t>) conversão do produto do beneficiamento (</a:t>
            </a:r>
            <a:r>
              <a:rPr lang="pt-BR" sz="2000" i="1" dirty="0" err="1">
                <a:latin typeface="Arial" panose="020B0604020202020204" pitchFamily="34" charset="0"/>
                <a:cs typeface="Arial" panose="020B0604020202020204" pitchFamily="34" charset="0"/>
              </a:rPr>
              <a:t>yellowcake</a:t>
            </a:r>
            <a:r>
              <a:rPr lang="pt-BR" sz="2000" dirty="0">
                <a:latin typeface="Arial" panose="020B0604020202020204" pitchFamily="34" charset="0"/>
                <a:cs typeface="Arial" panose="020B0604020202020204" pitchFamily="34" charset="0"/>
              </a:rPr>
              <a:t>) em gás; </a:t>
            </a:r>
            <a:r>
              <a:rPr lang="pt-BR" sz="2000" dirty="0" err="1">
                <a:latin typeface="Arial" panose="020B0604020202020204" pitchFamily="34" charset="0"/>
                <a:cs typeface="Arial" panose="020B0604020202020204" pitchFamily="34" charset="0"/>
              </a:rPr>
              <a:t>iv</a:t>
            </a:r>
            <a:r>
              <a:rPr lang="pt-BR" sz="2000" dirty="0">
                <a:latin typeface="Arial" panose="020B0604020202020204" pitchFamily="34" charset="0"/>
                <a:cs typeface="Arial" panose="020B0604020202020204" pitchFamily="34" charset="0"/>
              </a:rPr>
              <a:t>) enriquecimento do </a:t>
            </a:r>
            <a:r>
              <a:rPr lang="pt-BR" sz="2000" dirty="0" smtClean="0">
                <a:latin typeface="Arial" panose="020B0604020202020204" pitchFamily="34" charset="0"/>
                <a:cs typeface="Arial" panose="020B0604020202020204" pitchFamily="34" charset="0"/>
              </a:rPr>
              <a:t>gás; </a:t>
            </a:r>
            <a:r>
              <a:rPr lang="pt-BR" sz="2000" dirty="0">
                <a:latin typeface="Arial" panose="020B0604020202020204" pitchFamily="34" charset="0"/>
                <a:cs typeface="Arial" panose="020B0604020202020204" pitchFamily="34" charset="0"/>
              </a:rPr>
              <a:t>v) reconversão do gás enriquecido em pó; vi) transformação do pó em pastilhas resistentes; vi) composição dos elementos combustíveis do núcleo do reator. </a:t>
            </a:r>
          </a:p>
        </p:txBody>
      </p:sp>
      <p:sp>
        <p:nvSpPr>
          <p:cNvPr id="4" name="CaixaDeTexto 3"/>
          <p:cNvSpPr txBox="1"/>
          <p:nvPr/>
        </p:nvSpPr>
        <p:spPr>
          <a:xfrm>
            <a:off x="261649" y="3525758"/>
            <a:ext cx="11745479" cy="2554545"/>
          </a:xfrm>
          <a:prstGeom prst="rect">
            <a:avLst/>
          </a:prstGeom>
          <a:noFill/>
        </p:spPr>
        <p:txBody>
          <a:bodyPr wrap="square" rtlCol="0">
            <a:spAutoFit/>
          </a:bodyPr>
          <a:lstStyle/>
          <a:p>
            <a:pPr lvl="0"/>
            <a:r>
              <a:rPr lang="pt-BR" sz="2000" b="1" dirty="0">
                <a:solidFill>
                  <a:srgbClr val="C00000"/>
                </a:solidFill>
                <a:latin typeface="Arial" panose="020B0604020202020204" pitchFamily="34" charset="0"/>
                <a:cs typeface="Arial" panose="020B0604020202020204" pitchFamily="34" charset="0"/>
              </a:rPr>
              <a:t>O reator de fissão: reação em cadeia </a:t>
            </a:r>
            <a:r>
              <a:rPr lang="pt-BR" sz="2000" b="1" dirty="0" smtClean="0">
                <a:solidFill>
                  <a:srgbClr val="C00000"/>
                </a:solidFill>
                <a:latin typeface="Arial" panose="020B0604020202020204" pitchFamily="34" charset="0"/>
                <a:cs typeface="Arial" panose="020B0604020202020204" pitchFamily="34" charset="0"/>
              </a:rPr>
              <a:t>autossustentada</a:t>
            </a:r>
          </a:p>
          <a:p>
            <a:pPr lvl="0"/>
            <a:endParaRPr lang="pt-BR" sz="2000" b="1" dirty="0">
              <a:solidFill>
                <a:srgbClr val="C00000"/>
              </a:solidFill>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Os </a:t>
            </a:r>
            <a:r>
              <a:rPr lang="pt-BR" sz="2000" b="1" dirty="0" smtClean="0">
                <a:latin typeface="Arial" panose="020B0604020202020204" pitchFamily="34" charset="0"/>
                <a:cs typeface="Arial" panose="020B0604020202020204" pitchFamily="34" charset="0"/>
              </a:rPr>
              <a:t>reatores de fissão</a:t>
            </a:r>
            <a:r>
              <a:rPr lang="pt-BR" sz="2000" dirty="0" smtClean="0">
                <a:latin typeface="Arial" panose="020B0604020202020204" pitchFamily="34" charset="0"/>
                <a:cs typeface="Arial" panose="020B0604020202020204" pitchFamily="34" charset="0"/>
              </a:rPr>
              <a:t> empregados nas usinas atômicas produzem a </a:t>
            </a:r>
            <a:r>
              <a:rPr lang="pt-BR" sz="2000" b="1" dirty="0" smtClean="0">
                <a:latin typeface="Arial" panose="020B0604020202020204" pitchFamily="34" charset="0"/>
                <a:cs typeface="Arial" panose="020B0604020202020204" pitchFamily="34" charset="0"/>
              </a:rPr>
              <a:t>reação em cadeia autossustentada</a:t>
            </a:r>
            <a:r>
              <a:rPr lang="pt-BR" sz="2000" dirty="0" smtClean="0">
                <a:latin typeface="Arial" panose="020B0604020202020204" pitchFamily="34" charset="0"/>
                <a:cs typeface="Arial" panose="020B0604020202020204" pitchFamily="34" charset="0"/>
              </a:rPr>
              <a:t>, uma vez que a taxa de reação é controlada. Neste caso, usa-se um material </a:t>
            </a:r>
            <a:r>
              <a:rPr lang="pt-BR" sz="2000" i="1" dirty="0" smtClean="0">
                <a:latin typeface="Arial" panose="020B0604020202020204" pitchFamily="34" charset="0"/>
                <a:cs typeface="Arial" panose="020B0604020202020204" pitchFamily="34" charset="0"/>
              </a:rPr>
              <a:t>moderador</a:t>
            </a:r>
            <a:r>
              <a:rPr lang="pt-BR" sz="2000" dirty="0" smtClean="0">
                <a:latin typeface="Arial" panose="020B0604020202020204" pitchFamily="34" charset="0"/>
                <a:cs typeface="Arial" panose="020B0604020202020204" pitchFamily="34" charset="0"/>
              </a:rPr>
              <a:t> constituído por núcleos leves (geralmente água, água pesada ou grafite), permitindo que o reator trabalhe somente com o fluxo de nêutrons necessário para manter a taxa de reação constante. </a:t>
            </a:r>
            <a:endParaRPr lang="pt-BR" dirty="0"/>
          </a:p>
        </p:txBody>
      </p:sp>
    </p:spTree>
    <p:extLst>
      <p:ext uri="{BB962C8B-B14F-4D97-AF65-F5344CB8AC3E}">
        <p14:creationId xmlns:p14="http://schemas.microsoft.com/office/powerpoint/2010/main" val="30546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12437" y="678144"/>
            <a:ext cx="5504872" cy="4708981"/>
          </a:xfrm>
          <a:prstGeom prst="rect">
            <a:avLst/>
          </a:prstGeom>
          <a:noFill/>
        </p:spPr>
        <p:txBody>
          <a:bodyPr wrap="square" rtlCol="0">
            <a:spAutoFit/>
          </a:bodyPr>
          <a:lstStyle/>
          <a:p>
            <a:pPr lvl="0" indent="457200" algn="just">
              <a:lnSpc>
                <a:spcPct val="150000"/>
              </a:lnSpc>
            </a:pPr>
            <a:r>
              <a:rPr lang="pt-BR" sz="2000" dirty="0">
                <a:solidFill>
                  <a:prstClr val="black"/>
                </a:solidFill>
                <a:latin typeface="Arial" panose="020B0604020202020204" pitchFamily="34" charset="0"/>
                <a:cs typeface="Arial" panose="020B0604020202020204" pitchFamily="34" charset="0"/>
              </a:rPr>
              <a:t>As barras de controle têm a função de absorver os nêutrons excedentes de circulação. Assim, uma vez iniciada e continuada a reação em cadeia, estabelece-se um equilíbrio, mantendo-se a taxa de reação desejada. </a:t>
            </a:r>
            <a:endParaRPr lang="pt-BR" sz="2000" dirty="0" smtClean="0">
              <a:solidFill>
                <a:prstClr val="black"/>
              </a:solidFill>
              <a:latin typeface="Arial" panose="020B0604020202020204" pitchFamily="34" charset="0"/>
              <a:cs typeface="Arial" panose="020B0604020202020204" pitchFamily="34" charset="0"/>
            </a:endParaRPr>
          </a:p>
          <a:p>
            <a:pPr lvl="0" indent="457200" algn="just">
              <a:lnSpc>
                <a:spcPct val="150000"/>
              </a:lnSpc>
            </a:pPr>
            <a:r>
              <a:rPr lang="pt-BR" sz="2000" dirty="0" smtClean="0">
                <a:solidFill>
                  <a:prstClr val="black"/>
                </a:solidFill>
                <a:latin typeface="Arial" panose="020B0604020202020204" pitchFamily="34" charset="0"/>
                <a:cs typeface="Arial" panose="020B0604020202020204" pitchFamily="34" charset="0"/>
              </a:rPr>
              <a:t>Esses </a:t>
            </a:r>
            <a:r>
              <a:rPr lang="pt-BR" sz="2000" dirty="0">
                <a:solidFill>
                  <a:prstClr val="black"/>
                </a:solidFill>
                <a:latin typeface="Arial" panose="020B0604020202020204" pitchFamily="34" charset="0"/>
                <a:cs typeface="Arial" panose="020B0604020202020204" pitchFamily="34" charset="0"/>
              </a:rPr>
              <a:t>reatores de potência usam como combustível principalmente o urânio-238, enriquecido com cerca de 2% a 4% de urânio-235</a:t>
            </a:r>
            <a:r>
              <a:rPr lang="pt-BR" sz="2000" dirty="0" smtClean="0">
                <a:solidFill>
                  <a:prstClr val="black"/>
                </a:solidFill>
                <a:latin typeface="Arial" panose="020B0604020202020204" pitchFamily="34" charset="0"/>
                <a:cs typeface="Arial" panose="020B0604020202020204" pitchFamily="34" charset="0"/>
              </a:rPr>
              <a:t>.</a:t>
            </a:r>
            <a:endParaRPr lang="pt-BR" dirty="0"/>
          </a:p>
        </p:txBody>
      </p:sp>
      <p:grpSp>
        <p:nvGrpSpPr>
          <p:cNvPr id="9" name="Agrupar 8"/>
          <p:cNvGrpSpPr/>
          <p:nvPr/>
        </p:nvGrpSpPr>
        <p:grpSpPr>
          <a:xfrm>
            <a:off x="5855852" y="840162"/>
            <a:ext cx="5994400" cy="5034820"/>
            <a:chOff x="5938980" y="858635"/>
            <a:chExt cx="5994400" cy="503482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981" y="858635"/>
              <a:ext cx="5994399" cy="4347998"/>
            </a:xfrm>
            <a:prstGeom prst="rect">
              <a:avLst/>
            </a:prstGeom>
          </p:spPr>
        </p:pic>
        <p:sp>
          <p:nvSpPr>
            <p:cNvPr id="5" name="CaixaDeTexto 4"/>
            <p:cNvSpPr txBox="1"/>
            <p:nvPr/>
          </p:nvSpPr>
          <p:spPr>
            <a:xfrm>
              <a:off x="5938980" y="5305667"/>
              <a:ext cx="5994399" cy="587788"/>
            </a:xfrm>
            <a:prstGeom prst="rect">
              <a:avLst/>
            </a:prstGeom>
            <a:noFill/>
            <a:ln>
              <a:noFill/>
            </a:ln>
          </p:spPr>
          <p:txBody>
            <a:bodyPr wrap="square" rtlCol="0">
              <a:spAutoFit/>
            </a:bodyPr>
            <a:lstStyle/>
            <a:p>
              <a:pPr algn="ctr"/>
              <a:r>
                <a:rPr lang="pt-BR" sz="1600" dirty="0" smtClean="0">
                  <a:latin typeface="Arial" panose="020B0604020202020204" pitchFamily="34" charset="0"/>
                  <a:cs typeface="Arial" panose="020B0604020202020204" pitchFamily="34" charset="0"/>
                </a:rPr>
                <a:t>Reator nuclear modelo PWR. Fonte: </a:t>
              </a:r>
              <a:r>
                <a:rPr lang="pt-BR" sz="1600" u="sng" dirty="0" smtClean="0">
                  <a:latin typeface="Arial" panose="020B0604020202020204" pitchFamily="34" charset="0"/>
                  <a:cs typeface="Arial" panose="020B0604020202020204" pitchFamily="34" charset="0"/>
                  <a:hlinkClick r:id="rId3"/>
                </a:rPr>
                <a:t>http://www.cnen.gov.br/ensino/apostilas/PIC.pdf</a:t>
              </a:r>
              <a:r>
                <a:rPr lang="pt-BR" sz="1600" dirty="0" smtClean="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038771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2437" y="530677"/>
            <a:ext cx="5846619" cy="4708981"/>
          </a:xfrm>
          <a:prstGeom prst="rect">
            <a:avLst/>
          </a:prstGeom>
          <a:noFill/>
        </p:spPr>
        <p:txBody>
          <a:bodyPr wrap="square" rtlCol="0">
            <a:spAutoFit/>
          </a:bodyPr>
          <a:lstStyle/>
          <a:p>
            <a:pPr lvl="0" indent="457200" algn="just">
              <a:lnSpc>
                <a:spcPct val="150000"/>
              </a:lnSpc>
            </a:pPr>
            <a:r>
              <a:rPr lang="pt-BR" sz="2000" b="1" dirty="0">
                <a:solidFill>
                  <a:prstClr val="black"/>
                </a:solidFill>
                <a:latin typeface="Arial" panose="020B0604020202020204" pitchFamily="34" charset="0"/>
                <a:cs typeface="Arial" panose="020B0604020202020204" pitchFamily="34" charset="0"/>
              </a:rPr>
              <a:t>Um reator em funcionamento pode ser desligado </a:t>
            </a:r>
            <a:r>
              <a:rPr lang="pt-BR" sz="2000" dirty="0">
                <a:solidFill>
                  <a:prstClr val="black"/>
                </a:solidFill>
                <a:latin typeface="Arial" panose="020B0604020202020204" pitchFamily="34" charset="0"/>
                <a:cs typeface="Arial" panose="020B0604020202020204" pitchFamily="34" charset="0"/>
              </a:rPr>
              <a:t>e, assim, interromper a sequência de fissões nucleares; entretanto, </a:t>
            </a:r>
            <a:r>
              <a:rPr lang="pt-BR" sz="2000" b="1" dirty="0">
                <a:solidFill>
                  <a:prstClr val="black"/>
                </a:solidFill>
                <a:latin typeface="Arial" panose="020B0604020202020204" pitchFamily="34" charset="0"/>
                <a:cs typeface="Arial" panose="020B0604020202020204" pitchFamily="34" charset="0"/>
              </a:rPr>
              <a:t>o decaimento radioativo dos núcleos resultantes das fissões continua</a:t>
            </a:r>
            <a:r>
              <a:rPr lang="pt-BR" sz="2000" dirty="0">
                <a:solidFill>
                  <a:prstClr val="black"/>
                </a:solidFill>
                <a:latin typeface="Arial" panose="020B0604020202020204" pitchFamily="34" charset="0"/>
                <a:cs typeface="Arial" panose="020B0604020202020204" pitchFamily="34" charset="0"/>
              </a:rPr>
              <a:t>, logo é um processo espontâneo e incontrolável pelo homem. </a:t>
            </a:r>
            <a:endParaRPr lang="pt-BR" sz="2000" dirty="0" smtClean="0">
              <a:solidFill>
                <a:prstClr val="black"/>
              </a:solidFill>
              <a:latin typeface="Arial" panose="020B0604020202020204" pitchFamily="34" charset="0"/>
              <a:cs typeface="Arial" panose="020B0604020202020204" pitchFamily="34" charset="0"/>
            </a:endParaRPr>
          </a:p>
          <a:p>
            <a:pPr lvl="0" indent="457200" algn="just">
              <a:lnSpc>
                <a:spcPct val="150000"/>
              </a:lnSpc>
            </a:pPr>
            <a:r>
              <a:rPr lang="pt-BR" sz="2000" dirty="0" smtClean="0">
                <a:solidFill>
                  <a:prstClr val="black"/>
                </a:solidFill>
                <a:latin typeface="Arial" panose="020B0604020202020204" pitchFamily="34" charset="0"/>
                <a:cs typeface="Arial" panose="020B0604020202020204" pitchFamily="34" charset="0"/>
              </a:rPr>
              <a:t>Assim</a:t>
            </a:r>
            <a:r>
              <a:rPr lang="pt-BR" sz="2000" dirty="0">
                <a:solidFill>
                  <a:prstClr val="black"/>
                </a:solidFill>
                <a:latin typeface="Arial" panose="020B0604020202020204" pitchFamily="34" charset="0"/>
                <a:cs typeface="Arial" panose="020B0604020202020204" pitchFamily="34" charset="0"/>
              </a:rPr>
              <a:t>, o reator continua superaquecendo mesmo depois de interrompida a reação em cadeia, até que os fragmentos de fissão se transformem em isótopos estáveis de chumbo. </a:t>
            </a:r>
            <a:endParaRPr lang="pt-BR" dirty="0"/>
          </a:p>
        </p:txBody>
      </p:sp>
      <p:grpSp>
        <p:nvGrpSpPr>
          <p:cNvPr id="3" name="Agrupar 2"/>
          <p:cNvGrpSpPr/>
          <p:nvPr/>
        </p:nvGrpSpPr>
        <p:grpSpPr>
          <a:xfrm>
            <a:off x="6234546" y="1256146"/>
            <a:ext cx="5617874" cy="4534394"/>
            <a:chOff x="6435581" y="2687376"/>
            <a:chExt cx="5296766" cy="4205886"/>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6435581" y="2687376"/>
              <a:ext cx="5296766" cy="2746293"/>
            </a:xfrm>
            <a:prstGeom prst="rect">
              <a:avLst/>
            </a:prstGeom>
            <a:noFill/>
            <a:ln>
              <a:noFill/>
            </a:ln>
          </p:spPr>
        </p:pic>
        <p:sp>
          <p:nvSpPr>
            <p:cNvPr id="5" name="CaixaDeTexto 4"/>
            <p:cNvSpPr txBox="1"/>
            <p:nvPr/>
          </p:nvSpPr>
          <p:spPr>
            <a:xfrm>
              <a:off x="6940670" y="5665704"/>
              <a:ext cx="4600092" cy="1227558"/>
            </a:xfrm>
            <a:prstGeom prst="rect">
              <a:avLst/>
            </a:prstGeom>
            <a:noFill/>
          </p:spPr>
          <p:txBody>
            <a:bodyPr wrap="square" rtlCol="0">
              <a:spAutoFit/>
            </a:bodyPr>
            <a:lstStyle/>
            <a:p>
              <a:pPr algn="ctr"/>
              <a:r>
                <a:rPr lang="pt-BR" sz="1600" dirty="0" smtClean="0">
                  <a:latin typeface="Arial" panose="020B0604020202020204" pitchFamily="34" charset="0"/>
                  <a:cs typeface="Arial" panose="020B0604020202020204" pitchFamily="34" charset="0"/>
                </a:rPr>
                <a:t>Representação de usina com reator </a:t>
              </a:r>
              <a:r>
                <a:rPr lang="pt-BR" sz="1600" dirty="0">
                  <a:latin typeface="Arial" panose="020B0604020202020204" pitchFamily="34" charset="0"/>
                  <a:cs typeface="Arial" panose="020B0604020202020204" pitchFamily="34" charset="0"/>
                </a:rPr>
                <a:t>a água pressurizada tipo PWR. </a:t>
              </a:r>
              <a:r>
                <a:rPr lang="pt-BR" sz="1600" dirty="0" err="1" smtClean="0">
                  <a:latin typeface="Arial" panose="020B0604020202020204" pitchFamily="34" charset="0"/>
                  <a:cs typeface="Arial" panose="020B0604020202020204" pitchFamily="34" charset="0"/>
                </a:rPr>
                <a:t>Fonte:</a:t>
              </a:r>
              <a:r>
                <a:rPr lang="pt-BR" sz="1600" u="sng" dirty="0" err="1" smtClean="0">
                  <a:latin typeface="Arial" panose="020B0604020202020204" pitchFamily="34" charset="0"/>
                  <a:cs typeface="Arial" panose="020B0604020202020204" pitchFamily="34" charset="0"/>
                  <a:hlinkClick r:id="rId3"/>
                </a:rPr>
                <a:t>http</a:t>
              </a:r>
              <a:r>
                <a:rPr lang="pt-BR" sz="1600" u="sng" dirty="0">
                  <a:latin typeface="Arial" panose="020B0604020202020204" pitchFamily="34" charset="0"/>
                  <a:cs typeface="Arial" panose="020B0604020202020204" pitchFamily="34" charset="0"/>
                  <a:hlinkClick r:id="rId3"/>
                </a:rPr>
                <a:t>://upload.wikimedia.org/</a:t>
              </a:r>
              <a:r>
                <a:rPr lang="pt-BR" sz="1600" u="sng" dirty="0" err="1">
                  <a:latin typeface="Arial" panose="020B0604020202020204" pitchFamily="34" charset="0"/>
                  <a:cs typeface="Arial" panose="020B0604020202020204" pitchFamily="34" charset="0"/>
                  <a:hlinkClick r:id="rId3"/>
                </a:rPr>
                <a:t>wikipedia</a:t>
              </a:r>
              <a:r>
                <a:rPr lang="pt-BR" sz="1600" u="sng" dirty="0">
                  <a:latin typeface="Arial" panose="020B0604020202020204" pitchFamily="34" charset="0"/>
                  <a:cs typeface="Arial" panose="020B0604020202020204" pitchFamily="34" charset="0"/>
                  <a:hlinkClick r:id="rId3"/>
                </a:rPr>
                <a:t>/</a:t>
              </a:r>
              <a:r>
                <a:rPr lang="pt-BR" sz="1600" u="sng" dirty="0" err="1">
                  <a:latin typeface="Arial" panose="020B0604020202020204" pitchFamily="34" charset="0"/>
                  <a:cs typeface="Arial" panose="020B0604020202020204" pitchFamily="34" charset="0"/>
                  <a:hlinkClick r:id="rId3"/>
                </a:rPr>
                <a:t>commons</a:t>
              </a:r>
              <a:r>
                <a:rPr lang="pt-BR" sz="1600" u="sng" dirty="0">
                  <a:latin typeface="Arial" panose="020B0604020202020204" pitchFamily="34" charset="0"/>
                  <a:cs typeface="Arial" panose="020B0604020202020204" pitchFamily="34" charset="0"/>
                  <a:hlinkClick r:id="rId3"/>
                </a:rPr>
                <a:t>/</a:t>
              </a:r>
              <a:r>
                <a:rPr lang="pt-BR" sz="1600" u="sng" dirty="0" err="1">
                  <a:latin typeface="Arial" panose="020B0604020202020204" pitchFamily="34" charset="0"/>
                  <a:cs typeface="Arial" panose="020B0604020202020204" pitchFamily="34" charset="0"/>
                  <a:hlinkClick r:id="rId3"/>
                </a:rPr>
                <a:t>thumb</a:t>
              </a:r>
              <a:r>
                <a:rPr lang="pt-BR" sz="1600" u="sng" dirty="0">
                  <a:latin typeface="Arial" panose="020B0604020202020204" pitchFamily="34" charset="0"/>
                  <a:cs typeface="Arial" panose="020B0604020202020204" pitchFamily="34" charset="0"/>
                  <a:hlinkClick r:id="rId3"/>
                </a:rPr>
                <a:t>/a/a0/PressurizedWaterReactor.gif/420px-PressurizedWaterReactor.gif</a:t>
              </a:r>
              <a:r>
                <a:rPr lang="pt-BR" sz="1600" dirty="0" smtClean="0">
                  <a:latin typeface="Arial" panose="020B0604020202020204" pitchFamily="34" charset="0"/>
                  <a:cs typeface="Arial" panose="020B0604020202020204" pitchFamily="34" charset="0"/>
                </a:rPr>
                <a:t>.</a:t>
              </a:r>
              <a:endParaRPr lang="pt-BR" dirty="0"/>
            </a:p>
          </p:txBody>
        </p:sp>
      </p:grpSp>
    </p:spTree>
    <p:extLst>
      <p:ext uri="{BB962C8B-B14F-4D97-AF65-F5344CB8AC3E}">
        <p14:creationId xmlns:p14="http://schemas.microsoft.com/office/powerpoint/2010/main" val="35123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0146" y="1025236"/>
            <a:ext cx="11711710" cy="4708981"/>
          </a:xfrm>
          <a:prstGeom prst="rect">
            <a:avLst/>
          </a:prstGeom>
          <a:noFill/>
        </p:spPr>
        <p:txBody>
          <a:bodyPr wrap="square" rtlCol="0">
            <a:spAutoFit/>
          </a:bodyPr>
          <a:lstStyle/>
          <a:p>
            <a:pPr lvl="0" algn="ctr"/>
            <a:r>
              <a:rPr lang="pt-BR" sz="2000" b="1" dirty="0" smtClean="0">
                <a:latin typeface="Arial" panose="020B0604020202020204" pitchFamily="34" charset="0"/>
                <a:cs typeface="Arial" panose="020B0604020202020204" pitchFamily="34" charset="0"/>
              </a:rPr>
              <a:t>VÍDEO: </a:t>
            </a:r>
            <a:r>
              <a:rPr lang="pt-BR" sz="2000" i="1" dirty="0">
                <a:latin typeface="Arial" panose="020B0604020202020204" pitchFamily="34" charset="0"/>
                <a:cs typeface="Arial" panose="020B0604020202020204" pitchFamily="34" charset="0"/>
              </a:rPr>
              <a:t>Ciclo do urânio (versão em libras) </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a:t>
            </a:r>
          </a:p>
          <a:p>
            <a:pPr algn="ctr"/>
            <a:r>
              <a:rPr lang="pt-BR" sz="2000" dirty="0">
                <a:latin typeface="Arial" panose="020B0604020202020204" pitchFamily="34" charset="0"/>
                <a:cs typeface="Arial" panose="020B0604020202020204" pitchFamily="34" charset="0"/>
              </a:rPr>
              <a:t>Duração: 06min08s.</a:t>
            </a:r>
          </a:p>
          <a:p>
            <a:pPr algn="ctr"/>
            <a:r>
              <a:rPr lang="pt-BR" sz="2000" u="sng" dirty="0" smtClean="0">
                <a:latin typeface="Arial" panose="020B0604020202020204" pitchFamily="34" charset="0"/>
                <a:cs typeface="Arial" panose="020B0604020202020204" pitchFamily="34" charset="0"/>
                <a:hlinkClick r:id="rId2"/>
              </a:rPr>
              <a:t>http</a:t>
            </a:r>
            <a:r>
              <a:rPr lang="pt-BR" sz="2000" u="sng" dirty="0">
                <a:latin typeface="Arial" panose="020B0604020202020204" pitchFamily="34" charset="0"/>
                <a:cs typeface="Arial" panose="020B0604020202020204" pitchFamily="34" charset="0"/>
                <a:hlinkClick r:id="rId2"/>
              </a:rPr>
              <a:t>://</a:t>
            </a:r>
            <a:r>
              <a:rPr lang="pt-BR" sz="2000" u="sng" dirty="0" smtClean="0">
                <a:latin typeface="Arial" panose="020B0604020202020204" pitchFamily="34" charset="0"/>
                <a:cs typeface="Arial" panose="020B0604020202020204" pitchFamily="34" charset="0"/>
                <a:hlinkClick r:id="rId2"/>
              </a:rPr>
              <a:t>www.youtube.com/watch?v=1wWFstfkncA</a:t>
            </a:r>
            <a:endParaRPr lang="pt-BR" sz="2000" u="sng" dirty="0" smtClean="0">
              <a:latin typeface="Arial" panose="020B0604020202020204" pitchFamily="34" charset="0"/>
              <a:cs typeface="Arial" panose="020B0604020202020204" pitchFamily="34" charset="0"/>
            </a:endParaRPr>
          </a:p>
          <a:p>
            <a:pPr algn="ctr"/>
            <a:endParaRPr lang="pt-BR" sz="2000" u="sng" dirty="0">
              <a:latin typeface="Arial" panose="020B0604020202020204" pitchFamily="34" charset="0"/>
              <a:cs typeface="Arial" panose="020B0604020202020204" pitchFamily="34" charset="0"/>
            </a:endParaRPr>
          </a:p>
          <a:p>
            <a:pPr algn="ctr"/>
            <a:endParaRPr lang="pt-BR" sz="2000" u="sng" dirty="0" smtClean="0">
              <a:latin typeface="Arial" panose="020B0604020202020204" pitchFamily="34" charset="0"/>
              <a:cs typeface="Arial" panose="020B0604020202020204" pitchFamily="34" charset="0"/>
            </a:endParaRPr>
          </a:p>
          <a:p>
            <a:pPr algn="ctr"/>
            <a:endParaRPr lang="pt-BR" sz="2000" u="sng" dirty="0" smtClean="0">
              <a:latin typeface="Arial" panose="020B0604020202020204" pitchFamily="34" charset="0"/>
              <a:cs typeface="Arial" panose="020B0604020202020204" pitchFamily="34" charset="0"/>
            </a:endParaRPr>
          </a:p>
          <a:p>
            <a:pPr algn="ctr"/>
            <a:endParaRPr lang="pt-BR" sz="2000" u="sng" dirty="0" smtClean="0">
              <a:latin typeface="Arial" panose="020B0604020202020204" pitchFamily="34" charset="0"/>
              <a:cs typeface="Arial" panose="020B0604020202020204" pitchFamily="34" charset="0"/>
            </a:endParaRPr>
          </a:p>
          <a:p>
            <a:pPr algn="ctr"/>
            <a:endParaRPr lang="pt-BR" sz="2000" u="sng" dirty="0" smtClean="0">
              <a:latin typeface="Arial" panose="020B0604020202020204" pitchFamily="34" charset="0"/>
              <a:cs typeface="Arial" panose="020B0604020202020204" pitchFamily="34" charset="0"/>
            </a:endParaRPr>
          </a:p>
          <a:p>
            <a:pPr lvl="0" algn="ctr"/>
            <a:r>
              <a:rPr lang="pt-BR" sz="2000" b="1" dirty="0" smtClean="0">
                <a:latin typeface="Arial" panose="020B0604020202020204" pitchFamily="34" charset="0"/>
                <a:cs typeface="Arial" panose="020B0604020202020204" pitchFamily="34" charset="0"/>
              </a:rPr>
              <a:t>SIMULAÇÃO</a:t>
            </a:r>
            <a:r>
              <a:rPr lang="pt-BR" sz="2000" dirty="0" smtClean="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Fissão Nuclear</a:t>
            </a:r>
            <a:r>
              <a:rPr lang="pt-BR" sz="2000" dirty="0">
                <a:latin typeface="Arial" panose="020B0604020202020204" pitchFamily="34" charset="0"/>
                <a:cs typeface="Arial" panose="020B0604020202020204" pitchFamily="34" charset="0"/>
              </a:rPr>
              <a:t>.</a:t>
            </a:r>
          </a:p>
          <a:p>
            <a:pPr algn="ctr"/>
            <a:r>
              <a:rPr lang="pt-BR" sz="2000" u="sng" dirty="0" smtClean="0">
                <a:latin typeface="Arial" panose="020B0604020202020204" pitchFamily="34" charset="0"/>
                <a:cs typeface="Arial" panose="020B0604020202020204" pitchFamily="34" charset="0"/>
                <a:hlinkClick r:id="rId3"/>
              </a:rPr>
              <a:t>http</a:t>
            </a:r>
            <a:r>
              <a:rPr lang="pt-BR" sz="2000" u="sng" dirty="0">
                <a:latin typeface="Arial" panose="020B0604020202020204" pitchFamily="34" charset="0"/>
                <a:cs typeface="Arial" panose="020B0604020202020204" pitchFamily="34" charset="0"/>
                <a:hlinkClick r:id="rId3"/>
              </a:rPr>
              <a:t>://</a:t>
            </a:r>
            <a:r>
              <a:rPr lang="pt-BR" sz="2000" u="sng" dirty="0" smtClean="0">
                <a:latin typeface="Arial" panose="020B0604020202020204" pitchFamily="34" charset="0"/>
                <a:cs typeface="Arial" panose="020B0604020202020204" pitchFamily="34" charset="0"/>
                <a:hlinkClick r:id="rId3"/>
              </a:rPr>
              <a:t>phet.colorado.edu/pt_BR/simulation/nuclear-fission</a:t>
            </a:r>
            <a:endParaRPr lang="pt-BR" sz="2000" u="sng" dirty="0" smtClean="0">
              <a:latin typeface="Arial" panose="020B0604020202020204" pitchFamily="34" charset="0"/>
              <a:cs typeface="Arial" panose="020B0604020202020204" pitchFamily="34" charset="0"/>
            </a:endParaRPr>
          </a:p>
          <a:p>
            <a:pPr algn="ctr"/>
            <a:endParaRPr lang="pt-BR" sz="2000" u="sng" dirty="0">
              <a:latin typeface="Arial" panose="020B0604020202020204" pitchFamily="34" charset="0"/>
              <a:cs typeface="Arial" panose="020B0604020202020204" pitchFamily="34" charset="0"/>
            </a:endParaRPr>
          </a:p>
          <a:p>
            <a:pPr algn="ctr"/>
            <a:r>
              <a:rPr lang="pt-BR" sz="2000" dirty="0" smtClean="0">
                <a:latin typeface="Arial" panose="020B0604020202020204" pitchFamily="34" charset="0"/>
                <a:cs typeface="Arial" panose="020B0604020202020204" pitchFamily="34" charset="0"/>
              </a:rPr>
              <a:t>(Sugestão: </a:t>
            </a:r>
            <a:r>
              <a:rPr lang="pt-BR" sz="2000" dirty="0">
                <a:latin typeface="Arial" panose="020B0604020202020204" pitchFamily="34" charset="0"/>
                <a:cs typeface="Arial" panose="020B0604020202020204" pitchFamily="34" charset="0"/>
              </a:rPr>
              <a:t>Escolher a opção “reação em cadeia”, o número de núcleos da coluna de “controles” e, com o </a:t>
            </a:r>
            <a:r>
              <a:rPr lang="pt-BR" sz="2000" i="1" dirty="0">
                <a:latin typeface="Arial" panose="020B0604020202020204" pitchFamily="34" charset="0"/>
                <a:cs typeface="Arial" panose="020B0604020202020204" pitchFamily="34" charset="0"/>
              </a:rPr>
              <a:t>mouse</a:t>
            </a:r>
            <a:r>
              <a:rPr lang="pt-BR" sz="2000" dirty="0">
                <a:latin typeface="Arial" panose="020B0604020202020204" pitchFamily="34" charset="0"/>
                <a:cs typeface="Arial" panose="020B0604020202020204" pitchFamily="34" charset="0"/>
              </a:rPr>
              <a:t>, direcionar o canhão de nêutrons. Observar quantos núcleos sofrem fissão durante a reação em cadeia. Há ainda a opção de simulação com o uso do “vaso contentor”).</a:t>
            </a:r>
          </a:p>
          <a:p>
            <a:pPr algn="ct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5989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673" y="360218"/>
            <a:ext cx="11739418" cy="2862322"/>
          </a:xfrm>
          <a:prstGeom prst="rect">
            <a:avLst/>
          </a:prstGeom>
          <a:noFill/>
        </p:spPr>
        <p:txBody>
          <a:bodyPr wrap="square" rtlCol="0">
            <a:spAutoFit/>
          </a:bodyPr>
          <a:lstStyle/>
          <a:p>
            <a:pPr indent="457200" algn="just">
              <a:lnSpc>
                <a:spcPct val="150000"/>
              </a:lnSpc>
            </a:pPr>
            <a:r>
              <a:rPr lang="pt-BR" sz="2000" dirty="0">
                <a:latin typeface="Arial" panose="020B0604020202020204" pitchFamily="34" charset="0"/>
                <a:cs typeface="Arial" panose="020B0604020202020204" pitchFamily="34" charset="0"/>
              </a:rPr>
              <a:t>Um reator nuclear não explode como uma bomba atômica, por duas razões. A primeira é que não há material físsil (massa crítica) em quantidade suficiente para permitir que seja desencadeada a reação em cadeia com rapidez e provocar uma explosão (o urânio de um reator contém de 1 a 4% de urânio-235, enquanto uma bomba atômica precisa conter 90% de urânio-235); e a segunda é que as barras de controle absorvem os nêutrons em excesso, controlando assim a reação em cadeia. Em outras palavras, um reator é uma bomba atômica controlada</a:t>
            </a:r>
            <a:r>
              <a:rPr lang="pt-BR" sz="2000" dirty="0" smtClean="0">
                <a:latin typeface="Arial" panose="020B0604020202020204" pitchFamily="34" charset="0"/>
                <a:cs typeface="Arial" panose="020B0604020202020204" pitchFamily="34" charset="0"/>
              </a:rPr>
              <a:t>.</a:t>
            </a:r>
            <a:endParaRPr lang="pt-BR" dirty="0"/>
          </a:p>
        </p:txBody>
      </p:sp>
      <p:sp>
        <p:nvSpPr>
          <p:cNvPr id="4" name="CaixaDeTexto 3"/>
          <p:cNvSpPr txBox="1"/>
          <p:nvPr/>
        </p:nvSpPr>
        <p:spPr>
          <a:xfrm>
            <a:off x="240145" y="3472873"/>
            <a:ext cx="11720946" cy="3139321"/>
          </a:xfrm>
          <a:prstGeom prst="rect">
            <a:avLst/>
          </a:prstGeom>
          <a:noFill/>
        </p:spPr>
        <p:txBody>
          <a:bodyPr wrap="square" rtlCol="0">
            <a:spAutoFit/>
          </a:bodyPr>
          <a:lstStyle/>
          <a:p>
            <a:pPr algn="just">
              <a:lnSpc>
                <a:spcPct val="150000"/>
              </a:lnSpc>
            </a:pPr>
            <a:r>
              <a:rPr lang="pt-BR" sz="2000" b="1" dirty="0" smtClean="0">
                <a:solidFill>
                  <a:srgbClr val="C00000"/>
                </a:solidFill>
                <a:latin typeface="Arial" panose="020B0604020202020204" pitchFamily="34" charset="0"/>
                <a:cs typeface="Arial" panose="020B0604020202020204" pitchFamily="34" charset="0"/>
              </a:rPr>
              <a:t>A bomba atômica: reação nuclear explosiva</a:t>
            </a:r>
          </a:p>
          <a:p>
            <a:pPr indent="457200" algn="just">
              <a:lnSpc>
                <a:spcPct val="150000"/>
              </a:lnSpc>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bomba atômica é um artefato que produz uma </a:t>
            </a:r>
            <a:r>
              <a:rPr lang="pt-BR" sz="2000" b="1" dirty="0">
                <a:latin typeface="Arial" panose="020B0604020202020204" pitchFamily="34" charset="0"/>
                <a:cs typeface="Arial" panose="020B0604020202020204" pitchFamily="34" charset="0"/>
              </a:rPr>
              <a:t>reação em cadeia de forma incontrolável</a:t>
            </a:r>
            <a:r>
              <a:rPr lang="pt-BR" sz="2000" dirty="0">
                <a:latin typeface="Arial" panose="020B0604020202020204" pitchFamily="34" charset="0"/>
                <a:cs typeface="Arial" panose="020B0604020202020204" pitchFamily="34" charset="0"/>
              </a:rPr>
              <a:t>. Uma vez iniciado o processo de fissão, o sistema pode explodir em frações de segundo. No caso de uma bomba atômica, a massa físsil deve ser maior do que a massa crítica para sustentar a reação em cadeia explosiva. </a:t>
            </a:r>
            <a:r>
              <a:rPr lang="pt-BR" sz="2000" b="1" dirty="0">
                <a:latin typeface="Arial" panose="020B0604020202020204" pitchFamily="34" charset="0"/>
                <a:cs typeface="Arial" panose="020B0604020202020204" pitchFamily="34" charset="0"/>
              </a:rPr>
              <a:t>Um quilograma de urânio-235 ou de plutônio-239 já possui massa crítica o suficiente para iniciar o processo de fissão explosivo</a:t>
            </a:r>
            <a:r>
              <a:rPr lang="pt-BR" sz="2000" dirty="0">
                <a:latin typeface="Arial" panose="020B0604020202020204" pitchFamily="34" charset="0"/>
                <a:cs typeface="Arial" panose="020B0604020202020204" pitchFamily="34" charset="0"/>
              </a:rPr>
              <a:t>. </a:t>
            </a:r>
          </a:p>
          <a:p>
            <a:endParaRPr lang="pt-BR" dirty="0"/>
          </a:p>
        </p:txBody>
      </p:sp>
    </p:spTree>
    <p:extLst>
      <p:ext uri="{BB962C8B-B14F-4D97-AF65-F5344CB8AC3E}">
        <p14:creationId xmlns:p14="http://schemas.microsoft.com/office/powerpoint/2010/main" val="25702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02" y="1705155"/>
            <a:ext cx="6016616" cy="2728298"/>
          </a:xfrm>
          <a:prstGeom prst="rect">
            <a:avLst/>
          </a:prstGeom>
        </p:spPr>
      </p:pic>
      <p:sp>
        <p:nvSpPr>
          <p:cNvPr id="3" name="CaixaDeTexto 2"/>
          <p:cNvSpPr txBox="1"/>
          <p:nvPr/>
        </p:nvSpPr>
        <p:spPr>
          <a:xfrm>
            <a:off x="591127" y="4599709"/>
            <a:ext cx="5966691" cy="646331"/>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Esquema da bomba atômica de urânio.</a:t>
            </a:r>
          </a:p>
          <a:p>
            <a:pPr algn="ctr"/>
            <a:r>
              <a:rPr lang="pt-BR" dirty="0" smtClean="0">
                <a:latin typeface="Arial" panose="020B0604020202020204" pitchFamily="34" charset="0"/>
                <a:cs typeface="Arial" panose="020B0604020202020204" pitchFamily="34" charset="0"/>
              </a:rPr>
              <a:t>Fonte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Saffioti</a:t>
            </a:r>
            <a:r>
              <a:rPr lang="pt-BR" dirty="0">
                <a:latin typeface="Arial" panose="020B0604020202020204" pitchFamily="34" charset="0"/>
                <a:cs typeface="Arial" panose="020B0604020202020204" pitchFamily="34" charset="0"/>
              </a:rPr>
              <a:t> (1982, p. 127). </a:t>
            </a: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525" y="1723574"/>
            <a:ext cx="4605293" cy="3029419"/>
          </a:xfrm>
          <a:prstGeom prst="rect">
            <a:avLst/>
          </a:prstGeom>
        </p:spPr>
      </p:pic>
      <p:sp>
        <p:nvSpPr>
          <p:cNvPr id="7" name="CaixaDeTexto 6"/>
          <p:cNvSpPr txBox="1"/>
          <p:nvPr/>
        </p:nvSpPr>
        <p:spPr>
          <a:xfrm>
            <a:off x="6991927" y="4922874"/>
            <a:ext cx="4645891" cy="1107996"/>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Little Boy</a:t>
            </a:r>
            <a:r>
              <a:rPr lang="pt-BR" sz="1600" dirty="0" smtClean="0">
                <a:latin typeface="Arial" panose="020B0604020202020204" pitchFamily="34" charset="0"/>
                <a:cs typeface="Arial" panose="020B0604020202020204" pitchFamily="34" charset="0"/>
                <a:hlinkClick r:id="rId4"/>
              </a:rPr>
              <a:t>   https</a:t>
            </a:r>
            <a:r>
              <a:rPr lang="pt-BR" sz="1600" dirty="0">
                <a:latin typeface="Arial" panose="020B0604020202020204" pitchFamily="34" charset="0"/>
                <a:cs typeface="Arial" panose="020B0604020202020204" pitchFamily="34" charset="0"/>
                <a:hlinkClick r:id="rId4"/>
              </a:rPr>
              <a:t>://i.pinimg.com/236x/93/98/91/9398911c0ee34da3932804190afb90cc--</a:t>
            </a:r>
            <a:r>
              <a:rPr lang="pt-BR" sz="1600" dirty="0" smtClean="0">
                <a:latin typeface="Arial" panose="020B0604020202020204" pitchFamily="34" charset="0"/>
                <a:cs typeface="Arial" panose="020B0604020202020204" pitchFamily="34" charset="0"/>
                <a:hlinkClick r:id="rId4"/>
              </a:rPr>
              <a:t>enola-gay-hiroshima.jpg</a:t>
            </a:r>
            <a:r>
              <a:rPr lang="pt-BR" sz="1600" dirty="0" smtClean="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7870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408" y="2704919"/>
            <a:ext cx="4278746" cy="2838235"/>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0" y="327707"/>
            <a:ext cx="5181602" cy="3238501"/>
          </a:xfrm>
          <a:prstGeom prst="rect">
            <a:avLst/>
          </a:prstGeom>
        </p:spPr>
      </p:pic>
      <p:sp>
        <p:nvSpPr>
          <p:cNvPr id="4" name="CaixaDeTexto 3"/>
          <p:cNvSpPr txBox="1"/>
          <p:nvPr/>
        </p:nvSpPr>
        <p:spPr>
          <a:xfrm>
            <a:off x="5583382" y="535603"/>
            <a:ext cx="2715491" cy="1754326"/>
          </a:xfrm>
          <a:prstGeom prst="rect">
            <a:avLst/>
          </a:prstGeom>
          <a:noFill/>
        </p:spPr>
        <p:txBody>
          <a:bodyPr wrap="square" rtlCol="0">
            <a:spAutoFit/>
          </a:bodyPr>
          <a:lstStyle/>
          <a:p>
            <a:pPr marL="342900" indent="-342900">
              <a:buAutoNum type="arabicParenR"/>
            </a:pPr>
            <a:r>
              <a:rPr lang="pt-BR" dirty="0" smtClean="0">
                <a:latin typeface="Arial" panose="020B0604020202020204" pitchFamily="34" charset="0"/>
                <a:cs typeface="Arial" panose="020B0604020202020204" pitchFamily="34" charset="0"/>
              </a:rPr>
              <a:t>Explosivo </a:t>
            </a:r>
            <a:r>
              <a:rPr lang="pt-BR" dirty="0">
                <a:latin typeface="Arial" panose="020B0604020202020204" pitchFamily="34" charset="0"/>
                <a:cs typeface="Arial" panose="020B0604020202020204" pitchFamily="34" charset="0"/>
              </a:rPr>
              <a:t>rápido </a:t>
            </a:r>
            <a:endParaRPr lang="pt-BR" dirty="0" smtClean="0">
              <a:latin typeface="Arial" panose="020B0604020202020204" pitchFamily="34" charset="0"/>
              <a:cs typeface="Arial" panose="020B0604020202020204" pitchFamily="34" charset="0"/>
            </a:endParaRPr>
          </a:p>
          <a:p>
            <a:pPr marL="342900" indent="-342900">
              <a:buAutoNum type="arabicParenR"/>
            </a:pPr>
            <a:r>
              <a:rPr lang="pt-BR" dirty="0" smtClean="0">
                <a:latin typeface="Arial" panose="020B0604020202020204" pitchFamily="34" charset="0"/>
                <a:cs typeface="Arial" panose="020B0604020202020204" pitchFamily="34" charset="0"/>
              </a:rPr>
              <a:t>Explosivo </a:t>
            </a:r>
            <a:r>
              <a:rPr lang="pt-BR" dirty="0">
                <a:latin typeface="Arial" panose="020B0604020202020204" pitchFamily="34" charset="0"/>
                <a:cs typeface="Arial" panose="020B0604020202020204" pitchFamily="34" charset="0"/>
              </a:rPr>
              <a:t>lento </a:t>
            </a:r>
            <a:endParaRPr lang="pt-BR" dirty="0" smtClean="0">
              <a:latin typeface="Arial" panose="020B0604020202020204" pitchFamily="34" charset="0"/>
              <a:cs typeface="Arial" panose="020B0604020202020204" pitchFamily="34" charset="0"/>
            </a:endParaRPr>
          </a:p>
          <a:p>
            <a:pPr marL="342900" indent="-342900">
              <a:buAutoNum type="arabicParenR"/>
            </a:pPr>
            <a:r>
              <a:rPr lang="pt-BR" dirty="0" smtClean="0">
                <a:latin typeface="Arial" panose="020B0604020202020204" pitchFamily="34" charset="0"/>
                <a:cs typeface="Arial" panose="020B0604020202020204" pitchFamily="34" charset="0"/>
              </a:rPr>
              <a:t>Impulsor </a:t>
            </a:r>
          </a:p>
          <a:p>
            <a:pPr marL="342900" indent="-342900">
              <a:buAutoNum type="arabicParenR"/>
            </a:pPr>
            <a:r>
              <a:rPr lang="pt-BR" dirty="0" smtClean="0">
                <a:latin typeface="Arial" panose="020B0604020202020204" pitchFamily="34" charset="0"/>
                <a:cs typeface="Arial" panose="020B0604020202020204" pitchFamily="34" charset="0"/>
              </a:rPr>
              <a:t>Iniciador </a:t>
            </a:r>
            <a:r>
              <a:rPr lang="pt-BR" dirty="0">
                <a:latin typeface="Arial" panose="020B0604020202020204" pitchFamily="34" charset="0"/>
                <a:cs typeface="Arial" panose="020B0604020202020204" pitchFamily="34" charset="0"/>
              </a:rPr>
              <a:t>de nêutrons </a:t>
            </a:r>
            <a:endParaRPr lang="pt-BR" dirty="0" smtClean="0">
              <a:latin typeface="Arial" panose="020B0604020202020204" pitchFamily="34" charset="0"/>
              <a:cs typeface="Arial" panose="020B0604020202020204" pitchFamily="34" charset="0"/>
            </a:endParaRPr>
          </a:p>
          <a:p>
            <a:pPr marL="342900" indent="-342900">
              <a:buAutoNum type="arabicParenR"/>
            </a:pPr>
            <a:r>
              <a:rPr lang="pt-BR" dirty="0" smtClean="0">
                <a:latin typeface="Arial" panose="020B0604020202020204" pitchFamily="34" charset="0"/>
                <a:cs typeface="Arial" panose="020B0604020202020204" pitchFamily="34" charset="0"/>
              </a:rPr>
              <a:t>Plutônio </a:t>
            </a:r>
          </a:p>
          <a:p>
            <a:pPr marL="342900" indent="-342900">
              <a:buAutoNum type="arabicParenR"/>
            </a:pPr>
            <a:r>
              <a:rPr lang="pt-BR" dirty="0" smtClean="0">
                <a:latin typeface="Arial" panose="020B0604020202020204" pitchFamily="34" charset="0"/>
                <a:cs typeface="Arial" panose="020B0604020202020204" pitchFamily="34" charset="0"/>
              </a:rPr>
              <a:t>Tampa </a:t>
            </a:r>
            <a:r>
              <a:rPr lang="pt-BR" dirty="0">
                <a:latin typeface="Arial" panose="020B0604020202020204" pitchFamily="34" charset="0"/>
                <a:cs typeface="Arial" panose="020B0604020202020204" pitchFamily="34" charset="0"/>
              </a:rPr>
              <a:t>de urânio </a:t>
            </a:r>
          </a:p>
        </p:txBody>
      </p:sp>
      <p:sp>
        <p:nvSpPr>
          <p:cNvPr id="5" name="CaixaDeTexto 4"/>
          <p:cNvSpPr txBox="1"/>
          <p:nvPr/>
        </p:nvSpPr>
        <p:spPr>
          <a:xfrm>
            <a:off x="401780" y="3774104"/>
            <a:ext cx="5264730" cy="861774"/>
          </a:xfrm>
          <a:prstGeom prst="rect">
            <a:avLst/>
          </a:prstGeom>
          <a:noFill/>
        </p:spPr>
        <p:txBody>
          <a:bodyPr wrap="square" rtlCol="0">
            <a:spAutoFit/>
          </a:bodyPr>
          <a:lstStyle/>
          <a:p>
            <a:pPr algn="ctr"/>
            <a:r>
              <a:rPr lang="pt-BR" dirty="0">
                <a:latin typeface="Arial" panose="020B0604020202020204" pitchFamily="34" charset="0"/>
                <a:cs typeface="Arial" panose="020B0604020202020204" pitchFamily="34" charset="0"/>
              </a:rPr>
              <a:t> Esquema da bomba atômica de plutônio.  Fonte: </a:t>
            </a:r>
            <a:r>
              <a:rPr lang="pt-BR" sz="1600" dirty="0">
                <a:latin typeface="Arial" panose="020B0604020202020204" pitchFamily="34" charset="0"/>
                <a:cs typeface="Arial" panose="020B0604020202020204" pitchFamily="34" charset="0"/>
                <a:hlinkClick r:id="rId4"/>
              </a:rPr>
              <a:t>http://</a:t>
            </a:r>
            <a:r>
              <a:rPr lang="pt-BR" sz="1600" dirty="0" smtClean="0">
                <a:latin typeface="Arial" panose="020B0604020202020204" pitchFamily="34" charset="0"/>
                <a:cs typeface="Arial" panose="020B0604020202020204" pitchFamily="34" charset="0"/>
                <a:hlinkClick r:id="rId4"/>
              </a:rPr>
              <a:t>pt.wikipedia.org/wiki/Ficheiro:Implosion_Nuclear_weapon_tag.svg</a:t>
            </a:r>
            <a:r>
              <a:rPr lang="pt-BR" sz="1600" dirty="0" smtClean="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
        <p:nvSpPr>
          <p:cNvPr id="6" name="CaixaDeTexto 5"/>
          <p:cNvSpPr txBox="1"/>
          <p:nvPr/>
        </p:nvSpPr>
        <p:spPr>
          <a:xfrm>
            <a:off x="6941126" y="5543154"/>
            <a:ext cx="4447309" cy="861774"/>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Fat Man</a:t>
            </a:r>
          </a:p>
          <a:p>
            <a:pPr algn="ctr"/>
            <a:r>
              <a:rPr lang="pt-BR" sz="1600" dirty="0">
                <a:latin typeface="Arial" panose="020B0604020202020204" pitchFamily="34" charset="0"/>
                <a:cs typeface="Arial" panose="020B0604020202020204" pitchFamily="34" charset="0"/>
                <a:hlinkClick r:id="rId5"/>
              </a:rPr>
              <a:t>https://</a:t>
            </a:r>
            <a:r>
              <a:rPr lang="pt-BR" sz="1600" dirty="0" smtClean="0">
                <a:latin typeface="Arial" panose="020B0604020202020204" pitchFamily="34" charset="0"/>
                <a:cs typeface="Arial" panose="020B0604020202020204" pitchFamily="34" charset="0"/>
                <a:hlinkClick r:id="rId5"/>
              </a:rPr>
              <a:t>upload.wikimedia.org/wikipedia/commons/thumb/c/c2/Fat_man.jpg/300px-Fat_man.jpg</a:t>
            </a:r>
            <a:r>
              <a:rPr lang="pt-BR" sz="1600" dirty="0" smtClean="0">
                <a:latin typeface="Arial" panose="020B060402020202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486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1673" y="230909"/>
            <a:ext cx="6086763" cy="5016758"/>
          </a:xfrm>
          <a:prstGeom prst="rect">
            <a:avLst/>
          </a:prstGeom>
          <a:noFill/>
        </p:spPr>
        <p:txBody>
          <a:bodyPr wrap="square" rtlCol="0">
            <a:spAutoFit/>
          </a:bodyPr>
          <a:lstStyle/>
          <a:p>
            <a:pPr algn="just"/>
            <a:r>
              <a:rPr lang="pt-BR" sz="2000" b="1" dirty="0" smtClean="0">
                <a:solidFill>
                  <a:srgbClr val="C00000"/>
                </a:solidFill>
                <a:latin typeface="Arial" panose="020B0604020202020204" pitchFamily="34" charset="0"/>
                <a:cs typeface="Arial" panose="020B0604020202020204" pitchFamily="34" charset="0"/>
              </a:rPr>
              <a:t>Modelo atômico de </a:t>
            </a:r>
            <a:r>
              <a:rPr lang="pt-BR" sz="2000" b="1" dirty="0" err="1" smtClean="0">
                <a:solidFill>
                  <a:srgbClr val="C00000"/>
                </a:solidFill>
                <a:latin typeface="Arial" panose="020B0604020202020204" pitchFamily="34" charset="0"/>
                <a:cs typeface="Arial" panose="020B0604020202020204" pitchFamily="34" charset="0"/>
              </a:rPr>
              <a:t>Nagaoka</a:t>
            </a:r>
            <a:r>
              <a:rPr lang="pt-BR" sz="2000" b="1" dirty="0" smtClean="0">
                <a:solidFill>
                  <a:srgbClr val="C00000"/>
                </a:solidFill>
                <a:latin typeface="Arial" panose="020B0604020202020204" pitchFamily="34" charset="0"/>
                <a:cs typeface="Arial" panose="020B0604020202020204" pitchFamily="34" charset="0"/>
              </a:rPr>
              <a:t> – 1903</a:t>
            </a:r>
            <a:endParaRPr lang="pt-BR" sz="2000" b="1" dirty="0">
              <a:solidFill>
                <a:srgbClr val="C00000"/>
              </a:solidFill>
              <a:latin typeface="Arial" panose="020B0604020202020204" pitchFamily="34" charset="0"/>
              <a:cs typeface="Arial" panose="020B0604020202020204" pitchFamily="34" charset="0"/>
            </a:endParaRPr>
          </a:p>
          <a:p>
            <a:pPr indent="457200" algn="just">
              <a:lnSpc>
                <a:spcPct val="150000"/>
              </a:lnSpc>
            </a:pP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smtClean="0">
                <a:latin typeface="Arial" panose="020B0604020202020204" pitchFamily="34" charset="0"/>
                <a:cs typeface="Arial" panose="020B0604020202020204" pitchFamily="34" charset="0"/>
              </a:rPr>
              <a:t>Proposto pelo </a:t>
            </a:r>
            <a:r>
              <a:rPr lang="pt-BR" sz="2000" dirty="0">
                <a:latin typeface="Arial" panose="020B0604020202020204" pitchFamily="34" charset="0"/>
                <a:cs typeface="Arial" panose="020B0604020202020204" pitchFamily="34" charset="0"/>
              </a:rPr>
              <a:t>físico japonês </a:t>
            </a:r>
            <a:r>
              <a:rPr lang="pt-BR" sz="2000" dirty="0" err="1">
                <a:latin typeface="Arial" panose="020B0604020202020204" pitchFamily="34" charset="0"/>
                <a:cs typeface="Arial" panose="020B0604020202020204" pitchFamily="34" charset="0"/>
              </a:rPr>
              <a:t>Hantaro</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Nagaoka</a:t>
            </a: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1865-1950), </a:t>
            </a:r>
            <a:r>
              <a:rPr lang="pt-BR" sz="2000" dirty="0">
                <a:latin typeface="Arial" panose="020B0604020202020204" pitchFamily="34" charset="0"/>
                <a:cs typeface="Arial" panose="020B0604020202020204" pitchFamily="34" charset="0"/>
              </a:rPr>
              <a:t>da Universidade de Tóquio, </a:t>
            </a:r>
            <a:r>
              <a:rPr lang="pt-BR" sz="2000" dirty="0" smtClean="0">
                <a:latin typeface="Arial" panose="020B0604020202020204" pitchFamily="34" charset="0"/>
                <a:cs typeface="Arial" panose="020B0604020202020204" pitchFamily="34" charset="0"/>
              </a:rPr>
              <a:t>em 1903. O modelo </a:t>
            </a:r>
            <a:r>
              <a:rPr lang="pt-BR" sz="2000" dirty="0">
                <a:latin typeface="Arial" panose="020B0604020202020204" pitchFamily="34" charset="0"/>
                <a:cs typeface="Arial" panose="020B0604020202020204" pitchFamily="34" charset="0"/>
              </a:rPr>
              <a:t>atômico </a:t>
            </a:r>
            <a:r>
              <a:rPr lang="pt-BR" sz="2000" dirty="0" smtClean="0">
                <a:latin typeface="Arial" panose="020B0604020202020204" pitchFamily="34" charset="0"/>
                <a:cs typeface="Arial" panose="020B0604020202020204" pitchFamily="34" charset="0"/>
              </a:rPr>
              <a:t>é conhecido </a:t>
            </a:r>
            <a:r>
              <a:rPr lang="pt-BR" sz="2000" dirty="0">
                <a:latin typeface="Arial" panose="020B0604020202020204" pitchFamily="34" charset="0"/>
                <a:cs typeface="Arial" panose="020B0604020202020204" pitchFamily="34" charset="0"/>
              </a:rPr>
              <a:t>como “saturnino”. </a:t>
            </a:r>
            <a:endParaRPr lang="pt-BR" sz="2000" dirty="0" smtClean="0">
              <a:latin typeface="Arial" panose="020B0604020202020204" pitchFamily="34" charset="0"/>
              <a:cs typeface="Arial" panose="020B0604020202020204" pitchFamily="34" charset="0"/>
            </a:endParaRPr>
          </a:p>
          <a:p>
            <a:pPr indent="457200" algn="just">
              <a:lnSpc>
                <a:spcPct val="150000"/>
              </a:lnSpc>
            </a:pPr>
            <a:r>
              <a:rPr lang="pt-BR" sz="2000" dirty="0">
                <a:latin typeface="Arial" panose="020B0604020202020204" pitchFamily="34" charset="0"/>
                <a:cs typeface="Arial" panose="020B0604020202020204" pitchFamily="34" charset="0"/>
              </a:rPr>
              <a:t>Esse modelo previa que o núcleo atômico era muito grande, em analogia à massa do planeta Saturno. Os elétrons giravam em torno do núcleo ligados por forças eletrostáticas, em analogia aos anéis de Saturno que giravam ao redor do planeta ligados por forças gravitacionais.  </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187" t="4545" r="8073" b="649"/>
          <a:stretch/>
        </p:blipFill>
        <p:spPr>
          <a:xfrm>
            <a:off x="6862618" y="1101245"/>
            <a:ext cx="4383808" cy="3840347"/>
          </a:xfrm>
          <a:prstGeom prst="rect">
            <a:avLst/>
          </a:prstGeom>
        </p:spPr>
      </p:pic>
      <p:sp>
        <p:nvSpPr>
          <p:cNvPr id="4" name="CaixaDeTexto 3"/>
          <p:cNvSpPr txBox="1"/>
          <p:nvPr/>
        </p:nvSpPr>
        <p:spPr>
          <a:xfrm>
            <a:off x="6747163" y="5007587"/>
            <a:ext cx="4614717" cy="1261884"/>
          </a:xfrm>
          <a:prstGeom prst="rect">
            <a:avLst/>
          </a:prstGeom>
          <a:noFill/>
        </p:spPr>
        <p:txBody>
          <a:bodyPr wrap="square" rtlCol="0">
            <a:spAutoFit/>
          </a:bodyPr>
          <a:lstStyle/>
          <a:p>
            <a:pPr algn="ctr"/>
            <a:r>
              <a:rPr lang="pt-BR" dirty="0" smtClean="0">
                <a:latin typeface="Arial" panose="020B0604020202020204" pitchFamily="34" charset="0"/>
                <a:cs typeface="Arial" panose="020B0604020202020204" pitchFamily="34" charset="0"/>
              </a:rPr>
              <a:t>Modelo Saturnino. </a:t>
            </a:r>
          </a:p>
          <a:p>
            <a:pPr algn="ctr"/>
            <a:r>
              <a:rPr lang="pt-BR" sz="1400" dirty="0" smtClean="0">
                <a:latin typeface="Arial" panose="020B0604020202020204" pitchFamily="34" charset="0"/>
                <a:cs typeface="Arial" panose="020B0604020202020204" pitchFamily="34" charset="0"/>
              </a:rPr>
              <a:t>Fonte</a:t>
            </a:r>
            <a:r>
              <a:rPr lang="pt-BR" sz="1400" dirty="0">
                <a:latin typeface="Arial" panose="020B0604020202020204" pitchFamily="34" charset="0"/>
                <a:cs typeface="Arial" panose="020B0604020202020204" pitchFamily="34" charset="0"/>
              </a:rPr>
              <a:t>: http://3.bp.blogspot.com/4WIU5qE7HjE/Te78N6RMo8I/AAAAAAAAACo/bJlujM </a:t>
            </a:r>
            <a:r>
              <a:rPr lang="pt-BR" sz="1400" dirty="0" smtClean="0">
                <a:latin typeface="Arial" panose="020B0604020202020204" pitchFamily="34" charset="0"/>
                <a:cs typeface="Arial" panose="020B0604020202020204" pitchFamily="34" charset="0"/>
              </a:rPr>
              <a:t>40PkA/s1600/modelo+de+Hantaro+Nagaoka+bmp.bmp</a:t>
            </a:r>
            <a:r>
              <a:rPr lang="pt-BR" sz="1600" dirty="0" smtClean="0">
                <a:latin typeface="Arial" panose="020B0604020202020204" pitchFamily="34"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2281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0145" y="369455"/>
            <a:ext cx="11730182" cy="5170646"/>
          </a:xfrm>
          <a:prstGeom prst="rect">
            <a:avLst/>
          </a:prstGeom>
          <a:noFill/>
        </p:spPr>
        <p:txBody>
          <a:bodyPr wrap="square" rtlCol="0">
            <a:spAutoFit/>
          </a:bodyPr>
          <a:lstStyle/>
          <a:p>
            <a:pPr>
              <a:lnSpc>
                <a:spcPct val="150000"/>
              </a:lnSpc>
            </a:pPr>
            <a:r>
              <a:rPr lang="pt-BR" sz="2000" b="1" dirty="0">
                <a:latin typeface="Arial" panose="020B0604020202020204" pitchFamily="34" charset="0"/>
                <a:cs typeface="Arial" panose="020B0604020202020204" pitchFamily="34" charset="0"/>
              </a:rPr>
              <a:t>Para refletir e discutir</a:t>
            </a:r>
            <a:endParaRPr lang="pt-BR" sz="2000" dirty="0">
              <a:latin typeface="Arial" panose="020B0604020202020204" pitchFamily="34" charset="0"/>
              <a:cs typeface="Arial" panose="020B0604020202020204" pitchFamily="34" charset="0"/>
            </a:endParaRPr>
          </a:p>
          <a:p>
            <a:pPr>
              <a:lnSpc>
                <a:spcPct val="150000"/>
              </a:lnSpc>
            </a:pPr>
            <a:r>
              <a:rPr lang="pt-BR" sz="2000" dirty="0">
                <a:latin typeface="Arial" panose="020B0604020202020204" pitchFamily="34" charset="0"/>
                <a:cs typeface="Arial" panose="020B0604020202020204" pitchFamily="34" charset="0"/>
              </a:rPr>
              <a:t> </a:t>
            </a:r>
          </a:p>
          <a:p>
            <a:pPr marL="457200" lvl="0" indent="-457200">
              <a:lnSpc>
                <a:spcPct val="150000"/>
              </a:lnSpc>
              <a:buFont typeface="+mj-lt"/>
              <a:buAutoNum type="arabicParenR" startAt="28"/>
            </a:pPr>
            <a:r>
              <a:rPr lang="pt-BR" sz="2000" dirty="0">
                <a:latin typeface="Arial" panose="020B0604020202020204" pitchFamily="34" charset="0"/>
                <a:cs typeface="Arial" panose="020B0604020202020204" pitchFamily="34" charset="0"/>
              </a:rPr>
              <a:t>Que princípio da Física norteia o funcionamento de um reator de fissão de uma usina nuclear e da bomba atômica? </a:t>
            </a:r>
          </a:p>
          <a:p>
            <a:pPr marL="457200" lvl="0" indent="-457200">
              <a:lnSpc>
                <a:spcPct val="150000"/>
              </a:lnSpc>
              <a:buFont typeface="+mj-lt"/>
              <a:buAutoNum type="arabicParenR" startAt="28"/>
            </a:pPr>
            <a:r>
              <a:rPr lang="pt-BR" sz="2000" dirty="0">
                <a:latin typeface="Arial" panose="020B0604020202020204" pitchFamily="34" charset="0"/>
                <a:cs typeface="Arial" panose="020B0604020202020204" pitchFamily="34" charset="0"/>
              </a:rPr>
              <a:t>Que forma de reação em cadeia é produzida em um reator nuclear? E em uma bomba atômica?</a:t>
            </a:r>
          </a:p>
          <a:p>
            <a:pPr marL="457200" lvl="0" indent="-457200">
              <a:lnSpc>
                <a:spcPct val="150000"/>
              </a:lnSpc>
              <a:buFont typeface="+mj-lt"/>
              <a:buAutoNum type="arabicParenR" startAt="28"/>
            </a:pPr>
            <a:r>
              <a:rPr lang="pt-BR" sz="2000" dirty="0">
                <a:latin typeface="Arial" panose="020B0604020202020204" pitchFamily="34" charset="0"/>
                <a:cs typeface="Arial" panose="020B0604020202020204" pitchFamily="34" charset="0"/>
              </a:rPr>
              <a:t>Um reator em funcionamento pode ser desligado, de forma a interromper </a:t>
            </a: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sequência de fissões nucleares? E o que acontece com os núcleos resultantes das fissões, caso o reator nuclear seja desligado? </a:t>
            </a:r>
          </a:p>
          <a:p>
            <a:pPr marL="457200" lvl="0" indent="-457200">
              <a:lnSpc>
                <a:spcPct val="150000"/>
              </a:lnSpc>
              <a:buFont typeface="+mj-lt"/>
              <a:buAutoNum type="arabicParenR" startAt="28"/>
            </a:pPr>
            <a:r>
              <a:rPr lang="pt-BR" sz="2000" dirty="0">
                <a:latin typeface="Arial" panose="020B0604020202020204" pitchFamily="34" charset="0"/>
                <a:cs typeface="Arial" panose="020B0604020202020204" pitchFamily="34" charset="0"/>
              </a:rPr>
              <a:t>Você sabe dizer como a energia nuclear foi apresentada ao mundo?</a:t>
            </a:r>
          </a:p>
          <a:p>
            <a:pPr marL="457200" lvl="0" indent="-457200">
              <a:lnSpc>
                <a:spcPct val="150000"/>
              </a:lnSpc>
              <a:buFont typeface="+mj-lt"/>
              <a:buAutoNum type="arabicParenR" startAt="28"/>
            </a:pPr>
            <a:r>
              <a:rPr lang="pt-BR" sz="2000" dirty="0">
                <a:latin typeface="Arial" panose="020B0604020202020204" pitchFamily="34" charset="0"/>
                <a:cs typeface="Arial" panose="020B0604020202020204" pitchFamily="34" charset="0"/>
              </a:rPr>
              <a:t>Você sabe que combustíveis nucleares foram usados nas bombas atômicas lançadas nas cidades japonesas de Hiroshima e Nagasaki, no final da Segunda Guerra Mundial</a:t>
            </a:r>
            <a:r>
              <a:rPr lang="pt-BR" sz="2000" dirty="0" smtClean="0">
                <a:latin typeface="Arial" panose="020B0604020202020204" pitchFamily="34" charset="0"/>
                <a:cs typeface="Arial" panose="020B0604020202020204" pitchFamily="34" charset="0"/>
              </a:rPr>
              <a:t>?</a:t>
            </a:r>
            <a:endParaRPr lang="pt-BR" dirty="0"/>
          </a:p>
        </p:txBody>
      </p:sp>
    </p:spTree>
    <p:extLst>
      <p:ext uri="{BB962C8B-B14F-4D97-AF65-F5344CB8AC3E}">
        <p14:creationId xmlns:p14="http://schemas.microsoft.com/office/powerpoint/2010/main" val="2883660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9382" y="286326"/>
            <a:ext cx="11720946" cy="5293757"/>
          </a:xfrm>
          <a:prstGeom prst="rect">
            <a:avLst/>
          </a:prstGeom>
          <a:noFill/>
        </p:spPr>
        <p:txBody>
          <a:bodyPr wrap="square" rtlCol="0">
            <a:spAutoFit/>
          </a:bodyPr>
          <a:lstStyle/>
          <a:p>
            <a:r>
              <a:rPr lang="pt-BR" sz="2000" b="1" dirty="0" smtClean="0">
                <a:latin typeface="Arial" panose="020B0604020202020204" pitchFamily="34" charset="0"/>
                <a:cs typeface="Arial" panose="020B0604020202020204" pitchFamily="34" charset="0"/>
              </a:rPr>
              <a:t>Materiais recomendados:</a:t>
            </a:r>
          </a:p>
          <a:p>
            <a:endParaRPr lang="pt-BR" sz="2000"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SIMULAÇÃO - Decaimento </a:t>
            </a:r>
            <a:r>
              <a:rPr lang="pt-BR" sz="2000" dirty="0">
                <a:latin typeface="Arial" panose="020B0604020202020204" pitchFamily="34" charset="0"/>
                <a:cs typeface="Arial" panose="020B0604020202020204" pitchFamily="34" charset="0"/>
              </a:rPr>
              <a:t>alfa</a:t>
            </a:r>
            <a:r>
              <a:rPr lang="pt-BR" sz="2000" i="1" dirty="0">
                <a:latin typeface="Arial" panose="020B0604020202020204" pitchFamily="34" charset="0"/>
                <a:cs typeface="Arial" panose="020B0604020202020204" pitchFamily="34" charset="0"/>
              </a:rPr>
              <a:t>.</a:t>
            </a:r>
            <a:r>
              <a:rPr lang="pt-BR" sz="2000" dirty="0">
                <a:latin typeface="Arial" panose="020B0604020202020204" pitchFamily="34" charset="0"/>
                <a:cs typeface="Arial" panose="020B0604020202020204" pitchFamily="34" charset="0"/>
              </a:rPr>
              <a:t> Disponível em:  </a:t>
            </a:r>
            <a:r>
              <a:rPr lang="pt-BR" sz="2000" u="sng" dirty="0">
                <a:latin typeface="Arial" panose="020B0604020202020204" pitchFamily="34" charset="0"/>
                <a:cs typeface="Arial" panose="020B0604020202020204" pitchFamily="34" charset="0"/>
                <a:hlinkClick r:id="rId2"/>
              </a:rPr>
              <a:t>http://phet.colorado.edu/pt_BR/simulation/alpha-decay</a:t>
            </a:r>
            <a:r>
              <a:rPr lang="pt-BR" sz="2000" dirty="0">
                <a:latin typeface="Arial" panose="020B0604020202020204" pitchFamily="34" charset="0"/>
                <a:cs typeface="Arial" panose="020B0604020202020204" pitchFamily="34" charset="0"/>
              </a:rPr>
              <a:t>. </a:t>
            </a:r>
            <a:endParaRPr lang="pt-BR" sz="2000" dirty="0" smtClean="0">
              <a:latin typeface="Arial" panose="020B0604020202020204" pitchFamily="34" charset="0"/>
              <a:cs typeface="Arial" panose="020B0604020202020204" pitchFamily="34" charset="0"/>
            </a:endParaRPr>
          </a:p>
          <a:p>
            <a:r>
              <a:rPr lang="pt-BR" sz="2000" i="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SIMULAÇÃO - Decaimento</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beta. Disponível em: </a:t>
            </a:r>
            <a:r>
              <a:rPr lang="pt-BR" sz="2000" u="sng" dirty="0">
                <a:latin typeface="Arial" panose="020B0604020202020204" pitchFamily="34" charset="0"/>
                <a:cs typeface="Arial" panose="020B0604020202020204" pitchFamily="34" charset="0"/>
                <a:hlinkClick r:id="rId3"/>
              </a:rPr>
              <a:t>http://</a:t>
            </a:r>
            <a:r>
              <a:rPr lang="pt-BR" sz="2000" u="sng" dirty="0" smtClean="0">
                <a:latin typeface="Arial" panose="020B0604020202020204" pitchFamily="34" charset="0"/>
                <a:cs typeface="Arial" panose="020B0604020202020204" pitchFamily="34" charset="0"/>
                <a:hlinkClick r:id="rId3"/>
              </a:rPr>
              <a:t>phet.colorado.edu/pt_BR/simulation/beta-decay</a:t>
            </a:r>
            <a:r>
              <a:rPr lang="pt-BR" sz="2000" u="sng" dirty="0" smtClean="0">
                <a:latin typeface="Arial" panose="020B0604020202020204" pitchFamily="34" charset="0"/>
                <a:cs typeface="Arial" panose="020B0604020202020204" pitchFamily="34" charset="0"/>
              </a:rPr>
              <a:t>.</a:t>
            </a:r>
          </a:p>
          <a:p>
            <a:endParaRPr lang="pt-BR" sz="2000" u="sng"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SIMULAÇÃO - Fissão </a:t>
            </a:r>
            <a:r>
              <a:rPr lang="pt-BR" sz="2000" dirty="0">
                <a:latin typeface="Arial" panose="020B0604020202020204" pitchFamily="34" charset="0"/>
                <a:cs typeface="Arial" panose="020B0604020202020204" pitchFamily="34" charset="0"/>
              </a:rPr>
              <a:t>nuclear. Disponível em: </a:t>
            </a:r>
            <a:r>
              <a:rPr lang="pt-BR" sz="2000" u="sng" dirty="0">
                <a:latin typeface="Arial" panose="020B0604020202020204" pitchFamily="34" charset="0"/>
                <a:cs typeface="Arial" panose="020B0604020202020204" pitchFamily="34" charset="0"/>
                <a:hlinkClick r:id="rId4"/>
              </a:rPr>
              <a:t>http://</a:t>
            </a:r>
            <a:r>
              <a:rPr lang="pt-BR" sz="2000" u="sng" dirty="0" smtClean="0">
                <a:latin typeface="Arial" panose="020B0604020202020204" pitchFamily="34" charset="0"/>
                <a:cs typeface="Arial" panose="020B0604020202020204" pitchFamily="34" charset="0"/>
                <a:hlinkClick r:id="rId4"/>
              </a:rPr>
              <a:t>phet.colorado.edu/pt_BR/simulation/nuclear-fission</a:t>
            </a:r>
            <a:r>
              <a:rPr lang="pt-BR" sz="2000" u="sng" dirty="0" smtClean="0">
                <a:latin typeface="Arial" panose="020B0604020202020204" pitchFamily="34" charset="0"/>
                <a:cs typeface="Arial" panose="020B0604020202020204" pitchFamily="34" charset="0"/>
              </a:rPr>
              <a:t>.</a:t>
            </a:r>
          </a:p>
          <a:p>
            <a:r>
              <a:rPr lang="pt-BR" sz="2000" i="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SIMULAÇÃO - Monte </a:t>
            </a:r>
            <a:r>
              <a:rPr lang="pt-BR" sz="2000" dirty="0">
                <a:latin typeface="Arial" panose="020B0604020202020204" pitchFamily="34" charset="0"/>
                <a:cs typeface="Arial" panose="020B0604020202020204" pitchFamily="34" charset="0"/>
              </a:rPr>
              <a:t>um átomo. Disponível em: </a:t>
            </a:r>
            <a:r>
              <a:rPr lang="pt-BR" sz="2000" u="sng" dirty="0">
                <a:latin typeface="Arial" panose="020B0604020202020204" pitchFamily="34" charset="0"/>
                <a:cs typeface="Arial" panose="020B0604020202020204" pitchFamily="34" charset="0"/>
                <a:hlinkClick r:id="rId5"/>
              </a:rPr>
              <a:t>http://phet.colorado.edu/pt_BR/simulation/build-an-atom</a:t>
            </a:r>
            <a:r>
              <a:rPr lang="pt-BR"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PHET </a:t>
            </a:r>
            <a:r>
              <a:rPr lang="en-US" sz="2000" dirty="0">
                <a:latin typeface="Arial" panose="020B0604020202020204" pitchFamily="34" charset="0"/>
                <a:cs typeface="Arial" panose="020B0604020202020204" pitchFamily="34" charset="0"/>
              </a:rPr>
              <a:t>– INTERACTIVE SIMULATIONS. University of Colorado at Boulder. </a:t>
            </a:r>
            <a:r>
              <a:rPr lang="pt-BR" sz="2000" dirty="0">
                <a:latin typeface="Arial" panose="020B0604020202020204" pitchFamily="34" charset="0"/>
                <a:cs typeface="Arial" panose="020B0604020202020204" pitchFamily="34" charset="0"/>
              </a:rPr>
              <a:t>Disponível em:  </a:t>
            </a:r>
            <a:r>
              <a:rPr lang="pt-BR" sz="2000" u="sng" dirty="0">
                <a:latin typeface="Arial" panose="020B0604020202020204" pitchFamily="34" charset="0"/>
                <a:cs typeface="Arial" panose="020B0604020202020204" pitchFamily="34" charset="0"/>
                <a:hlinkClick r:id="rId6"/>
              </a:rPr>
              <a:t>http://phet.colorado.edu/pt_BR</a:t>
            </a:r>
            <a:r>
              <a:rPr lang="pt-BR" sz="2000" u="sng" dirty="0" smtClean="0">
                <a:latin typeface="Arial" panose="020B0604020202020204" pitchFamily="34" charset="0"/>
                <a:cs typeface="Arial" panose="020B0604020202020204" pitchFamily="34" charset="0"/>
                <a:hlinkClick r:id="rId6"/>
              </a:rPr>
              <a:t>/</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22401457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0145" y="350982"/>
            <a:ext cx="11637818" cy="5940088"/>
          </a:xfrm>
          <a:prstGeom prst="rect">
            <a:avLst/>
          </a:prstGeom>
          <a:noFill/>
        </p:spPr>
        <p:txBody>
          <a:bodyPr wrap="square" rtlCol="0">
            <a:spAutoFit/>
          </a:bodyPr>
          <a:lstStyle/>
          <a:p>
            <a:r>
              <a:rPr lang="pt-BR" sz="2000" b="1" dirty="0" smtClean="0">
                <a:latin typeface="Arial" panose="020B0604020202020204" pitchFamily="34" charset="0"/>
                <a:cs typeface="Arial" panose="020B0604020202020204" pitchFamily="34" charset="0"/>
              </a:rPr>
              <a:t>Materiais recomendados:</a:t>
            </a:r>
          </a:p>
          <a:p>
            <a:endParaRPr lang="pt-BR" sz="2000"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VÍDEO </a:t>
            </a:r>
            <a:r>
              <a:rPr lang="pt-BR" sz="2000" dirty="0">
                <a:latin typeface="Arial" panose="020B0604020202020204" pitchFamily="34" charset="0"/>
                <a:cs typeface="Arial" panose="020B0604020202020204" pitchFamily="34" charset="0"/>
              </a:rPr>
              <a:t>– Experimento de Rutherford.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04min08s: son., color. Disponível em: </a:t>
            </a:r>
            <a:r>
              <a:rPr lang="pt-BR" sz="2000" dirty="0">
                <a:latin typeface="Arial" panose="020B0604020202020204" pitchFamily="34" charset="0"/>
                <a:cs typeface="Arial" panose="020B0604020202020204" pitchFamily="34" charset="0"/>
                <a:hlinkClick r:id="rId2"/>
              </a:rPr>
              <a:t>http://</a:t>
            </a:r>
            <a:r>
              <a:rPr lang="pt-BR" sz="2000" dirty="0" smtClean="0">
                <a:latin typeface="Arial" panose="020B0604020202020204" pitchFamily="34" charset="0"/>
                <a:cs typeface="Arial" panose="020B0604020202020204" pitchFamily="34" charset="0"/>
                <a:hlinkClick r:id="rId2"/>
              </a:rPr>
              <a:t>www.youtube.com/watch?v=tw1-4TlrcwU</a:t>
            </a:r>
            <a:r>
              <a:rPr lang="pt-BR" sz="2000" dirty="0" smtClean="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VÍDEO </a:t>
            </a:r>
            <a:r>
              <a:rPr lang="pt-BR" sz="2000" dirty="0" smtClean="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Tipos de radiação: partícula alfa, beta e radiação gama</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02min09s: son., color. Disponível em: </a:t>
            </a:r>
            <a:r>
              <a:rPr lang="pt-BR" sz="2000" u="sng" dirty="0">
                <a:latin typeface="Arial" panose="020B0604020202020204" pitchFamily="34" charset="0"/>
                <a:cs typeface="Arial" panose="020B0604020202020204" pitchFamily="34" charset="0"/>
                <a:hlinkClick r:id="rId3"/>
              </a:rPr>
              <a:t>http://www.youtube.com/watch?v=N1TMhRKiOBk</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p>
          <a:p>
            <a:r>
              <a:rPr lang="pt-BR" sz="2000" dirty="0" smtClean="0">
                <a:latin typeface="Arial" panose="020B0604020202020204" pitchFamily="34" charset="0"/>
                <a:cs typeface="Arial" panose="020B0604020202020204" pitchFamily="34" charset="0"/>
              </a:rPr>
              <a:t>VÍDEO - </a:t>
            </a:r>
            <a:r>
              <a:rPr lang="pt-BR" sz="2000" i="1" dirty="0">
                <a:latin typeface="Arial" panose="020B0604020202020204" pitchFamily="34" charset="0"/>
                <a:cs typeface="Arial" panose="020B0604020202020204" pitchFamily="34" charset="0"/>
              </a:rPr>
              <a:t>Fissão nuclear, nuclear </a:t>
            </a:r>
            <a:r>
              <a:rPr lang="pt-BR" sz="2000" i="1" dirty="0" err="1">
                <a:latin typeface="Arial" panose="020B0604020202020204" pitchFamily="34" charset="0"/>
                <a:cs typeface="Arial" panose="020B0604020202020204" pitchFamily="34" charset="0"/>
              </a:rPr>
              <a:t>fission</a:t>
            </a:r>
            <a:r>
              <a:rPr lang="pt-BR" sz="2000" i="1" dirty="0">
                <a:latin typeface="Arial" panose="020B0604020202020204" pitchFamily="34" charset="0"/>
                <a:cs typeface="Arial" panose="020B0604020202020204" pitchFamily="34" charset="0"/>
              </a:rPr>
              <a:t>.</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01min36s: son., color. Disponível em: </a:t>
            </a:r>
            <a:r>
              <a:rPr lang="pt-BR" sz="2000" u="sng" dirty="0">
                <a:latin typeface="Arial" panose="020B0604020202020204" pitchFamily="34" charset="0"/>
                <a:cs typeface="Arial" panose="020B0604020202020204" pitchFamily="34" charset="0"/>
                <a:hlinkClick r:id="rId4"/>
              </a:rPr>
              <a:t>http://www.youtube.com/watch?v=ehL4HoyRqdw</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p>
          <a:p>
            <a:r>
              <a:rPr lang="pt-BR" sz="2000" dirty="0" smtClean="0">
                <a:latin typeface="Arial" panose="020B0604020202020204" pitchFamily="34" charset="0"/>
                <a:cs typeface="Arial" panose="020B0604020202020204" pitchFamily="34" charset="0"/>
              </a:rPr>
              <a:t>VÍDEO - </a:t>
            </a:r>
            <a:r>
              <a:rPr lang="pt-BR" sz="2000" i="1" dirty="0">
                <a:latin typeface="Arial" panose="020B0604020202020204" pitchFamily="34" charset="0"/>
                <a:cs typeface="Arial" panose="020B0604020202020204" pitchFamily="34" charset="0"/>
              </a:rPr>
              <a:t>Reação em cadeia.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00min25s: </a:t>
            </a:r>
            <a:r>
              <a:rPr lang="pt-BR" sz="2000" dirty="0" err="1">
                <a:latin typeface="Arial" panose="020B0604020202020204" pitchFamily="34" charset="0"/>
                <a:cs typeface="Arial" panose="020B0604020202020204" pitchFamily="34" charset="0"/>
              </a:rPr>
              <a:t>son</a:t>
            </a:r>
            <a:r>
              <a:rPr lang="pt-BR" sz="2000" dirty="0">
                <a:latin typeface="Arial" panose="020B0604020202020204" pitchFamily="34" charset="0"/>
                <a:cs typeface="Arial" panose="020B0604020202020204" pitchFamily="34" charset="0"/>
              </a:rPr>
              <a:t>.,color. Disponível em: </a:t>
            </a:r>
            <a:r>
              <a:rPr lang="pt-BR" sz="2000" u="sng" dirty="0">
                <a:latin typeface="Arial" panose="020B0604020202020204" pitchFamily="34" charset="0"/>
                <a:cs typeface="Arial" panose="020B0604020202020204" pitchFamily="34" charset="0"/>
                <a:hlinkClick r:id="rId5"/>
              </a:rPr>
              <a:t>http://www.youtube.com/watch?v=S6vj-Qk2tBk</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p>
          <a:p>
            <a:r>
              <a:rPr lang="pt-BR" sz="2000" dirty="0" smtClean="0">
                <a:latin typeface="Arial" panose="020B0604020202020204" pitchFamily="34" charset="0"/>
                <a:cs typeface="Arial" panose="020B0604020202020204" pitchFamily="34" charset="0"/>
              </a:rPr>
              <a:t>VÍDEO - </a:t>
            </a:r>
            <a:r>
              <a:rPr lang="pt-BR" sz="2000" i="1" dirty="0">
                <a:latin typeface="Arial" panose="020B0604020202020204" pitchFamily="34" charset="0"/>
                <a:cs typeface="Arial" panose="020B0604020202020204" pitchFamily="34" charset="0"/>
              </a:rPr>
              <a:t>Ciclo do urânio (versão em libras)</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06min08s: son., color. Disponível em: </a:t>
            </a:r>
            <a:r>
              <a:rPr lang="pt-BR" sz="2000" u="sng" dirty="0">
                <a:latin typeface="Arial" panose="020B0604020202020204" pitchFamily="34" charset="0"/>
                <a:cs typeface="Arial" panose="020B0604020202020204" pitchFamily="34" charset="0"/>
                <a:hlinkClick r:id="rId6"/>
              </a:rPr>
              <a:t>http://www.youtube.com/watch?v=1wWFstfkncA</a:t>
            </a:r>
            <a:r>
              <a:rPr lang="pt-BR"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VÍDEO - Benefícios da radioatividade na agricultura.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02min42s: son., color. Disponível em: </a:t>
            </a:r>
            <a:r>
              <a:rPr lang="pt-BR" sz="2000" u="sng" dirty="0">
                <a:latin typeface="Arial" panose="020B0604020202020204" pitchFamily="34" charset="0"/>
                <a:cs typeface="Arial" panose="020B0604020202020204" pitchFamily="34" charset="0"/>
                <a:hlinkClick r:id="rId7"/>
              </a:rPr>
              <a:t>http://www.youtube.com/watch?v=IzkLm_FI8lY</a:t>
            </a: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4621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8" y="295563"/>
            <a:ext cx="11674763" cy="6247864"/>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Materiais </a:t>
            </a:r>
            <a:r>
              <a:rPr lang="pt-BR" sz="2000" b="1" dirty="0" smtClean="0">
                <a:latin typeface="Arial" panose="020B0604020202020204" pitchFamily="34" charset="0"/>
                <a:cs typeface="Arial" panose="020B0604020202020204" pitchFamily="34" charset="0"/>
              </a:rPr>
              <a:t>recomendados:</a:t>
            </a:r>
            <a:endParaRPr lang="pt-BR" sz="2000" b="1" dirty="0">
              <a:latin typeface="Arial" panose="020B0604020202020204" pitchFamily="34" charset="0"/>
              <a:cs typeface="Arial" panose="020B0604020202020204" pitchFamily="34" charset="0"/>
            </a:endParaRPr>
          </a:p>
          <a:p>
            <a:endParaRPr lang="pt-BR" sz="2000" dirty="0" smtClean="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VÍDEO </a:t>
            </a: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Energia </a:t>
            </a:r>
            <a:r>
              <a:rPr lang="pt-BR" sz="2000" dirty="0">
                <a:latin typeface="Arial" panose="020B0604020202020204" pitchFamily="34" charset="0"/>
                <a:cs typeface="Arial" panose="020B0604020202020204" pitchFamily="34" charset="0"/>
              </a:rPr>
              <a:t>nuclear.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03min27s: son., color. Disponível em: </a:t>
            </a:r>
            <a:r>
              <a:rPr lang="pt-BR" sz="2000" u="sng" dirty="0">
                <a:latin typeface="Arial" panose="020B0604020202020204" pitchFamily="34" charset="0"/>
                <a:cs typeface="Arial" panose="020B0604020202020204" pitchFamily="34" charset="0"/>
                <a:hlinkClick r:id="rId2"/>
              </a:rPr>
              <a:t>http://www.youtube.com/watch?v=uS7WJ0pl9Po</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i="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VÍDEO - </a:t>
            </a:r>
            <a:r>
              <a:rPr lang="pt-BR" sz="2000" dirty="0" smtClean="0">
                <a:latin typeface="Arial" panose="020B0604020202020204" pitchFamily="34" charset="0"/>
                <a:cs typeface="Arial" panose="020B0604020202020204" pitchFamily="34" charset="0"/>
              </a:rPr>
              <a:t>Energia </a:t>
            </a:r>
            <a:r>
              <a:rPr lang="pt-BR" sz="2000" dirty="0">
                <a:latin typeface="Arial" panose="020B0604020202020204" pitchFamily="34" charset="0"/>
                <a:cs typeface="Arial" panose="020B0604020202020204" pitchFamily="34" charset="0"/>
              </a:rPr>
              <a:t>nuclear e seus benefícios.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02min53s: son. Color. Disponível em: </a:t>
            </a:r>
            <a:r>
              <a:rPr lang="pt-BR" sz="2000" u="sng" dirty="0">
                <a:latin typeface="Arial" panose="020B0604020202020204" pitchFamily="34" charset="0"/>
                <a:cs typeface="Arial" panose="020B0604020202020204" pitchFamily="34" charset="0"/>
                <a:hlinkClick r:id="rId3"/>
              </a:rPr>
              <a:t>http://www.youtube.com/watch?v=AyMp_uMebHY</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i="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VÍDEO - </a:t>
            </a:r>
            <a:r>
              <a:rPr lang="pt-BR" sz="2000" dirty="0" smtClean="0">
                <a:latin typeface="Arial" panose="020B0604020202020204" pitchFamily="34" charset="0"/>
                <a:cs typeface="Arial" panose="020B0604020202020204" pitchFamily="34" charset="0"/>
              </a:rPr>
              <a:t>Lixo </a:t>
            </a:r>
            <a:r>
              <a:rPr lang="pt-BR" sz="2000" dirty="0">
                <a:latin typeface="Arial" panose="020B0604020202020204" pitchFamily="34" charset="0"/>
                <a:cs typeface="Arial" panose="020B0604020202020204" pitchFamily="34" charset="0"/>
              </a:rPr>
              <a:t>radioativo –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02min57s: son., color. Disponível em: </a:t>
            </a:r>
            <a:r>
              <a:rPr lang="pt-BR" sz="2000" u="sng" dirty="0">
                <a:latin typeface="Arial" panose="020B0604020202020204" pitchFamily="34" charset="0"/>
                <a:cs typeface="Arial" panose="020B0604020202020204" pitchFamily="34" charset="0"/>
                <a:hlinkClick r:id="rId4"/>
              </a:rPr>
              <a:t>http://www.youtube.com/watch?v=AG3FEs8onOk</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VÍDEO - </a:t>
            </a:r>
            <a:r>
              <a:rPr lang="pt-BR" sz="2000" dirty="0" smtClean="0">
                <a:latin typeface="Arial" panose="020B0604020202020204" pitchFamily="34" charset="0"/>
                <a:cs typeface="Arial" panose="020B0604020202020204" pitchFamily="34" charset="0"/>
              </a:rPr>
              <a:t>Medicina </a:t>
            </a:r>
            <a:r>
              <a:rPr lang="pt-BR" sz="2000" dirty="0">
                <a:latin typeface="Arial" panose="020B0604020202020204" pitchFamily="34" charset="0"/>
                <a:cs typeface="Arial" panose="020B0604020202020204" pitchFamily="34" charset="0"/>
              </a:rPr>
              <a:t>nuclear</a:t>
            </a:r>
            <a:r>
              <a:rPr lang="pt-BR" sz="2000" i="1" dirty="0">
                <a:latin typeface="Arial" panose="020B0604020202020204" pitchFamily="34" charset="0"/>
                <a:cs typeface="Arial" panose="020B0604020202020204" pitchFamily="34" charset="0"/>
              </a:rPr>
              <a:t> – </a:t>
            </a:r>
            <a:r>
              <a:rPr lang="pt-BR" sz="2000" dirty="0">
                <a:latin typeface="Arial" panose="020B0604020202020204" pitchFamily="34" charset="0"/>
                <a:cs typeface="Arial" panose="020B0604020202020204" pitchFamily="34" charset="0"/>
              </a:rPr>
              <a:t>Paulo </a:t>
            </a:r>
            <a:r>
              <a:rPr lang="pt-BR" sz="2000" dirty="0" err="1">
                <a:latin typeface="Arial" panose="020B0604020202020204" pitchFamily="34" charset="0"/>
                <a:cs typeface="Arial" panose="020B0604020202020204" pitchFamily="34" charset="0"/>
              </a:rPr>
              <a:t>Schiavon</a:t>
            </a:r>
            <a:r>
              <a:rPr lang="pt-BR" sz="2000" dirty="0">
                <a:latin typeface="Arial" panose="020B0604020202020204" pitchFamily="34" charset="0"/>
                <a:cs typeface="Arial" panose="020B0604020202020204" pitchFamily="34" charset="0"/>
              </a:rPr>
              <a:t>.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01min40s: son., color. Disponível em: </a:t>
            </a:r>
            <a:r>
              <a:rPr lang="pt-BR" sz="2000" u="sng" dirty="0">
                <a:latin typeface="Arial" panose="020B0604020202020204" pitchFamily="34" charset="0"/>
                <a:cs typeface="Arial" panose="020B0604020202020204" pitchFamily="34" charset="0"/>
                <a:hlinkClick r:id="rId5"/>
              </a:rPr>
              <a:t>http://www.youtube.com/watch?v=SnZr7MwS_vo</a:t>
            </a:r>
            <a:r>
              <a:rPr lang="pt-BR" sz="2000" dirty="0">
                <a:latin typeface="Arial" panose="020B0604020202020204" pitchFamily="34" charset="0"/>
                <a:cs typeface="Arial" panose="020B0604020202020204" pitchFamily="34" charset="0"/>
              </a:rPr>
              <a:t>. </a:t>
            </a:r>
          </a:p>
          <a:p>
            <a:r>
              <a:rPr lang="pt-BR" sz="2000" i="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VÍDEO - </a:t>
            </a:r>
            <a:r>
              <a:rPr lang="pt-BR" sz="2000" dirty="0" smtClean="0">
                <a:latin typeface="Arial" panose="020B0604020202020204" pitchFamily="34" charset="0"/>
                <a:cs typeface="Arial" panose="020B0604020202020204" pitchFamily="34" charset="0"/>
              </a:rPr>
              <a:t>Tomografia </a:t>
            </a:r>
            <a:r>
              <a:rPr lang="pt-BR" sz="2000" dirty="0">
                <a:latin typeface="Arial" panose="020B0604020202020204" pitchFamily="34" charset="0"/>
                <a:cs typeface="Arial" panose="020B0604020202020204" pitchFamily="34" charset="0"/>
              </a:rPr>
              <a:t>por emissão de pósitrons.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01min31s: son., color. Disponível em: </a:t>
            </a:r>
            <a:r>
              <a:rPr lang="pt-BR" sz="2000" u="sng" dirty="0">
                <a:latin typeface="Arial" panose="020B0604020202020204" pitchFamily="34" charset="0"/>
                <a:cs typeface="Arial" panose="020B0604020202020204" pitchFamily="34" charset="0"/>
                <a:hlinkClick r:id="rId6"/>
              </a:rPr>
              <a:t>http://www.youtube.com/watch?v=dh7lJKQTvhE</a:t>
            </a:r>
            <a:r>
              <a:rPr lang="pt-BR" sz="2000" dirty="0" smtClean="0">
                <a:latin typeface="Arial" panose="020B0604020202020204" pitchFamily="34" charset="0"/>
                <a:cs typeface="Arial" panose="020B0604020202020204" pitchFamily="34" charset="0"/>
              </a:rPr>
              <a:t>.</a:t>
            </a:r>
          </a:p>
          <a:p>
            <a:endParaRPr lang="pt-BR" sz="2000" dirty="0" smtClean="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VÍDEO </a:t>
            </a: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Cientistas </a:t>
            </a:r>
            <a:r>
              <a:rPr lang="pt-BR" sz="2000" dirty="0">
                <a:latin typeface="Arial" panose="020B0604020202020204" pitchFamily="34" charset="0"/>
                <a:cs typeface="Arial" panose="020B0604020202020204" pitchFamily="34" charset="0"/>
              </a:rPr>
              <a:t>explicam os efeitos da radiação no corpo humano e no meio ambiente – Jornal Nacional.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03min37s: son., color. Disponível em</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hlinkClick r:id="rId7"/>
              </a:rPr>
              <a:t>http://</a:t>
            </a:r>
            <a:r>
              <a:rPr lang="pt-BR" sz="2000" dirty="0" smtClean="0">
                <a:latin typeface="Arial" panose="020B0604020202020204" pitchFamily="34" charset="0"/>
                <a:cs typeface="Arial" panose="020B0604020202020204" pitchFamily="34" charset="0"/>
                <a:hlinkClick r:id="rId7"/>
              </a:rPr>
              <a:t>www.youtube.com/watch?v=I7XUwpQ_PKM</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7837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617" y="277090"/>
            <a:ext cx="11702473" cy="5940088"/>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Materiais </a:t>
            </a:r>
            <a:r>
              <a:rPr lang="pt-BR" sz="2000" b="1" dirty="0" smtClean="0">
                <a:latin typeface="Arial" panose="020B0604020202020204" pitchFamily="34" charset="0"/>
                <a:cs typeface="Arial" panose="020B0604020202020204" pitchFamily="34" charset="0"/>
              </a:rPr>
              <a:t>recomendados:</a:t>
            </a:r>
            <a:endParaRPr lang="pt-BR" sz="2000" dirty="0" smtClean="0">
              <a:latin typeface="Arial" panose="020B0604020202020204" pitchFamily="34" charset="0"/>
              <a:cs typeface="Arial" panose="020B0604020202020204" pitchFamily="34" charset="0"/>
            </a:endParaRPr>
          </a:p>
          <a:p>
            <a:endParaRPr lang="pt-BR" sz="2000" dirty="0" smtClean="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VÍDEO - Como </a:t>
            </a:r>
            <a:r>
              <a:rPr lang="pt-BR" sz="2000" dirty="0">
                <a:latin typeface="Arial" panose="020B0604020202020204" pitchFamily="34" charset="0"/>
                <a:cs typeface="Arial" panose="020B0604020202020204" pitchFamily="34" charset="0"/>
              </a:rPr>
              <a:t>foi o acidente nuclear com o césio-137 no Brasil. </a:t>
            </a:r>
            <a:r>
              <a:rPr lang="pt-BR" sz="2000" dirty="0" err="1">
                <a:latin typeface="Arial" panose="020B0604020202020204" pitchFamily="34" charset="0"/>
                <a:cs typeface="Arial" panose="020B0604020202020204" pitchFamily="34" charset="0"/>
              </a:rPr>
              <a:t>YouTube</a:t>
            </a:r>
            <a:r>
              <a:rPr lang="pt-BR" sz="2000" i="1" dirty="0">
                <a:latin typeface="Arial" panose="020B0604020202020204" pitchFamily="34" charset="0"/>
                <a:cs typeface="Arial" panose="020B0604020202020204" pitchFamily="34" charset="0"/>
              </a:rPr>
              <a:t>.</a:t>
            </a:r>
            <a:r>
              <a:rPr lang="pt-BR" sz="2000" dirty="0">
                <a:latin typeface="Arial" panose="020B0604020202020204" pitchFamily="34" charset="0"/>
                <a:cs typeface="Arial" panose="020B0604020202020204" pitchFamily="34" charset="0"/>
              </a:rPr>
              <a:t> 07min38s: son., color. Disponível em: </a:t>
            </a:r>
            <a:r>
              <a:rPr lang="pt-BR" sz="2000" u="sng" dirty="0">
                <a:latin typeface="Arial" panose="020B0604020202020204" pitchFamily="34" charset="0"/>
                <a:cs typeface="Arial" panose="020B0604020202020204" pitchFamily="34" charset="0"/>
                <a:hlinkClick r:id="rId2"/>
              </a:rPr>
              <a:t>http://www.youtube.com/watch?v=6gK8Svm_gpc</a:t>
            </a: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p>
          <a:p>
            <a:r>
              <a:rPr lang="pt-BR" sz="2000" dirty="0" smtClean="0">
                <a:latin typeface="Arial" panose="020B0604020202020204" pitchFamily="34" charset="0"/>
                <a:cs typeface="Arial" panose="020B0604020202020204" pitchFamily="34" charset="0"/>
              </a:rPr>
              <a:t>VÍDEO - Discovery </a:t>
            </a:r>
            <a:r>
              <a:rPr lang="pt-BR" sz="2000" dirty="0" err="1">
                <a:latin typeface="Arial" panose="020B0604020202020204" pitchFamily="34" charset="0"/>
                <a:cs typeface="Arial" panose="020B0604020202020204" pitchFamily="34" charset="0"/>
              </a:rPr>
              <a:t>Channel</a:t>
            </a:r>
            <a:r>
              <a:rPr lang="pt-BR" sz="2000" dirty="0">
                <a:latin typeface="Arial" panose="020B0604020202020204" pitchFamily="34" charset="0"/>
                <a:cs typeface="Arial" panose="020B0604020202020204" pitchFamily="34" charset="0"/>
              </a:rPr>
              <a:t> - hora zero - o desastre de Chernobyl. </a:t>
            </a:r>
            <a:r>
              <a:rPr lang="en-US" sz="2000" dirty="0">
                <a:latin typeface="Arial" panose="020B0604020202020204" pitchFamily="34" charset="0"/>
                <a:cs typeface="Arial" panose="020B0604020202020204" pitchFamily="34" charset="0"/>
              </a:rPr>
              <a:t>YouTube</a:t>
            </a:r>
            <a:r>
              <a:rPr lang="en-US" sz="2000" i="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46min43s: son. (leg.), color. </a:t>
            </a:r>
            <a:r>
              <a:rPr lang="pt-BR" sz="2000" dirty="0">
                <a:latin typeface="Arial" panose="020B0604020202020204" pitchFamily="34" charset="0"/>
                <a:cs typeface="Arial" panose="020B0604020202020204" pitchFamily="34" charset="0"/>
              </a:rPr>
              <a:t>Disponível em: </a:t>
            </a:r>
            <a:r>
              <a:rPr lang="pt-BR" sz="2000" u="sng" dirty="0">
                <a:latin typeface="Arial" panose="020B0604020202020204" pitchFamily="34" charset="0"/>
                <a:cs typeface="Arial" panose="020B0604020202020204" pitchFamily="34" charset="0"/>
                <a:hlinkClick r:id="rId3"/>
              </a:rPr>
              <a:t>http://www.youtube.com/watch?v=FcrkF78DhR8</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a:p>
            <a:r>
              <a:rPr lang="pt-BR" sz="2000" i="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VÍDEO - Efeitos </a:t>
            </a:r>
            <a:r>
              <a:rPr lang="pt-BR" sz="2000" dirty="0">
                <a:latin typeface="Arial" panose="020B0604020202020204" pitchFamily="34" charset="0"/>
                <a:cs typeface="Arial" panose="020B0604020202020204" pitchFamily="34" charset="0"/>
              </a:rPr>
              <a:t>da radiação.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10min28s: son. Color. Disponível em: </a:t>
            </a:r>
            <a:r>
              <a:rPr lang="pt-BR" sz="2000" u="sng" dirty="0">
                <a:latin typeface="Arial" panose="020B0604020202020204" pitchFamily="34" charset="0"/>
                <a:cs typeface="Arial" panose="020B0604020202020204" pitchFamily="34" charset="0"/>
                <a:hlinkClick r:id="rId4"/>
              </a:rPr>
              <a:t>http://www.youtube.com/watch?v=MquDgivy70E</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a:p>
            <a:endParaRPr lang="pt-BR" sz="2000" dirty="0" smtClean="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VÍDEO - Entenda </a:t>
            </a:r>
            <a:r>
              <a:rPr lang="pt-BR" sz="2000" dirty="0">
                <a:latin typeface="Arial" panose="020B0604020202020204" pitchFamily="34" charset="0"/>
                <a:cs typeface="Arial" panose="020B0604020202020204" pitchFamily="34" charset="0"/>
              </a:rPr>
              <a:t>o acidente nuclear de Chernobyl.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10min29s: son., color. Disponível em: </a:t>
            </a:r>
            <a:r>
              <a:rPr lang="pt-BR" sz="2000" u="sng" dirty="0">
                <a:latin typeface="Arial" panose="020B0604020202020204" pitchFamily="34" charset="0"/>
                <a:cs typeface="Arial" panose="020B0604020202020204" pitchFamily="34" charset="0"/>
                <a:hlinkClick r:id="rId5"/>
              </a:rPr>
              <a:t>http://www.youtube.com/watch?v=9-uDPiNVBlA</a:t>
            </a:r>
            <a:r>
              <a:rPr lang="pt-BR" sz="2000" dirty="0" smtClean="0">
                <a:latin typeface="Arial" panose="020B0604020202020204" pitchFamily="34" charset="0"/>
                <a:cs typeface="Arial" panose="020B0604020202020204" pitchFamily="34" charset="0"/>
              </a:rPr>
              <a:t>. </a:t>
            </a:r>
          </a:p>
          <a:p>
            <a:endParaRPr lang="pt-BR" sz="2000"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VÍDEO - Fantástico </a:t>
            </a:r>
            <a:r>
              <a:rPr lang="pt-BR" sz="2000" dirty="0">
                <a:latin typeface="Arial" panose="020B0604020202020204" pitchFamily="34" charset="0"/>
                <a:cs typeface="Arial" panose="020B0604020202020204" pitchFamily="34" charset="0"/>
              </a:rPr>
              <a:t>1979 – Acidente nuclear nos EUA.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05min01s: son., color. Disponível em: </a:t>
            </a:r>
            <a:r>
              <a:rPr lang="pt-BR" sz="2000" u="sng" dirty="0">
                <a:latin typeface="Arial" panose="020B0604020202020204" pitchFamily="34" charset="0"/>
                <a:cs typeface="Arial" panose="020B0604020202020204" pitchFamily="34" charset="0"/>
                <a:hlinkClick r:id="rId6"/>
              </a:rPr>
              <a:t>http://www.youtube.com/watch?v=awGlX6arnXo</a:t>
            </a:r>
            <a:r>
              <a:rPr lang="pt-BR" sz="2000" dirty="0" smtClean="0">
                <a:latin typeface="Arial" panose="020B0604020202020204" pitchFamily="34" charset="0"/>
                <a:cs typeface="Arial" panose="020B0604020202020204" pitchFamily="34" charset="0"/>
              </a:rPr>
              <a:t>.</a:t>
            </a:r>
          </a:p>
          <a:p>
            <a:endParaRPr lang="pt-BR" sz="2000"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VÍDEO - Linha </a:t>
            </a:r>
            <a:r>
              <a:rPr lang="pt-BR" sz="2000" dirty="0">
                <a:latin typeface="Arial" panose="020B0604020202020204" pitchFamily="34" charset="0"/>
                <a:cs typeface="Arial" panose="020B0604020202020204" pitchFamily="34" charset="0"/>
              </a:rPr>
              <a:t>Direta Justiça – Césio 137. </a:t>
            </a:r>
            <a:r>
              <a:rPr lang="pt-BR" sz="2000" dirty="0" err="1">
                <a:latin typeface="Arial" panose="020B0604020202020204" pitchFamily="34" charset="0"/>
                <a:cs typeface="Arial" panose="020B0604020202020204" pitchFamily="34" charset="0"/>
              </a:rPr>
              <a:t>YouTube</a:t>
            </a:r>
            <a:r>
              <a:rPr lang="pt-BR" sz="2000" i="1" dirty="0">
                <a:latin typeface="Arial" panose="020B0604020202020204" pitchFamily="34" charset="0"/>
                <a:cs typeface="Arial" panose="020B0604020202020204" pitchFamily="34" charset="0"/>
              </a:rPr>
              <a:t>.</a:t>
            </a:r>
            <a:r>
              <a:rPr lang="pt-BR" sz="2000" dirty="0">
                <a:latin typeface="Arial" panose="020B0604020202020204" pitchFamily="34" charset="0"/>
                <a:cs typeface="Arial" panose="020B0604020202020204" pitchFamily="34" charset="0"/>
              </a:rPr>
              <a:t> 37min39s: son., color.</a:t>
            </a:r>
            <a:r>
              <a:rPr lang="pt-BR" sz="2000"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Disponível em: </a:t>
            </a:r>
            <a:r>
              <a:rPr lang="pt-BR" sz="2000" u="sng" dirty="0">
                <a:latin typeface="Arial" panose="020B0604020202020204" pitchFamily="34" charset="0"/>
                <a:cs typeface="Arial" panose="020B0604020202020204" pitchFamily="34" charset="0"/>
                <a:hlinkClick r:id="rId7"/>
              </a:rPr>
              <a:t>http://www.youtube.com/watch?v=MfshO3PvlYs</a:t>
            </a:r>
            <a:r>
              <a:rPr lang="pt-BR" sz="2000" dirty="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5933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8619" y="286328"/>
            <a:ext cx="11684000" cy="6247864"/>
          </a:xfrm>
          <a:prstGeom prst="rect">
            <a:avLst/>
          </a:prstGeom>
          <a:noFill/>
        </p:spPr>
        <p:txBody>
          <a:bodyPr wrap="square" rtlCol="0">
            <a:spAutoFit/>
          </a:bodyPr>
          <a:lstStyle/>
          <a:p>
            <a:r>
              <a:rPr lang="pt-BR" sz="2000" b="1" dirty="0" smtClean="0">
                <a:latin typeface="Arial" panose="020B0604020202020204" pitchFamily="34" charset="0"/>
                <a:cs typeface="Arial" panose="020B0604020202020204" pitchFamily="34" charset="0"/>
              </a:rPr>
              <a:t>Materiais recomendados:</a:t>
            </a:r>
          </a:p>
          <a:p>
            <a:endParaRPr lang="pt-BR" sz="2000"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GEN </a:t>
            </a:r>
            <a:r>
              <a:rPr lang="pt-BR" sz="2000" dirty="0">
                <a:latin typeface="Arial" panose="020B0604020202020204" pitchFamily="34" charset="0"/>
                <a:cs typeface="Arial" panose="020B0604020202020204" pitchFamily="34" charset="0"/>
              </a:rPr>
              <a:t>pés descalços legendado PT-BR. </a:t>
            </a:r>
            <a:r>
              <a:rPr lang="pt-BR" sz="2000" dirty="0" err="1">
                <a:latin typeface="Arial" panose="020B0604020202020204" pitchFamily="34" charset="0"/>
                <a:cs typeface="Arial" panose="020B0604020202020204" pitchFamily="34" charset="0"/>
              </a:rPr>
              <a:t>YouTube</a:t>
            </a:r>
            <a:r>
              <a:rPr lang="pt-BR" sz="2000" dirty="0">
                <a:latin typeface="Arial" panose="020B0604020202020204" pitchFamily="34" charset="0"/>
                <a:cs typeface="Arial" panose="020B0604020202020204" pitchFamily="34" charset="0"/>
              </a:rPr>
              <a:t>. 10min55s: son. (leg.), color. Disponível em: </a:t>
            </a:r>
            <a:r>
              <a:rPr lang="pt-BR" sz="2000" u="sng" dirty="0">
                <a:latin typeface="Arial" panose="020B0604020202020204" pitchFamily="34" charset="0"/>
                <a:cs typeface="Arial" panose="020B0604020202020204" pitchFamily="34" charset="0"/>
                <a:hlinkClick r:id="rId2"/>
              </a:rPr>
              <a:t>http://www.youtube.com/watch?v=FHYCSHEldSA</a:t>
            </a:r>
            <a:r>
              <a:rPr lang="pt-BR" sz="2000" dirty="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TOP </a:t>
            </a:r>
            <a:r>
              <a:rPr lang="en-US" sz="2000" dirty="0">
                <a:latin typeface="Arial" panose="020B0604020202020204" pitchFamily="34" charset="0"/>
                <a:cs typeface="Arial" panose="020B0604020202020204" pitchFamily="34" charset="0"/>
              </a:rPr>
              <a:t>10 </a:t>
            </a:r>
            <a:r>
              <a:rPr lang="en-US" sz="2000" dirty="0" err="1">
                <a:latin typeface="Arial" panose="020B0604020202020204" pitchFamily="34" charset="0"/>
                <a:cs typeface="Arial" panose="020B0604020202020204" pitchFamily="34" charset="0"/>
              </a:rPr>
              <a:t>bombas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nucleares</a:t>
            </a:r>
            <a:r>
              <a:rPr lang="en-US" sz="2000" dirty="0">
                <a:latin typeface="Arial" panose="020B0604020202020204" pitchFamily="34" charset="0"/>
                <a:cs typeface="Arial" panose="020B0604020202020204" pitchFamily="34" charset="0"/>
              </a:rPr>
              <a:t>/nuclear bombs. YouTube. 08min06s: son. Color. </a:t>
            </a:r>
            <a:r>
              <a:rPr lang="pt-BR" sz="2000" dirty="0">
                <a:latin typeface="Arial" panose="020B0604020202020204" pitchFamily="34" charset="0"/>
                <a:cs typeface="Arial" panose="020B0604020202020204" pitchFamily="34" charset="0"/>
              </a:rPr>
              <a:t>Disponível em:  </a:t>
            </a:r>
            <a:r>
              <a:rPr lang="pt-BR" sz="2000" u="sng" dirty="0">
                <a:latin typeface="Arial" panose="020B0604020202020204" pitchFamily="34" charset="0"/>
                <a:cs typeface="Arial" panose="020B0604020202020204" pitchFamily="34" charset="0"/>
                <a:hlinkClick r:id="rId3"/>
              </a:rPr>
              <a:t>http://www.youtube.com/watch?v=e7Jjw0y_2kM</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a:p>
            <a:pPr algn="just"/>
            <a:endParaRPr lang="pt-BR" sz="2000" b="1" dirty="0" smtClean="0">
              <a:latin typeface="Arial" panose="020B0604020202020204" pitchFamily="34" charset="0"/>
              <a:cs typeface="Arial" panose="020B0604020202020204" pitchFamily="34" charset="0"/>
            </a:endParaRPr>
          </a:p>
          <a:p>
            <a:pPr algn="just"/>
            <a:endParaRPr lang="pt-BR" sz="2000" b="1" dirty="0">
              <a:latin typeface="Arial" panose="020B0604020202020204" pitchFamily="34" charset="0"/>
              <a:cs typeface="Arial" panose="020B0604020202020204" pitchFamily="34" charset="0"/>
            </a:endParaRPr>
          </a:p>
          <a:p>
            <a:pPr algn="just"/>
            <a:endParaRPr lang="pt-BR" sz="2000" b="1" dirty="0" smtClean="0">
              <a:latin typeface="Arial" panose="020B0604020202020204" pitchFamily="34" charset="0"/>
              <a:cs typeface="Arial" panose="020B0604020202020204" pitchFamily="34" charset="0"/>
            </a:endParaRPr>
          </a:p>
          <a:p>
            <a:pPr algn="just"/>
            <a:r>
              <a:rPr lang="pt-BR" sz="2000" b="1" dirty="0" smtClean="0">
                <a:latin typeface="Arial" panose="020B0604020202020204" pitchFamily="34" charset="0"/>
                <a:cs typeface="Arial" panose="020B0604020202020204" pitchFamily="34" charset="0"/>
              </a:rPr>
              <a:t>Referências:</a:t>
            </a:r>
            <a:endParaRPr lang="pt-BR" sz="2000" dirty="0" smtClean="0">
              <a:latin typeface="Arial" panose="020B0604020202020204" pitchFamily="34" charset="0"/>
              <a:cs typeface="Arial" panose="020B0604020202020204" pitchFamily="34" charset="0"/>
            </a:endParaRPr>
          </a:p>
          <a:p>
            <a:pPr algn="just"/>
            <a:endParaRPr lang="pt-BR" sz="2000" b="1" dirty="0">
              <a:latin typeface="Arial" panose="020B0604020202020204" pitchFamily="34" charset="0"/>
              <a:cs typeface="Arial" panose="020B0604020202020204" pitchFamily="34" charset="0"/>
            </a:endParaRPr>
          </a:p>
          <a:p>
            <a:pPr algn="just"/>
            <a:r>
              <a:rPr lang="pt-BR" sz="2000" dirty="0" err="1">
                <a:latin typeface="Arial" panose="020B0604020202020204" pitchFamily="34" charset="0"/>
                <a:cs typeface="Arial" panose="020B0604020202020204" pitchFamily="34" charset="0"/>
              </a:rPr>
              <a:t>Fuchs</a:t>
            </a:r>
            <a:r>
              <a:rPr lang="pt-BR" sz="2000" dirty="0">
                <a:latin typeface="Arial" panose="020B0604020202020204" pitchFamily="34" charset="0"/>
                <a:cs typeface="Arial" panose="020B0604020202020204" pitchFamily="34" charset="0"/>
              </a:rPr>
              <a:t>, W. R. Física Moderna. São Paulo: Polígono, 1972</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HEWITT, P. G. </a:t>
            </a:r>
            <a:r>
              <a:rPr lang="pt-BR" sz="2000" i="1" dirty="0">
                <a:latin typeface="Arial" panose="020B0604020202020204" pitchFamily="34" charset="0"/>
                <a:cs typeface="Arial" panose="020B0604020202020204" pitchFamily="34" charset="0"/>
              </a:rPr>
              <a:t>Física conceitual</a:t>
            </a:r>
            <a:r>
              <a:rPr lang="pt-BR" sz="2000" dirty="0">
                <a:latin typeface="Arial" panose="020B0604020202020204" pitchFamily="34" charset="0"/>
                <a:cs typeface="Arial" panose="020B0604020202020204" pitchFamily="34" charset="0"/>
              </a:rPr>
              <a:t>. Tradução de Trieste Freire Ricci. 11. ed. Porto Alegre: </a:t>
            </a:r>
            <a:r>
              <a:rPr lang="pt-BR" sz="2000" dirty="0" err="1">
                <a:latin typeface="Arial" panose="020B0604020202020204" pitchFamily="34" charset="0"/>
                <a:cs typeface="Arial" panose="020B0604020202020204" pitchFamily="34" charset="0"/>
              </a:rPr>
              <a:t>Bookman</a:t>
            </a:r>
            <a:r>
              <a:rPr lang="pt-BR" sz="2000" dirty="0">
                <a:latin typeface="Arial" panose="020B0604020202020204" pitchFamily="34" charset="0"/>
                <a:cs typeface="Arial" panose="020B0604020202020204" pitchFamily="34" charset="0"/>
              </a:rPr>
              <a:t>, 2011, 768 p.. </a:t>
            </a:r>
          </a:p>
          <a:p>
            <a:pPr algn="just"/>
            <a:endParaRPr lang="pt-BR" sz="2000" dirty="0" smtClean="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OKUNO, E.; YOSHIMURA, E. Física das radiações. São Paulo: Oficina de Textos, 2010, 296 p</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SAFFIOTI</a:t>
            </a:r>
            <a:r>
              <a:rPr lang="pt-BR" sz="2000" dirty="0">
                <a:latin typeface="Arial" panose="020B0604020202020204" pitchFamily="34" charset="0"/>
                <a:cs typeface="Arial" panose="020B0604020202020204" pitchFamily="34" charset="0"/>
              </a:rPr>
              <a:t>, W. Fundamentos de energia nuclear. Petrópolis: Vozes, 1982, 177 p</a:t>
            </a:r>
            <a:r>
              <a:rPr lang="pt-BR" sz="2000" dirty="0" smtClean="0">
                <a:latin typeface="Arial" panose="020B0604020202020204" pitchFamily="34" charset="0"/>
                <a:cs typeface="Arial" panose="020B0604020202020204" pitchFamily="34" charset="0"/>
              </a:rPr>
              <a:t>..</a:t>
            </a:r>
            <a:endParaRPr lang="pt-B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9069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2875</TotalTime>
  <Words>8771</Words>
  <Application>Microsoft Office PowerPoint</Application>
  <PresentationFormat>Widescreen</PresentationFormat>
  <Paragraphs>607</Paragraphs>
  <Slides>95</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95</vt:i4>
      </vt:variant>
    </vt:vector>
  </HeadingPairs>
  <TitlesOfParts>
    <vt:vector size="103" baseType="lpstr">
      <vt:lpstr>Arial</vt:lpstr>
      <vt:lpstr>Calibri</vt:lpstr>
      <vt:lpstr>Cambria Math</vt:lpstr>
      <vt:lpstr>Century Gothic</vt:lpstr>
      <vt:lpstr>Garamond</vt:lpstr>
      <vt:lpstr>Symbol</vt:lpstr>
      <vt:lpstr>Times New Roman</vt:lpstr>
      <vt:lpstr>Savon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Silvia Oliveira Resquetti</dc:creator>
  <cp:lastModifiedBy>Silvia Oliveira Resquetti</cp:lastModifiedBy>
  <cp:revision>441</cp:revision>
  <dcterms:created xsi:type="dcterms:W3CDTF">2017-08-04T18:27:01Z</dcterms:created>
  <dcterms:modified xsi:type="dcterms:W3CDTF">2017-08-23T05:17:16Z</dcterms:modified>
</cp:coreProperties>
</file>