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347" r:id="rId2"/>
    <p:sldId id="465" r:id="rId3"/>
    <p:sldId id="463" r:id="rId4"/>
    <p:sldId id="466" r:id="rId5"/>
    <p:sldId id="772" r:id="rId6"/>
    <p:sldId id="468" r:id="rId7"/>
    <p:sldId id="469" r:id="rId8"/>
    <p:sldId id="470" r:id="rId9"/>
    <p:sldId id="492" r:id="rId10"/>
    <p:sldId id="471" r:id="rId11"/>
    <p:sldId id="484" r:id="rId12"/>
    <p:sldId id="473" r:id="rId13"/>
    <p:sldId id="472" r:id="rId14"/>
    <p:sldId id="474" r:id="rId15"/>
    <p:sldId id="800" r:id="rId16"/>
    <p:sldId id="475" r:id="rId17"/>
    <p:sldId id="494" r:id="rId18"/>
    <p:sldId id="495" r:id="rId19"/>
    <p:sldId id="493" r:id="rId20"/>
    <p:sldId id="773" r:id="rId21"/>
    <p:sldId id="476" r:id="rId22"/>
    <p:sldId id="477" r:id="rId23"/>
    <p:sldId id="478" r:id="rId24"/>
    <p:sldId id="479" r:id="rId25"/>
    <p:sldId id="481" r:id="rId26"/>
    <p:sldId id="796" r:id="rId27"/>
    <p:sldId id="483" r:id="rId28"/>
    <p:sldId id="482" r:id="rId29"/>
    <p:sldId id="802" r:id="rId30"/>
    <p:sldId id="776" r:id="rId31"/>
    <p:sldId id="485" r:id="rId32"/>
    <p:sldId id="775" r:id="rId33"/>
    <p:sldId id="778" r:id="rId34"/>
    <p:sldId id="774" r:id="rId35"/>
    <p:sldId id="770" r:id="rId3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A09"/>
    <a:srgbClr val="180F0E"/>
    <a:srgbClr val="FF9900"/>
    <a:srgbClr val="3A2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4660"/>
  </p:normalViewPr>
  <p:slideViewPr>
    <p:cSldViewPr>
      <p:cViewPr varScale="1">
        <p:scale>
          <a:sx n="108" d="100"/>
          <a:sy n="108" d="100"/>
        </p:scale>
        <p:origin x="936" y="13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2EA3C-8636-4483-BE31-8F64ED1358E7}" type="datetimeFigureOut">
              <a:rPr lang="pt-BR" smtClean="0"/>
              <a:pPr/>
              <a:t>18/04/2017</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B484E-179B-4EAC-A433-6293F3085529}" type="slidenum">
              <a:rPr lang="pt-BR" smtClean="0"/>
              <a:pPr/>
              <a:t>‹nº›</a:t>
            </a:fld>
            <a:endParaRPr lang="pt-BR"/>
          </a:p>
        </p:txBody>
      </p:sp>
    </p:spTree>
    <p:extLst>
      <p:ext uri="{BB962C8B-B14F-4D97-AF65-F5344CB8AC3E}">
        <p14:creationId xmlns:p14="http://schemas.microsoft.com/office/powerpoint/2010/main" val="157546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a:p>
        </p:txBody>
      </p:sp>
      <p:sp>
        <p:nvSpPr>
          <p:cNvPr id="225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4FC171-96CF-4AAF-A112-803D79D0A643}" type="slidenum">
              <a:rPr lang="pt-BR" smtClean="0"/>
              <a:pPr fontAlgn="base">
                <a:spcBef>
                  <a:spcPct val="0"/>
                </a:spcBef>
                <a:spcAft>
                  <a:spcPct val="0"/>
                </a:spcAft>
                <a:defRPr/>
              </a:pPr>
              <a:t>23</a:t>
            </a:fld>
            <a:endParaRPr lang="pt-BR"/>
          </a:p>
        </p:txBody>
      </p:sp>
    </p:spTree>
    <p:extLst>
      <p:ext uri="{BB962C8B-B14F-4D97-AF65-F5344CB8AC3E}">
        <p14:creationId xmlns:p14="http://schemas.microsoft.com/office/powerpoint/2010/main" val="179040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9" name="Título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a:t>Clique para editar o estilo do título mestre</a:t>
            </a:r>
            <a:endParaRPr kumimoji="0" lang="en-US"/>
          </a:p>
        </p:txBody>
      </p:sp>
      <p:sp>
        <p:nvSpPr>
          <p:cNvPr id="17" name="Subtítulo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EC7F37BB-6527-4AC3-8790-8C9F52B63D0E}" type="datetimeFigureOut">
              <a:rPr lang="pt-BR" smtClean="0"/>
              <a:pPr/>
              <a:t>18/04/2017</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68FE8F4B-46C1-40E8-9A6D-BF6019BA0675}"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EC7F37BB-6527-4AC3-8790-8C9F52B63D0E}" type="datetimeFigureOut">
              <a:rPr lang="pt-BR" smtClean="0"/>
              <a:pPr/>
              <a:t>18/04/2017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914402"/>
            <a:ext cx="2743200" cy="5211763"/>
          </a:xfrm>
        </p:spPr>
        <p:txBody>
          <a:bodyPr vert="eaVe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609600" y="914402"/>
            <a:ext cx="8026400" cy="5211763"/>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EC7F37BB-6527-4AC3-8790-8C9F52B63D0E}" type="datetimeFigureOut">
              <a:rPr lang="pt-BR" smtClean="0"/>
              <a:pPr/>
              <a:t>18/04/2017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ítulo e 4 partes de conteúdo">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609600" y="274638"/>
            <a:ext cx="10972800" cy="1143000"/>
          </a:xfrm>
        </p:spPr>
        <p:txBody>
          <a:bodyPr/>
          <a:lstStyle/>
          <a:p>
            <a:r>
              <a:rPr lang="pt-BR"/>
              <a:t>Clique para editar o estilo do título mestre</a:t>
            </a:r>
          </a:p>
        </p:txBody>
      </p:sp>
      <p:sp>
        <p:nvSpPr>
          <p:cNvPr id="3" name="Espaço Reservado para Conteúdo 2"/>
          <p:cNvSpPr>
            <a:spLocks noGrp="1"/>
          </p:cNvSpPr>
          <p:nvPr>
            <p:ph sz="quarter" idx="1"/>
          </p:nvPr>
        </p:nvSpPr>
        <p:spPr>
          <a:xfrm>
            <a:off x="609600" y="1600200"/>
            <a:ext cx="5384800" cy="2185988"/>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6197600" y="1600200"/>
            <a:ext cx="5384800" cy="2185988"/>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quarter" idx="3"/>
          </p:nvPr>
        </p:nvSpPr>
        <p:spPr>
          <a:xfrm>
            <a:off x="609600" y="3938589"/>
            <a:ext cx="5384800" cy="218757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Conteúdo 5"/>
          <p:cNvSpPr>
            <a:spLocks noGrp="1"/>
          </p:cNvSpPr>
          <p:nvPr>
            <p:ph sz="quarter" idx="4"/>
          </p:nvPr>
        </p:nvSpPr>
        <p:spPr>
          <a:xfrm>
            <a:off x="6197600" y="3938589"/>
            <a:ext cx="5384800" cy="218757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lvl1pPr>
              <a:defRPr>
                <a:latin typeface="Arial" charset="0"/>
              </a:defRPr>
            </a:lvl1pPr>
          </a:lstStyle>
          <a:p>
            <a:pPr>
              <a:defRPr/>
            </a:pPr>
            <a:endParaRPr lang="en-US"/>
          </a:p>
        </p:txBody>
      </p:sp>
      <p:sp>
        <p:nvSpPr>
          <p:cNvPr id="8" name="Espaço Reservado para Rodapé 7"/>
          <p:cNvSpPr>
            <a:spLocks noGrp="1"/>
          </p:cNvSpPr>
          <p:nvPr>
            <p:ph type="ftr" sz="quarter" idx="11"/>
          </p:nvPr>
        </p:nvSpPr>
        <p:spPr/>
        <p:txBody>
          <a:bodyPr/>
          <a:lstStyle>
            <a:lvl1pPr>
              <a:defRPr>
                <a:latin typeface="Arial" charset="0"/>
              </a:defRPr>
            </a:lvl1pPr>
          </a:lstStyle>
          <a:p>
            <a:pPr>
              <a:defRPr/>
            </a:pPr>
            <a:endParaRPr lang="en-US"/>
          </a:p>
        </p:txBody>
      </p:sp>
      <p:sp>
        <p:nvSpPr>
          <p:cNvPr id="9" name="Espaço Reservado para Número de Slide 8"/>
          <p:cNvSpPr>
            <a:spLocks noGrp="1"/>
          </p:cNvSpPr>
          <p:nvPr>
            <p:ph type="sldNum" sz="quarter" idx="12"/>
          </p:nvPr>
        </p:nvSpPr>
        <p:spPr/>
        <p:txBody>
          <a:bodyPr/>
          <a:lstStyle>
            <a:lvl1pPr>
              <a:defRPr>
                <a:latin typeface="Arial" charset="0"/>
              </a:defRPr>
            </a:lvl1pPr>
          </a:lstStyle>
          <a:p>
            <a:pPr>
              <a:defRPr/>
            </a:pPr>
            <a:fld id="{F68B0A4E-2565-4673-AF1B-B5693400E25C}"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914400" y="609600"/>
            <a:ext cx="103632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914400" y="1981200"/>
            <a:ext cx="508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981200"/>
            <a:ext cx="508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914400" y="6248400"/>
            <a:ext cx="2540000" cy="457200"/>
          </a:xfrm>
        </p:spPr>
        <p:txBody>
          <a:bodyPr/>
          <a:lstStyle>
            <a:lvl1pPr>
              <a:defRPr/>
            </a:lvl1pPr>
          </a:lstStyle>
          <a:p>
            <a:endParaRPr lang="en-US"/>
          </a:p>
        </p:txBody>
      </p:sp>
      <p:sp>
        <p:nvSpPr>
          <p:cNvPr id="6" name="Espaço Reservado para Rodapé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Espaço Reservado para Número de Slide 6"/>
          <p:cNvSpPr>
            <a:spLocks noGrp="1"/>
          </p:cNvSpPr>
          <p:nvPr>
            <p:ph type="sldNum" sz="quarter" idx="12"/>
          </p:nvPr>
        </p:nvSpPr>
        <p:spPr>
          <a:xfrm>
            <a:off x="8737600" y="6248400"/>
            <a:ext cx="2540000" cy="457200"/>
          </a:xfrm>
        </p:spPr>
        <p:txBody>
          <a:bodyPr/>
          <a:lstStyle>
            <a:lvl1pPr>
              <a:defRPr/>
            </a:lvl1pPr>
          </a:lstStyle>
          <a:p>
            <a:fld id="{F7CBF27D-3472-43DE-9A72-64A07E647D94}"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EC7F37BB-6527-4AC3-8790-8C9F52B63D0E}" type="datetimeFigureOut">
              <a:rPr lang="pt-BR" smtClean="0"/>
              <a:pPr/>
              <a:t>18/04/2017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os estilos do texto mestre</a:t>
            </a:r>
          </a:p>
        </p:txBody>
      </p:sp>
      <p:sp>
        <p:nvSpPr>
          <p:cNvPr id="4" name="Espaço Reservado para Data 3"/>
          <p:cNvSpPr>
            <a:spLocks noGrp="1"/>
          </p:cNvSpPr>
          <p:nvPr>
            <p:ph type="dt" sz="half" idx="10"/>
          </p:nvPr>
        </p:nvSpPr>
        <p:spPr/>
        <p:txBody>
          <a:bodyPr/>
          <a:lstStyle/>
          <a:p>
            <a:fld id="{EC7F37BB-6527-4AC3-8790-8C9F52B63D0E}" type="datetimeFigureOut">
              <a:rPr lang="pt-BR" smtClean="0"/>
              <a:pPr/>
              <a:t>18/04/2017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FE8F4B-46C1-40E8-9A6D-BF6019BA0675}"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704088"/>
            <a:ext cx="10972800" cy="1143000"/>
          </a:xfrm>
        </p:spPr>
        <p:txBody>
          <a:bodyPr/>
          <a:lstStyle/>
          <a:p>
            <a:r>
              <a:rPr kumimoji="0" lang="pt-BR"/>
              <a:t>Clique para editar o estilo do título mestre</a:t>
            </a:r>
            <a:endParaRPr kumimoji="0" lang="en-US"/>
          </a:p>
        </p:txBody>
      </p:sp>
      <p:sp>
        <p:nvSpPr>
          <p:cNvPr id="3" name="Espaço Reservado para Conteúdo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Conteúdo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EC7F37BB-6527-4AC3-8790-8C9F52B63D0E}" type="datetimeFigureOut">
              <a:rPr lang="pt-BR" smtClean="0"/>
              <a:pPr/>
              <a:t>18/04/2017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704088"/>
            <a:ext cx="10972800" cy="1143000"/>
          </a:xfrm>
        </p:spPr>
        <p:txBody>
          <a:bodyPr tIns="45720" anchor="b"/>
          <a:lstStyle>
            <a:lvl1pPr>
              <a:defRPr/>
            </a:lvl1p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4" name="Espaço Reservado para Texto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5" name="Espaço Reservado para Conteúdo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Espaço Reservado para Conteúdo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Espaço Reservado para Data 6"/>
          <p:cNvSpPr>
            <a:spLocks noGrp="1"/>
          </p:cNvSpPr>
          <p:nvPr>
            <p:ph type="dt" sz="half" idx="10"/>
          </p:nvPr>
        </p:nvSpPr>
        <p:spPr/>
        <p:txBody>
          <a:bodyPr/>
          <a:lstStyle/>
          <a:p>
            <a:fld id="{EC7F37BB-6527-4AC3-8790-8C9F52B63D0E}" type="datetimeFigureOut">
              <a:rPr lang="pt-BR" smtClean="0"/>
              <a:pPr/>
              <a:t>18/04/2017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a:t>Clique para editar o estilo do título mestre</a:t>
            </a:r>
            <a:endParaRPr kumimoji="0" lang="en-US"/>
          </a:p>
        </p:txBody>
      </p:sp>
      <p:sp>
        <p:nvSpPr>
          <p:cNvPr id="3" name="Espaço Reservado para Data 2"/>
          <p:cNvSpPr>
            <a:spLocks noGrp="1"/>
          </p:cNvSpPr>
          <p:nvPr>
            <p:ph type="dt" sz="half" idx="10"/>
          </p:nvPr>
        </p:nvSpPr>
        <p:spPr/>
        <p:txBody>
          <a:bodyPr/>
          <a:lstStyle/>
          <a:p>
            <a:fld id="{EC7F37BB-6527-4AC3-8790-8C9F52B63D0E}" type="datetimeFigureOut">
              <a:rPr lang="pt-BR" smtClean="0"/>
              <a:pPr/>
              <a:t>18/04/2017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C7F37BB-6527-4AC3-8790-8C9F52B63D0E}" type="datetimeFigureOut">
              <a:rPr lang="pt-BR" smtClean="0"/>
              <a:pPr/>
              <a:t>18/04/2017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a:t>Clique para editar o estilo do título mestre</a:t>
            </a:r>
            <a:endParaRPr kumimoji="0" lang="en-US"/>
          </a:p>
        </p:txBody>
      </p:sp>
      <p:sp>
        <p:nvSpPr>
          <p:cNvPr id="3" name="Espaço Reservado para Texto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a:t>Clique para editar os estilos do texto mestre</a:t>
            </a:r>
          </a:p>
        </p:txBody>
      </p:sp>
      <p:sp>
        <p:nvSpPr>
          <p:cNvPr id="4" name="Espaço Reservado para Conteúdo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EC7F37BB-6527-4AC3-8790-8C9F52B63D0E}" type="datetimeFigureOut">
              <a:rPr lang="pt-BR" smtClean="0"/>
              <a:pPr/>
              <a:t>18/04/2017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Triângulo retângulo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ítulo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pt-BR"/>
              <a:t>Clique para editar o estilo do título mestre</a:t>
            </a:r>
            <a:endParaRPr kumimoji="0" lang="en-US"/>
          </a:p>
        </p:txBody>
      </p:sp>
      <p:sp>
        <p:nvSpPr>
          <p:cNvPr id="4" name="Espaço Reservado para Texto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a:t>Clique para editar os estilos do texto mestre</a:t>
            </a:r>
          </a:p>
        </p:txBody>
      </p:sp>
      <p:sp>
        <p:nvSpPr>
          <p:cNvPr id="5" name="Espaço Reservado para Data 4"/>
          <p:cNvSpPr>
            <a:spLocks noGrp="1"/>
          </p:cNvSpPr>
          <p:nvPr>
            <p:ph type="dt" sz="half" idx="10"/>
          </p:nvPr>
        </p:nvSpPr>
        <p:spPr/>
        <p:txBody>
          <a:bodyPr/>
          <a:lstStyle/>
          <a:p>
            <a:fld id="{EC7F37BB-6527-4AC3-8790-8C9F52B63D0E}" type="datetimeFigureOut">
              <a:rPr lang="pt-BR" smtClean="0"/>
              <a:pPr/>
              <a:t>18/04/2017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10769600" y="6356351"/>
            <a:ext cx="812800" cy="365125"/>
          </a:xfrm>
        </p:spPr>
        <p:txBody>
          <a:bodyPr/>
          <a:lstStyle/>
          <a:p>
            <a:fld id="{68FE8F4B-46C1-40E8-9A6D-BF6019BA0675}" type="slidenum">
              <a:rPr lang="pt-BR" smtClean="0"/>
              <a:pPr/>
              <a:t>‹nº›</a:t>
            </a:fld>
            <a:endParaRPr lang="pt-BR"/>
          </a:p>
        </p:txBody>
      </p:sp>
      <p:sp>
        <p:nvSpPr>
          <p:cNvPr id="3" name="Espaço Reservado para Imagem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a:t>Clique no ícone para adicionar uma imagem</a:t>
            </a:r>
            <a:endParaRPr kumimoji="0" lang="en-US" dirty="0"/>
          </a:p>
        </p:txBody>
      </p:sp>
      <p:sp>
        <p:nvSpPr>
          <p:cNvPr id="10" name="Forma livre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orma livre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rma livre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orma livre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Espaço Reservado para Título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pt-BR"/>
              <a:t>Clique para editar o estilo do título mestre</a:t>
            </a:r>
            <a:endParaRPr kumimoji="0" lang="en-US"/>
          </a:p>
        </p:txBody>
      </p:sp>
      <p:sp>
        <p:nvSpPr>
          <p:cNvPr id="30" name="Espaço Reservado para Texto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0" name="Espaço Reservado para Data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7F37BB-6527-4AC3-8790-8C9F52B63D0E}" type="datetimeFigureOut">
              <a:rPr lang="pt-BR" smtClean="0"/>
              <a:pPr/>
              <a:t>18/04/2017</a:t>
            </a:fld>
            <a:endParaRPr lang="pt-BR"/>
          </a:p>
        </p:txBody>
      </p:sp>
      <p:sp>
        <p:nvSpPr>
          <p:cNvPr id="22" name="Espaço Reservado para Rodapé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FE8F4B-46C1-40E8-9A6D-BF6019BA0675}" type="slidenum">
              <a:rPr lang="pt-BR" smtClean="0"/>
              <a:pPr/>
              <a:t>‹nº›</a:t>
            </a:fld>
            <a:endParaRPr lang="pt-BR"/>
          </a:p>
        </p:txBody>
      </p:sp>
      <p:grpSp>
        <p:nvGrpSpPr>
          <p:cNvPr id="2" name="Grupo 1"/>
          <p:cNvGrpSpPr/>
          <p:nvPr/>
        </p:nvGrpSpPr>
        <p:grpSpPr>
          <a:xfrm>
            <a:off x="-25356" y="202408"/>
            <a:ext cx="12240731"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 id="2147483699"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qOjq5xceyZU"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hyperlink" Target="http://www.bbc.com/portuguese/geral-39525577"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noticias.terra.com.br/ciencia/descoberto-maior-reservatorio-de-agua-do-universo,7a09f9d4566ea310VgnCLD200000bbcceb0aRCRD.html" TargetMode="External"/><Relationship Id="rId3" Type="http://schemas.openxmlformats.org/officeDocument/2006/relationships/hyperlink" Target="http://gizmodo.uol.com.br/como-alcool-foi-formado-naturalmente-no-espaco/" TargetMode="External"/><Relationship Id="rId7" Type="http://schemas.openxmlformats.org/officeDocument/2006/relationships/hyperlink" Target="http://hypescience.com/caipirinha-astronomos-descobrem-cometa-cheio-de-alcool-e-acucar/" TargetMode="External"/><Relationship Id="rId2" Type="http://schemas.openxmlformats.org/officeDocument/2006/relationships/hyperlink" Target="http://noticias.terra.com.br/ciencia/interna/0,,OI948770-EI301,00-Astronomos+descobrem+nuvem+de+alcool.html" TargetMode="External"/><Relationship Id="rId1" Type="http://schemas.openxmlformats.org/officeDocument/2006/relationships/slideLayout" Target="../slideLayouts/slideLayout7.xml"/><Relationship Id="rId6" Type="http://schemas.openxmlformats.org/officeDocument/2006/relationships/hyperlink" Target="http://www.inovacaotecnologica.com.br/noticias/noticia.php?artigo=moleculas-organicas-prebioticas-encontradas-espaco&amp;id=010130160615#.WNvuufnyuUk" TargetMode="External"/><Relationship Id="rId5" Type="http://schemas.openxmlformats.org/officeDocument/2006/relationships/hyperlink" Target="http://zh.clicrbs.com.br/rs/noticias/noticia/2016/06/cientistas-anunciam-descoberta-de-molecula-organica-no-espaco-5993871.html" TargetMode="External"/><Relationship Id="rId10" Type="http://schemas.openxmlformats.org/officeDocument/2006/relationships/hyperlink" Target="http://www.cienciaviva.pt/rede/space/home/sugestao41.asp" TargetMode="External"/><Relationship Id="rId4" Type="http://schemas.openxmlformats.org/officeDocument/2006/relationships/hyperlink" Target="http://www.megacurioso.com.br/astronomia/29217-astronomos-encontram-acucar-no-espaco.htm" TargetMode="External"/><Relationship Id="rId9" Type="http://schemas.openxmlformats.org/officeDocument/2006/relationships/hyperlink" Target="http://www.inovacaotecnologica.com.br/noticias/noticia.php?artigo=petroleo-descoberto-espaco#.WNvvePnyuUk"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R4ZT3g2-Ryg" TargetMode="External"/><Relationship Id="rId2" Type="http://schemas.openxmlformats.org/officeDocument/2006/relationships/hyperlink" Target="C&#233;u%20da%20Semana%20Ep%20226%20%20%20Hist&#243;ria%20da%20Astronomia%20Espectroscopia%20%20%209%20a%201532015" TargetMode="External"/><Relationship Id="rId1" Type="http://schemas.openxmlformats.org/officeDocument/2006/relationships/slideLayout" Target="../slideLayouts/slideLayout7.xml"/><Relationship Id="rId4" Type="http://schemas.openxmlformats.org/officeDocument/2006/relationships/hyperlink" Target="https://www.youtube.com/watch?v=6psaaTrYCj8"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educador.brasilescola.uol.com.br/imprimir/2282" TargetMode="External"/><Relationship Id="rId3" Type="http://schemas.openxmlformats.org/officeDocument/2006/relationships/hyperlink" Target="https://www.youtube.com/watch?v=6_MsjXXen3s" TargetMode="External"/><Relationship Id="rId7" Type="http://schemas.openxmlformats.org/officeDocument/2006/relationships/hyperlink" Target="http://qnesc.sbq.org.br/online/qnesc03/historia.pdf" TargetMode="External"/><Relationship Id="rId2" Type="http://schemas.openxmlformats.org/officeDocument/2006/relationships/hyperlink" Target="https://www.youtube.com/watch?v=QjHNMD5RInM" TargetMode="External"/><Relationship Id="rId1" Type="http://schemas.openxmlformats.org/officeDocument/2006/relationships/slideLayout" Target="../slideLayouts/slideLayout7.xml"/><Relationship Id="rId6" Type="http://schemas.openxmlformats.org/officeDocument/2006/relationships/hyperlink" Target="http://www.editorarealize.com.br/revistas/enect/trabalhos/Comunicacao_160.pdf" TargetMode="External"/><Relationship Id="rId5" Type="http://schemas.openxmlformats.org/officeDocument/2006/relationships/hyperlink" Target="https://quimicaempratica.files.wordpress.com/2016/02/versc3a3o-downlod-ep-1.pdf" TargetMode="External"/><Relationship Id="rId4" Type="http://schemas.openxmlformats.org/officeDocument/2006/relationships/hyperlink" Target="https://www.youtube.com/watch?v=955AEcaOIck&amp;t=1s" TargetMode="External"/><Relationship Id="rId9" Type="http://schemas.openxmlformats.org/officeDocument/2006/relationships/hyperlink" Target="http://astro.if.ufrgs.br/rad/espec/espec.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tt-2ookc604&amp;t=708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Imagem 2" descr="PICT0207.JPG"/>
          <p:cNvPicPr>
            <a:picLocks noChangeAspect="1"/>
          </p:cNvPicPr>
          <p:nvPr/>
        </p:nvPicPr>
        <p:blipFill>
          <a:blip r:embed="rId2" cstate="print"/>
          <a:stretch>
            <a:fillRect/>
          </a:stretch>
        </p:blipFill>
        <p:spPr>
          <a:xfrm>
            <a:off x="1524000" y="0"/>
            <a:ext cx="9144000" cy="6858000"/>
          </a:xfrm>
          <a:prstGeom prst="rect">
            <a:avLst/>
          </a:prstGeom>
        </p:spPr>
      </p:pic>
      <p:sp>
        <p:nvSpPr>
          <p:cNvPr id="2" name="Rectangle 2"/>
          <p:cNvSpPr txBox="1">
            <a:spLocks noChangeArrowheads="1"/>
          </p:cNvSpPr>
          <p:nvPr/>
        </p:nvSpPr>
        <p:spPr>
          <a:xfrm>
            <a:off x="35241" y="0"/>
            <a:ext cx="12192000" cy="1036623"/>
          </a:xfrm>
          <a:prstGeom prst="rect">
            <a:avLst/>
          </a:prstGeom>
        </p:spPr>
        <p:txBody>
          <a:bodyPr anchor="ctr" anchorCtr="1">
            <a:noAutofit/>
          </a:bodyPr>
          <a:lstStyle/>
          <a:p>
            <a:pPr algn="ctr">
              <a:spcBef>
                <a:spcPct val="0"/>
              </a:spcBef>
              <a:defRPr/>
            </a:pPr>
            <a:r>
              <a:rPr lang="pt-BR" sz="3200" b="1" dirty="0">
                <a:latin typeface="Arial" pitchFamily="34" charset="0"/>
                <a:ea typeface="+mj-ea"/>
                <a:cs typeface="Arial" pitchFamily="34" charset="0"/>
              </a:rPr>
              <a:t>Radiações e seus </a:t>
            </a:r>
            <a:r>
              <a:rPr lang="pt-BR" sz="3200" b="1">
                <a:latin typeface="Arial" pitchFamily="34" charset="0"/>
                <a:ea typeface="+mj-ea"/>
                <a:cs typeface="Arial" pitchFamily="34" charset="0"/>
              </a:rPr>
              <a:t>usos – Parte 2</a:t>
            </a:r>
            <a:endParaRPr lang="pt-BR" sz="3200" b="1" dirty="0">
              <a:latin typeface="Arial" pitchFamily="34" charset="0"/>
              <a:ea typeface="+mj-ea"/>
              <a:cs typeface="Arial" pitchFamily="34" charset="0"/>
            </a:endParaRPr>
          </a:p>
        </p:txBody>
      </p:sp>
      <p:sp>
        <p:nvSpPr>
          <p:cNvPr id="4" name="Text Box 2"/>
          <p:cNvSpPr txBox="1">
            <a:spLocks noChangeArrowheads="1"/>
          </p:cNvSpPr>
          <p:nvPr/>
        </p:nvSpPr>
        <p:spPr bwMode="auto">
          <a:xfrm>
            <a:off x="0" y="5445126"/>
            <a:ext cx="12192000" cy="1412875"/>
          </a:xfrm>
          <a:prstGeom prst="rect">
            <a:avLst/>
          </a:prstGeom>
          <a:noFill/>
          <a:ln w="9525">
            <a:noFill/>
            <a:round/>
            <a:headEnd/>
            <a:tailEnd/>
          </a:ln>
        </p:spPr>
        <p:txBody>
          <a:bodyPr lIns="90000" tIns="0" rIns="90000" bIns="46800"/>
          <a:lstStyle/>
          <a:p>
            <a:pPr marL="25400" algn="ctr">
              <a:lnSpc>
                <a:spcPct val="150000"/>
              </a:lnSpc>
              <a:spcBef>
                <a:spcPts val="600"/>
              </a:spcBef>
              <a:buClr>
                <a:srgbClr val="3891A7"/>
              </a:buClr>
              <a:buSzPct val="80000"/>
              <a:tabLst>
                <a:tab pos="25400" algn="l"/>
                <a:tab pos="939800" algn="l"/>
                <a:tab pos="1854200" algn="l"/>
                <a:tab pos="2768600" algn="l"/>
                <a:tab pos="3683000" algn="l"/>
                <a:tab pos="4597400" algn="l"/>
                <a:tab pos="5511800" algn="l"/>
                <a:tab pos="6426200" algn="l"/>
                <a:tab pos="7340600" algn="l"/>
                <a:tab pos="8255000" algn="l"/>
                <a:tab pos="9169400" algn="l"/>
                <a:tab pos="10083800" algn="l"/>
              </a:tabLst>
            </a:pPr>
            <a:r>
              <a:rPr lang="en-GB" sz="2400" dirty="0">
                <a:solidFill>
                  <a:schemeClr val="bg1"/>
                </a:solidFill>
                <a:latin typeface="Arial" pitchFamily="34" charset="0"/>
                <a:cs typeface="Arial" pitchFamily="34" charset="0"/>
              </a:rPr>
              <a:t>Prof. Ricardo Francisco Pereira – ricardoastronomo@gmail.com</a:t>
            </a:r>
          </a:p>
          <a:p>
            <a:pPr marL="25400" algn="ctr">
              <a:lnSpc>
                <a:spcPct val="150000"/>
              </a:lnSpc>
              <a:spcBef>
                <a:spcPts val="600"/>
              </a:spcBef>
              <a:buClr>
                <a:srgbClr val="3891A7"/>
              </a:buClr>
              <a:buSzPct val="80000"/>
              <a:tabLst>
                <a:tab pos="25400" algn="l"/>
                <a:tab pos="939800" algn="l"/>
                <a:tab pos="1854200" algn="l"/>
                <a:tab pos="2768600" algn="l"/>
                <a:tab pos="3683000" algn="l"/>
                <a:tab pos="4597400" algn="l"/>
                <a:tab pos="5511800" algn="l"/>
                <a:tab pos="6426200" algn="l"/>
                <a:tab pos="7340600" algn="l"/>
                <a:tab pos="8255000" algn="l"/>
                <a:tab pos="9169400" algn="l"/>
                <a:tab pos="10083800" algn="l"/>
              </a:tabLst>
            </a:pPr>
            <a:r>
              <a:rPr lang="en-GB" sz="2400" dirty="0" err="1">
                <a:solidFill>
                  <a:srgbClr val="FFFF00"/>
                </a:solidFill>
                <a:latin typeface="Arial" pitchFamily="34" charset="0"/>
                <a:cs typeface="Arial" pitchFamily="34" charset="0"/>
              </a:rPr>
              <a:t>Recursos</a:t>
            </a:r>
            <a:r>
              <a:rPr lang="en-GB" sz="2400" dirty="0">
                <a:solidFill>
                  <a:srgbClr val="FFFF00"/>
                </a:solidFill>
                <a:latin typeface="Arial" pitchFamily="34" charset="0"/>
                <a:cs typeface="Arial" pitchFamily="34" charset="0"/>
              </a:rPr>
              <a:t> de </a:t>
            </a:r>
            <a:r>
              <a:rPr lang="en-GB" sz="2400" dirty="0" err="1">
                <a:solidFill>
                  <a:srgbClr val="FFFF00"/>
                </a:solidFill>
                <a:latin typeface="Arial" pitchFamily="34" charset="0"/>
                <a:cs typeface="Arial" pitchFamily="34" charset="0"/>
              </a:rPr>
              <a:t>Física</a:t>
            </a:r>
            <a:r>
              <a:rPr lang="en-GB" sz="2400" dirty="0">
                <a:solidFill>
                  <a:srgbClr val="FFFF00"/>
                </a:solidFill>
                <a:latin typeface="Arial" pitchFamily="34" charset="0"/>
                <a:cs typeface="Arial" pitchFamily="34" charset="0"/>
              </a:rPr>
              <a:t>: </a:t>
            </a:r>
            <a:r>
              <a:rPr lang="en-GB" sz="2400" dirty="0">
                <a:solidFill>
                  <a:schemeClr val="bg1"/>
                </a:solidFill>
                <a:latin typeface="Arial" pitchFamily="34" charset="0"/>
                <a:cs typeface="Arial" pitchFamily="34" charset="0"/>
              </a:rPr>
              <a:t>www.recursosdefisica.com.br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42853"/>
            <a:ext cx="12192000" cy="584775"/>
          </a:xfrm>
          <a:prstGeom prst="rect">
            <a:avLst/>
          </a:prstGeom>
          <a:noFill/>
        </p:spPr>
        <p:txBody>
          <a:bodyPr wrap="square" rtlCol="0">
            <a:spAutoFit/>
          </a:bodyPr>
          <a:lstStyle/>
          <a:p>
            <a:pPr algn="ctr"/>
            <a:r>
              <a:rPr lang="pt-BR" sz="3200" b="1" dirty="0">
                <a:solidFill>
                  <a:srgbClr val="FF0000"/>
                </a:solidFill>
                <a:latin typeface="Arial" pitchFamily="34" charset="0"/>
                <a:cs typeface="Arial" pitchFamily="34" charset="0"/>
              </a:rPr>
              <a:t>Descobrindo novos elementos</a:t>
            </a:r>
          </a:p>
        </p:txBody>
      </p:sp>
      <p:sp>
        <p:nvSpPr>
          <p:cNvPr id="3" name="CaixaDeTexto 2"/>
          <p:cNvSpPr txBox="1"/>
          <p:nvPr/>
        </p:nvSpPr>
        <p:spPr>
          <a:xfrm>
            <a:off x="227348" y="1340768"/>
            <a:ext cx="11737304" cy="3785652"/>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Com a divulgação das descobertas de Bunsen e </a:t>
            </a:r>
            <a:r>
              <a:rPr lang="pt-BR" sz="2000" dirty="0" err="1">
                <a:latin typeface="Arial" pitchFamily="34" charset="0"/>
                <a:cs typeface="Arial" pitchFamily="34" charset="0"/>
              </a:rPr>
              <a:t>Kirchhoff</a:t>
            </a:r>
            <a:r>
              <a:rPr lang="pt-BR" sz="2000" dirty="0">
                <a:latin typeface="Arial" pitchFamily="34" charset="0"/>
                <a:cs typeface="Arial" pitchFamily="34" charset="0"/>
              </a:rPr>
              <a:t> muitos pesquisadores se lançaram à procura de novos elementos químicos. Eles continuaram suas pesquisas registrando as linhas espectrais proeminentes de todos os elementos então conhecidos. Após isso eles começaram a procurar novos elementos químicos através da análise espectral. Logo eles descobriram outras linhas espectrais pertencentes aos espectros de amostras minerais. </a:t>
            </a:r>
          </a:p>
          <a:p>
            <a:pPr algn="just">
              <a:lnSpc>
                <a:spcPct val="150000"/>
              </a:lnSpc>
            </a:pPr>
            <a:r>
              <a:rPr lang="pt-BR" sz="2000" dirty="0">
                <a:latin typeface="Arial" pitchFamily="34" charset="0"/>
                <a:cs typeface="Arial" pitchFamily="34" charset="0"/>
              </a:rPr>
              <a:t>	A espectroscopia possibilitou a descoberta, em poucos anos, de inúmeros elementos químicos, em especial muitos dos que correspondiam às lacunas presentes na tabela periódica que seria publicada por Dmitri Mendeleiev em 1869.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tabela-periodica.jpg"/>
          <p:cNvPicPr>
            <a:picLocks noChangeAspect="1"/>
          </p:cNvPicPr>
          <p:nvPr/>
        </p:nvPicPr>
        <p:blipFill>
          <a:blip r:embed="rId2" cstate="print"/>
          <a:stretch>
            <a:fillRect/>
          </a:stretch>
        </p:blipFill>
        <p:spPr>
          <a:xfrm>
            <a:off x="1738282" y="54450"/>
            <a:ext cx="8786874" cy="680355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63352" y="404664"/>
            <a:ext cx="11665296" cy="2862322"/>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Em 1860, </a:t>
            </a:r>
            <a:r>
              <a:rPr lang="pt-BR" sz="2000" dirty="0" err="1">
                <a:latin typeface="Arial" pitchFamily="34" charset="0"/>
                <a:cs typeface="Arial" pitchFamily="34" charset="0"/>
              </a:rPr>
              <a:t>Bunsen</a:t>
            </a:r>
            <a:r>
              <a:rPr lang="pt-BR" sz="2000" dirty="0">
                <a:latin typeface="Arial" pitchFamily="34" charset="0"/>
                <a:cs typeface="Arial" pitchFamily="34" charset="0"/>
              </a:rPr>
              <a:t> extraiu sete gramas de uma substância sólida a partir de 44 mil litros de água mineral, quando queimou tal substância, </a:t>
            </a:r>
            <a:r>
              <a:rPr lang="pt-BR" sz="2000" dirty="0" err="1">
                <a:latin typeface="Arial" pitchFamily="34" charset="0"/>
                <a:cs typeface="Arial" pitchFamily="34" charset="0"/>
              </a:rPr>
              <a:t>Bunsen</a:t>
            </a:r>
            <a:r>
              <a:rPr lang="pt-BR" sz="2000" dirty="0">
                <a:latin typeface="Arial" pitchFamily="34" charset="0"/>
                <a:cs typeface="Arial" pitchFamily="34" charset="0"/>
              </a:rPr>
              <a:t> e </a:t>
            </a:r>
            <a:r>
              <a:rPr lang="pt-BR" sz="2000" dirty="0" err="1">
                <a:latin typeface="Arial" pitchFamily="34" charset="0"/>
                <a:cs typeface="Arial" pitchFamily="34" charset="0"/>
              </a:rPr>
              <a:t>Kirchhoff</a:t>
            </a:r>
            <a:r>
              <a:rPr lang="pt-BR" sz="2000" dirty="0">
                <a:latin typeface="Arial" pitchFamily="34" charset="0"/>
                <a:cs typeface="Arial" pitchFamily="34" charset="0"/>
              </a:rPr>
              <a:t> encontraram uma nova linha na parte azul do espectro de uma amostra de água mineral. Eles conseguiram determinar que um elemento ainda desconhecido era o responsável pela criação dessa linha. A esse elemento eles deram o nome de "césio", uma palavra proveniente do latim "</a:t>
            </a:r>
            <a:r>
              <a:rPr lang="pt-BR" sz="2000" dirty="0" err="1">
                <a:latin typeface="Arial" pitchFamily="34" charset="0"/>
                <a:cs typeface="Arial" pitchFamily="34" charset="0"/>
              </a:rPr>
              <a:t>caesium</a:t>
            </a:r>
            <a:r>
              <a:rPr lang="pt-BR" sz="2000" dirty="0">
                <a:latin typeface="Arial" pitchFamily="34" charset="0"/>
                <a:cs typeface="Arial" pitchFamily="34" charset="0"/>
              </a:rPr>
              <a:t>", que significa "azul-acinzentado".</a:t>
            </a:r>
          </a:p>
        </p:txBody>
      </p:sp>
      <p:pic>
        <p:nvPicPr>
          <p:cNvPr id="4" name="Imagem 3" descr="cesio.jpg"/>
          <p:cNvPicPr>
            <a:picLocks noChangeAspect="1"/>
          </p:cNvPicPr>
          <p:nvPr/>
        </p:nvPicPr>
        <p:blipFill>
          <a:blip r:embed="rId2" cstate="print"/>
          <a:stretch>
            <a:fillRect/>
          </a:stretch>
        </p:blipFill>
        <p:spPr>
          <a:xfrm>
            <a:off x="5310182" y="3604260"/>
            <a:ext cx="4333252" cy="3253740"/>
          </a:xfrm>
          <a:prstGeom prst="rect">
            <a:avLst/>
          </a:prstGeom>
        </p:spPr>
      </p:pic>
      <p:pic>
        <p:nvPicPr>
          <p:cNvPr id="5" name="Imagem 4" descr="Césio.jpg"/>
          <p:cNvPicPr>
            <a:picLocks noChangeAspect="1"/>
          </p:cNvPicPr>
          <p:nvPr/>
        </p:nvPicPr>
        <p:blipFill>
          <a:blip r:embed="rId3" cstate="print"/>
          <a:stretch>
            <a:fillRect/>
          </a:stretch>
        </p:blipFill>
        <p:spPr>
          <a:xfrm>
            <a:off x="0" y="3604260"/>
            <a:ext cx="5334000" cy="3253740"/>
          </a:xfrm>
          <a:prstGeom prst="rect">
            <a:avLst/>
          </a:prstGeom>
        </p:spPr>
      </p:pic>
      <p:pic>
        <p:nvPicPr>
          <p:cNvPr id="6" name="Imagem 5" descr="Simbolo RADIOATIVO.gif"/>
          <p:cNvPicPr>
            <a:picLocks noChangeAspect="1"/>
          </p:cNvPicPr>
          <p:nvPr/>
        </p:nvPicPr>
        <p:blipFill>
          <a:blip r:embed="rId4" cstate="print"/>
          <a:stretch>
            <a:fillRect/>
          </a:stretch>
        </p:blipFill>
        <p:spPr>
          <a:xfrm>
            <a:off x="9643434" y="3573016"/>
            <a:ext cx="2526250" cy="29116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1344" y="404664"/>
            <a:ext cx="11737304" cy="1477328"/>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No ano seguinte, eles descobriram uma nova linha na parte vermelha do espectro de uma amostra mineral. Isto os levou a descobrir um novo elemento químico, o "rubídio", uma adaptação da palavra latina "</a:t>
            </a:r>
            <a:r>
              <a:rPr lang="pt-BR" sz="2000" dirty="0" err="1">
                <a:latin typeface="Arial" pitchFamily="34" charset="0"/>
                <a:cs typeface="Arial" pitchFamily="34" charset="0"/>
              </a:rPr>
              <a:t>rubidium</a:t>
            </a:r>
            <a:r>
              <a:rPr lang="pt-BR" sz="2000" dirty="0">
                <a:latin typeface="Arial" pitchFamily="34" charset="0"/>
                <a:cs typeface="Arial" pitchFamily="34" charset="0"/>
              </a:rPr>
              <a:t>", que significa "vermelho". </a:t>
            </a:r>
            <a:endParaRPr lang="pt-BR" dirty="0"/>
          </a:p>
        </p:txBody>
      </p:sp>
      <p:pic>
        <p:nvPicPr>
          <p:cNvPr id="5" name="Imagem 4" descr="metalesalcalinos003.jpg"/>
          <p:cNvPicPr>
            <a:picLocks noChangeAspect="1"/>
          </p:cNvPicPr>
          <p:nvPr/>
        </p:nvPicPr>
        <p:blipFill>
          <a:blip r:embed="rId2" cstate="print"/>
          <a:stretch>
            <a:fillRect/>
          </a:stretch>
        </p:blipFill>
        <p:spPr>
          <a:xfrm>
            <a:off x="0" y="2178788"/>
            <a:ext cx="5807968" cy="4679211"/>
          </a:xfrm>
          <a:prstGeom prst="rect">
            <a:avLst/>
          </a:prstGeom>
        </p:spPr>
      </p:pic>
      <p:pic>
        <p:nvPicPr>
          <p:cNvPr id="6" name="Imagem 5" descr="Rubdio.jpg"/>
          <p:cNvPicPr>
            <a:picLocks noChangeAspect="1"/>
          </p:cNvPicPr>
          <p:nvPr/>
        </p:nvPicPr>
        <p:blipFill>
          <a:blip r:embed="rId3" cstate="print"/>
          <a:stretch>
            <a:fillRect/>
          </a:stretch>
        </p:blipFill>
        <p:spPr>
          <a:xfrm>
            <a:off x="5953123" y="2204864"/>
            <a:ext cx="6204183" cy="46531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7348" y="2132856"/>
            <a:ext cx="11737304" cy="2862322"/>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Durante o eclipse solar de 1868 os astrônomos decidiram fazer a análise espectral da luz proveniente da parte mais externa do Sol, aquela que fica exposta quando o disco da Lua encobre o disco solar. Ao fazer isso eles encontraram uma nova linha espectral imediatamente atribuída a um novo elemento químico, desconhecido na Terra, e que foi chamado de "hélio", palavra derivada do grego "</a:t>
            </a:r>
            <a:r>
              <a:rPr lang="pt-BR" sz="2000" dirty="0" err="1">
                <a:latin typeface="Arial" pitchFamily="34" charset="0"/>
                <a:cs typeface="Arial" pitchFamily="34" charset="0"/>
              </a:rPr>
              <a:t>helios</a:t>
            </a:r>
            <a:r>
              <a:rPr lang="pt-BR" sz="2000" dirty="0">
                <a:latin typeface="Arial" pitchFamily="34" charset="0"/>
                <a:cs typeface="Arial" pitchFamily="34" charset="0"/>
              </a:rPr>
              <a:t>" que significa "sol". Através da análise espectral, os cientistas encontraram novos elementos também fora do planeta. </a:t>
            </a:r>
            <a:endParaRPr lang="pt-BR" sz="1900" dirty="0">
              <a:latin typeface="Arial" pitchFamily="34" charset="0"/>
              <a:cs typeface="Arial" pitchFamily="34" charset="0"/>
            </a:endParaRPr>
          </a:p>
        </p:txBody>
      </p:sp>
      <p:sp>
        <p:nvSpPr>
          <p:cNvPr id="4" name="CaixaDeTexto 3"/>
          <p:cNvSpPr txBox="1"/>
          <p:nvPr/>
        </p:nvSpPr>
        <p:spPr>
          <a:xfrm>
            <a:off x="0" y="476672"/>
            <a:ext cx="12192000" cy="584775"/>
          </a:xfrm>
          <a:prstGeom prst="rect">
            <a:avLst/>
          </a:prstGeom>
          <a:noFill/>
        </p:spPr>
        <p:txBody>
          <a:bodyPr wrap="square" rtlCol="0">
            <a:spAutoFit/>
          </a:bodyPr>
          <a:lstStyle/>
          <a:p>
            <a:pPr algn="ctr"/>
            <a:r>
              <a:rPr lang="pt-BR" sz="3200" b="1" dirty="0">
                <a:solidFill>
                  <a:srgbClr val="FF0000"/>
                </a:solidFill>
                <a:latin typeface="Arial" pitchFamily="34" charset="0"/>
                <a:cs typeface="Arial" pitchFamily="34" charset="0"/>
              </a:rPr>
              <a:t>A descoberta do Hélio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Resultado de imagem para eclipse solar de 18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6205656" cy="45165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esultado de imagem para eclipse solar de 18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929" y="1196752"/>
            <a:ext cx="6016071" cy="451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399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63352" y="571480"/>
            <a:ext cx="11737304" cy="1938992"/>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Durante muito tempo os cientistas pensaram que haviam descoberto um elemento químico que não existia na Terra o que, se fosse verdade, derrubaria a hipótese que todos os elementos químicos são encontrados na superfície do nosso planeta. Somente em 1895 é que os cientistas conseguiram obter o hélio nos laboratórios terrestres, ao analisarem gases obtidos a partir do urânio.</a:t>
            </a:r>
          </a:p>
        </p:txBody>
      </p:sp>
      <p:pic>
        <p:nvPicPr>
          <p:cNvPr id="3" name="Imagem 2" descr="ABAAABYsoAF-0.png"/>
          <p:cNvPicPr>
            <a:picLocks noChangeAspect="1"/>
          </p:cNvPicPr>
          <p:nvPr/>
        </p:nvPicPr>
        <p:blipFill>
          <a:blip r:embed="rId2" cstate="print"/>
          <a:stretch>
            <a:fillRect/>
          </a:stretch>
        </p:blipFill>
        <p:spPr>
          <a:xfrm>
            <a:off x="47328" y="2852936"/>
            <a:ext cx="12081942" cy="40050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espectro_elementos.jpg"/>
          <p:cNvPicPr>
            <a:picLocks noChangeAspect="1"/>
          </p:cNvPicPr>
          <p:nvPr/>
        </p:nvPicPr>
        <p:blipFill>
          <a:blip r:embed="rId2" cstate="print"/>
          <a:stretch>
            <a:fillRect/>
          </a:stretch>
        </p:blipFill>
        <p:spPr>
          <a:xfrm>
            <a:off x="3238480" y="-1104"/>
            <a:ext cx="5715040" cy="68602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4294967295"/>
          </p:nvPr>
        </p:nvPicPr>
        <p:blipFill>
          <a:blip r:embed="rId2" cstate="print"/>
          <a:srcRect/>
          <a:stretch>
            <a:fillRect/>
          </a:stretch>
        </p:blipFill>
        <p:spPr bwMode="auto">
          <a:xfrm>
            <a:off x="1524000" y="500063"/>
            <a:ext cx="9144000" cy="4500562"/>
          </a:xfrm>
          <a:prstGeom prst="rect">
            <a:avLst/>
          </a:prstGeom>
          <a:noFill/>
          <a:ln>
            <a:miter lim="800000"/>
            <a:headEnd/>
            <a:tailEnd/>
          </a:ln>
        </p:spPr>
      </p:pic>
      <p:sp>
        <p:nvSpPr>
          <p:cNvPr id="11267" name="Retângulo 4"/>
          <p:cNvSpPr>
            <a:spLocks noChangeArrowheads="1"/>
          </p:cNvSpPr>
          <p:nvPr/>
        </p:nvSpPr>
        <p:spPr bwMode="auto">
          <a:xfrm>
            <a:off x="191344" y="5072063"/>
            <a:ext cx="11809312" cy="1789592"/>
          </a:xfrm>
          <a:prstGeom prst="rect">
            <a:avLst/>
          </a:prstGeom>
          <a:noFill/>
          <a:ln w="9525">
            <a:noFill/>
            <a:miter lim="800000"/>
            <a:headEnd/>
            <a:tailEnd/>
          </a:ln>
        </p:spPr>
        <p:txBody>
          <a:bodyPr wrap="square">
            <a:spAutoFit/>
          </a:bodyPr>
          <a:lstStyle/>
          <a:p>
            <a:pPr algn="just">
              <a:lnSpc>
                <a:spcPct val="125000"/>
              </a:lnSpc>
            </a:pPr>
            <a:r>
              <a:rPr lang="pt-BR" dirty="0">
                <a:latin typeface="Arial" pitchFamily="34" charset="0"/>
                <a:cs typeface="Arial" pitchFamily="34" charset="0"/>
              </a:rPr>
              <a:t>	Espectros solar e de vários elementos individuais. O primeiro, acima, é o espectro contínuo de emissão do Sol, ao qual estão sobrepostas várias linhas negras correspondentes aos espectros de absorção de elementos químicos presentes no Sol. Os 11 seguintes são espectros de emissão de vários elementos, obtidos em laboratório. Note, por exemplo, que os espectros de emissão do sódio e do hélio apresentam linhas muito próximas no amarelo, correspondendo a linhas negras no espectro solar.</a:t>
            </a:r>
          </a:p>
        </p:txBody>
      </p:sp>
      <p:sp>
        <p:nvSpPr>
          <p:cNvPr id="7" name="CaixaDeTexto 6"/>
          <p:cNvSpPr txBox="1">
            <a:spLocks noChangeArrowheads="1"/>
          </p:cNvSpPr>
          <p:nvPr/>
        </p:nvSpPr>
        <p:spPr bwMode="auto">
          <a:xfrm>
            <a:off x="1524001" y="38101"/>
            <a:ext cx="9143999" cy="366713"/>
          </a:xfrm>
          <a:prstGeom prst="rect">
            <a:avLst/>
          </a:prstGeom>
          <a:noFill/>
          <a:ln w="9525" algn="ctr">
            <a:noFill/>
            <a:miter lim="800000"/>
            <a:headEnd/>
            <a:tailEnd/>
          </a:ln>
        </p:spPr>
        <p:txBody>
          <a:bodyPr anchor="ctr"/>
          <a:lstStyle/>
          <a:p>
            <a:pPr algn="ctr"/>
            <a:r>
              <a:rPr lang="pt-BR" sz="3200" b="1" dirty="0">
                <a:solidFill>
                  <a:srgbClr val="FF0000"/>
                </a:solidFill>
                <a:latin typeface="Arial" pitchFamily="34" charset="0"/>
                <a:cs typeface="Arial" pitchFamily="34" charset="0"/>
              </a:rPr>
              <a:t>Exemplos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spectral-barcode-750069.jpg"/>
          <p:cNvPicPr>
            <a:picLocks noChangeAspect="1"/>
          </p:cNvPicPr>
          <p:nvPr/>
        </p:nvPicPr>
        <p:blipFill>
          <a:blip r:embed="rId2" cstate="print"/>
          <a:stretch>
            <a:fillRect/>
          </a:stretch>
        </p:blipFill>
        <p:spPr>
          <a:xfrm>
            <a:off x="152400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41_00002916~joseph-von-fraunhofer---portrait-ptg-.jpg"/>
          <p:cNvPicPr>
            <a:picLocks noChangeAspect="1"/>
          </p:cNvPicPr>
          <p:nvPr/>
        </p:nvPicPr>
        <p:blipFill>
          <a:blip r:embed="rId2" cstate="print"/>
          <a:stretch>
            <a:fillRect/>
          </a:stretch>
        </p:blipFill>
        <p:spPr>
          <a:xfrm>
            <a:off x="2138" y="3081715"/>
            <a:ext cx="2781494" cy="3792946"/>
          </a:xfrm>
          <a:prstGeom prst="rect">
            <a:avLst/>
          </a:prstGeom>
        </p:spPr>
      </p:pic>
      <p:pic>
        <p:nvPicPr>
          <p:cNvPr id="3" name="Imagem 2" descr="Fraunhofer_spectroscope.JPG"/>
          <p:cNvPicPr>
            <a:picLocks noChangeAspect="1"/>
          </p:cNvPicPr>
          <p:nvPr/>
        </p:nvPicPr>
        <p:blipFill>
          <a:blip r:embed="rId3" cstate="print"/>
          <a:stretch>
            <a:fillRect/>
          </a:stretch>
        </p:blipFill>
        <p:spPr>
          <a:xfrm>
            <a:off x="7289894" y="2996952"/>
            <a:ext cx="4893506" cy="3848009"/>
          </a:xfrm>
          <a:prstGeom prst="rect">
            <a:avLst/>
          </a:prstGeom>
        </p:spPr>
      </p:pic>
      <p:sp>
        <p:nvSpPr>
          <p:cNvPr id="4" name="CaixaDeTexto 3"/>
          <p:cNvSpPr txBox="1"/>
          <p:nvPr/>
        </p:nvSpPr>
        <p:spPr>
          <a:xfrm>
            <a:off x="0" y="142853"/>
            <a:ext cx="12192000" cy="584775"/>
          </a:xfrm>
          <a:prstGeom prst="rect">
            <a:avLst/>
          </a:prstGeom>
          <a:noFill/>
        </p:spPr>
        <p:txBody>
          <a:bodyPr wrap="square" rtlCol="0">
            <a:spAutoFit/>
          </a:bodyPr>
          <a:lstStyle/>
          <a:p>
            <a:pPr algn="ctr"/>
            <a:r>
              <a:rPr lang="pt-BR" sz="3200" b="1" dirty="0">
                <a:solidFill>
                  <a:srgbClr val="FF0000"/>
                </a:solidFill>
                <a:latin typeface="Arial" pitchFamily="34" charset="0"/>
                <a:cs typeface="Arial" pitchFamily="34" charset="0"/>
              </a:rPr>
              <a:t>Joseph </a:t>
            </a:r>
            <a:r>
              <a:rPr lang="pt-BR" sz="3200" b="1" dirty="0" err="1">
                <a:solidFill>
                  <a:srgbClr val="FF0000"/>
                </a:solidFill>
                <a:latin typeface="Arial" pitchFamily="34" charset="0"/>
                <a:cs typeface="Arial" pitchFamily="34" charset="0"/>
              </a:rPr>
              <a:t>von</a:t>
            </a:r>
            <a:r>
              <a:rPr lang="pt-BR" sz="3200" b="1" dirty="0">
                <a:solidFill>
                  <a:srgbClr val="FF0000"/>
                </a:solidFill>
                <a:latin typeface="Arial" pitchFamily="34" charset="0"/>
                <a:cs typeface="Arial" pitchFamily="34" charset="0"/>
              </a:rPr>
              <a:t> Fraunhofer</a:t>
            </a:r>
          </a:p>
        </p:txBody>
      </p:sp>
      <p:sp>
        <p:nvSpPr>
          <p:cNvPr id="5" name="CaixaDeTexto 4"/>
          <p:cNvSpPr txBox="1"/>
          <p:nvPr/>
        </p:nvSpPr>
        <p:spPr>
          <a:xfrm>
            <a:off x="335360" y="1000109"/>
            <a:ext cx="11593288" cy="1938992"/>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Em 1814 o alemão Joseph </a:t>
            </a:r>
            <a:r>
              <a:rPr lang="pt-BR" sz="2000" dirty="0" err="1">
                <a:latin typeface="Arial" pitchFamily="34" charset="0"/>
                <a:cs typeface="Arial" pitchFamily="34" charset="0"/>
              </a:rPr>
              <a:t>von</a:t>
            </a:r>
            <a:r>
              <a:rPr lang="pt-BR" sz="2000" dirty="0">
                <a:latin typeface="Arial" pitchFamily="34" charset="0"/>
                <a:cs typeface="Arial" pitchFamily="34" charset="0"/>
              </a:rPr>
              <a:t> Fraunhofer repetiu a experiência clássica feita no final dos anos 1600 por Isaac Newton permitindo que um feixe de luz solar atravessasse um prisma. A diferença na experiência de Fraunhofer estava no fato de que o espectro resultante, que aparecia com as cores do arco-íris, era submetido a uma grande ampliação.</a:t>
            </a:r>
          </a:p>
        </p:txBody>
      </p:sp>
      <p:pic>
        <p:nvPicPr>
          <p:cNvPr id="6" name="Imagem 5" descr="0,,687848_4,00.jpg"/>
          <p:cNvPicPr>
            <a:picLocks noChangeAspect="1"/>
          </p:cNvPicPr>
          <p:nvPr/>
        </p:nvPicPr>
        <p:blipFill>
          <a:blip r:embed="rId4" cstate="print"/>
          <a:stretch>
            <a:fillRect/>
          </a:stretch>
        </p:blipFill>
        <p:spPr>
          <a:xfrm>
            <a:off x="2783632" y="3501008"/>
            <a:ext cx="4540194" cy="3356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772816"/>
            <a:ext cx="12192000" cy="2062103"/>
          </a:xfrm>
          <a:prstGeom prst="rect">
            <a:avLst/>
          </a:prstGeom>
          <a:noFill/>
        </p:spPr>
        <p:txBody>
          <a:bodyPr wrap="square" rtlCol="0">
            <a:spAutoFit/>
          </a:bodyPr>
          <a:lstStyle/>
          <a:p>
            <a:pPr algn="ctr"/>
            <a:r>
              <a:rPr lang="pt-BR" sz="3200" b="1" dirty="0">
                <a:solidFill>
                  <a:srgbClr val="FF0000"/>
                </a:solidFill>
                <a:latin typeface="Arial" panose="020B0604020202020204" pitchFamily="34" charset="0"/>
              </a:rPr>
              <a:t>Vídeo:</a:t>
            </a:r>
          </a:p>
          <a:p>
            <a:pPr algn="ctr"/>
            <a:endParaRPr lang="pt-BR" sz="3200" b="1" dirty="0">
              <a:solidFill>
                <a:srgbClr val="FF0000"/>
              </a:solidFill>
              <a:latin typeface="Arial" panose="020B0604020202020204" pitchFamily="34" charset="0"/>
            </a:endParaRPr>
          </a:p>
          <a:p>
            <a:pPr algn="ctr"/>
            <a:endParaRPr lang="pt-BR" sz="3200" b="1" dirty="0">
              <a:solidFill>
                <a:srgbClr val="FF0000"/>
              </a:solidFill>
              <a:latin typeface="Arial" panose="020B0604020202020204" pitchFamily="34" charset="0"/>
            </a:endParaRPr>
          </a:p>
          <a:p>
            <a:pPr algn="ctr"/>
            <a:r>
              <a:rPr lang="de-DE" sz="3200" b="1" dirty="0">
                <a:solidFill>
                  <a:srgbClr val="0070C0"/>
                </a:solidFill>
                <a:latin typeface="Arial" panose="020B0604020202020204" pitchFamily="34" charset="0"/>
                <a:hlinkClick r:id="rId2"/>
              </a:rPr>
              <a:t>Fraunhofer, Bunsen e Kirchhoff</a:t>
            </a:r>
            <a:endParaRPr lang="pt-BR" sz="3200" b="1" dirty="0">
              <a:solidFill>
                <a:srgbClr val="0070C0"/>
              </a:solidFill>
              <a:latin typeface="Arial" panose="020B0604020202020204" pitchFamily="34" charset="0"/>
            </a:endParaRPr>
          </a:p>
        </p:txBody>
      </p:sp>
    </p:spTree>
    <p:extLst>
      <p:ext uri="{BB962C8B-B14F-4D97-AF65-F5344CB8AC3E}">
        <p14:creationId xmlns:p14="http://schemas.microsoft.com/office/powerpoint/2010/main" val="18124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4294967295"/>
          </p:nvPr>
        </p:nvPicPr>
        <p:blipFill>
          <a:blip r:embed="rId2" cstate="print"/>
          <a:srcRect/>
          <a:stretch>
            <a:fillRect/>
          </a:stretch>
        </p:blipFill>
        <p:spPr bwMode="auto">
          <a:xfrm>
            <a:off x="7331968" y="0"/>
            <a:ext cx="4860032" cy="3645024"/>
          </a:xfrm>
          <a:prstGeom prst="rect">
            <a:avLst/>
          </a:prstGeom>
          <a:noFill/>
          <a:ln>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0" y="2850120"/>
            <a:ext cx="4799856" cy="4007880"/>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6600826" y="3860801"/>
            <a:ext cx="4895774" cy="3012618"/>
          </a:xfrm>
          <a:prstGeom prst="rect">
            <a:avLst/>
          </a:prstGeom>
          <a:noFill/>
          <a:ln w="9525">
            <a:noFill/>
            <a:miter lim="800000"/>
            <a:headEnd/>
            <a:tailEnd/>
          </a:ln>
        </p:spPr>
      </p:pic>
      <p:sp>
        <p:nvSpPr>
          <p:cNvPr id="14341" name="CaixaDeTexto 3"/>
          <p:cNvSpPr txBox="1">
            <a:spLocks noChangeArrowheads="1"/>
          </p:cNvSpPr>
          <p:nvPr/>
        </p:nvSpPr>
        <p:spPr bwMode="auto">
          <a:xfrm>
            <a:off x="1" y="404664"/>
            <a:ext cx="7331968" cy="488972"/>
          </a:xfrm>
          <a:prstGeom prst="rect">
            <a:avLst/>
          </a:prstGeom>
          <a:noFill/>
          <a:ln w="9525" algn="ctr">
            <a:noFill/>
            <a:miter lim="800000"/>
            <a:headEnd/>
            <a:tailEnd/>
          </a:ln>
        </p:spPr>
        <p:txBody>
          <a:bodyPr anchor="ctr"/>
          <a:lstStyle/>
          <a:p>
            <a:pPr algn="ctr"/>
            <a:r>
              <a:rPr lang="pt-BR" sz="3200" b="1" dirty="0">
                <a:solidFill>
                  <a:srgbClr val="FF0000"/>
                </a:solidFill>
                <a:latin typeface="Arial" pitchFamily="34" charset="0"/>
                <a:cs typeface="Arial" pitchFamily="34" charset="0"/>
              </a:rPr>
              <a:t>Espectrômetros Atuais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ta para a direita 4"/>
          <p:cNvSpPr/>
          <p:nvPr/>
        </p:nvSpPr>
        <p:spPr>
          <a:xfrm>
            <a:off x="1738313" y="3643314"/>
            <a:ext cx="1214415" cy="14287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0000"/>
              </a:solidFill>
            </a:endParaRPr>
          </a:p>
        </p:txBody>
      </p:sp>
      <p:sp>
        <p:nvSpPr>
          <p:cNvPr id="6" name="Retângulo 5"/>
          <p:cNvSpPr/>
          <p:nvPr/>
        </p:nvSpPr>
        <p:spPr>
          <a:xfrm>
            <a:off x="5810250" y="3071811"/>
            <a:ext cx="1785948" cy="1143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600" b="1" dirty="0">
                <a:solidFill>
                  <a:schemeClr val="bg1"/>
                </a:solidFill>
                <a:latin typeface="Arial" pitchFamily="34" charset="0"/>
                <a:cs typeface="Arial" pitchFamily="34" charset="0"/>
              </a:rPr>
              <a:t>Espectrógrafo</a:t>
            </a:r>
          </a:p>
        </p:txBody>
      </p:sp>
      <p:sp>
        <p:nvSpPr>
          <p:cNvPr id="7" name="Seta para a direita 6"/>
          <p:cNvSpPr/>
          <p:nvPr/>
        </p:nvSpPr>
        <p:spPr>
          <a:xfrm>
            <a:off x="7667625" y="3500438"/>
            <a:ext cx="571500" cy="21431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0000"/>
              </a:solidFill>
            </a:endParaRPr>
          </a:p>
        </p:txBody>
      </p:sp>
      <p:sp>
        <p:nvSpPr>
          <p:cNvPr id="8" name="Retângulo 7"/>
          <p:cNvSpPr/>
          <p:nvPr/>
        </p:nvSpPr>
        <p:spPr>
          <a:xfrm>
            <a:off x="3381376" y="3071811"/>
            <a:ext cx="1857369" cy="1143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600" b="1" dirty="0">
                <a:solidFill>
                  <a:schemeClr val="bg1"/>
                </a:solidFill>
                <a:latin typeface="Arial" pitchFamily="34" charset="0"/>
                <a:cs typeface="Arial" pitchFamily="34" charset="0"/>
              </a:rPr>
              <a:t>Espectrômetro</a:t>
            </a:r>
          </a:p>
        </p:txBody>
      </p:sp>
      <p:sp>
        <p:nvSpPr>
          <p:cNvPr id="15366" name="CaixaDeTexto 8"/>
          <p:cNvSpPr txBox="1">
            <a:spLocks noChangeArrowheads="1"/>
          </p:cNvSpPr>
          <p:nvPr/>
        </p:nvSpPr>
        <p:spPr bwMode="auto">
          <a:xfrm rot="19611911">
            <a:off x="1850410" y="2313361"/>
            <a:ext cx="1879041" cy="707886"/>
          </a:xfrm>
          <a:prstGeom prst="rect">
            <a:avLst/>
          </a:prstGeom>
          <a:noFill/>
          <a:ln w="9525">
            <a:noFill/>
            <a:miter lim="800000"/>
            <a:headEnd/>
            <a:tailEnd/>
          </a:ln>
        </p:spPr>
        <p:txBody>
          <a:bodyPr wrap="none">
            <a:spAutoFit/>
          </a:bodyPr>
          <a:lstStyle/>
          <a:p>
            <a:pPr algn="ctr"/>
            <a:r>
              <a:rPr lang="pt-BR" sz="2000" b="1" dirty="0">
                <a:solidFill>
                  <a:srgbClr val="00B050"/>
                </a:solidFill>
                <a:latin typeface="Arial" pitchFamily="34" charset="0"/>
                <a:cs typeface="Arial" pitchFamily="34" charset="0"/>
              </a:rPr>
              <a:t>Radiação a</a:t>
            </a:r>
          </a:p>
          <a:p>
            <a:r>
              <a:rPr lang="pt-BR" sz="2000" b="1" dirty="0">
                <a:solidFill>
                  <a:srgbClr val="00B050"/>
                </a:solidFill>
                <a:latin typeface="Arial" pitchFamily="34" charset="0"/>
                <a:cs typeface="Arial" pitchFamily="34" charset="0"/>
              </a:rPr>
              <a:t>ser analisada</a:t>
            </a:r>
          </a:p>
        </p:txBody>
      </p:sp>
      <p:sp>
        <p:nvSpPr>
          <p:cNvPr id="15367" name="CaixaDeTexto 9"/>
          <p:cNvSpPr txBox="1">
            <a:spLocks noChangeArrowheads="1"/>
          </p:cNvSpPr>
          <p:nvPr/>
        </p:nvSpPr>
        <p:spPr bwMode="auto">
          <a:xfrm>
            <a:off x="3283703" y="4357688"/>
            <a:ext cx="1781257" cy="707886"/>
          </a:xfrm>
          <a:prstGeom prst="rect">
            <a:avLst/>
          </a:prstGeom>
          <a:noFill/>
          <a:ln w="9525">
            <a:noFill/>
            <a:miter lim="800000"/>
            <a:headEnd/>
            <a:tailEnd/>
          </a:ln>
        </p:spPr>
        <p:txBody>
          <a:bodyPr wrap="none">
            <a:spAutoFit/>
          </a:bodyPr>
          <a:lstStyle/>
          <a:p>
            <a:pPr algn="ctr"/>
            <a:r>
              <a:rPr lang="pt-BR" sz="2000" b="1" dirty="0">
                <a:solidFill>
                  <a:srgbClr val="00B050"/>
                </a:solidFill>
                <a:latin typeface="Arial" pitchFamily="34" charset="0"/>
                <a:cs typeface="Arial" pitchFamily="34" charset="0"/>
              </a:rPr>
              <a:t>Decompõe a </a:t>
            </a:r>
          </a:p>
          <a:p>
            <a:pPr algn="ctr"/>
            <a:r>
              <a:rPr lang="pt-BR" sz="2000" b="1" dirty="0">
                <a:solidFill>
                  <a:srgbClr val="00B050"/>
                </a:solidFill>
                <a:latin typeface="Arial" pitchFamily="34" charset="0"/>
                <a:cs typeface="Arial" pitchFamily="34" charset="0"/>
              </a:rPr>
              <a:t>radiação</a:t>
            </a:r>
          </a:p>
        </p:txBody>
      </p:sp>
      <p:sp>
        <p:nvSpPr>
          <p:cNvPr id="15368" name="CaixaDeTexto 10"/>
          <p:cNvSpPr txBox="1">
            <a:spLocks noChangeArrowheads="1"/>
          </p:cNvSpPr>
          <p:nvPr/>
        </p:nvSpPr>
        <p:spPr bwMode="auto">
          <a:xfrm>
            <a:off x="5420561" y="4487863"/>
            <a:ext cx="2420856" cy="400110"/>
          </a:xfrm>
          <a:prstGeom prst="rect">
            <a:avLst/>
          </a:prstGeom>
          <a:noFill/>
          <a:ln w="9525">
            <a:noFill/>
            <a:miter lim="800000"/>
            <a:headEnd/>
            <a:tailEnd/>
          </a:ln>
        </p:spPr>
        <p:txBody>
          <a:bodyPr wrap="none">
            <a:spAutoFit/>
          </a:bodyPr>
          <a:lstStyle/>
          <a:p>
            <a:pPr algn="ctr"/>
            <a:r>
              <a:rPr lang="pt-BR" sz="2000" b="1" dirty="0">
                <a:solidFill>
                  <a:srgbClr val="00B050"/>
                </a:solidFill>
                <a:latin typeface="Arial" pitchFamily="34" charset="0"/>
                <a:cs typeface="Arial" pitchFamily="34" charset="0"/>
              </a:rPr>
              <a:t>Gera os espectros</a:t>
            </a:r>
          </a:p>
        </p:txBody>
      </p:sp>
      <p:pic>
        <p:nvPicPr>
          <p:cNvPr id="15369" name="Picture 4"/>
          <p:cNvPicPr>
            <a:picLocks noChangeAspect="1" noChangeArrowheads="1"/>
          </p:cNvPicPr>
          <p:nvPr/>
        </p:nvPicPr>
        <p:blipFill>
          <a:blip r:embed="rId2" cstate="print"/>
          <a:srcRect/>
          <a:stretch>
            <a:fillRect/>
          </a:stretch>
        </p:blipFill>
        <p:spPr bwMode="auto">
          <a:xfrm>
            <a:off x="8667750" y="1282701"/>
            <a:ext cx="2000250" cy="1431925"/>
          </a:xfrm>
          <a:prstGeom prst="rect">
            <a:avLst/>
          </a:prstGeom>
          <a:noFill/>
          <a:ln w="9525">
            <a:noFill/>
            <a:miter lim="800000"/>
            <a:headEnd/>
            <a:tailEnd/>
          </a:ln>
        </p:spPr>
      </p:pic>
      <p:pic>
        <p:nvPicPr>
          <p:cNvPr id="15370" name="Picture 3"/>
          <p:cNvPicPr>
            <a:picLocks noChangeAspect="1" noChangeArrowheads="1"/>
          </p:cNvPicPr>
          <p:nvPr/>
        </p:nvPicPr>
        <p:blipFill>
          <a:blip r:embed="rId3" cstate="print"/>
          <a:srcRect/>
          <a:stretch>
            <a:fillRect/>
          </a:stretch>
        </p:blipFill>
        <p:spPr bwMode="auto">
          <a:xfrm>
            <a:off x="8667750" y="4071938"/>
            <a:ext cx="2000250" cy="1428750"/>
          </a:xfrm>
          <a:prstGeom prst="rect">
            <a:avLst/>
          </a:prstGeom>
          <a:noFill/>
          <a:ln w="9525">
            <a:noFill/>
            <a:miter lim="800000"/>
            <a:headEnd/>
            <a:tailEnd/>
          </a:ln>
        </p:spPr>
      </p:pic>
      <p:sp>
        <p:nvSpPr>
          <p:cNvPr id="15371" name="CaixaDeTexto 6"/>
          <p:cNvSpPr txBox="1">
            <a:spLocks noChangeArrowheads="1"/>
          </p:cNvSpPr>
          <p:nvPr/>
        </p:nvSpPr>
        <p:spPr bwMode="auto">
          <a:xfrm>
            <a:off x="8524875" y="2714625"/>
            <a:ext cx="2286000" cy="338138"/>
          </a:xfrm>
          <a:prstGeom prst="rect">
            <a:avLst/>
          </a:prstGeom>
          <a:noFill/>
          <a:ln w="9525">
            <a:noFill/>
            <a:miter lim="800000"/>
            <a:headEnd/>
            <a:tailEnd/>
          </a:ln>
        </p:spPr>
        <p:txBody>
          <a:bodyPr>
            <a:spAutoFit/>
          </a:bodyPr>
          <a:lstStyle/>
          <a:p>
            <a:r>
              <a:rPr lang="pt-BR" sz="1600" b="1" dirty="0">
                <a:solidFill>
                  <a:srgbClr val="FF0000"/>
                </a:solidFill>
                <a:latin typeface="Arial" pitchFamily="34" charset="0"/>
                <a:cs typeface="Arial" pitchFamily="34" charset="0"/>
              </a:rPr>
              <a:t>Espectro de emissão</a:t>
            </a:r>
          </a:p>
        </p:txBody>
      </p:sp>
      <p:sp>
        <p:nvSpPr>
          <p:cNvPr id="15372" name="CaixaDeTexto 4"/>
          <p:cNvSpPr txBox="1">
            <a:spLocks noChangeArrowheads="1"/>
          </p:cNvSpPr>
          <p:nvPr/>
        </p:nvSpPr>
        <p:spPr bwMode="auto">
          <a:xfrm>
            <a:off x="8524876" y="5500689"/>
            <a:ext cx="2428875" cy="338137"/>
          </a:xfrm>
          <a:prstGeom prst="rect">
            <a:avLst/>
          </a:prstGeom>
          <a:noFill/>
          <a:ln w="9525">
            <a:noFill/>
            <a:miter lim="800000"/>
            <a:headEnd/>
            <a:tailEnd/>
          </a:ln>
        </p:spPr>
        <p:txBody>
          <a:bodyPr>
            <a:spAutoFit/>
          </a:bodyPr>
          <a:lstStyle/>
          <a:p>
            <a:r>
              <a:rPr lang="pt-BR" sz="1600" b="1" dirty="0">
                <a:solidFill>
                  <a:srgbClr val="FF0000"/>
                </a:solidFill>
                <a:latin typeface="Arial" pitchFamily="34" charset="0"/>
                <a:cs typeface="Arial" pitchFamily="34" charset="0"/>
              </a:rPr>
              <a:t>Espectro de absorção</a:t>
            </a:r>
          </a:p>
        </p:txBody>
      </p:sp>
      <p:sp>
        <p:nvSpPr>
          <p:cNvPr id="16" name="Chave esquerda 15"/>
          <p:cNvSpPr/>
          <p:nvPr/>
        </p:nvSpPr>
        <p:spPr>
          <a:xfrm>
            <a:off x="8310564" y="1214438"/>
            <a:ext cx="357187" cy="47863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15374" name="CaixaDeTexto 16"/>
          <p:cNvSpPr txBox="1">
            <a:spLocks noChangeArrowheads="1"/>
          </p:cNvSpPr>
          <p:nvPr/>
        </p:nvSpPr>
        <p:spPr bwMode="auto">
          <a:xfrm>
            <a:off x="1992313" y="476250"/>
            <a:ext cx="8424862" cy="579438"/>
          </a:xfrm>
          <a:prstGeom prst="rect">
            <a:avLst/>
          </a:prstGeom>
          <a:noFill/>
          <a:ln w="9525" algn="ctr">
            <a:noFill/>
            <a:miter lim="800000"/>
            <a:headEnd/>
            <a:tailEnd/>
          </a:ln>
          <a:effectLst/>
        </p:spPr>
        <p:txBody>
          <a:bodyPr anchor="ctr"/>
          <a:lstStyle/>
          <a:p>
            <a:pPr algn="ctr"/>
            <a:r>
              <a:rPr lang="pt-BR" sz="3200" b="1" dirty="0">
                <a:solidFill>
                  <a:srgbClr val="FF0000"/>
                </a:solidFill>
                <a:latin typeface="Arial" pitchFamily="34" charset="0"/>
                <a:cs typeface="Arial" pitchFamily="34" charset="0"/>
              </a:rPr>
              <a:t>Espectroscopia – Esquema Geral</a:t>
            </a:r>
          </a:p>
        </p:txBody>
      </p:sp>
      <p:cxnSp>
        <p:nvCxnSpPr>
          <p:cNvPr id="20" name="Conector de seta reta 19"/>
          <p:cNvCxnSpPr/>
          <p:nvPr/>
        </p:nvCxnSpPr>
        <p:spPr>
          <a:xfrm>
            <a:off x="5381620" y="3214690"/>
            <a:ext cx="357188"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p:nvPr/>
        </p:nvCxnSpPr>
        <p:spPr>
          <a:xfrm>
            <a:off x="5381620" y="3438526"/>
            <a:ext cx="357188"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a:off x="5381620" y="3643315"/>
            <a:ext cx="357188" cy="158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a:off x="5381620" y="3856040"/>
            <a:ext cx="357188" cy="1587"/>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a:xfrm>
            <a:off x="5381620" y="4070351"/>
            <a:ext cx="357188" cy="158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aixaDeTexto 6"/>
          <p:cNvSpPr txBox="1">
            <a:spLocks noChangeArrowheads="1"/>
          </p:cNvSpPr>
          <p:nvPr/>
        </p:nvSpPr>
        <p:spPr bwMode="auto">
          <a:xfrm>
            <a:off x="0" y="214290"/>
            <a:ext cx="12192000" cy="479446"/>
          </a:xfrm>
          <a:prstGeom prst="rect">
            <a:avLst/>
          </a:prstGeom>
          <a:noFill/>
          <a:ln w="9525" algn="ctr">
            <a:noFill/>
            <a:miter lim="800000"/>
            <a:headEnd/>
            <a:tailEnd/>
          </a:ln>
        </p:spPr>
        <p:txBody>
          <a:bodyPr anchor="ctr"/>
          <a:lstStyle/>
          <a:p>
            <a:pPr algn="ctr"/>
            <a:r>
              <a:rPr lang="pt-BR" sz="3200" b="1" dirty="0">
                <a:solidFill>
                  <a:srgbClr val="FF0000"/>
                </a:solidFill>
                <a:latin typeface="Arial" pitchFamily="34" charset="0"/>
                <a:cs typeface="Arial" pitchFamily="34" charset="0"/>
              </a:rPr>
              <a:t>Tipos de espectroscopia</a:t>
            </a:r>
          </a:p>
        </p:txBody>
      </p:sp>
      <p:sp>
        <p:nvSpPr>
          <p:cNvPr id="5" name="CaixaDeTexto 4"/>
          <p:cNvSpPr txBox="1"/>
          <p:nvPr/>
        </p:nvSpPr>
        <p:spPr>
          <a:xfrm>
            <a:off x="191344" y="948690"/>
            <a:ext cx="11737304" cy="5447645"/>
          </a:xfrm>
          <a:prstGeom prst="rect">
            <a:avLst/>
          </a:prstGeom>
          <a:noFill/>
        </p:spPr>
        <p:txBody>
          <a:bodyPr wrap="square" rtlCol="0">
            <a:spAutoFit/>
          </a:bodyPr>
          <a:lstStyle/>
          <a:p>
            <a:pPr algn="just">
              <a:lnSpc>
                <a:spcPct val="150000"/>
              </a:lnSpc>
              <a:buFont typeface="Arial" pitchFamily="34" charset="0"/>
              <a:buChar char="•"/>
            </a:pPr>
            <a:r>
              <a:rPr lang="pt-BR" sz="2000" dirty="0">
                <a:latin typeface="Arial" pitchFamily="34" charset="0"/>
                <a:cs typeface="Arial" pitchFamily="34" charset="0"/>
              </a:rPr>
              <a:t> </a:t>
            </a:r>
            <a:r>
              <a:rPr lang="pt-BR" sz="2000" b="1" dirty="0">
                <a:solidFill>
                  <a:srgbClr val="00B050"/>
                </a:solidFill>
                <a:latin typeface="Arial" pitchFamily="34" charset="0"/>
                <a:cs typeface="Arial" pitchFamily="34" charset="0"/>
              </a:rPr>
              <a:t>ESPECTROSCOPIA DE ABSORÇÃO </a:t>
            </a:r>
            <a:r>
              <a:rPr lang="pt-BR" sz="2000" dirty="0">
                <a:latin typeface="Arial" pitchFamily="34" charset="0"/>
                <a:cs typeface="Arial" pitchFamily="34" charset="0"/>
              </a:rPr>
              <a:t>- Correlaciona a quantidade da energia absorvida em função do comprimento de onda da radiação incidente.</a:t>
            </a:r>
          </a:p>
          <a:p>
            <a:pPr algn="just">
              <a:lnSpc>
                <a:spcPct val="150000"/>
              </a:lnSpc>
            </a:pPr>
            <a:endParaRPr lang="pt-BR" sz="2000" dirty="0">
              <a:latin typeface="Arial" pitchFamily="34" charset="0"/>
              <a:cs typeface="Arial" pitchFamily="34" charset="0"/>
            </a:endParaRPr>
          </a:p>
          <a:p>
            <a:pPr algn="just">
              <a:lnSpc>
                <a:spcPct val="150000"/>
              </a:lnSpc>
              <a:buFont typeface="Arial" pitchFamily="34" charset="0"/>
              <a:buChar char="•"/>
            </a:pPr>
            <a:r>
              <a:rPr lang="pt-BR" sz="2000" dirty="0">
                <a:latin typeface="Arial" pitchFamily="34" charset="0"/>
                <a:cs typeface="Arial" pitchFamily="34" charset="0"/>
              </a:rPr>
              <a:t> </a:t>
            </a:r>
            <a:r>
              <a:rPr lang="pt-BR" sz="2000" b="1" dirty="0">
                <a:solidFill>
                  <a:srgbClr val="00B050"/>
                </a:solidFill>
                <a:latin typeface="Arial" pitchFamily="34" charset="0"/>
                <a:cs typeface="Arial" pitchFamily="34" charset="0"/>
              </a:rPr>
              <a:t>ESPECTROSCOPIA DE EMISSÃO </a:t>
            </a:r>
            <a:r>
              <a:rPr lang="pt-BR" sz="2000" dirty="0">
                <a:latin typeface="Arial" pitchFamily="34" charset="0"/>
                <a:cs typeface="Arial" pitchFamily="34" charset="0"/>
              </a:rPr>
              <a:t>- Analisa a quantidade de energia emitida por uma amostra contra o comprimento de onda da radiação absorvida. Consiste fundamentalmente na </a:t>
            </a:r>
            <a:r>
              <a:rPr lang="pt-BR" sz="2000" dirty="0" err="1">
                <a:latin typeface="Arial" pitchFamily="34" charset="0"/>
                <a:cs typeface="Arial" pitchFamily="34" charset="0"/>
              </a:rPr>
              <a:t>re-emissão</a:t>
            </a:r>
            <a:r>
              <a:rPr lang="pt-BR" sz="2000" dirty="0">
                <a:latin typeface="Arial" pitchFamily="34" charset="0"/>
                <a:cs typeface="Arial" pitchFamily="34" charset="0"/>
              </a:rPr>
              <a:t> de energia previamente absorvida pela amostra.</a:t>
            </a:r>
          </a:p>
          <a:p>
            <a:pPr algn="just">
              <a:lnSpc>
                <a:spcPct val="150000"/>
              </a:lnSpc>
            </a:pPr>
            <a:endParaRPr lang="pt-BR" sz="2000" dirty="0">
              <a:latin typeface="Arial" pitchFamily="34" charset="0"/>
              <a:cs typeface="Arial" pitchFamily="34" charset="0"/>
            </a:endParaRPr>
          </a:p>
          <a:p>
            <a:pPr algn="just">
              <a:lnSpc>
                <a:spcPct val="150000"/>
              </a:lnSpc>
              <a:buFont typeface="Arial" pitchFamily="34" charset="0"/>
              <a:buChar char="•"/>
            </a:pPr>
            <a:r>
              <a:rPr lang="pt-BR" sz="2000" dirty="0">
                <a:latin typeface="Arial" pitchFamily="34" charset="0"/>
                <a:cs typeface="Arial" pitchFamily="34" charset="0"/>
              </a:rPr>
              <a:t> </a:t>
            </a:r>
            <a:r>
              <a:rPr lang="pt-BR" sz="2000" b="1" dirty="0">
                <a:solidFill>
                  <a:srgbClr val="00B050"/>
                </a:solidFill>
                <a:latin typeface="Arial" pitchFamily="34" charset="0"/>
                <a:cs typeface="Arial" pitchFamily="34" charset="0"/>
              </a:rPr>
              <a:t>ESPECTROSCOPIA DE ESPALHAMENTO</a:t>
            </a:r>
            <a:r>
              <a:rPr lang="pt-BR" sz="2000" dirty="0">
                <a:solidFill>
                  <a:srgbClr val="00B050"/>
                </a:solidFill>
                <a:latin typeface="Arial" pitchFamily="34" charset="0"/>
                <a:cs typeface="Arial" pitchFamily="34" charset="0"/>
              </a:rPr>
              <a:t> </a:t>
            </a:r>
            <a:r>
              <a:rPr lang="pt-BR" sz="2000" dirty="0">
                <a:latin typeface="Arial" pitchFamily="34" charset="0"/>
                <a:cs typeface="Arial" pitchFamily="34" charset="0"/>
              </a:rPr>
              <a:t>(ou de dispersão) - Determina a quantidade da energia espalhada (dispersa) em função de parâmetros tais como o comprimento de onda, ângulo de incidência e o ângulo de polarização da radiação incidente. É pouco usado em relação a espectroscopia de absorção e de emissão.</a:t>
            </a:r>
          </a:p>
          <a:p>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cstate="print"/>
          <a:srcRect/>
          <a:stretch>
            <a:fillRect/>
          </a:stretch>
        </p:blipFill>
        <p:spPr bwMode="auto">
          <a:xfrm>
            <a:off x="0" y="2276872"/>
            <a:ext cx="6442212" cy="4581128"/>
          </a:xfrm>
          <a:prstGeom prst="rect">
            <a:avLst/>
          </a:prstGeom>
          <a:noFill/>
          <a:ln w="9525">
            <a:noFill/>
            <a:miter lim="800000"/>
            <a:headEnd/>
            <a:tailEnd/>
          </a:ln>
        </p:spPr>
      </p:pic>
      <p:sp>
        <p:nvSpPr>
          <p:cNvPr id="17411" name="CaixaDeTexto 4"/>
          <p:cNvSpPr txBox="1">
            <a:spLocks noChangeArrowheads="1"/>
          </p:cNvSpPr>
          <p:nvPr/>
        </p:nvSpPr>
        <p:spPr bwMode="auto">
          <a:xfrm>
            <a:off x="1366044" y="1876762"/>
            <a:ext cx="3214688" cy="400110"/>
          </a:xfrm>
          <a:prstGeom prst="rect">
            <a:avLst/>
          </a:prstGeom>
          <a:noFill/>
          <a:ln w="9525">
            <a:noFill/>
            <a:miter lim="800000"/>
            <a:headEnd/>
            <a:tailEnd/>
          </a:ln>
        </p:spPr>
        <p:txBody>
          <a:bodyPr>
            <a:spAutoFit/>
          </a:bodyPr>
          <a:lstStyle/>
          <a:p>
            <a:r>
              <a:rPr lang="pt-BR" sz="2000" b="1" dirty="0">
                <a:solidFill>
                  <a:srgbClr val="00B050"/>
                </a:solidFill>
                <a:latin typeface="Arial" pitchFamily="34" charset="0"/>
                <a:cs typeface="Arial" pitchFamily="34" charset="0"/>
              </a:rPr>
              <a:t>Espectro de absorção</a:t>
            </a:r>
          </a:p>
        </p:txBody>
      </p:sp>
      <p:pic>
        <p:nvPicPr>
          <p:cNvPr id="17412" name="Picture 4"/>
          <p:cNvPicPr>
            <a:picLocks noChangeAspect="1" noChangeArrowheads="1"/>
          </p:cNvPicPr>
          <p:nvPr/>
        </p:nvPicPr>
        <p:blipFill>
          <a:blip r:embed="rId3" cstate="print"/>
          <a:srcRect/>
          <a:stretch>
            <a:fillRect/>
          </a:stretch>
        </p:blipFill>
        <p:spPr bwMode="auto">
          <a:xfrm>
            <a:off x="5898377" y="1495"/>
            <a:ext cx="6293623" cy="4507625"/>
          </a:xfrm>
          <a:prstGeom prst="rect">
            <a:avLst/>
          </a:prstGeom>
          <a:noFill/>
          <a:ln w="9525">
            <a:noFill/>
            <a:miter lim="800000"/>
            <a:headEnd/>
            <a:tailEnd/>
          </a:ln>
        </p:spPr>
      </p:pic>
      <p:sp>
        <p:nvSpPr>
          <p:cNvPr id="17413" name="CaixaDeTexto 6"/>
          <p:cNvSpPr txBox="1">
            <a:spLocks noChangeArrowheads="1"/>
          </p:cNvSpPr>
          <p:nvPr/>
        </p:nvSpPr>
        <p:spPr bwMode="auto">
          <a:xfrm>
            <a:off x="8040216" y="4367381"/>
            <a:ext cx="3214688" cy="400110"/>
          </a:xfrm>
          <a:prstGeom prst="rect">
            <a:avLst/>
          </a:prstGeom>
          <a:noFill/>
          <a:ln w="9525">
            <a:noFill/>
            <a:miter lim="800000"/>
            <a:headEnd/>
            <a:tailEnd/>
          </a:ln>
        </p:spPr>
        <p:txBody>
          <a:bodyPr>
            <a:spAutoFit/>
          </a:bodyPr>
          <a:lstStyle/>
          <a:p>
            <a:r>
              <a:rPr lang="pt-BR" sz="2000" b="1" dirty="0">
                <a:solidFill>
                  <a:srgbClr val="00B050"/>
                </a:solidFill>
                <a:latin typeface="Arial" pitchFamily="34" charset="0"/>
                <a:cs typeface="Arial" pitchFamily="34" charset="0"/>
              </a:rPr>
              <a:t>Espectro de emissão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8"/>
          <p:cNvPicPr>
            <a:picLocks noChangeAspect="1" noChangeArrowheads="1"/>
          </p:cNvPicPr>
          <p:nvPr/>
        </p:nvPicPr>
        <p:blipFill>
          <a:blip r:embed="rId2" cstate="print"/>
          <a:srcRect/>
          <a:stretch>
            <a:fillRect/>
          </a:stretch>
        </p:blipFill>
        <p:spPr bwMode="auto">
          <a:xfrm>
            <a:off x="1524001" y="1285861"/>
            <a:ext cx="3025775" cy="2974975"/>
          </a:xfrm>
          <a:prstGeom prst="rect">
            <a:avLst/>
          </a:prstGeom>
          <a:noFill/>
          <a:ln w="9525">
            <a:noFill/>
            <a:miter lim="800000"/>
            <a:headEnd/>
            <a:tailEnd/>
          </a:ln>
        </p:spPr>
      </p:pic>
      <p:sp>
        <p:nvSpPr>
          <p:cNvPr id="19462" name="Rectangle 9"/>
          <p:cNvSpPr>
            <a:spLocks noChangeArrowheads="1"/>
          </p:cNvSpPr>
          <p:nvPr/>
        </p:nvSpPr>
        <p:spPr bwMode="auto">
          <a:xfrm>
            <a:off x="263352" y="4286257"/>
            <a:ext cx="5328592" cy="2400657"/>
          </a:xfrm>
          <a:prstGeom prst="rect">
            <a:avLst/>
          </a:prstGeom>
          <a:noFill/>
          <a:ln w="9525">
            <a:noFill/>
            <a:miter lim="800000"/>
            <a:headEnd/>
            <a:tailEnd/>
          </a:ln>
        </p:spPr>
        <p:txBody>
          <a:bodyPr wrap="square">
            <a:spAutoFit/>
          </a:bodyPr>
          <a:lstStyle/>
          <a:p>
            <a:pPr algn="just">
              <a:lnSpc>
                <a:spcPct val="150000"/>
              </a:lnSpc>
              <a:spcBef>
                <a:spcPct val="20000"/>
              </a:spcBef>
            </a:pPr>
            <a:r>
              <a:rPr lang="pt-BR" sz="2000" dirty="0">
                <a:latin typeface="Arial" pitchFamily="34" charset="0"/>
                <a:cs typeface="Arial" pitchFamily="34" charset="0"/>
              </a:rPr>
              <a:t>	A espectroscopia de prótons por ressonância magnética é um método não invasivo que possibilita a detecção de alterações metabólicas e bioquímicas de áreas do encéfalo.</a:t>
            </a:r>
          </a:p>
        </p:txBody>
      </p:sp>
      <p:sp>
        <p:nvSpPr>
          <p:cNvPr id="19464" name="Text Box 11"/>
          <p:cNvSpPr txBox="1">
            <a:spLocks noChangeArrowheads="1"/>
          </p:cNvSpPr>
          <p:nvPr/>
        </p:nvSpPr>
        <p:spPr bwMode="auto">
          <a:xfrm>
            <a:off x="2244725" y="871523"/>
            <a:ext cx="1454244" cy="400110"/>
          </a:xfrm>
          <a:prstGeom prst="rect">
            <a:avLst/>
          </a:prstGeom>
          <a:noFill/>
          <a:ln w="9525">
            <a:noFill/>
            <a:miter lim="800000"/>
            <a:headEnd/>
            <a:tailEnd/>
          </a:ln>
        </p:spPr>
        <p:txBody>
          <a:bodyPr wrap="none">
            <a:spAutoFit/>
          </a:bodyPr>
          <a:lstStyle/>
          <a:p>
            <a:r>
              <a:rPr lang="pt-BR" sz="2000" b="1" dirty="0">
                <a:solidFill>
                  <a:srgbClr val="00B050"/>
                </a:solidFill>
                <a:latin typeface="Arial" pitchFamily="34" charset="0"/>
                <a:cs typeface="Arial" pitchFamily="34" charset="0"/>
              </a:rPr>
              <a:t>MEDICINA</a:t>
            </a:r>
          </a:p>
        </p:txBody>
      </p:sp>
      <p:pic>
        <p:nvPicPr>
          <p:cNvPr id="19468" name="Picture 12"/>
          <p:cNvPicPr>
            <a:picLocks noChangeAspect="1" noChangeArrowheads="1"/>
          </p:cNvPicPr>
          <p:nvPr/>
        </p:nvPicPr>
        <p:blipFill>
          <a:blip r:embed="rId3" cstate="print"/>
          <a:srcRect/>
          <a:stretch>
            <a:fillRect/>
          </a:stretch>
        </p:blipFill>
        <p:spPr bwMode="auto">
          <a:xfrm>
            <a:off x="6744072" y="3210902"/>
            <a:ext cx="4342992" cy="3634750"/>
          </a:xfrm>
          <a:prstGeom prst="rect">
            <a:avLst/>
          </a:prstGeom>
          <a:noFill/>
          <a:ln w="9525">
            <a:noFill/>
            <a:miter lim="800000"/>
            <a:headEnd/>
            <a:tailEnd/>
          </a:ln>
          <a:effectLst/>
        </p:spPr>
      </p:pic>
      <p:sp>
        <p:nvSpPr>
          <p:cNvPr id="19469" name="Rectangle 13"/>
          <p:cNvSpPr>
            <a:spLocks noChangeArrowheads="1"/>
          </p:cNvSpPr>
          <p:nvPr/>
        </p:nvSpPr>
        <p:spPr bwMode="auto">
          <a:xfrm>
            <a:off x="6744072" y="1733433"/>
            <a:ext cx="4273294" cy="1477328"/>
          </a:xfrm>
          <a:prstGeom prst="rect">
            <a:avLst/>
          </a:prstGeom>
          <a:noFill/>
          <a:ln w="9525">
            <a:noFill/>
            <a:miter lim="800000"/>
            <a:headEnd/>
            <a:tailEnd/>
          </a:ln>
          <a:effectLst/>
        </p:spPr>
        <p:txBody>
          <a:bodyPr wrap="square">
            <a:spAutoFit/>
          </a:bodyPr>
          <a:lstStyle/>
          <a:p>
            <a:pPr>
              <a:lnSpc>
                <a:spcPct val="150000"/>
              </a:lnSpc>
              <a:spcBef>
                <a:spcPct val="20000"/>
              </a:spcBef>
              <a:buFontTx/>
              <a:buChar char="•"/>
            </a:pPr>
            <a:r>
              <a:rPr lang="pt-BR" sz="2000" dirty="0">
                <a:latin typeface="Arial" pitchFamily="34" charset="0"/>
                <a:cs typeface="Arial" pitchFamily="34" charset="0"/>
              </a:rPr>
              <a:t> Pirômetros em siderúrgicas (Lei de Wien – radiação de corpo negro).</a:t>
            </a:r>
          </a:p>
        </p:txBody>
      </p:sp>
      <p:sp>
        <p:nvSpPr>
          <p:cNvPr id="19470" name="Text Box 11"/>
          <p:cNvSpPr txBox="1">
            <a:spLocks noChangeArrowheads="1"/>
          </p:cNvSpPr>
          <p:nvPr/>
        </p:nvSpPr>
        <p:spPr bwMode="auto">
          <a:xfrm>
            <a:off x="7608167" y="869252"/>
            <a:ext cx="1623265" cy="400110"/>
          </a:xfrm>
          <a:prstGeom prst="rect">
            <a:avLst/>
          </a:prstGeom>
          <a:noFill/>
          <a:ln w="9525">
            <a:noFill/>
            <a:miter lim="800000"/>
            <a:headEnd/>
            <a:tailEnd/>
          </a:ln>
        </p:spPr>
        <p:txBody>
          <a:bodyPr wrap="none">
            <a:spAutoFit/>
          </a:bodyPr>
          <a:lstStyle/>
          <a:p>
            <a:r>
              <a:rPr lang="pt-BR" sz="2000" b="1" dirty="0">
                <a:solidFill>
                  <a:srgbClr val="00B050"/>
                </a:solidFill>
                <a:latin typeface="Arial" pitchFamily="34" charset="0"/>
                <a:cs typeface="Arial" pitchFamily="34" charset="0"/>
              </a:rPr>
              <a:t>INDÚSTRIA</a:t>
            </a:r>
          </a:p>
        </p:txBody>
      </p:sp>
      <p:sp>
        <p:nvSpPr>
          <p:cNvPr id="10" name="CaixaDeTexto 9"/>
          <p:cNvSpPr txBox="1"/>
          <p:nvPr/>
        </p:nvSpPr>
        <p:spPr>
          <a:xfrm>
            <a:off x="1524000" y="142853"/>
            <a:ext cx="9144000" cy="584775"/>
          </a:xfrm>
          <a:prstGeom prst="rect">
            <a:avLst/>
          </a:prstGeom>
          <a:noFill/>
        </p:spPr>
        <p:txBody>
          <a:bodyPr wrap="square" rtlCol="0">
            <a:spAutoFit/>
          </a:bodyPr>
          <a:lstStyle/>
          <a:p>
            <a:pPr algn="ctr"/>
            <a:r>
              <a:rPr lang="pt-BR" sz="3200" b="1" dirty="0">
                <a:solidFill>
                  <a:srgbClr val="FF0000"/>
                </a:solidFill>
                <a:latin typeface="Arial" pitchFamily="34" charset="0"/>
                <a:cs typeface="Arial" pitchFamily="34" charset="0"/>
              </a:rPr>
              <a:t>Algumas Aplicações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Picture 4" descr="Resultado de imagem para espectrofotômetro loja de tin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188"/>
            <a:ext cx="12239395" cy="659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150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5807968" y="976040"/>
            <a:ext cx="5721362" cy="3255975"/>
          </a:xfrm>
          <a:prstGeom prst="rect">
            <a:avLst/>
          </a:prstGeom>
          <a:noFill/>
          <a:ln w="9525">
            <a:noFill/>
            <a:miter lim="800000"/>
            <a:headEnd/>
            <a:tailEnd/>
          </a:ln>
          <a:effectLst/>
        </p:spPr>
      </p:pic>
      <p:pic>
        <p:nvPicPr>
          <p:cNvPr id="47107" name="Picture 3"/>
          <p:cNvPicPr>
            <a:picLocks noChangeAspect="1" noChangeArrowheads="1"/>
          </p:cNvPicPr>
          <p:nvPr/>
        </p:nvPicPr>
        <p:blipFill>
          <a:blip r:embed="rId3" cstate="print"/>
          <a:srcRect/>
          <a:stretch>
            <a:fillRect/>
          </a:stretch>
        </p:blipFill>
        <p:spPr bwMode="auto">
          <a:xfrm>
            <a:off x="1055440" y="980728"/>
            <a:ext cx="2347912" cy="3590925"/>
          </a:xfrm>
          <a:prstGeom prst="rect">
            <a:avLst/>
          </a:prstGeom>
          <a:noFill/>
          <a:ln w="9525">
            <a:noFill/>
            <a:miter lim="800000"/>
            <a:headEnd/>
            <a:tailEnd/>
          </a:ln>
          <a:effectLst/>
        </p:spPr>
      </p:pic>
      <p:sp>
        <p:nvSpPr>
          <p:cNvPr id="47110" name="Rectangle 6"/>
          <p:cNvSpPr>
            <a:spLocks noChangeArrowheads="1"/>
          </p:cNvSpPr>
          <p:nvPr/>
        </p:nvSpPr>
        <p:spPr bwMode="auto">
          <a:xfrm>
            <a:off x="263353" y="5072074"/>
            <a:ext cx="4176886" cy="646331"/>
          </a:xfrm>
          <a:prstGeom prst="rect">
            <a:avLst/>
          </a:prstGeom>
          <a:noFill/>
          <a:ln w="9525">
            <a:noFill/>
            <a:miter lim="800000"/>
            <a:headEnd/>
            <a:tailEnd/>
          </a:ln>
          <a:effectLst/>
        </p:spPr>
        <p:txBody>
          <a:bodyPr wrap="square">
            <a:spAutoFit/>
          </a:bodyPr>
          <a:lstStyle/>
          <a:p>
            <a:pPr>
              <a:lnSpc>
                <a:spcPct val="90000"/>
              </a:lnSpc>
              <a:spcBef>
                <a:spcPct val="20000"/>
              </a:spcBef>
            </a:pPr>
            <a:r>
              <a:rPr lang="pt-BR" sz="2000" dirty="0">
                <a:latin typeface="Arial" pitchFamily="34" charset="0"/>
                <a:cs typeface="Arial" pitchFamily="34" charset="0"/>
              </a:rPr>
              <a:t>Informações químicas e estruturais de materiais.</a:t>
            </a:r>
          </a:p>
        </p:txBody>
      </p:sp>
      <p:sp>
        <p:nvSpPr>
          <p:cNvPr id="47111" name="Text Box 12"/>
          <p:cNvSpPr txBox="1">
            <a:spLocks noChangeArrowheads="1"/>
          </p:cNvSpPr>
          <p:nvPr/>
        </p:nvSpPr>
        <p:spPr bwMode="auto">
          <a:xfrm>
            <a:off x="0" y="260648"/>
            <a:ext cx="12191999" cy="523220"/>
          </a:xfrm>
          <a:prstGeom prst="rect">
            <a:avLst/>
          </a:prstGeom>
          <a:noFill/>
          <a:ln w="9525">
            <a:noFill/>
            <a:miter lim="800000"/>
            <a:headEnd/>
            <a:tailEnd/>
          </a:ln>
        </p:spPr>
        <p:txBody>
          <a:bodyPr wrap="square">
            <a:spAutoFit/>
          </a:bodyPr>
          <a:lstStyle/>
          <a:p>
            <a:pPr algn="ctr"/>
            <a:r>
              <a:rPr lang="pt-BR" sz="2800" b="1" dirty="0">
                <a:solidFill>
                  <a:srgbClr val="FF0000"/>
                </a:solidFill>
                <a:latin typeface="Arial" pitchFamily="34" charset="0"/>
                <a:cs typeface="Arial" pitchFamily="34" charset="0"/>
              </a:rPr>
              <a:t>QUÍMICA E FÍSICA</a:t>
            </a:r>
          </a:p>
        </p:txBody>
      </p:sp>
      <p:sp>
        <p:nvSpPr>
          <p:cNvPr id="2" name="CaixaDeTexto 1"/>
          <p:cNvSpPr txBox="1"/>
          <p:nvPr/>
        </p:nvSpPr>
        <p:spPr>
          <a:xfrm>
            <a:off x="5519936" y="4725144"/>
            <a:ext cx="6264696" cy="1200329"/>
          </a:xfrm>
          <a:prstGeom prst="rect">
            <a:avLst/>
          </a:prstGeom>
          <a:noFill/>
        </p:spPr>
        <p:txBody>
          <a:bodyPr wrap="square" rtlCol="0">
            <a:spAutoFit/>
          </a:bodyPr>
          <a:lstStyle/>
          <a:p>
            <a:r>
              <a:rPr lang="pt-BR" dirty="0">
                <a:latin typeface="Arial" pitchFamily="34" charset="0"/>
                <a:cs typeface="Arial" pitchFamily="34" charset="0"/>
              </a:rPr>
              <a:t>Detecção e quantificação de substâncias em amostras desconhecidas a partir da comparação computacional com milhares de espectros de referência armazenados num banco de dados.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Rectangle 9"/>
          <p:cNvSpPr>
            <a:spLocks noChangeArrowheads="1"/>
          </p:cNvSpPr>
          <p:nvPr/>
        </p:nvSpPr>
        <p:spPr bwMode="auto">
          <a:xfrm>
            <a:off x="28632" y="1046655"/>
            <a:ext cx="5328592" cy="1477328"/>
          </a:xfrm>
          <a:prstGeom prst="rect">
            <a:avLst/>
          </a:prstGeom>
          <a:noFill/>
          <a:ln w="9525">
            <a:noFill/>
            <a:miter lim="800000"/>
            <a:headEnd/>
            <a:tailEnd/>
          </a:ln>
          <a:effectLst/>
        </p:spPr>
        <p:txBody>
          <a:bodyPr wrap="square">
            <a:spAutoFit/>
          </a:bodyPr>
          <a:lstStyle/>
          <a:p>
            <a:pPr>
              <a:lnSpc>
                <a:spcPct val="150000"/>
              </a:lnSpc>
              <a:spcBef>
                <a:spcPct val="20000"/>
              </a:spcBef>
            </a:pPr>
            <a:r>
              <a:rPr lang="pt-BR" sz="2000" dirty="0">
                <a:latin typeface="Arial" pitchFamily="34" charset="0"/>
                <a:cs typeface="Arial" pitchFamily="34" charset="0"/>
              </a:rPr>
              <a:t>	Uso em telescópios espaciais como o hubble ou sondas espaciais enviadas pela NASA.</a:t>
            </a:r>
          </a:p>
        </p:txBody>
      </p:sp>
      <p:pic>
        <p:nvPicPr>
          <p:cNvPr id="20490" name="Picture 10"/>
          <p:cNvPicPr>
            <a:picLocks noChangeAspect="1" noChangeArrowheads="1"/>
          </p:cNvPicPr>
          <p:nvPr/>
        </p:nvPicPr>
        <p:blipFill>
          <a:blip r:embed="rId2" cstate="print"/>
          <a:srcRect/>
          <a:stretch>
            <a:fillRect/>
          </a:stretch>
        </p:blipFill>
        <p:spPr bwMode="auto">
          <a:xfrm>
            <a:off x="0" y="2492896"/>
            <a:ext cx="5384500" cy="4365104"/>
          </a:xfrm>
          <a:prstGeom prst="rect">
            <a:avLst/>
          </a:prstGeom>
          <a:noFill/>
          <a:ln w="9525">
            <a:noFill/>
            <a:miter lim="800000"/>
            <a:headEnd/>
            <a:tailEnd/>
          </a:ln>
          <a:effectLst/>
        </p:spPr>
      </p:pic>
      <p:pic>
        <p:nvPicPr>
          <p:cNvPr id="20492" name="Picture 6"/>
          <p:cNvPicPr>
            <a:picLocks noChangeAspect="1" noChangeArrowheads="1"/>
          </p:cNvPicPr>
          <p:nvPr/>
        </p:nvPicPr>
        <p:blipFill>
          <a:blip r:embed="rId3" cstate="print"/>
          <a:srcRect/>
          <a:stretch>
            <a:fillRect/>
          </a:stretch>
        </p:blipFill>
        <p:spPr bwMode="auto">
          <a:xfrm>
            <a:off x="5849514" y="1492920"/>
            <a:ext cx="3771507" cy="3575097"/>
          </a:xfrm>
          <a:prstGeom prst="rect">
            <a:avLst/>
          </a:prstGeom>
          <a:noFill/>
          <a:ln w="9525">
            <a:noFill/>
            <a:miter lim="800000"/>
            <a:headEnd/>
            <a:tailEnd/>
          </a:ln>
        </p:spPr>
      </p:pic>
      <p:sp>
        <p:nvSpPr>
          <p:cNvPr id="20493" name="Rectangle 7"/>
          <p:cNvSpPr>
            <a:spLocks noChangeArrowheads="1"/>
          </p:cNvSpPr>
          <p:nvPr/>
        </p:nvSpPr>
        <p:spPr bwMode="auto">
          <a:xfrm>
            <a:off x="5988050" y="5218786"/>
            <a:ext cx="5755464" cy="369332"/>
          </a:xfrm>
          <a:prstGeom prst="rect">
            <a:avLst/>
          </a:prstGeom>
          <a:noFill/>
          <a:ln w="9525">
            <a:noFill/>
            <a:miter lim="800000"/>
            <a:headEnd/>
            <a:tailEnd/>
          </a:ln>
        </p:spPr>
        <p:txBody>
          <a:bodyPr wrap="square">
            <a:spAutoFit/>
          </a:bodyPr>
          <a:lstStyle/>
          <a:p>
            <a:pPr algn="ctr">
              <a:lnSpc>
                <a:spcPct val="90000"/>
              </a:lnSpc>
              <a:spcBef>
                <a:spcPct val="20000"/>
              </a:spcBef>
            </a:pPr>
            <a:r>
              <a:rPr lang="pt-BR" sz="2000" dirty="0">
                <a:latin typeface="Arial" pitchFamily="34" charset="0"/>
                <a:cs typeface="Arial" pitchFamily="34" charset="0"/>
              </a:rPr>
              <a:t>Informação química das estrelas e planetas.</a:t>
            </a:r>
          </a:p>
        </p:txBody>
      </p:sp>
      <p:pic>
        <p:nvPicPr>
          <p:cNvPr id="20494" name="Picture 10"/>
          <p:cNvPicPr>
            <a:picLocks noChangeAspect="1" noChangeArrowheads="1"/>
          </p:cNvPicPr>
          <p:nvPr/>
        </p:nvPicPr>
        <p:blipFill>
          <a:blip r:embed="rId4" cstate="print"/>
          <a:srcRect/>
          <a:stretch>
            <a:fillRect/>
          </a:stretch>
        </p:blipFill>
        <p:spPr bwMode="auto">
          <a:xfrm>
            <a:off x="9621021" y="1484784"/>
            <a:ext cx="2570979" cy="3575096"/>
          </a:xfrm>
          <a:prstGeom prst="rect">
            <a:avLst/>
          </a:prstGeom>
          <a:noFill/>
          <a:ln w="9525">
            <a:noFill/>
            <a:miter lim="800000"/>
            <a:headEnd/>
            <a:tailEnd/>
          </a:ln>
        </p:spPr>
      </p:pic>
      <p:sp>
        <p:nvSpPr>
          <p:cNvPr id="20495" name="Text Box 12"/>
          <p:cNvSpPr txBox="1">
            <a:spLocks noChangeArrowheads="1"/>
          </p:cNvSpPr>
          <p:nvPr/>
        </p:nvSpPr>
        <p:spPr bwMode="auto">
          <a:xfrm>
            <a:off x="4952993" y="500043"/>
            <a:ext cx="2306401" cy="461665"/>
          </a:xfrm>
          <a:prstGeom prst="rect">
            <a:avLst/>
          </a:prstGeom>
          <a:noFill/>
          <a:ln w="9525">
            <a:noFill/>
            <a:miter lim="800000"/>
            <a:headEnd/>
            <a:tailEnd/>
          </a:ln>
        </p:spPr>
        <p:txBody>
          <a:bodyPr wrap="none">
            <a:spAutoFit/>
          </a:bodyPr>
          <a:lstStyle/>
          <a:p>
            <a:r>
              <a:rPr lang="pt-BR" sz="2400" b="1" dirty="0">
                <a:solidFill>
                  <a:srgbClr val="FF0000"/>
                </a:solidFill>
                <a:latin typeface="Arial" pitchFamily="34" charset="0"/>
                <a:cs typeface="Arial" pitchFamily="34" charset="0"/>
              </a:rPr>
              <a:t>ASTRONOMIA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556792"/>
            <a:ext cx="12192000" cy="3046988"/>
          </a:xfrm>
          <a:prstGeom prst="rect">
            <a:avLst/>
          </a:prstGeom>
          <a:noFill/>
        </p:spPr>
        <p:txBody>
          <a:bodyPr wrap="square" rtlCol="0">
            <a:spAutoFit/>
          </a:bodyPr>
          <a:lstStyle/>
          <a:p>
            <a:pPr algn="ctr"/>
            <a:r>
              <a:rPr lang="pt-BR" sz="3200" b="1" dirty="0">
                <a:solidFill>
                  <a:srgbClr val="FF0000"/>
                </a:solidFill>
                <a:latin typeface="Arial" panose="020B0604020202020204" pitchFamily="34" charset="0"/>
              </a:rPr>
              <a:t>Texto:</a:t>
            </a:r>
          </a:p>
          <a:p>
            <a:pPr algn="ctr"/>
            <a:endParaRPr lang="pt-BR" sz="3200" b="1" dirty="0">
              <a:solidFill>
                <a:srgbClr val="FF0000"/>
              </a:solidFill>
              <a:latin typeface="Arial" panose="020B0604020202020204" pitchFamily="34" charset="0"/>
            </a:endParaRPr>
          </a:p>
          <a:p>
            <a:pPr algn="ctr"/>
            <a:endParaRPr lang="pt-BR" sz="3200" b="1" dirty="0">
              <a:solidFill>
                <a:srgbClr val="FF0000"/>
              </a:solidFill>
              <a:latin typeface="Arial" panose="020B0604020202020204" pitchFamily="34" charset="0"/>
            </a:endParaRPr>
          </a:p>
          <a:p>
            <a:pPr algn="ctr">
              <a:lnSpc>
                <a:spcPct val="150000"/>
              </a:lnSpc>
            </a:pPr>
            <a:r>
              <a:rPr lang="pt-BR" sz="3200" b="1" dirty="0">
                <a:solidFill>
                  <a:srgbClr val="0070C0"/>
                </a:solidFill>
                <a:latin typeface="Arial" panose="020B0604020202020204" pitchFamily="34" charset="0"/>
                <a:cs typeface="Arial" panose="020B0604020202020204" pitchFamily="34" charset="0"/>
                <a:hlinkClick r:id="rId2"/>
              </a:rPr>
              <a:t>Cientistas dizem ter achado pela 1ª vez atmosfera ao redor de planeta semelhante à Terra</a:t>
            </a:r>
            <a:endParaRPr lang="pt-BR"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110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descr="espectro3a.jpg"/>
          <p:cNvPicPr>
            <a:picLocks noChangeAspect="1"/>
          </p:cNvPicPr>
          <p:nvPr/>
        </p:nvPicPr>
        <p:blipFill>
          <a:blip r:embed="rId2" cstate="print"/>
          <a:stretch>
            <a:fillRect/>
          </a:stretch>
        </p:blipFill>
        <p:spPr>
          <a:xfrm>
            <a:off x="47328" y="3744550"/>
            <a:ext cx="12144672" cy="3113452"/>
          </a:xfrm>
          <a:prstGeom prst="rect">
            <a:avLst/>
          </a:prstGeom>
        </p:spPr>
      </p:pic>
      <p:sp>
        <p:nvSpPr>
          <p:cNvPr id="9221" name="CaixaDeTexto 6"/>
          <p:cNvSpPr txBox="1">
            <a:spLocks noChangeArrowheads="1"/>
          </p:cNvSpPr>
          <p:nvPr/>
        </p:nvSpPr>
        <p:spPr bwMode="auto">
          <a:xfrm>
            <a:off x="3432176" y="549276"/>
            <a:ext cx="4824413" cy="366713"/>
          </a:xfrm>
          <a:prstGeom prst="rect">
            <a:avLst/>
          </a:prstGeom>
          <a:noFill/>
          <a:ln w="9525" algn="ctr">
            <a:noFill/>
            <a:miter lim="800000"/>
            <a:headEnd/>
            <a:tailEnd/>
          </a:ln>
        </p:spPr>
        <p:txBody>
          <a:bodyPr anchor="ctr"/>
          <a:lstStyle/>
          <a:p>
            <a:pPr algn="ctr"/>
            <a:r>
              <a:rPr lang="pt-BR" sz="4400" b="1">
                <a:solidFill>
                  <a:schemeClr val="bg1"/>
                </a:solidFill>
              </a:rPr>
              <a:t>Descoberta</a:t>
            </a:r>
          </a:p>
        </p:txBody>
      </p:sp>
      <p:sp>
        <p:nvSpPr>
          <p:cNvPr id="10" name="CaixaDeTexto 9"/>
          <p:cNvSpPr txBox="1"/>
          <p:nvPr/>
        </p:nvSpPr>
        <p:spPr>
          <a:xfrm>
            <a:off x="263352" y="214291"/>
            <a:ext cx="11665296" cy="3785652"/>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Uma surpresa aguardava Fraunhofer. Ao ampliar a imagem obtida ele descobriu que o espectro solar mostrava centenas de linhas escuras e finas. Fraunhofer contou mais de 600 linhas nesse espectro. Hoje, com equipamentos mais sofisticados, sabemos que o número de linhas presentes no espectro da luz solar chega </a:t>
            </a:r>
            <a:r>
              <a:rPr lang="pt-BR" sz="2000" b="1" dirty="0">
                <a:solidFill>
                  <a:srgbClr val="00B050"/>
                </a:solidFill>
                <a:latin typeface="Arial" pitchFamily="34" charset="0"/>
                <a:cs typeface="Arial" pitchFamily="34" charset="0"/>
              </a:rPr>
              <a:t>a mais de um milhão</a:t>
            </a:r>
            <a:r>
              <a:rPr lang="pt-BR" sz="2000" dirty="0">
                <a:latin typeface="Arial" pitchFamily="34" charset="0"/>
                <a:cs typeface="Arial" pitchFamily="34" charset="0"/>
              </a:rPr>
              <a:t>. A estas linhas escuras e finas damos o nome de </a:t>
            </a:r>
            <a:r>
              <a:rPr lang="pt-BR" sz="2000" b="1" dirty="0">
                <a:solidFill>
                  <a:srgbClr val="00B050"/>
                </a:solidFill>
                <a:latin typeface="Arial" pitchFamily="34" charset="0"/>
                <a:cs typeface="Arial" pitchFamily="34" charset="0"/>
              </a:rPr>
              <a:t>linhas espectrais</a:t>
            </a:r>
            <a:r>
              <a:rPr lang="pt-BR" sz="2000" dirty="0">
                <a:latin typeface="Arial" pitchFamily="34" charset="0"/>
                <a:cs typeface="Arial" pitchFamily="34" charset="0"/>
              </a:rPr>
              <a:t>. </a:t>
            </a:r>
          </a:p>
          <a:p>
            <a:pPr algn="just">
              <a:lnSpc>
                <a:spcPct val="150000"/>
              </a:lnSpc>
            </a:pPr>
            <a:r>
              <a:rPr lang="pt-BR" sz="2000" dirty="0">
                <a:latin typeface="Arial" pitchFamily="34" charset="0"/>
                <a:cs typeface="Arial" pitchFamily="34" charset="0"/>
              </a:rPr>
              <a:t>	Este é o espectro da luz solar obtido por Joseph </a:t>
            </a:r>
            <a:r>
              <a:rPr lang="pt-BR" sz="2000" dirty="0" err="1">
                <a:latin typeface="Arial" pitchFamily="34" charset="0"/>
                <a:cs typeface="Arial" pitchFamily="34" charset="0"/>
              </a:rPr>
              <a:t>von</a:t>
            </a:r>
            <a:r>
              <a:rPr lang="pt-BR" sz="2000" dirty="0">
                <a:latin typeface="Arial" pitchFamily="34" charset="0"/>
                <a:cs typeface="Arial" pitchFamily="34" charset="0"/>
              </a:rPr>
              <a:t> Fraunhofer. Note o incrível número de linhas escuras que o riscam. Em particular Fraunhofer ficou impressionado com duas linhas, bastante fortes, que apareciam no espectro da luz solar, batizando-as de "linhas 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0" y="260648"/>
            <a:ext cx="12191999" cy="523220"/>
          </a:xfrm>
          <a:prstGeom prst="rect">
            <a:avLst/>
          </a:prstGeom>
          <a:noFill/>
          <a:ln w="9525">
            <a:noFill/>
            <a:miter lim="800000"/>
            <a:headEnd/>
            <a:tailEnd/>
          </a:ln>
        </p:spPr>
        <p:txBody>
          <a:bodyPr wrap="square">
            <a:spAutoFit/>
          </a:bodyPr>
          <a:lstStyle/>
          <a:p>
            <a:pPr algn="ctr"/>
            <a:r>
              <a:rPr lang="pt-BR" sz="2800" b="1" dirty="0">
                <a:solidFill>
                  <a:srgbClr val="FF0000"/>
                </a:solidFill>
                <a:latin typeface="Arial" pitchFamily="34" charset="0"/>
                <a:cs typeface="Arial" pitchFamily="34" charset="0"/>
              </a:rPr>
              <a:t>Textos (sites)</a:t>
            </a:r>
          </a:p>
        </p:txBody>
      </p:sp>
      <p:sp>
        <p:nvSpPr>
          <p:cNvPr id="3" name="CaixaDeTexto 2"/>
          <p:cNvSpPr txBox="1"/>
          <p:nvPr/>
        </p:nvSpPr>
        <p:spPr>
          <a:xfrm>
            <a:off x="335360" y="1196752"/>
            <a:ext cx="11521280" cy="5570756"/>
          </a:xfrm>
          <a:prstGeom prst="rect">
            <a:avLst/>
          </a:prstGeom>
          <a:noFill/>
        </p:spPr>
        <p:txBody>
          <a:bodyPr wrap="square" rtlCol="0">
            <a:spAutoFit/>
          </a:bodyPr>
          <a:lstStyle/>
          <a:p>
            <a:pPr algn="ctr"/>
            <a:r>
              <a:rPr lang="pt-BR" sz="2000" dirty="0">
                <a:latin typeface="Arial" panose="020B0604020202020204" pitchFamily="34" charset="0"/>
                <a:cs typeface="Arial" panose="020B0604020202020204" pitchFamily="34" charset="0"/>
                <a:hlinkClick r:id="rId2"/>
              </a:rPr>
              <a:t>Astrônomos descobrem nuvem de álcool</a:t>
            </a:r>
            <a:endParaRPr lang="pt-BR" sz="2000" dirty="0">
              <a:latin typeface="Arial" panose="020B0604020202020204" pitchFamily="34" charset="0"/>
              <a:cs typeface="Arial" panose="020B0604020202020204" pitchFamily="34" charset="0"/>
            </a:endParaRPr>
          </a:p>
          <a:p>
            <a:pPr algn="ctr"/>
            <a:endParaRPr lang="pt-BR" sz="2000" dirty="0">
              <a:latin typeface="Arial" panose="020B0604020202020204" pitchFamily="34" charset="0"/>
              <a:cs typeface="Arial" panose="020B0604020202020204" pitchFamily="34" charset="0"/>
            </a:endParaRPr>
          </a:p>
          <a:p>
            <a:pPr algn="ctr"/>
            <a:r>
              <a:rPr lang="pt-BR" sz="2000" dirty="0">
                <a:latin typeface="Arial" panose="020B0604020202020204" pitchFamily="34" charset="0"/>
                <a:cs typeface="Arial" panose="020B0604020202020204" pitchFamily="34" charset="0"/>
                <a:hlinkClick r:id="rId3"/>
              </a:rPr>
              <a:t>Álcool precisa de vida para surgir. Como ele apareceu no espaço?</a:t>
            </a:r>
            <a:endParaRPr lang="pt-BR" sz="2000" dirty="0">
              <a:latin typeface="Arial" panose="020B0604020202020204" pitchFamily="34" charset="0"/>
              <a:cs typeface="Arial" panose="020B0604020202020204" pitchFamily="34" charset="0"/>
            </a:endParaRPr>
          </a:p>
          <a:p>
            <a:pPr algn="ctr"/>
            <a:endParaRPr lang="pt-BR" sz="2000" dirty="0">
              <a:latin typeface="Arial" panose="020B0604020202020204" pitchFamily="34" charset="0"/>
              <a:cs typeface="Arial" panose="020B0604020202020204" pitchFamily="34" charset="0"/>
            </a:endParaRPr>
          </a:p>
          <a:p>
            <a:pPr algn="ctr"/>
            <a:r>
              <a:rPr lang="pt-BR" sz="2000" dirty="0">
                <a:latin typeface="Arial" panose="020B0604020202020204" pitchFamily="34" charset="0"/>
                <a:cs typeface="Arial" panose="020B0604020202020204" pitchFamily="34" charset="0"/>
                <a:hlinkClick r:id="rId4"/>
              </a:rPr>
              <a:t>Astrônomos encontram açúcar no espaço</a:t>
            </a:r>
            <a:endParaRPr lang="pt-BR" sz="2000" dirty="0">
              <a:latin typeface="Arial" panose="020B0604020202020204" pitchFamily="34" charset="0"/>
              <a:cs typeface="Arial" panose="020B0604020202020204" pitchFamily="34" charset="0"/>
            </a:endParaRPr>
          </a:p>
          <a:p>
            <a:pPr algn="ctr"/>
            <a:endParaRPr lang="pt-BR" sz="2000" dirty="0">
              <a:latin typeface="Arial" panose="020B0604020202020204" pitchFamily="34" charset="0"/>
              <a:cs typeface="Arial" panose="020B0604020202020204" pitchFamily="34" charset="0"/>
            </a:endParaRPr>
          </a:p>
          <a:p>
            <a:pPr algn="ctr"/>
            <a:r>
              <a:rPr lang="pt-BR" sz="2000" dirty="0">
                <a:latin typeface="Arial" panose="020B0604020202020204" pitchFamily="34" charset="0"/>
                <a:cs typeface="Arial" panose="020B0604020202020204" pitchFamily="34" charset="0"/>
                <a:hlinkClick r:id="rId5"/>
              </a:rPr>
              <a:t>Cientistas anunciam descoberta de molécula orgânica no espaço</a:t>
            </a:r>
            <a:endParaRPr lang="pt-BR" sz="2000" dirty="0">
              <a:latin typeface="Arial" panose="020B0604020202020204" pitchFamily="34" charset="0"/>
              <a:cs typeface="Arial" panose="020B0604020202020204" pitchFamily="34" charset="0"/>
            </a:endParaRPr>
          </a:p>
          <a:p>
            <a:pPr algn="ctr"/>
            <a:endParaRPr lang="pt-BR" sz="2000" dirty="0">
              <a:latin typeface="Arial" panose="020B0604020202020204" pitchFamily="34" charset="0"/>
              <a:cs typeface="Arial" panose="020B0604020202020204" pitchFamily="34" charset="0"/>
            </a:endParaRPr>
          </a:p>
          <a:p>
            <a:pPr algn="ctr"/>
            <a:r>
              <a:rPr lang="pt-BR" sz="2000" dirty="0">
                <a:latin typeface="Arial" panose="020B0604020202020204" pitchFamily="34" charset="0"/>
                <a:cs typeface="Arial" panose="020B0604020202020204" pitchFamily="34" charset="0"/>
                <a:hlinkClick r:id="rId6"/>
              </a:rPr>
              <a:t>Moléculas orgânicas </a:t>
            </a:r>
            <a:r>
              <a:rPr lang="pt-BR" sz="2000" dirty="0" err="1">
                <a:latin typeface="Arial" panose="020B0604020202020204" pitchFamily="34" charset="0"/>
                <a:cs typeface="Arial" panose="020B0604020202020204" pitchFamily="34" charset="0"/>
                <a:hlinkClick r:id="rId6"/>
              </a:rPr>
              <a:t>prebióticas</a:t>
            </a:r>
            <a:r>
              <a:rPr lang="pt-BR" sz="2000" dirty="0">
                <a:latin typeface="Arial" panose="020B0604020202020204" pitchFamily="34" charset="0"/>
                <a:cs typeface="Arial" panose="020B0604020202020204" pitchFamily="34" charset="0"/>
                <a:hlinkClick r:id="rId6"/>
              </a:rPr>
              <a:t> são encontradas no espaço</a:t>
            </a:r>
            <a:endParaRPr lang="pt-BR" sz="2000" dirty="0">
              <a:latin typeface="Arial" panose="020B0604020202020204" pitchFamily="34" charset="0"/>
              <a:cs typeface="Arial" panose="020B0604020202020204" pitchFamily="34" charset="0"/>
            </a:endParaRPr>
          </a:p>
          <a:p>
            <a:pPr algn="ctr"/>
            <a:endParaRPr lang="pt-BR" sz="2000" dirty="0">
              <a:latin typeface="Arial" panose="020B0604020202020204" pitchFamily="34" charset="0"/>
              <a:cs typeface="Arial" panose="020B0604020202020204" pitchFamily="34" charset="0"/>
            </a:endParaRPr>
          </a:p>
          <a:p>
            <a:pPr algn="ctr"/>
            <a:r>
              <a:rPr lang="pt-BR" sz="2000" dirty="0">
                <a:latin typeface="Arial" panose="020B0604020202020204" pitchFamily="34" charset="0"/>
                <a:cs typeface="Arial" panose="020B0604020202020204" pitchFamily="34" charset="0"/>
                <a:hlinkClick r:id="rId7"/>
              </a:rPr>
              <a:t>Em descoberta inesperada, cometa contém álcool e açúcar</a:t>
            </a:r>
            <a:endParaRPr lang="pt-BR" sz="2000" dirty="0">
              <a:latin typeface="Arial" panose="020B0604020202020204" pitchFamily="34" charset="0"/>
              <a:cs typeface="Arial" panose="020B0604020202020204" pitchFamily="34" charset="0"/>
            </a:endParaRPr>
          </a:p>
          <a:p>
            <a:pPr algn="ctr"/>
            <a:endParaRPr lang="pt-BR" sz="2000" dirty="0">
              <a:latin typeface="Arial" panose="020B0604020202020204" pitchFamily="34" charset="0"/>
              <a:cs typeface="Arial" panose="020B0604020202020204" pitchFamily="34" charset="0"/>
            </a:endParaRPr>
          </a:p>
          <a:p>
            <a:pPr algn="ctr"/>
            <a:r>
              <a:rPr lang="pt-BR" sz="2000" dirty="0">
                <a:latin typeface="Arial" panose="020B0604020202020204" pitchFamily="34" charset="0"/>
                <a:cs typeface="Arial" panose="020B0604020202020204" pitchFamily="34" charset="0"/>
                <a:hlinkClick r:id="rId8"/>
              </a:rPr>
              <a:t>Descoberto maior reservatório de água do universo</a:t>
            </a:r>
            <a:endParaRPr lang="pt-BR" sz="2000" dirty="0">
              <a:latin typeface="Arial" panose="020B0604020202020204" pitchFamily="34" charset="0"/>
              <a:cs typeface="Arial" panose="020B0604020202020204" pitchFamily="34" charset="0"/>
            </a:endParaRPr>
          </a:p>
          <a:p>
            <a:pPr algn="ctr"/>
            <a:endParaRPr lang="pt-BR" sz="2000" dirty="0">
              <a:latin typeface="Arial" panose="020B0604020202020204" pitchFamily="34" charset="0"/>
              <a:cs typeface="Arial" panose="020B0604020202020204" pitchFamily="34" charset="0"/>
            </a:endParaRPr>
          </a:p>
          <a:p>
            <a:pPr algn="ctr"/>
            <a:r>
              <a:rPr lang="pt-BR" sz="2000" dirty="0">
                <a:latin typeface="Arial" panose="020B0604020202020204" pitchFamily="34" charset="0"/>
                <a:cs typeface="Arial" panose="020B0604020202020204" pitchFamily="34" charset="0"/>
                <a:hlinkClick r:id="rId9"/>
              </a:rPr>
              <a:t>Descoberto petróleo no espaço</a:t>
            </a:r>
            <a:endParaRPr lang="pt-BR" sz="2000" dirty="0">
              <a:latin typeface="Arial" panose="020B0604020202020204" pitchFamily="34" charset="0"/>
              <a:cs typeface="Arial" panose="020B0604020202020204" pitchFamily="34" charset="0"/>
            </a:endParaRPr>
          </a:p>
          <a:p>
            <a:pPr algn="ctr"/>
            <a:endParaRPr lang="pt-BR" sz="2000" dirty="0">
              <a:latin typeface="Arial" panose="020B0604020202020204" pitchFamily="34" charset="0"/>
              <a:cs typeface="Arial" panose="020B0604020202020204" pitchFamily="34" charset="0"/>
            </a:endParaRPr>
          </a:p>
          <a:p>
            <a:pPr algn="ctr"/>
            <a:r>
              <a:rPr lang="pt-BR" sz="2000" dirty="0">
                <a:latin typeface="Arial" panose="020B0604020202020204" pitchFamily="34" charset="0"/>
                <a:cs typeface="Arial" panose="020B0604020202020204" pitchFamily="34" charset="0"/>
                <a:hlinkClick r:id="rId10"/>
              </a:rPr>
              <a:t>Detectada Matéria Orgânica na Atmosfera de Titã</a:t>
            </a:r>
            <a:br>
              <a:rPr lang="pt-BR" dirty="0"/>
            </a:br>
            <a:endParaRPr lang="pt-BR" dirty="0"/>
          </a:p>
        </p:txBody>
      </p:sp>
    </p:spTree>
    <p:extLst>
      <p:ext uri="{BB962C8B-B14F-4D97-AF65-F5344CB8AC3E}">
        <p14:creationId xmlns:p14="http://schemas.microsoft.com/office/powerpoint/2010/main" val="106571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m 1" descr="ÁtomoHidrogénioEspectroAbsorçãoMEU.jpg"/>
          <p:cNvPicPr>
            <a:picLocks noChangeAspect="1"/>
          </p:cNvPicPr>
          <p:nvPr/>
        </p:nvPicPr>
        <p:blipFill>
          <a:blip r:embed="rId2" cstate="print"/>
          <a:stretch>
            <a:fillRect/>
          </a:stretch>
        </p:blipFill>
        <p:spPr>
          <a:xfrm>
            <a:off x="-69362" y="1340768"/>
            <a:ext cx="12261362" cy="423309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38186"/>
            <a:ext cx="6874702" cy="6896185"/>
          </a:xfrm>
          <a:prstGeom prst="rect">
            <a:avLst/>
          </a:prstGeom>
        </p:spPr>
      </p:pic>
    </p:spTree>
    <p:extLst>
      <p:ext uri="{BB962C8B-B14F-4D97-AF65-F5344CB8AC3E}">
        <p14:creationId xmlns:p14="http://schemas.microsoft.com/office/powerpoint/2010/main" val="243603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0"/>
            <a:ext cx="8386141" cy="6858000"/>
          </a:xfrm>
          <a:prstGeom prst="rect">
            <a:avLst/>
          </a:prstGeom>
        </p:spPr>
      </p:pic>
    </p:spTree>
    <p:extLst>
      <p:ext uri="{BB962C8B-B14F-4D97-AF65-F5344CB8AC3E}">
        <p14:creationId xmlns:p14="http://schemas.microsoft.com/office/powerpoint/2010/main" val="458378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764704"/>
            <a:ext cx="12192000" cy="4585871"/>
          </a:xfrm>
          <a:prstGeom prst="rect">
            <a:avLst/>
          </a:prstGeom>
          <a:noFill/>
        </p:spPr>
        <p:txBody>
          <a:bodyPr wrap="square" rtlCol="0">
            <a:spAutoFit/>
          </a:bodyPr>
          <a:lstStyle/>
          <a:p>
            <a:pPr algn="ctr"/>
            <a:r>
              <a:rPr lang="pt-BR" sz="3200" b="1" dirty="0">
                <a:solidFill>
                  <a:srgbClr val="FF0000"/>
                </a:solidFill>
                <a:latin typeface="Arial" panose="020B0604020202020204" pitchFamily="34" charset="0"/>
              </a:rPr>
              <a:t>Vídeos:</a:t>
            </a:r>
          </a:p>
          <a:p>
            <a:pPr algn="ctr"/>
            <a:endParaRPr lang="pt-BR" sz="3200" b="1" dirty="0">
              <a:solidFill>
                <a:srgbClr val="FF0000"/>
              </a:solidFill>
              <a:latin typeface="Arial" panose="020B0604020202020204" pitchFamily="34" charset="0"/>
            </a:endParaRPr>
          </a:p>
          <a:p>
            <a:pPr algn="ctr"/>
            <a:endParaRPr lang="pt-BR" sz="3200" b="1" dirty="0">
              <a:solidFill>
                <a:srgbClr val="FF0000"/>
              </a:solidFill>
              <a:latin typeface="Arial" panose="020B0604020202020204" pitchFamily="34" charset="0"/>
            </a:endParaRPr>
          </a:p>
          <a:p>
            <a:pPr algn="ctr"/>
            <a:r>
              <a:rPr lang="pt-BR" sz="2800" b="1" dirty="0">
                <a:solidFill>
                  <a:srgbClr val="0070C0"/>
                </a:solidFill>
                <a:latin typeface="Arial" panose="020B0604020202020204" pitchFamily="34" charset="0"/>
                <a:hlinkClick r:id="rId2" action="ppaction://hlinkfile"/>
              </a:rPr>
              <a:t>Céu da Semana </a:t>
            </a:r>
            <a:r>
              <a:rPr lang="pt-BR" sz="2800" b="1" dirty="0" err="1">
                <a:solidFill>
                  <a:srgbClr val="0070C0"/>
                </a:solidFill>
                <a:latin typeface="Arial" panose="020B0604020202020204" pitchFamily="34" charset="0"/>
                <a:hlinkClick r:id="rId2" action="ppaction://hlinkfile"/>
              </a:rPr>
              <a:t>Ep</a:t>
            </a:r>
            <a:r>
              <a:rPr lang="pt-BR" sz="2800" b="1" dirty="0">
                <a:solidFill>
                  <a:srgbClr val="0070C0"/>
                </a:solidFill>
                <a:latin typeface="Arial" panose="020B0604020202020204" pitchFamily="34" charset="0"/>
                <a:hlinkClick r:id="rId2" action="ppaction://hlinkfile"/>
              </a:rPr>
              <a:t> 226 História da Astronomia Espectroscopia</a:t>
            </a:r>
            <a:endParaRPr lang="pt-BR" sz="2800" b="1" dirty="0">
              <a:solidFill>
                <a:srgbClr val="0070C0"/>
              </a:solidFill>
              <a:latin typeface="Arial" panose="020B0604020202020204" pitchFamily="34" charset="0"/>
            </a:endParaRPr>
          </a:p>
          <a:p>
            <a:pPr algn="ctr"/>
            <a:endParaRPr lang="pt-BR" sz="2800" b="1" dirty="0">
              <a:solidFill>
                <a:srgbClr val="0070C0"/>
              </a:solidFill>
              <a:latin typeface="Arial" panose="020B0604020202020204" pitchFamily="34" charset="0"/>
            </a:endParaRPr>
          </a:p>
          <a:p>
            <a:pPr algn="ctr"/>
            <a:endParaRPr lang="pt-BR" sz="2800" b="1" dirty="0">
              <a:solidFill>
                <a:srgbClr val="0070C0"/>
              </a:solidFill>
              <a:latin typeface="Arial" panose="020B0604020202020204" pitchFamily="34" charset="0"/>
            </a:endParaRPr>
          </a:p>
          <a:p>
            <a:pPr algn="ctr"/>
            <a:r>
              <a:rPr lang="pt-BR" sz="2800" b="1" dirty="0">
                <a:solidFill>
                  <a:srgbClr val="0070C0"/>
                </a:solidFill>
                <a:latin typeface="Arial" panose="020B0604020202020204" pitchFamily="34" charset="0"/>
                <a:cs typeface="Arial" panose="020B0604020202020204" pitchFamily="34" charset="0"/>
                <a:hlinkClick r:id="rId3"/>
              </a:rPr>
              <a:t>Funcionamento de um espectrofotômetro de luz visível e ultravioleta</a:t>
            </a:r>
            <a:endParaRPr lang="pt-BR" sz="2800" b="1" dirty="0">
              <a:solidFill>
                <a:srgbClr val="0070C0"/>
              </a:solidFill>
              <a:latin typeface="Arial" panose="020B0604020202020204" pitchFamily="34" charset="0"/>
              <a:cs typeface="Arial" panose="020B0604020202020204" pitchFamily="34" charset="0"/>
            </a:endParaRPr>
          </a:p>
          <a:p>
            <a:pPr algn="ctr"/>
            <a:endParaRPr lang="pt-BR" sz="2800" b="1" dirty="0">
              <a:solidFill>
                <a:srgbClr val="0070C0"/>
              </a:solidFill>
              <a:latin typeface="Arial" panose="020B0604020202020204" pitchFamily="34" charset="0"/>
              <a:cs typeface="Arial" panose="020B0604020202020204" pitchFamily="34" charset="0"/>
            </a:endParaRPr>
          </a:p>
          <a:p>
            <a:pPr algn="ctr"/>
            <a:endParaRPr lang="pt-BR" sz="2800" b="1" dirty="0">
              <a:solidFill>
                <a:srgbClr val="0070C0"/>
              </a:solidFill>
              <a:latin typeface="Arial" panose="020B0604020202020204" pitchFamily="34" charset="0"/>
              <a:cs typeface="Arial" panose="020B0604020202020204" pitchFamily="34" charset="0"/>
            </a:endParaRPr>
          </a:p>
          <a:p>
            <a:pPr algn="ctr"/>
            <a:r>
              <a:rPr lang="pt-BR" sz="2800" b="1" dirty="0">
                <a:solidFill>
                  <a:srgbClr val="0070C0"/>
                </a:solidFill>
                <a:latin typeface="Arial" panose="020B0604020202020204" pitchFamily="34" charset="0"/>
                <a:cs typeface="Arial" panose="020B0604020202020204" pitchFamily="34" charset="0"/>
                <a:hlinkClick r:id="rId4"/>
              </a:rPr>
              <a:t>Para que serve o Espectrômetro?</a:t>
            </a:r>
            <a:endParaRPr lang="pt-BR"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364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60648"/>
            <a:ext cx="12192000" cy="584775"/>
          </a:xfrm>
          <a:prstGeom prst="rect">
            <a:avLst/>
          </a:prstGeom>
          <a:noFill/>
        </p:spPr>
        <p:txBody>
          <a:bodyPr wrap="square" rtlCol="0">
            <a:spAutoFit/>
          </a:bodyPr>
          <a:lstStyle/>
          <a:p>
            <a:pPr algn="ctr"/>
            <a:r>
              <a:rPr lang="pt-BR" sz="3200" b="1" dirty="0">
                <a:solidFill>
                  <a:srgbClr val="FF0000"/>
                </a:solidFill>
                <a:latin typeface="Arial" panose="020B0604020202020204" pitchFamily="34" charset="0"/>
              </a:rPr>
              <a:t>Recomendação de materiais</a:t>
            </a:r>
          </a:p>
        </p:txBody>
      </p:sp>
      <p:sp>
        <p:nvSpPr>
          <p:cNvPr id="3" name="CaixaDeTexto 2"/>
          <p:cNvSpPr txBox="1"/>
          <p:nvPr/>
        </p:nvSpPr>
        <p:spPr>
          <a:xfrm>
            <a:off x="335360" y="1268760"/>
            <a:ext cx="11449272" cy="4708981"/>
          </a:xfrm>
          <a:prstGeom prst="rect">
            <a:avLst/>
          </a:prstGeom>
          <a:noFill/>
        </p:spPr>
        <p:txBody>
          <a:bodyPr wrap="square" rtlCol="0">
            <a:spAutoFit/>
          </a:bodyPr>
          <a:lstStyle/>
          <a:p>
            <a:pPr algn="just">
              <a:lnSpc>
                <a:spcPct val="150000"/>
              </a:lnSpc>
            </a:pPr>
            <a:r>
              <a:rPr lang="pt-BR" sz="2000" dirty="0">
                <a:latin typeface="Arial" panose="020B0604020202020204" pitchFamily="34" charset="0"/>
                <a:cs typeface="Arial" panose="020B0604020202020204" pitchFamily="34" charset="0"/>
              </a:rPr>
              <a:t>Vídeo: </a:t>
            </a:r>
            <a:r>
              <a:rPr lang="pt-BR" sz="2000" dirty="0">
                <a:latin typeface="Arial" panose="020B0604020202020204" pitchFamily="34" charset="0"/>
                <a:cs typeface="Arial" panose="020B0604020202020204" pitchFamily="34" charset="0"/>
                <a:hlinkClick r:id="rId2"/>
              </a:rPr>
              <a:t>Os grandes nomes da Ciência Robert Bunsen e Gustav </a:t>
            </a:r>
            <a:r>
              <a:rPr lang="pt-BR" sz="2000" dirty="0" err="1">
                <a:latin typeface="Arial" panose="020B0604020202020204" pitchFamily="34" charset="0"/>
                <a:cs typeface="Arial" panose="020B0604020202020204" pitchFamily="34" charset="0"/>
                <a:hlinkClick r:id="rId2"/>
              </a:rPr>
              <a:t>Kirchhoff</a:t>
            </a:r>
            <a:r>
              <a:rPr lang="pt-BR" sz="2000" dirty="0">
                <a:latin typeface="Arial" panose="020B0604020202020204" pitchFamily="34" charset="0"/>
                <a:cs typeface="Arial" panose="020B0604020202020204" pitchFamily="34" charset="0"/>
                <a:hlinkClick r:id="rId2"/>
              </a:rPr>
              <a:t> 01</a:t>
            </a:r>
            <a:endParaRPr lang="pt-BR" sz="2000" dirty="0">
              <a:solidFill>
                <a:srgbClr val="00B050"/>
              </a:solidFill>
              <a:latin typeface="Arial" panose="020B0604020202020204" pitchFamily="34" charset="0"/>
              <a:cs typeface="Arial" panose="020B0604020202020204" pitchFamily="34" charset="0"/>
            </a:endParaRPr>
          </a:p>
          <a:p>
            <a:pPr algn="just">
              <a:lnSpc>
                <a:spcPct val="150000"/>
              </a:lnSpc>
            </a:pPr>
            <a:r>
              <a:rPr lang="pt-BR" sz="2000" dirty="0">
                <a:latin typeface="Arial" panose="020B0604020202020204" pitchFamily="34" charset="0"/>
                <a:cs typeface="Arial" panose="020B0604020202020204" pitchFamily="34" charset="0"/>
              </a:rPr>
              <a:t>Vídeo: </a:t>
            </a:r>
            <a:r>
              <a:rPr lang="pt-BR" sz="2000" dirty="0">
                <a:latin typeface="Arial" panose="020B0604020202020204" pitchFamily="34" charset="0"/>
                <a:cs typeface="Arial" panose="020B0604020202020204" pitchFamily="34" charset="0"/>
                <a:hlinkClick r:id="rId3"/>
              </a:rPr>
              <a:t>Os grandes nomes da Ciência Robert Bunsen e Gustav </a:t>
            </a:r>
            <a:r>
              <a:rPr lang="pt-BR" sz="2000" dirty="0" err="1">
                <a:latin typeface="Arial" panose="020B0604020202020204" pitchFamily="34" charset="0"/>
                <a:cs typeface="Arial" panose="020B0604020202020204" pitchFamily="34" charset="0"/>
                <a:hlinkClick r:id="rId3"/>
              </a:rPr>
              <a:t>Kirchhoff</a:t>
            </a:r>
            <a:r>
              <a:rPr lang="pt-BR" sz="2000" dirty="0">
                <a:latin typeface="Arial" panose="020B0604020202020204" pitchFamily="34" charset="0"/>
                <a:cs typeface="Arial" panose="020B0604020202020204" pitchFamily="34" charset="0"/>
                <a:hlinkClick r:id="rId3"/>
              </a:rPr>
              <a:t> 02</a:t>
            </a:r>
            <a:endParaRPr lang="en-US" sz="2000" dirty="0">
              <a:latin typeface="Arial" panose="020B0604020202020204" pitchFamily="34" charset="0"/>
              <a:cs typeface="Arial" panose="020B0604020202020204" pitchFamily="34" charset="0"/>
            </a:endParaRPr>
          </a:p>
          <a:p>
            <a:pPr algn="just">
              <a:lnSpc>
                <a:spcPct val="150000"/>
              </a:lnSpc>
            </a:pPr>
            <a:r>
              <a:rPr lang="en-US" sz="2000" dirty="0">
                <a:latin typeface="Arial" panose="020B0604020202020204" pitchFamily="34" charset="0"/>
                <a:cs typeface="Arial" panose="020B0604020202020204" pitchFamily="34" charset="0"/>
              </a:rPr>
              <a:t>Video: </a:t>
            </a:r>
            <a:r>
              <a:rPr lang="pt-BR" sz="2000" dirty="0">
                <a:latin typeface="Arial" panose="020B0604020202020204" pitchFamily="34" charset="0"/>
                <a:cs typeface="Arial" panose="020B0604020202020204" pitchFamily="34" charset="0"/>
                <a:hlinkClick r:id="rId4"/>
              </a:rPr>
              <a:t>Os grandes nomes da Ciência Robert Bunsen e Gustav </a:t>
            </a:r>
            <a:r>
              <a:rPr lang="pt-BR" sz="2000" dirty="0" err="1">
                <a:latin typeface="Arial" panose="020B0604020202020204" pitchFamily="34" charset="0"/>
                <a:cs typeface="Arial" panose="020B0604020202020204" pitchFamily="34" charset="0"/>
                <a:hlinkClick r:id="rId4"/>
              </a:rPr>
              <a:t>Kirchhoff</a:t>
            </a:r>
            <a:r>
              <a:rPr lang="pt-BR" sz="2000" dirty="0">
                <a:latin typeface="Arial" panose="020B0604020202020204" pitchFamily="34" charset="0"/>
                <a:cs typeface="Arial" panose="020B0604020202020204" pitchFamily="34" charset="0"/>
                <a:hlinkClick r:id="rId4"/>
              </a:rPr>
              <a:t> 03</a:t>
            </a:r>
            <a:endParaRPr lang="en-US" sz="2000" dirty="0">
              <a:latin typeface="Arial" panose="020B0604020202020204" pitchFamily="34" charset="0"/>
              <a:cs typeface="Arial" panose="020B0604020202020204" pitchFamily="34" charset="0"/>
            </a:endParaRPr>
          </a:p>
          <a:p>
            <a:pPr algn="just">
              <a:lnSpc>
                <a:spcPct val="150000"/>
              </a:lnSpc>
            </a:pPr>
            <a:r>
              <a:rPr lang="pt-BR" sz="2000" dirty="0">
                <a:latin typeface="Arial" panose="020B0604020202020204" pitchFamily="34" charset="0"/>
                <a:cs typeface="Arial" panose="020B0604020202020204" pitchFamily="34" charset="0"/>
              </a:rPr>
              <a:t>Artigo: </a:t>
            </a:r>
            <a:r>
              <a:rPr lang="pt-BR" sz="2000" dirty="0">
                <a:latin typeface="Arial" panose="020B0604020202020204" pitchFamily="34" charset="0"/>
                <a:cs typeface="Arial" panose="020B0604020202020204" pitchFamily="34" charset="0"/>
                <a:hlinkClick r:id="rId5"/>
              </a:rPr>
              <a:t>Química uma história volátil - a descoberta dos elementos químicos</a:t>
            </a:r>
            <a:endParaRPr lang="pt-BR" sz="2000" dirty="0">
              <a:latin typeface="Arial" panose="020B0604020202020204" pitchFamily="34" charset="0"/>
              <a:cs typeface="Arial" panose="020B0604020202020204" pitchFamily="34" charset="0"/>
            </a:endParaRPr>
          </a:p>
          <a:p>
            <a:pPr algn="just">
              <a:lnSpc>
                <a:spcPct val="150000"/>
              </a:lnSpc>
            </a:pPr>
            <a:r>
              <a:rPr lang="pt-BR" sz="2000" dirty="0">
                <a:latin typeface="Arial" panose="020B0604020202020204" pitchFamily="34" charset="0"/>
                <a:cs typeface="Arial" panose="020B0604020202020204" pitchFamily="34" charset="0"/>
              </a:rPr>
              <a:t>Artigo: </a:t>
            </a:r>
            <a:r>
              <a:rPr lang="pt-BR" sz="2000" dirty="0">
                <a:latin typeface="Arial" panose="020B0604020202020204" pitchFamily="34" charset="0"/>
                <a:cs typeface="Arial" panose="020B0604020202020204" pitchFamily="34" charset="0"/>
                <a:hlinkClick r:id="rId6"/>
              </a:rPr>
              <a:t>Tecnologias que ajudaram a descobrir os elementos químicos</a:t>
            </a:r>
            <a:endParaRPr lang="pt-BR" sz="2000" dirty="0">
              <a:latin typeface="Arial" panose="020B0604020202020204" pitchFamily="34" charset="0"/>
              <a:cs typeface="Arial" panose="020B0604020202020204" pitchFamily="34" charset="0"/>
            </a:endParaRPr>
          </a:p>
          <a:p>
            <a:pPr algn="just">
              <a:lnSpc>
                <a:spcPct val="150000"/>
              </a:lnSpc>
            </a:pPr>
            <a:r>
              <a:rPr lang="pt-BR" sz="2000" dirty="0">
                <a:latin typeface="Arial" panose="020B0604020202020204" pitchFamily="34" charset="0"/>
                <a:cs typeface="Arial" panose="020B0604020202020204" pitchFamily="34" charset="0"/>
              </a:rPr>
              <a:t>Artigo: </a:t>
            </a:r>
            <a:r>
              <a:rPr lang="pt-BR" sz="2000" dirty="0">
                <a:latin typeface="Arial" panose="020B0604020202020204" pitchFamily="34" charset="0"/>
                <a:cs typeface="Arial" panose="020B0604020202020204" pitchFamily="34" charset="0"/>
                <a:hlinkClick r:id="rId7"/>
              </a:rPr>
              <a:t>A espectroscopia e a Química: da descoberta de novos elementos ao limiar da teoria quântica</a:t>
            </a:r>
            <a:endParaRPr lang="pt-BR" sz="2000" dirty="0">
              <a:latin typeface="Arial" panose="020B0604020202020204" pitchFamily="34" charset="0"/>
              <a:cs typeface="Arial" panose="020B0604020202020204" pitchFamily="34" charset="0"/>
            </a:endParaRPr>
          </a:p>
          <a:p>
            <a:pPr algn="just">
              <a:lnSpc>
                <a:spcPct val="150000"/>
              </a:lnSpc>
            </a:pPr>
            <a:r>
              <a:rPr lang="pt-BR" sz="2000" dirty="0">
                <a:latin typeface="Arial" panose="020B0604020202020204" pitchFamily="34" charset="0"/>
                <a:cs typeface="Arial" panose="020B0604020202020204" pitchFamily="34" charset="0"/>
              </a:rPr>
              <a:t>Texto (arquivo): Espectroscopia: O universo em cores</a:t>
            </a:r>
          </a:p>
          <a:p>
            <a:pPr algn="just">
              <a:lnSpc>
                <a:spcPct val="150000"/>
              </a:lnSpc>
            </a:pPr>
            <a:r>
              <a:rPr lang="pt-BR" sz="2000" dirty="0">
                <a:latin typeface="Arial" panose="020B0604020202020204" pitchFamily="34" charset="0"/>
                <a:cs typeface="Arial" panose="020B0604020202020204" pitchFamily="34" charset="0"/>
              </a:rPr>
              <a:t>Texto (site): </a:t>
            </a:r>
            <a:r>
              <a:rPr lang="pt-BR" sz="2000" dirty="0">
                <a:latin typeface="Arial" panose="020B0604020202020204" pitchFamily="34" charset="0"/>
                <a:cs typeface="Arial" panose="020B0604020202020204" pitchFamily="34" charset="0"/>
                <a:hlinkClick r:id="rId8"/>
              </a:rPr>
              <a:t>Relação entre os elementos químicos e as estrelas</a:t>
            </a:r>
            <a:endParaRPr lang="pt-BR" sz="2000" dirty="0">
              <a:latin typeface="Arial" panose="020B0604020202020204" pitchFamily="34" charset="0"/>
              <a:cs typeface="Arial" panose="020B0604020202020204" pitchFamily="34" charset="0"/>
            </a:endParaRPr>
          </a:p>
          <a:p>
            <a:pPr algn="just">
              <a:lnSpc>
                <a:spcPct val="150000"/>
              </a:lnSpc>
            </a:pPr>
            <a:r>
              <a:rPr lang="pt-BR" sz="2000" dirty="0">
                <a:latin typeface="Arial" panose="020B0604020202020204" pitchFamily="34" charset="0"/>
                <a:cs typeface="Arial" panose="020B0604020202020204" pitchFamily="34" charset="0"/>
              </a:rPr>
              <a:t>Texto (site): </a:t>
            </a:r>
            <a:r>
              <a:rPr lang="pt-BR" sz="2000" dirty="0">
                <a:latin typeface="Arial" panose="020B0604020202020204" pitchFamily="34" charset="0"/>
                <a:cs typeface="Arial" panose="020B0604020202020204" pitchFamily="34" charset="0"/>
                <a:hlinkClick r:id="rId9"/>
              </a:rPr>
              <a:t>Espectroscopia</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06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3"/>
          <p:cNvSpPr>
            <a:spLocks noChangeArrowheads="1"/>
          </p:cNvSpPr>
          <p:nvPr/>
        </p:nvSpPr>
        <p:spPr bwMode="auto">
          <a:xfrm>
            <a:off x="1738314" y="5643563"/>
            <a:ext cx="8358187" cy="336550"/>
          </a:xfrm>
          <a:prstGeom prst="rect">
            <a:avLst/>
          </a:prstGeom>
          <a:noFill/>
          <a:ln w="9525">
            <a:noFill/>
            <a:miter lim="800000"/>
            <a:headEnd/>
            <a:tailEnd/>
          </a:ln>
        </p:spPr>
        <p:txBody>
          <a:bodyPr>
            <a:spAutoFit/>
          </a:bodyPr>
          <a:lstStyle/>
          <a:p>
            <a:pPr algn="ctr"/>
            <a:r>
              <a:rPr lang="pt-BR" sz="1600" dirty="0">
                <a:solidFill>
                  <a:schemeClr val="bg1"/>
                </a:solidFill>
              </a:rPr>
              <a:t>Diagrama de Fraunhofer.</a:t>
            </a:r>
          </a:p>
        </p:txBody>
      </p:sp>
      <p:pic>
        <p:nvPicPr>
          <p:cNvPr id="4" name="Imagem 3" descr="raiasfraunhofer.jpg"/>
          <p:cNvPicPr>
            <a:picLocks noChangeAspect="1"/>
          </p:cNvPicPr>
          <p:nvPr/>
        </p:nvPicPr>
        <p:blipFill>
          <a:blip r:embed="rId2" cstate="print"/>
          <a:stretch>
            <a:fillRect/>
          </a:stretch>
        </p:blipFill>
        <p:spPr>
          <a:xfrm>
            <a:off x="1468299" y="2135236"/>
            <a:ext cx="9399418" cy="4699709"/>
          </a:xfrm>
          <a:prstGeom prst="rect">
            <a:avLst/>
          </a:prstGeom>
        </p:spPr>
      </p:pic>
      <p:sp>
        <p:nvSpPr>
          <p:cNvPr id="5" name="CaixaDeTexto 4"/>
          <p:cNvSpPr txBox="1"/>
          <p:nvPr/>
        </p:nvSpPr>
        <p:spPr>
          <a:xfrm>
            <a:off x="335360" y="214291"/>
            <a:ext cx="11665296" cy="1938992"/>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Mas, qual a origem de todas essas linhas? Naquela época ainda não havia conhecimento físico suficiente para compreender por que essas linhas escuras apareciam no espectro da luz solar. Ainda levaria quase meio século até que os químicos verificassem que essas linhas espectrais também podiam ser produzidas nos laboratórios.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772816"/>
            <a:ext cx="12192000" cy="2062103"/>
          </a:xfrm>
          <a:prstGeom prst="rect">
            <a:avLst/>
          </a:prstGeom>
          <a:noFill/>
        </p:spPr>
        <p:txBody>
          <a:bodyPr wrap="square" rtlCol="0">
            <a:spAutoFit/>
          </a:bodyPr>
          <a:lstStyle/>
          <a:p>
            <a:pPr algn="ctr"/>
            <a:r>
              <a:rPr lang="pt-BR" sz="3200" b="1" dirty="0">
                <a:solidFill>
                  <a:srgbClr val="FF0000"/>
                </a:solidFill>
                <a:latin typeface="Arial" panose="020B0604020202020204" pitchFamily="34" charset="0"/>
              </a:rPr>
              <a:t>Vídeo:</a:t>
            </a:r>
          </a:p>
          <a:p>
            <a:pPr algn="ctr"/>
            <a:endParaRPr lang="pt-BR" sz="3200" b="1" dirty="0">
              <a:solidFill>
                <a:srgbClr val="FF0000"/>
              </a:solidFill>
              <a:latin typeface="Arial" panose="020B0604020202020204" pitchFamily="34" charset="0"/>
            </a:endParaRPr>
          </a:p>
          <a:p>
            <a:pPr algn="ctr"/>
            <a:endParaRPr lang="pt-BR" sz="3200" b="1" dirty="0">
              <a:solidFill>
                <a:srgbClr val="FF0000"/>
              </a:solidFill>
              <a:latin typeface="Arial" panose="020B0604020202020204" pitchFamily="34" charset="0"/>
            </a:endParaRPr>
          </a:p>
          <a:p>
            <a:pPr algn="ctr"/>
            <a:r>
              <a:rPr lang="pt-BR" sz="3200" b="1" dirty="0">
                <a:solidFill>
                  <a:srgbClr val="0070C0"/>
                </a:solidFill>
                <a:latin typeface="Arial" panose="020B0604020202020204" pitchFamily="34" charset="0"/>
                <a:hlinkClick r:id="rId2"/>
              </a:rPr>
              <a:t>Joseph Fraunhofer e as linhas espectrais</a:t>
            </a:r>
            <a:endParaRPr lang="pt-BR" sz="3200" b="1" dirty="0">
              <a:solidFill>
                <a:srgbClr val="0070C0"/>
              </a:solidFill>
              <a:latin typeface="Arial" panose="020B0604020202020204" pitchFamily="34" charset="0"/>
            </a:endParaRPr>
          </a:p>
        </p:txBody>
      </p:sp>
    </p:spTree>
    <p:extLst>
      <p:ext uri="{BB962C8B-B14F-4D97-AF65-F5344CB8AC3E}">
        <p14:creationId xmlns:p14="http://schemas.microsoft.com/office/powerpoint/2010/main" val="255160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524000" y="214291"/>
            <a:ext cx="9144000" cy="584775"/>
          </a:xfrm>
          <a:prstGeom prst="rect">
            <a:avLst/>
          </a:prstGeom>
          <a:noFill/>
        </p:spPr>
        <p:txBody>
          <a:bodyPr wrap="square" rtlCol="0">
            <a:spAutoFit/>
          </a:bodyPr>
          <a:lstStyle/>
          <a:p>
            <a:pPr algn="ctr"/>
            <a:r>
              <a:rPr lang="pt-BR" sz="3200" b="1" dirty="0">
                <a:solidFill>
                  <a:srgbClr val="FF0000"/>
                </a:solidFill>
                <a:latin typeface="Arial" pitchFamily="34" charset="0"/>
                <a:cs typeface="Arial" pitchFamily="34" charset="0"/>
              </a:rPr>
              <a:t>Espectroscopia e o Espectroscópio</a:t>
            </a:r>
          </a:p>
        </p:txBody>
      </p:sp>
      <p:sp>
        <p:nvSpPr>
          <p:cNvPr id="3" name="CaixaDeTexto 2"/>
          <p:cNvSpPr txBox="1"/>
          <p:nvPr/>
        </p:nvSpPr>
        <p:spPr>
          <a:xfrm>
            <a:off x="4511824" y="1988840"/>
            <a:ext cx="7416824" cy="3323987"/>
          </a:xfrm>
          <a:prstGeom prst="rect">
            <a:avLst/>
          </a:prstGeom>
          <a:noFill/>
        </p:spPr>
        <p:txBody>
          <a:bodyPr wrap="square" rtlCol="0">
            <a:spAutoFit/>
          </a:bodyPr>
          <a:lstStyle/>
          <a:p>
            <a:pPr algn="just">
              <a:lnSpc>
                <a:spcPct val="150000"/>
              </a:lnSpc>
            </a:pPr>
            <a:r>
              <a:rPr lang="pt-BR" dirty="0"/>
              <a:t>	</a:t>
            </a:r>
            <a:r>
              <a:rPr lang="pt-BR" sz="2000" dirty="0">
                <a:latin typeface="Arial" pitchFamily="34" charset="0"/>
                <a:cs typeface="Arial" pitchFamily="34" charset="0"/>
              </a:rPr>
              <a:t>Em 1859, Robert Bunsen e Gustav </a:t>
            </a:r>
            <a:r>
              <a:rPr lang="pt-BR" sz="2000" dirty="0" err="1">
                <a:latin typeface="Arial" pitchFamily="34" charset="0"/>
                <a:cs typeface="Arial" pitchFamily="34" charset="0"/>
              </a:rPr>
              <a:t>Kirchhoff</a:t>
            </a:r>
            <a:r>
              <a:rPr lang="pt-BR" sz="2000" dirty="0">
                <a:latin typeface="Arial" pitchFamily="34" charset="0"/>
                <a:cs typeface="Arial" pitchFamily="34" charset="0"/>
              </a:rPr>
              <a:t> (Bunsen à direita e </a:t>
            </a:r>
            <a:r>
              <a:rPr lang="pt-BR" sz="2000" dirty="0" err="1">
                <a:latin typeface="Arial" pitchFamily="34" charset="0"/>
                <a:cs typeface="Arial" pitchFamily="34" charset="0"/>
              </a:rPr>
              <a:t>Kirchhoff</a:t>
            </a:r>
            <a:r>
              <a:rPr lang="pt-BR" sz="2000" dirty="0">
                <a:latin typeface="Arial" pitchFamily="34" charset="0"/>
                <a:cs typeface="Arial" pitchFamily="34" charset="0"/>
              </a:rPr>
              <a:t> à esquerda) desenharam e construíram um aparelho que iria revolucionar o estudo da Química e da Astrofísica. Este equipamento, chamado "</a:t>
            </a:r>
            <a:r>
              <a:rPr lang="pt-BR" sz="2000" b="1" dirty="0">
                <a:solidFill>
                  <a:srgbClr val="00B050"/>
                </a:solidFill>
                <a:latin typeface="Arial" pitchFamily="34" charset="0"/>
                <a:cs typeface="Arial" pitchFamily="34" charset="0"/>
              </a:rPr>
              <a:t>espectroscópio</a:t>
            </a:r>
            <a:r>
              <a:rPr lang="pt-BR" sz="2000" dirty="0">
                <a:latin typeface="Arial" pitchFamily="34" charset="0"/>
                <a:cs typeface="Arial" pitchFamily="34" charset="0"/>
              </a:rPr>
              <a:t>”, era formado por um prisma e várias lentes que ajudavam a ampliar e colocar em foco os espectros obtidos a partir da queima de vários elementos químicos.</a:t>
            </a:r>
            <a:endParaRPr lang="pt-BR" dirty="0">
              <a:latin typeface="Arial" pitchFamily="34" charset="0"/>
              <a:cs typeface="Arial" pitchFamily="34" charset="0"/>
            </a:endParaRPr>
          </a:p>
        </p:txBody>
      </p:sp>
      <p:pic>
        <p:nvPicPr>
          <p:cNvPr id="4" name="Imagem 3" descr="kirchhoff-esquerda.jpg"/>
          <p:cNvPicPr>
            <a:picLocks noChangeAspect="1"/>
          </p:cNvPicPr>
          <p:nvPr/>
        </p:nvPicPr>
        <p:blipFill>
          <a:blip r:embed="rId2" cstate="print"/>
          <a:stretch>
            <a:fillRect/>
          </a:stretch>
        </p:blipFill>
        <p:spPr>
          <a:xfrm>
            <a:off x="0" y="1111344"/>
            <a:ext cx="4223792" cy="57466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espectroscopio.gif"/>
          <p:cNvPicPr>
            <a:picLocks noChangeAspect="1"/>
          </p:cNvPicPr>
          <p:nvPr/>
        </p:nvPicPr>
        <p:blipFill>
          <a:blip r:embed="rId2" cstate="print"/>
          <a:stretch>
            <a:fillRect/>
          </a:stretch>
        </p:blipFill>
        <p:spPr>
          <a:xfrm>
            <a:off x="407368" y="77150"/>
            <a:ext cx="11377264" cy="6780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35360" y="836712"/>
            <a:ext cx="11593288" cy="4708981"/>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Os dois cientistas prontamente descobriram que os espectros obtidos a partir destas chamas mostravam conjuntos de finas linhas espectrais brilhantes traçadas contra um fundo escuro.</a:t>
            </a:r>
            <a:br>
              <a:rPr lang="pt-BR" sz="2000" dirty="0">
                <a:latin typeface="Arial" pitchFamily="34" charset="0"/>
                <a:cs typeface="Arial" pitchFamily="34" charset="0"/>
              </a:rPr>
            </a:br>
            <a:r>
              <a:rPr lang="pt-BR" sz="2000" dirty="0">
                <a:latin typeface="Arial" pitchFamily="34" charset="0"/>
                <a:cs typeface="Arial" pitchFamily="34" charset="0"/>
              </a:rPr>
              <a:t>	Mais tarde eles encontraram que cada elemento químico produz um "desenho" único de linhas espectrais. Assim nasceu, em 1859, a técnica da </a:t>
            </a:r>
            <a:r>
              <a:rPr lang="pt-BR" sz="2000" b="1" dirty="0">
                <a:solidFill>
                  <a:srgbClr val="00B050"/>
                </a:solidFill>
                <a:latin typeface="Arial" pitchFamily="34" charset="0"/>
                <a:cs typeface="Arial" pitchFamily="34" charset="0"/>
              </a:rPr>
              <a:t>análise espectral</a:t>
            </a:r>
            <a:r>
              <a:rPr lang="pt-BR" sz="2000" dirty="0">
                <a:latin typeface="Arial" pitchFamily="34" charset="0"/>
                <a:cs typeface="Arial" pitchFamily="34" charset="0"/>
              </a:rPr>
              <a:t>, a identificação de substâncias químicas a partir do desenho característico das linhas espectrais que a sua luz continha.</a:t>
            </a:r>
          </a:p>
          <a:p>
            <a:pPr algn="just">
              <a:lnSpc>
                <a:spcPct val="150000"/>
              </a:lnSpc>
            </a:pPr>
            <a:r>
              <a:rPr lang="pt-BR" sz="2000" dirty="0">
                <a:latin typeface="Arial" pitchFamily="34" charset="0"/>
                <a:cs typeface="Arial" pitchFamily="34" charset="0"/>
              </a:rPr>
              <a:t>	Com esta técnica, usando o espectroscópio mostrado acima, eles realizaram uma importantíssima descoberta:</a:t>
            </a:r>
          </a:p>
          <a:p>
            <a:pPr algn="ctr">
              <a:lnSpc>
                <a:spcPct val="150000"/>
              </a:lnSpc>
            </a:pPr>
            <a:br>
              <a:rPr lang="pt-BR" sz="2000" dirty="0">
                <a:latin typeface="Arial" pitchFamily="34" charset="0"/>
                <a:cs typeface="Arial" pitchFamily="34" charset="0"/>
              </a:rPr>
            </a:br>
            <a:r>
              <a:rPr lang="pt-BR" sz="2000" b="1" dirty="0">
                <a:solidFill>
                  <a:srgbClr val="FF0000"/>
                </a:solidFill>
                <a:latin typeface="Arial" pitchFamily="34" charset="0"/>
                <a:cs typeface="Arial" pitchFamily="34" charset="0"/>
              </a:rPr>
              <a:t>"CADA ELEMENTO QUÍMICO MOSTRA UM ESPECTRO COM UM ARRANJO ÚNICO DE LINHAS BRILHANTES”.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chamas.jpg"/>
          <p:cNvPicPr>
            <a:picLocks noChangeAspect="1"/>
          </p:cNvPicPr>
          <p:nvPr/>
        </p:nvPicPr>
        <p:blipFill>
          <a:blip r:embed="rId2" cstate="print"/>
          <a:stretch>
            <a:fillRect/>
          </a:stretch>
        </p:blipFill>
        <p:spPr>
          <a:xfrm>
            <a:off x="-12646" y="764704"/>
            <a:ext cx="6500858" cy="5222000"/>
          </a:xfrm>
          <a:prstGeom prst="rect">
            <a:avLst/>
          </a:prstGeom>
        </p:spPr>
      </p:pic>
      <p:sp>
        <p:nvSpPr>
          <p:cNvPr id="4" name="CaixaDeTexto 3"/>
          <p:cNvSpPr txBox="1"/>
          <p:nvPr/>
        </p:nvSpPr>
        <p:spPr>
          <a:xfrm>
            <a:off x="6672064" y="1742211"/>
            <a:ext cx="5328592" cy="3266985"/>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Toda substância queima colorido e sua chama tem uma cor característica. Os sais de rubídio e césio (esquerda), por exemplo, dão à chama uma coloração violeta; os sais de lítio (centro) , uma coloração vermelho-púrpura; e o cobre, uma coloração verde-esmeralda.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Personalizada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70C0"/>
      </a:hlink>
      <a:folHlink>
        <a:srgbClr val="00B05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4403</TotalTime>
  <Words>490</Words>
  <Application>Microsoft Office PowerPoint</Application>
  <PresentationFormat>Widescreen</PresentationFormat>
  <Paragraphs>107</Paragraphs>
  <Slides>35</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35</vt:i4>
      </vt:variant>
    </vt:vector>
  </HeadingPairs>
  <TitlesOfParts>
    <vt:vector size="40" baseType="lpstr">
      <vt:lpstr>Arial</vt:lpstr>
      <vt:lpstr>Calibri</vt:lpstr>
      <vt:lpstr>Constantia</vt:lpstr>
      <vt:lpstr>Wingdings 2</vt:lpstr>
      <vt:lpstr>Fluxo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Ricardo F. Pereira</dc:creator>
  <cp:lastModifiedBy>Ricardo Francisco pereira</cp:lastModifiedBy>
  <cp:revision>444</cp:revision>
  <dcterms:created xsi:type="dcterms:W3CDTF">2008-06-30T17:07:11Z</dcterms:created>
  <dcterms:modified xsi:type="dcterms:W3CDTF">2017-04-19T02:13:32Z</dcterms:modified>
</cp:coreProperties>
</file>