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7" r:id="rId1"/>
  </p:sldMasterIdLst>
  <p:notesMasterIdLst>
    <p:notesMasterId r:id="rId9"/>
  </p:notesMasterIdLst>
  <p:sldIdLst>
    <p:sldId id="270" r:id="rId2"/>
    <p:sldId id="287" r:id="rId3"/>
    <p:sldId id="257" r:id="rId4"/>
    <p:sldId id="259" r:id="rId5"/>
    <p:sldId id="264" r:id="rId6"/>
    <p:sldId id="278" r:id="rId7"/>
    <p:sldId id="279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5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FDE65A-4F7E-49D0-ABDE-DEC5498A225D}" type="datetimeFigureOut">
              <a:rPr lang="pt-BR" smtClean="0"/>
              <a:t>20/05/2018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EDBE7E-3BA2-4DC2-869F-C654023A0B1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77136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EDBE7E-3BA2-4DC2-869F-C654023A0B1E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05007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00B27-DE4C-4B9E-BB11-B9027034A00F}" type="datetimeFigureOut">
              <a:rPr lang="en-US" smtClean="0"/>
              <a:pPr/>
              <a:t>5/20/2018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67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F4739-9812-4A9F-890D-2AD6BA5F6EE8}" type="datetimeFigureOut">
              <a:rPr lang="en-US" smtClean="0"/>
              <a:t>5/20/2018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6382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45AC5-A3F8-44AA-BA8F-596CDCC976D3}" type="datetimeFigureOut">
              <a:rPr lang="en-US" smtClean="0"/>
              <a:t>5/20/2018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3863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3B183-A821-4095-A363-9EC968635539}" type="datetimeFigureOut">
              <a:rPr lang="en-US" smtClean="0"/>
              <a:t>5/20/2018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293466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D01B4-0AA5-45E6-B2E6-5FA4078AEBCF}" type="datetimeFigureOut">
              <a:rPr lang="en-US" smtClean="0"/>
              <a:t>5/20/2018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42292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7335C-0450-40D7-8612-B3203BED4F28}" type="datetimeFigureOut">
              <a:rPr lang="en-US" smtClean="0"/>
              <a:t>5/20/2018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30998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 de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6A105-2A1C-4284-B4EA-07CF89B1A393}" type="datetimeFigureOut">
              <a:rPr lang="en-US" smtClean="0"/>
              <a:t>5/20/2018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71022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BE609-F3F2-45E6-BD6A-E03A8C86C1AE}" type="datetimeFigureOut">
              <a:rPr lang="en-US" smtClean="0"/>
              <a:t>5/20/2018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00935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4AD68-089C-4467-A8F3-EA2BBCA6B44E}" type="datetimeFigureOut">
              <a:rPr lang="en-US" smtClean="0"/>
              <a:t>5/20/2018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3047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51FCE-E4BB-4680-8E50-3C0E348D2609}" type="datetimeFigureOut">
              <a:rPr lang="en-US" smtClean="0"/>
              <a:t>5/20/2018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4449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A073D-A903-47F8-8D16-77642FB0DF1F}" type="datetimeFigureOut">
              <a:rPr lang="en-US" smtClean="0"/>
              <a:t>5/20/2018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9943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1FA40-626B-4CA1-85D0-7A9016E395BA}" type="datetimeFigureOut">
              <a:rPr lang="en-US" smtClean="0"/>
              <a:t>5/20/2018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6011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25EA-B9DC-48A7-991E-9A82573B1B21}" type="datetimeFigureOut">
              <a:rPr lang="en-US" smtClean="0"/>
              <a:t>5/20/2018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472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B97F8-6CEB-469B-AFCC-889F2A2B1D5A}" type="datetimeFigureOut">
              <a:rPr lang="en-US" smtClean="0"/>
              <a:t>5/20/2018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9833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9179F-009E-4FA5-B091-7EBB82A185BD}" type="datetimeFigureOut">
              <a:rPr lang="en-US" smtClean="0"/>
              <a:t>5/20/2018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2825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65CEB-0076-4E37-B880-BCEA9784DE0A}" type="datetimeFigureOut">
              <a:rPr lang="en-US" smtClean="0"/>
              <a:t>5/20/2018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9966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49E5E-3896-4118-99A7-7B85668F1C5E}" type="datetimeFigureOut">
              <a:rPr lang="en-US" smtClean="0"/>
              <a:t>5/20/2018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2786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7E0D914D-B099-4142-A885-11F276715148}" type="datetimeFigureOut">
              <a:rPr lang="en-US" smtClean="0"/>
              <a:t>5/20/2018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798791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19" r:id="rId12"/>
    <p:sldLayoutId id="2147483720" r:id="rId13"/>
    <p:sldLayoutId id="2147483721" r:id="rId14"/>
    <p:sldLayoutId id="2147483722" r:id="rId15"/>
    <p:sldLayoutId id="2147483723" r:id="rId16"/>
    <p:sldLayoutId id="2147483724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-1" y="5087057"/>
            <a:ext cx="1219200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Prof. Dr. Ricardo Francisco Pereira</a:t>
            </a:r>
          </a:p>
          <a:p>
            <a:pPr algn="ctr">
              <a:lnSpc>
                <a:spcPct val="150000"/>
              </a:lnSpc>
            </a:pPr>
            <a:r>
              <a:rPr lang="pt-BR" sz="2000" dirty="0">
                <a:latin typeface="Arial" pitchFamily="34" charset="0"/>
                <a:cs typeface="Arial" pitchFamily="34" charset="0"/>
              </a:rPr>
              <a:t>ricardoastronomo@gmail.com</a:t>
            </a:r>
          </a:p>
          <a:p>
            <a:pPr algn="ctr">
              <a:lnSpc>
                <a:spcPct val="150000"/>
              </a:lnSpc>
            </a:pPr>
            <a:r>
              <a:rPr lang="pt-BR" sz="2000" dirty="0">
                <a:latin typeface="Arial" pitchFamily="34" charset="0"/>
                <a:cs typeface="Arial" pitchFamily="34" charset="0"/>
              </a:rPr>
              <a:t>www.recursosdefisica.com.br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2" y="2457832"/>
            <a:ext cx="1219199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t-BR" sz="2000" b="1" dirty="0">
              <a:solidFill>
                <a:schemeClr val="accent1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pt-BR" sz="34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Lúdico no ensino de Física</a:t>
            </a:r>
            <a:endParaRPr lang="pt-BR" sz="34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pt-BR" sz="34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53616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1" y="2449370"/>
            <a:ext cx="12191999" cy="14784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32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Aprendizagem e diversão são compatíveis em um mesmo ambiente?</a:t>
            </a:r>
          </a:p>
        </p:txBody>
      </p:sp>
    </p:spTree>
    <p:extLst>
      <p:ext uri="{BB962C8B-B14F-4D97-AF65-F5344CB8AC3E}">
        <p14:creationId xmlns:p14="http://schemas.microsoft.com/office/powerpoint/2010/main" val="1510767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82393" y="1099008"/>
            <a:ext cx="11706225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	Apesar de dizerem com muita frequência que aprender não é brincadeira, isso não significa que o jogo, o brinquedo, a imaginação, a curiosidade, o ato de manusear, de ousar, de gostar e, enfim diversas outras características, que aqui resumimos com a palavra lúdico, </a:t>
            </a:r>
            <a:r>
              <a:rPr lang="pt-BR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possam ser excluídas do processo de aprendizagem-ensino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>
              <a:lnSpc>
                <a:spcPct val="150000"/>
              </a:lnSpc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	Infelizmente esta separação, a nosso ver artificial, </a:t>
            </a:r>
            <a:r>
              <a:rPr lang="pt-BR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atrapalha uma grande oportunidade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para o lúdico e a aprendizagem se reencontrarem dentro da escola (e fora da hora do recreio!). </a:t>
            </a:r>
          </a:p>
        </p:txBody>
      </p:sp>
    </p:spTree>
    <p:extLst>
      <p:ext uri="{BB962C8B-B14F-4D97-AF65-F5344CB8AC3E}">
        <p14:creationId xmlns:p14="http://schemas.microsoft.com/office/powerpoint/2010/main" val="1854509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247650" y="1370541"/>
            <a:ext cx="116967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	A ludicidade do jogo e do brinquedo pode estar presente no ato de ensinar ciências com objetos ou ideias que utilizem o conhecimento científico como regra ou atributo lúdico. Isto é, brinquedos, jogos, charadas, utilização de protótipos e de material experimental, podem resgatar aspectos lúdicos através de sua utilização ou até mesmo sua construção.</a:t>
            </a:r>
          </a:p>
          <a:p>
            <a:pPr algn="just">
              <a:lnSpc>
                <a:spcPct val="150000"/>
              </a:lnSpc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	Não se trata, portanto, de criar montagens que finjam funcionar, mas aproveitar características físicas partindo de um ponto de  vista desafiador e curioso ao aprendiz. </a:t>
            </a:r>
          </a:p>
        </p:txBody>
      </p:sp>
    </p:spTree>
    <p:extLst>
      <p:ext uri="{BB962C8B-B14F-4D97-AF65-F5344CB8AC3E}">
        <p14:creationId xmlns:p14="http://schemas.microsoft.com/office/powerpoint/2010/main" val="949572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53685" y="2522045"/>
            <a:ext cx="1156802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8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Precisamos estabelecer nas aulas de Ciências um ambiente na qual se valoriza a curiosidade, a participação e o interesse dos alunos</a:t>
            </a:r>
          </a:p>
        </p:txBody>
      </p:sp>
    </p:spTree>
    <p:extLst>
      <p:ext uri="{BB962C8B-B14F-4D97-AF65-F5344CB8AC3E}">
        <p14:creationId xmlns:p14="http://schemas.microsoft.com/office/powerpoint/2010/main" val="16658373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274847" y="764555"/>
            <a:ext cx="11607800" cy="5563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	O lúdico deve ser encarado como </a:t>
            </a:r>
            <a:r>
              <a:rPr lang="pt-BR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uma forma de ação pedagógica que se desdobra com a reflexão, devendo ser vivenciado de uma forma igualmente lúdica pelo educador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>
              <a:lnSpc>
                <a:spcPct val="150000"/>
              </a:lnSpc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	As formas lúdicas que podem estar presentes no ensino da Física são: desafios, vivências de montagens, na construção e discussão em grupo e nos jogos e brinquedos que envolvam conteúdos. </a:t>
            </a:r>
            <a:r>
              <a:rPr lang="pt-BR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Essas manifestações lúdicas podem representar estratégias pedagógicas altamente proveitosas para o aprendiz ter acesso ao conhecimento e ao desenvolvimento de suas capacidades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. Por isso estas atividades não devem ser tratadas como </a:t>
            </a:r>
            <a:r>
              <a:rPr lang="pt-BR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algo incidental no processo pedagógico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46491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309033" y="2506134"/>
            <a:ext cx="1147233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A ludicidade não se prende a um determinado material, mas à forma de interação que se estabelece entre o sujeito e o conhecimento, seja este apresentado de forma abstrata ou material, seja este material industrializado ou artesanal. </a:t>
            </a:r>
          </a:p>
        </p:txBody>
      </p:sp>
    </p:spTree>
    <p:extLst>
      <p:ext uri="{BB962C8B-B14F-4D97-AF65-F5344CB8AC3E}">
        <p14:creationId xmlns:p14="http://schemas.microsoft.com/office/powerpoint/2010/main" val="1088170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Íon">
  <a:themeElements>
    <a:clrScheme name="Í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Í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Í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398</TotalTime>
  <Words>57</Words>
  <Application>Microsoft Office PowerPoint</Application>
  <PresentationFormat>Widescreen</PresentationFormat>
  <Paragraphs>15</Paragraphs>
  <Slides>7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2" baseType="lpstr">
      <vt:lpstr>Arial</vt:lpstr>
      <vt:lpstr>Calibri</vt:lpstr>
      <vt:lpstr>Century Gothic</vt:lpstr>
      <vt:lpstr>Wingdings 3</vt:lpstr>
      <vt:lpstr>Íon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Ricardo</dc:creator>
  <cp:lastModifiedBy>Ricardo Francisco pereira</cp:lastModifiedBy>
  <cp:revision>37</cp:revision>
  <dcterms:created xsi:type="dcterms:W3CDTF">2015-03-30T15:48:36Z</dcterms:created>
  <dcterms:modified xsi:type="dcterms:W3CDTF">2018-05-20T21:33:06Z</dcterms:modified>
</cp:coreProperties>
</file>