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sldIdLst>
    <p:sldId id="465" r:id="rId2"/>
    <p:sldId id="470" r:id="rId3"/>
    <p:sldId id="561" r:id="rId4"/>
    <p:sldId id="472" r:id="rId5"/>
    <p:sldId id="490" r:id="rId6"/>
    <p:sldId id="492" r:id="rId7"/>
    <p:sldId id="477" r:id="rId8"/>
    <p:sldId id="491" r:id="rId9"/>
    <p:sldId id="486" r:id="rId10"/>
    <p:sldId id="487" r:id="rId11"/>
    <p:sldId id="488" r:id="rId12"/>
    <p:sldId id="489" r:id="rId13"/>
    <p:sldId id="471" r:id="rId14"/>
    <p:sldId id="480" r:id="rId15"/>
    <p:sldId id="474" r:id="rId16"/>
    <p:sldId id="473" r:id="rId17"/>
    <p:sldId id="476" r:id="rId18"/>
    <p:sldId id="560" r:id="rId19"/>
    <p:sldId id="440" r:id="rId20"/>
    <p:sldId id="375" r:id="rId21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470B05"/>
    <a:srgbClr val="4B0801"/>
    <a:srgbClr val="3F6AD7"/>
    <a:srgbClr val="32D3E4"/>
    <a:srgbClr val="ED26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1358" autoAdjust="0"/>
  </p:normalViewPr>
  <p:slideViewPr>
    <p:cSldViewPr>
      <p:cViewPr varScale="1">
        <p:scale>
          <a:sx n="65" d="100"/>
          <a:sy n="65" d="100"/>
        </p:scale>
        <p:origin x="143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67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1944"/>
    </p:cViewPr>
  </p:sorterViewPr>
  <p:notesViewPr>
    <p:cSldViewPr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198308D-F7D8-4E3C-AC94-EBF770D2104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1835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endParaRPr lang="pt-BR" altLang="pt-BR" smtClean="0"/>
          </a:p>
        </p:txBody>
      </p:sp>
      <p:sp>
        <p:nvSpPr>
          <p:cNvPr id="86020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265F381-73E1-4CB6-88F8-AAFBFFA0B7F2}" type="slidenum">
              <a:rPr lang="pt-BR" altLang="pt-BR" sz="1200" smtClean="0"/>
              <a:pPr/>
              <a:t>1</a:t>
            </a:fld>
            <a:endParaRPr lang="pt-BR" altLang="pt-BR" sz="1200" smtClean="0"/>
          </a:p>
        </p:txBody>
      </p:sp>
    </p:spTree>
    <p:extLst>
      <p:ext uri="{BB962C8B-B14F-4D97-AF65-F5344CB8AC3E}">
        <p14:creationId xmlns:p14="http://schemas.microsoft.com/office/powerpoint/2010/main" val="27314232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BR" altLang="pt-BR" b="1" smtClean="0"/>
              <a:t>Referência:</a:t>
            </a:r>
            <a:r>
              <a:rPr lang="pt-BR" altLang="pt-BR" smtClean="0"/>
              <a:t> CLOTFELTER, B. E. The Cavendish experiment as Cavendish knew it. </a:t>
            </a:r>
            <a:r>
              <a:rPr lang="pt-BR" altLang="pt-BR" i="1" smtClean="0"/>
              <a:t>American Journal of Physics</a:t>
            </a:r>
            <a:r>
              <a:rPr lang="pt-BR" altLang="pt-BR" smtClean="0"/>
              <a:t>, v. 55, n. 3, p. 210-213, March, 1987.</a:t>
            </a:r>
          </a:p>
          <a:p>
            <a:endParaRPr lang="pt-BR" altLang="pt-BR" smtClean="0"/>
          </a:p>
        </p:txBody>
      </p:sp>
      <p:sp>
        <p:nvSpPr>
          <p:cNvPr id="100356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419E312-A4DD-4074-A840-FE324F367875}" type="slidenum">
              <a:rPr lang="pt-BR" altLang="pt-BR" sz="1200" smtClean="0"/>
              <a:pPr/>
              <a:t>10</a:t>
            </a:fld>
            <a:endParaRPr lang="pt-BR" altLang="pt-BR" sz="1200" smtClean="0"/>
          </a:p>
        </p:txBody>
      </p:sp>
    </p:spTree>
    <p:extLst>
      <p:ext uri="{BB962C8B-B14F-4D97-AF65-F5344CB8AC3E}">
        <p14:creationId xmlns:p14="http://schemas.microsoft.com/office/powerpoint/2010/main" val="37129444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3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BR" altLang="pt-BR" b="1" smtClean="0"/>
              <a:t>Referência:</a:t>
            </a:r>
            <a:r>
              <a:rPr lang="pt-BR" altLang="pt-BR" smtClean="0"/>
              <a:t> CLOTFELTER, B. E. The Cavendish experiment as Cavendish knew it. </a:t>
            </a:r>
            <a:r>
              <a:rPr lang="pt-BR" altLang="pt-BR" i="1" smtClean="0"/>
              <a:t>American Journal of Physics</a:t>
            </a:r>
            <a:r>
              <a:rPr lang="pt-BR" altLang="pt-BR" smtClean="0"/>
              <a:t>, v. 55, n. 3, p. 210-213, March, 1987.</a:t>
            </a:r>
          </a:p>
          <a:p>
            <a:endParaRPr lang="pt-BR" altLang="pt-BR" smtClean="0"/>
          </a:p>
        </p:txBody>
      </p:sp>
      <p:sp>
        <p:nvSpPr>
          <p:cNvPr id="102404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42223A0-B3B1-49D3-9237-02E833531863}" type="slidenum">
              <a:rPr lang="pt-BR" altLang="pt-BR" sz="1200" smtClean="0"/>
              <a:pPr/>
              <a:t>11</a:t>
            </a:fld>
            <a:endParaRPr lang="pt-BR" altLang="pt-BR" sz="1200" smtClean="0"/>
          </a:p>
        </p:txBody>
      </p:sp>
    </p:spTree>
    <p:extLst>
      <p:ext uri="{BB962C8B-B14F-4D97-AF65-F5344CB8AC3E}">
        <p14:creationId xmlns:p14="http://schemas.microsoft.com/office/powerpoint/2010/main" val="29287135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BR" altLang="pt-BR" b="1" smtClean="0"/>
              <a:t>Referência:</a:t>
            </a:r>
            <a:r>
              <a:rPr lang="pt-BR" altLang="pt-BR" smtClean="0"/>
              <a:t> CLOTFELTER, B. E. The Cavendish experiment as Cavendish knew it. </a:t>
            </a:r>
            <a:r>
              <a:rPr lang="pt-BR" altLang="pt-BR" i="1" smtClean="0"/>
              <a:t>American Journal of Physics</a:t>
            </a:r>
            <a:r>
              <a:rPr lang="pt-BR" altLang="pt-BR" smtClean="0"/>
              <a:t>, v. 55, n. 3, p. 210-213, March, 1987.</a:t>
            </a:r>
          </a:p>
          <a:p>
            <a:r>
              <a:rPr lang="pt-BR" altLang="pt-BR" smtClean="0"/>
              <a:t>Obs.: 1 polegada (inch) = 2,54 cm; 1 pé (foot) = 12 polegadas </a:t>
            </a:r>
          </a:p>
        </p:txBody>
      </p:sp>
      <p:sp>
        <p:nvSpPr>
          <p:cNvPr id="104452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C8E8402-C3EC-4912-9A17-FBEAB86D9FFA}" type="slidenum">
              <a:rPr lang="pt-BR" altLang="pt-BR" sz="1200" smtClean="0"/>
              <a:pPr/>
              <a:t>12</a:t>
            </a:fld>
            <a:endParaRPr lang="pt-BR" altLang="pt-BR" sz="1200" smtClean="0"/>
          </a:p>
        </p:txBody>
      </p:sp>
    </p:spTree>
    <p:extLst>
      <p:ext uri="{BB962C8B-B14F-4D97-AF65-F5344CB8AC3E}">
        <p14:creationId xmlns:p14="http://schemas.microsoft.com/office/powerpoint/2010/main" val="41682601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9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BR" altLang="pt-BR" b="1" smtClean="0"/>
              <a:t>Referência:</a:t>
            </a:r>
            <a:r>
              <a:rPr lang="pt-BR" altLang="pt-BR" smtClean="0"/>
              <a:t> CLOTFELTER, B. E. The Cavendish experiment as Cavendish knew it. </a:t>
            </a:r>
            <a:r>
              <a:rPr lang="pt-BR" altLang="pt-BR" i="1" smtClean="0"/>
              <a:t>American Journal of Physics</a:t>
            </a:r>
            <a:r>
              <a:rPr lang="pt-BR" altLang="pt-BR" smtClean="0"/>
              <a:t>, v. 55, n. 3, p. 210-213, March, 1987.</a:t>
            </a:r>
          </a:p>
        </p:txBody>
      </p:sp>
      <p:sp>
        <p:nvSpPr>
          <p:cNvPr id="106500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38971B5-4F90-4D05-B04D-752378BB424A}" type="slidenum">
              <a:rPr lang="pt-BR" altLang="pt-BR" sz="1200" smtClean="0"/>
              <a:pPr/>
              <a:t>13</a:t>
            </a:fld>
            <a:endParaRPr lang="pt-BR" altLang="pt-BR" sz="1200" smtClean="0"/>
          </a:p>
        </p:txBody>
      </p:sp>
    </p:spTree>
    <p:extLst>
      <p:ext uri="{BB962C8B-B14F-4D97-AF65-F5344CB8AC3E}">
        <p14:creationId xmlns:p14="http://schemas.microsoft.com/office/powerpoint/2010/main" val="19529402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pt-BR" altLang="pt-BR" smtClean="0"/>
              <a:t>Obs.: A densidade média das rochas encontradas na crosta terrestre é de apenas 2,7 g/cm</a:t>
            </a:r>
            <a:r>
              <a:rPr lang="pt-BR" altLang="pt-BR" baseline="30000" smtClean="0"/>
              <a:t>3</a:t>
            </a:r>
            <a:r>
              <a:rPr lang="pt-BR" altLang="pt-BR" smtClean="0"/>
              <a:t>. A densidade da Terra encontrada por Cavendish foi de 5,45 g/cm</a:t>
            </a:r>
            <a:r>
              <a:rPr lang="pt-BR" altLang="pt-BR" baseline="30000" smtClean="0"/>
              <a:t>3</a:t>
            </a:r>
            <a:r>
              <a:rPr lang="pt-BR" altLang="pt-BR" smtClean="0"/>
              <a:t>. Essa grande diferença indicava que o interior da Terra não é homogêneo e sua densidade aumenta com a profundidade. O interior da Terra deveria ter composição diferente da composição da superfície – deveria ser um núcleo metálico, pois os metais são mais densos.</a:t>
            </a:r>
          </a:p>
          <a:p>
            <a:pPr algn="just"/>
            <a:r>
              <a:rPr lang="pt-BR" altLang="pt-BR" smtClean="0"/>
              <a:t>Obs.: Em 1894, Sir Charles Vernon Boys (1855-1944) publicou um artigo no jornal </a:t>
            </a:r>
            <a:r>
              <a:rPr lang="pt-BR" altLang="pt-BR" i="1" smtClean="0"/>
              <a:t>Nature</a:t>
            </a:r>
            <a:r>
              <a:rPr lang="pt-BR" altLang="pt-BR" smtClean="0"/>
              <a:t> que continha o primeiro cálculo da constante G. Em vez de realizar uma nova experiência, Boys usou os dados originais de Cavendish para o cálculo.</a:t>
            </a:r>
          </a:p>
        </p:txBody>
      </p:sp>
      <p:sp>
        <p:nvSpPr>
          <p:cNvPr id="108548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E78AC3B-21CB-417D-8648-94031B9C20DC}" type="slidenum">
              <a:rPr lang="pt-BR" altLang="pt-BR" sz="1200" smtClean="0"/>
              <a:pPr/>
              <a:t>14</a:t>
            </a:fld>
            <a:endParaRPr lang="pt-BR" altLang="pt-BR" sz="1200" smtClean="0"/>
          </a:p>
        </p:txBody>
      </p:sp>
    </p:spTree>
    <p:extLst>
      <p:ext uri="{BB962C8B-B14F-4D97-AF65-F5344CB8AC3E}">
        <p14:creationId xmlns:p14="http://schemas.microsoft.com/office/powerpoint/2010/main" val="12259392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endParaRPr lang="pt-BR" altLang="pt-BR" smtClean="0"/>
          </a:p>
        </p:txBody>
      </p:sp>
      <p:sp>
        <p:nvSpPr>
          <p:cNvPr id="110596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61AE9FF-DF68-45F6-8836-2A3586CD4E29}" type="slidenum">
              <a:rPr lang="pt-BR" altLang="pt-BR" sz="1200" smtClean="0"/>
              <a:pPr/>
              <a:t>15</a:t>
            </a:fld>
            <a:endParaRPr lang="pt-BR" altLang="pt-BR" sz="1200" smtClean="0"/>
          </a:p>
        </p:txBody>
      </p:sp>
    </p:spTree>
    <p:extLst>
      <p:ext uri="{BB962C8B-B14F-4D97-AF65-F5344CB8AC3E}">
        <p14:creationId xmlns:p14="http://schemas.microsoft.com/office/powerpoint/2010/main" val="10071125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43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BR" altLang="pt-BR" b="1" smtClean="0"/>
              <a:t>Referência:</a:t>
            </a:r>
            <a:r>
              <a:rPr lang="pt-BR" altLang="pt-BR" smtClean="0"/>
              <a:t> CLOTFELTER, B. E. The Cavendish experimente as Cavendish knew it. </a:t>
            </a:r>
            <a:r>
              <a:rPr lang="pt-BR" altLang="pt-BR" i="1" smtClean="0"/>
              <a:t>American Journal of Physics</a:t>
            </a:r>
            <a:r>
              <a:rPr lang="pt-BR" altLang="pt-BR" smtClean="0"/>
              <a:t>, v. 55, n. 3, p. 210-213, March, 1987.</a:t>
            </a:r>
          </a:p>
          <a:p>
            <a:endParaRPr lang="pt-BR" altLang="pt-BR" smtClean="0"/>
          </a:p>
          <a:p>
            <a:endParaRPr lang="pt-BR" altLang="pt-BR" smtClean="0"/>
          </a:p>
        </p:txBody>
      </p:sp>
      <p:sp>
        <p:nvSpPr>
          <p:cNvPr id="112644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267FD07-4D3B-4905-96DC-A266110CDB14}" type="slidenum">
              <a:rPr lang="pt-BR" altLang="pt-BR" sz="1200" smtClean="0"/>
              <a:pPr/>
              <a:t>16</a:t>
            </a:fld>
            <a:endParaRPr lang="pt-BR" altLang="pt-BR" sz="1200" smtClean="0"/>
          </a:p>
        </p:txBody>
      </p:sp>
    </p:spTree>
    <p:extLst>
      <p:ext uri="{BB962C8B-B14F-4D97-AF65-F5344CB8AC3E}">
        <p14:creationId xmlns:p14="http://schemas.microsoft.com/office/powerpoint/2010/main" val="26173639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1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BR" altLang="pt-BR" b="1" smtClean="0"/>
              <a:t>Referência:</a:t>
            </a:r>
            <a:r>
              <a:rPr lang="pt-BR" altLang="pt-BR" smtClean="0"/>
              <a:t> CLOTFELTER, B. E. The Cavendish experimente as Cavendish knew it. </a:t>
            </a:r>
            <a:r>
              <a:rPr lang="pt-BR" altLang="pt-BR" i="1" smtClean="0"/>
              <a:t>American Journal of Physics</a:t>
            </a:r>
            <a:r>
              <a:rPr lang="pt-BR" altLang="pt-BR" smtClean="0"/>
              <a:t>, v. 55, n. 3, p. 210-213, March, 1987.</a:t>
            </a:r>
          </a:p>
          <a:p>
            <a:endParaRPr lang="pt-BR" altLang="pt-BR" smtClean="0"/>
          </a:p>
          <a:p>
            <a:endParaRPr lang="pt-BR" altLang="pt-BR" smtClean="0"/>
          </a:p>
        </p:txBody>
      </p:sp>
      <p:sp>
        <p:nvSpPr>
          <p:cNvPr id="114692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C067C20-7C36-4395-B3DA-AB054EAA9808}" type="slidenum">
              <a:rPr lang="pt-BR" altLang="pt-BR" sz="1200" smtClean="0"/>
              <a:pPr/>
              <a:t>17</a:t>
            </a:fld>
            <a:endParaRPr lang="pt-BR" altLang="pt-BR" sz="1200" smtClean="0"/>
          </a:p>
        </p:txBody>
      </p:sp>
    </p:spTree>
    <p:extLst>
      <p:ext uri="{BB962C8B-B14F-4D97-AF65-F5344CB8AC3E}">
        <p14:creationId xmlns:p14="http://schemas.microsoft.com/office/powerpoint/2010/main" val="1025338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5171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BR" altLang="pt-BR" smtClean="0"/>
              <a:t>Obs.: 1 pé parisiense = 0,3248 m</a:t>
            </a:r>
          </a:p>
        </p:txBody>
      </p:sp>
      <p:sp>
        <p:nvSpPr>
          <p:cNvPr id="135172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29281A5-86B5-4BC4-88F0-EAF1904A6361}" type="slidenum">
              <a:rPr lang="pt-BR" altLang="pt-BR" sz="1200" smtClean="0"/>
              <a:pPr/>
              <a:t>19</a:t>
            </a:fld>
            <a:endParaRPr lang="pt-BR" altLang="pt-BR" sz="1200" smtClean="0"/>
          </a:p>
        </p:txBody>
      </p:sp>
    </p:spTree>
    <p:extLst>
      <p:ext uri="{BB962C8B-B14F-4D97-AF65-F5344CB8AC3E}">
        <p14:creationId xmlns:p14="http://schemas.microsoft.com/office/powerpoint/2010/main" val="27955136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7219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  <p:sp>
        <p:nvSpPr>
          <p:cNvPr id="137220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8BD350C-89A4-4EA4-B0E3-468F223D24B7}" type="slidenum">
              <a:rPr lang="pt-BR" altLang="pt-BR" sz="1200" smtClean="0"/>
              <a:pPr/>
              <a:t>20</a:t>
            </a:fld>
            <a:endParaRPr lang="pt-BR" altLang="pt-BR" sz="1200" smtClean="0"/>
          </a:p>
        </p:txBody>
      </p:sp>
    </p:spTree>
    <p:extLst>
      <p:ext uri="{BB962C8B-B14F-4D97-AF65-F5344CB8AC3E}">
        <p14:creationId xmlns:p14="http://schemas.microsoft.com/office/powerpoint/2010/main" val="1104274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  <p:sp>
        <p:nvSpPr>
          <p:cNvPr id="83972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AA00A91-4E48-49A8-9DC5-3A37555CCF3D}" type="slidenum">
              <a:rPr lang="pt-BR" altLang="pt-BR" sz="1200" smtClean="0"/>
              <a:pPr/>
              <a:t>2</a:t>
            </a:fld>
            <a:endParaRPr lang="pt-BR" altLang="pt-BR" sz="1200" smtClean="0"/>
          </a:p>
        </p:txBody>
      </p:sp>
    </p:spTree>
    <p:extLst>
      <p:ext uri="{BB962C8B-B14F-4D97-AF65-F5344CB8AC3E}">
        <p14:creationId xmlns:p14="http://schemas.microsoft.com/office/powerpoint/2010/main" val="1988175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  <p:sp>
        <p:nvSpPr>
          <p:cNvPr id="83972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AA00A91-4E48-49A8-9DC5-3A37555CCF3D}" type="slidenum">
              <a:rPr lang="pt-BR" altLang="pt-BR" sz="1200" smtClean="0"/>
              <a:pPr/>
              <a:t>3</a:t>
            </a:fld>
            <a:endParaRPr lang="pt-BR" altLang="pt-BR" sz="1200" smtClean="0"/>
          </a:p>
        </p:txBody>
      </p:sp>
    </p:spTree>
    <p:extLst>
      <p:ext uri="{BB962C8B-B14F-4D97-AF65-F5344CB8AC3E}">
        <p14:creationId xmlns:p14="http://schemas.microsoft.com/office/powerpoint/2010/main" val="1153773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  <p:sp>
        <p:nvSpPr>
          <p:cNvPr id="88068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258A37A-EE31-4692-A52E-D018FE1C85E4}" type="slidenum">
              <a:rPr lang="pt-BR" altLang="pt-BR" sz="1200" smtClean="0"/>
              <a:pPr/>
              <a:t>4</a:t>
            </a:fld>
            <a:endParaRPr lang="pt-BR" altLang="pt-BR" sz="1200" smtClean="0"/>
          </a:p>
        </p:txBody>
      </p:sp>
    </p:spTree>
    <p:extLst>
      <p:ext uri="{BB962C8B-B14F-4D97-AF65-F5344CB8AC3E}">
        <p14:creationId xmlns:p14="http://schemas.microsoft.com/office/powerpoint/2010/main" val="2454200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BR" altLang="pt-BR" b="1" smtClean="0"/>
              <a:t>Referência:</a:t>
            </a:r>
            <a:r>
              <a:rPr lang="pt-BR" altLang="pt-BR" smtClean="0"/>
              <a:t> CLOTFELTER, B. E. The Cavendish experiment as Cavendish knew it. </a:t>
            </a:r>
            <a:r>
              <a:rPr lang="pt-BR" altLang="pt-BR" i="1" smtClean="0"/>
              <a:t>American Journal of Physics</a:t>
            </a:r>
            <a:r>
              <a:rPr lang="pt-BR" altLang="pt-BR" smtClean="0"/>
              <a:t>, v. 55, n. 3, p. 210-213, March, 1987.</a:t>
            </a:r>
          </a:p>
        </p:txBody>
      </p:sp>
      <p:sp>
        <p:nvSpPr>
          <p:cNvPr id="90116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A779A25-8F48-4913-9931-C137817D05F9}" type="slidenum">
              <a:rPr lang="pt-BR" altLang="pt-BR" sz="1200" smtClean="0"/>
              <a:pPr/>
              <a:t>5</a:t>
            </a:fld>
            <a:endParaRPr lang="pt-BR" altLang="pt-BR" sz="1200" smtClean="0"/>
          </a:p>
        </p:txBody>
      </p:sp>
    </p:spTree>
    <p:extLst>
      <p:ext uri="{BB962C8B-B14F-4D97-AF65-F5344CB8AC3E}">
        <p14:creationId xmlns:p14="http://schemas.microsoft.com/office/powerpoint/2010/main" val="15226707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Espaço Reservado para Anotações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pt-BR" altLang="pt-BR" b="1" dirty="0" smtClean="0"/>
              <a:t>Referência:</a:t>
            </a:r>
            <a:r>
              <a:rPr lang="pt-BR" altLang="pt-BR" dirty="0" smtClean="0"/>
              <a:t> GALILEI, Galileu. </a:t>
            </a:r>
            <a:r>
              <a:rPr lang="pt-BR" altLang="pt-BR" i="1" dirty="0" smtClean="0"/>
              <a:t>Duas Novas Ciências</a:t>
            </a:r>
            <a:r>
              <a:rPr lang="pt-BR" altLang="pt-BR" dirty="0" smtClean="0"/>
              <a:t>. 2</a:t>
            </a:r>
            <a:r>
              <a:rPr lang="pt-BR" altLang="pt-BR" u="sng" strike="sngStrike" baseline="30000" dirty="0" smtClean="0"/>
              <a:t>ª</a:t>
            </a:r>
            <a:r>
              <a:rPr lang="pt-BR" altLang="pt-BR" dirty="0" smtClean="0"/>
              <a:t> edição. Rio de Janeiro: Museu de Astronomia e Ciências Afins; São Paulo: Nova Stella, 1988.</a:t>
            </a:r>
          </a:p>
        </p:txBody>
      </p:sp>
      <p:sp>
        <p:nvSpPr>
          <p:cNvPr id="92164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77F773B-3866-4546-B01C-3D2AC2CB56AC}" type="slidenum">
              <a:rPr lang="pt-BR" altLang="pt-BR" sz="1200" smtClean="0"/>
              <a:pPr/>
              <a:t>6</a:t>
            </a:fld>
            <a:endParaRPr lang="pt-BR" altLang="pt-BR" sz="1200" smtClean="0"/>
          </a:p>
        </p:txBody>
      </p:sp>
    </p:spTree>
    <p:extLst>
      <p:ext uri="{BB962C8B-B14F-4D97-AF65-F5344CB8AC3E}">
        <p14:creationId xmlns:p14="http://schemas.microsoft.com/office/powerpoint/2010/main" val="16451243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4211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BR" altLang="pt-BR" b="1" smtClean="0"/>
              <a:t>Referência:</a:t>
            </a:r>
            <a:r>
              <a:rPr lang="pt-BR" altLang="pt-BR" smtClean="0"/>
              <a:t> CLOTFELTER, B. E. The Cavendish experiment as Cavendish knew it. </a:t>
            </a:r>
            <a:r>
              <a:rPr lang="pt-BR" altLang="pt-BR" i="1" smtClean="0"/>
              <a:t>American Journal of Physics</a:t>
            </a:r>
            <a:r>
              <a:rPr lang="pt-BR" altLang="pt-BR" smtClean="0"/>
              <a:t>, v. 55, n. 3, p. 210-213, March, 1987.</a:t>
            </a:r>
          </a:p>
        </p:txBody>
      </p:sp>
      <p:sp>
        <p:nvSpPr>
          <p:cNvPr id="94212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E551C41-86F2-4F6E-8AA9-A602C971A74A}" type="slidenum">
              <a:rPr lang="pt-BR" altLang="pt-BR" sz="1200" smtClean="0"/>
              <a:pPr/>
              <a:t>7</a:t>
            </a:fld>
            <a:endParaRPr lang="pt-BR" altLang="pt-BR" sz="1200" smtClean="0"/>
          </a:p>
        </p:txBody>
      </p:sp>
    </p:spTree>
    <p:extLst>
      <p:ext uri="{BB962C8B-B14F-4D97-AF65-F5344CB8AC3E}">
        <p14:creationId xmlns:p14="http://schemas.microsoft.com/office/powerpoint/2010/main" val="25430219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9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BR" altLang="pt-BR" b="1" smtClean="0"/>
              <a:t>Referência:</a:t>
            </a:r>
            <a:r>
              <a:rPr lang="pt-BR" altLang="pt-BR" smtClean="0"/>
              <a:t> CLOTFELTER, B. E. The Cavendish experiment as Cavendish knew it. </a:t>
            </a:r>
            <a:r>
              <a:rPr lang="pt-BR" altLang="pt-BR" i="1" smtClean="0"/>
              <a:t>American Journal of Physics</a:t>
            </a:r>
            <a:r>
              <a:rPr lang="pt-BR" altLang="pt-BR" smtClean="0"/>
              <a:t>, v. 55, n. 3, p. 210-213, March, 1987.</a:t>
            </a:r>
          </a:p>
        </p:txBody>
      </p:sp>
      <p:sp>
        <p:nvSpPr>
          <p:cNvPr id="96260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F362285-3221-4648-8255-D2BA7047D300}" type="slidenum">
              <a:rPr lang="pt-BR" altLang="pt-BR" sz="1200" smtClean="0"/>
              <a:pPr/>
              <a:t>8</a:t>
            </a:fld>
            <a:endParaRPr lang="pt-BR" altLang="pt-BR" sz="1200" smtClean="0"/>
          </a:p>
        </p:txBody>
      </p:sp>
    </p:spTree>
    <p:extLst>
      <p:ext uri="{BB962C8B-B14F-4D97-AF65-F5344CB8AC3E}">
        <p14:creationId xmlns:p14="http://schemas.microsoft.com/office/powerpoint/2010/main" val="27492130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7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BR" altLang="pt-BR" b="1" smtClean="0"/>
              <a:t>Referência:</a:t>
            </a:r>
            <a:r>
              <a:rPr lang="pt-BR" altLang="pt-BR" smtClean="0"/>
              <a:t> CLOTFELTER, B. E. The Cavendish experiment as Cavendish knew it. </a:t>
            </a:r>
            <a:r>
              <a:rPr lang="pt-BR" altLang="pt-BR" i="1" smtClean="0"/>
              <a:t>American Journal of Physics</a:t>
            </a:r>
            <a:r>
              <a:rPr lang="pt-BR" altLang="pt-BR" smtClean="0"/>
              <a:t>, v. 55, n. 3, p. 210-213, March, 1987.</a:t>
            </a:r>
          </a:p>
          <a:p>
            <a:endParaRPr lang="pt-BR" altLang="pt-BR" smtClean="0"/>
          </a:p>
        </p:txBody>
      </p:sp>
      <p:sp>
        <p:nvSpPr>
          <p:cNvPr id="98308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5567F2C-5FAC-43B7-B997-9F1F9C8614AE}" type="slidenum">
              <a:rPr lang="pt-BR" altLang="pt-BR" sz="1200" smtClean="0"/>
              <a:pPr/>
              <a:t>9</a:t>
            </a:fld>
            <a:endParaRPr lang="pt-BR" altLang="pt-BR" sz="1200" smtClean="0"/>
          </a:p>
        </p:txBody>
      </p:sp>
    </p:spTree>
    <p:extLst>
      <p:ext uri="{BB962C8B-B14F-4D97-AF65-F5344CB8AC3E}">
        <p14:creationId xmlns:p14="http://schemas.microsoft.com/office/powerpoint/2010/main" val="1315995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Large confetti"/>
          <p:cNvSpPr>
            <a:spLocks noChangeArrowheads="1"/>
          </p:cNvSpPr>
          <p:nvPr/>
        </p:nvSpPr>
        <p:spPr bwMode="ltGray">
          <a:xfrm>
            <a:off x="484188" y="1549400"/>
            <a:ext cx="8158162" cy="1689100"/>
          </a:xfrm>
          <a:prstGeom prst="rect">
            <a:avLst/>
          </a:prstGeom>
          <a:pattFill prst="lgConfetti">
            <a:fgClr>
              <a:schemeClr val="accent2">
                <a:alpha val="50195"/>
              </a:schemeClr>
            </a:fgClr>
            <a:bgClr>
              <a:schemeClr val="folHlink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pt-BR" altLang="pt-BR" smtClean="0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ltGray">
          <a:xfrm>
            <a:off x="228600" y="3206750"/>
            <a:ext cx="8686800" cy="77788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pt-BR" altLang="pt-BR" smtClean="0"/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ltGray">
          <a:xfrm>
            <a:off x="228600" y="1482725"/>
            <a:ext cx="8686800" cy="77788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pt-BR" altLang="pt-BR" smtClean="0"/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ltGray">
          <a:xfrm>
            <a:off x="8623300" y="1246188"/>
            <a:ext cx="77788" cy="223520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pt-BR" altLang="pt-BR" smtClean="0"/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ltGray">
          <a:xfrm>
            <a:off x="434975" y="1252538"/>
            <a:ext cx="77788" cy="223520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pt-BR" altLang="pt-BR" smtClean="0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ltGray">
          <a:xfrm>
            <a:off x="2830513" y="5783263"/>
            <a:ext cx="3481387" cy="77787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pt-BR" altLang="pt-BR" smtClean="0"/>
          </a:p>
        </p:txBody>
      </p:sp>
      <p:sp>
        <p:nvSpPr>
          <p:cNvPr id="10" name="Rectangle 8" descr="Large confetti"/>
          <p:cNvSpPr>
            <a:spLocks noChangeArrowheads="1"/>
          </p:cNvSpPr>
          <p:nvPr/>
        </p:nvSpPr>
        <p:spPr bwMode="ltGray">
          <a:xfrm>
            <a:off x="4095750" y="5734050"/>
            <a:ext cx="949325" cy="176213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pt-BR" altLang="pt-BR" smtClean="0"/>
          </a:p>
        </p:txBody>
      </p:sp>
      <p:sp>
        <p:nvSpPr>
          <p:cNvPr id="4105" name="Rectangle 9" descr="Large confetti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143000"/>
          </a:xfrm>
          <a:pattFill prst="lgConfetti">
            <a:fgClr>
              <a:schemeClr val="accent2"/>
            </a:fgClr>
            <a:bgClr>
              <a:schemeClr val="folHlink"/>
            </a:bgClr>
          </a:patt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465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</p:spPr>
        <p:txBody>
          <a:bodyPr anchor="b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DE58C6-224E-41C6-A381-A9459273193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40623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33" descr="Large confetti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B4E78-1BB3-4924-BEC3-D3796D5C2F6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30487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21488" y="284163"/>
            <a:ext cx="2044700" cy="5811837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284163"/>
            <a:ext cx="5983288" cy="5811837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33" descr="Large confetti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A70488-A3F2-4676-B3E6-863F2CD0AEE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47707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3788" y="284163"/>
            <a:ext cx="77724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685800" y="1905000"/>
            <a:ext cx="7772400" cy="4191000"/>
          </a:xfrm>
        </p:spPr>
        <p:txBody>
          <a:bodyPr/>
          <a:lstStyle/>
          <a:p>
            <a:pPr lvl="0"/>
            <a:endParaRPr lang="pt-BR" noProof="0" smtClean="0"/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33" descr="Large confetti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9D7B6-24E3-4B04-8375-0F1284CA3DF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31417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33" descr="Large confetti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CAA3A-F465-4A0C-9A92-5D192DB3249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91505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33" descr="Large confetti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3E02BA-24A3-4046-8233-B17F7071DD9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52771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033" descr="Large confetti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238D5-28FC-4299-9DED-A6D06B93843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74606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1033" descr="Large confetti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A7862-B4BA-4F77-95B7-892C54F35F8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2683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33" descr="Large confetti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EB759-10FF-41A4-A3F0-602C5C20CD9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71224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033" descr="Large confetti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C5320-2CB8-4293-BDF0-44F16472492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96727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033" descr="Large confetti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72FAEE-6AE4-4BA0-B5ED-90D00454CB7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06272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033" descr="Large confetti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8B1F8-A10F-4FA7-8137-5EA5749F0B3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67654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 descr="Large confetti"/>
          <p:cNvSpPr>
            <a:spLocks noGrp="1" noChangeArrowheads="1"/>
          </p:cNvSpPr>
          <p:nvPr>
            <p:ph type="title"/>
          </p:nvPr>
        </p:nvSpPr>
        <p:spPr bwMode="auto">
          <a:xfrm>
            <a:off x="1093788" y="28416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05000"/>
            <a:ext cx="77724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3076" name="Rectangle 10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1030"/>
          <p:cNvSpPr>
            <a:spLocks noChangeArrowheads="1"/>
          </p:cNvSpPr>
          <p:nvPr/>
        </p:nvSpPr>
        <p:spPr bwMode="auto">
          <a:xfrm>
            <a:off x="0" y="1512888"/>
            <a:ext cx="8458200" cy="8731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pt-BR" altLang="pt-BR" smtClean="0"/>
          </a:p>
        </p:txBody>
      </p:sp>
      <p:sp>
        <p:nvSpPr>
          <p:cNvPr id="1031" name="Rectangle 1031" descr="Large confetti"/>
          <p:cNvSpPr>
            <a:spLocks noChangeArrowheads="1"/>
          </p:cNvSpPr>
          <p:nvPr/>
        </p:nvSpPr>
        <p:spPr bwMode="ltGray">
          <a:xfrm>
            <a:off x="247650" y="0"/>
            <a:ext cx="793750" cy="1841500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pt-BR" altLang="pt-BR" smtClean="0"/>
          </a:p>
        </p:txBody>
      </p:sp>
      <p:sp>
        <p:nvSpPr>
          <p:cNvPr id="1032" name="Rectangle 1032"/>
          <p:cNvSpPr>
            <a:spLocks noChangeArrowheads="1"/>
          </p:cNvSpPr>
          <p:nvPr/>
        </p:nvSpPr>
        <p:spPr bwMode="auto">
          <a:xfrm>
            <a:off x="7067550" y="6553200"/>
            <a:ext cx="2076450" cy="7937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pt-BR" altLang="pt-BR" smtClean="0"/>
          </a:p>
        </p:txBody>
      </p:sp>
      <p:sp>
        <p:nvSpPr>
          <p:cNvPr id="3081" name="Rectangle 1033" descr="Large confetti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16900" y="6248400"/>
            <a:ext cx="533400" cy="609600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0F8B639-D61C-4221-AF51-0FB541A6CDE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0" r:id="rId1"/>
    <p:sldLayoutId id="2147484079" r:id="rId2"/>
    <p:sldLayoutId id="2147484080" r:id="rId3"/>
    <p:sldLayoutId id="2147484081" r:id="rId4"/>
    <p:sldLayoutId id="2147484082" r:id="rId5"/>
    <p:sldLayoutId id="2147484083" r:id="rId6"/>
    <p:sldLayoutId id="2147484084" r:id="rId7"/>
    <p:sldLayoutId id="2147484085" r:id="rId8"/>
    <p:sldLayoutId id="2147484086" r:id="rId9"/>
    <p:sldLayoutId id="2147484087" r:id="rId10"/>
    <p:sldLayoutId id="2147484088" r:id="rId11"/>
    <p:sldLayoutId id="21474840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85000"/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2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7.jpeg"/><Relationship Id="rId9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4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B74951A1-8794-475F-9510-025FB111CF65}" type="slidenum">
              <a:rPr lang="pt-BR" altLang="pt-BR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SzTx/>
                <a:buFontTx/>
                <a:buNone/>
              </a:pPr>
              <a:t>1</a:t>
            </a:fld>
            <a:endParaRPr lang="pt-BR" altLang="pt-BR" sz="1400" smtClean="0">
              <a:solidFill>
                <a:schemeClr val="bg1"/>
              </a:solidFill>
            </a:endParaRPr>
          </a:p>
        </p:txBody>
      </p:sp>
      <p:sp>
        <p:nvSpPr>
          <p:cNvPr id="84995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475656" y="1772816"/>
            <a:ext cx="6507163" cy="865188"/>
          </a:xfrm>
        </p:spPr>
        <p:txBody>
          <a:bodyPr/>
          <a:lstStyle/>
          <a:p>
            <a:pPr algn="ctr" eaLnBrk="1" hangingPunct="1"/>
            <a:r>
              <a:rPr lang="pt-BR" altLang="pt-BR" sz="2400" b="1" dirty="0" smtClean="0"/>
              <a:t>HENRY CAVENDISH (1731-1810) E O CÁLCULO DA DENSIDADE DA TERRA</a:t>
            </a:r>
          </a:p>
        </p:txBody>
      </p:sp>
      <p:pic>
        <p:nvPicPr>
          <p:cNvPr id="84996" name="Image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675754"/>
            <a:ext cx="2933872" cy="357264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325563" y="346075"/>
            <a:ext cx="638333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4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pt-BR" altLang="pt-BR" sz="2400" b="1" dirty="0"/>
              <a:t>UNIVERSIDADE ESTADUAL DE MARINGÁ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pt-BR" altLang="pt-BR" sz="2400" b="1" dirty="0"/>
              <a:t>DEPARTAMENTO DE FÍSICA</a:t>
            </a:r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179388" y="6236989"/>
            <a:ext cx="2520950" cy="3603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85000"/>
              <a:buBlip>
                <a:blip r:embed="rId4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pt-BR" altLang="pt-BR" sz="2000" b="1" kern="0" dirty="0" smtClean="0"/>
              <a:t>Prof. Daniel Gardelli</a:t>
            </a: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6559340"/>
              </p:ext>
            </p:extLst>
          </p:nvPr>
        </p:nvGraphicFramePr>
        <p:xfrm>
          <a:off x="7876356" y="357188"/>
          <a:ext cx="8001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557" r:id="rId6" imgW="2199132" imgH="2164385" progId="CDraw5">
                  <p:embed/>
                </p:oleObj>
              </mc:Choice>
              <mc:Fallback>
                <p:oleObj r:id="rId6" imgW="2199132" imgH="2164385" progId="CDraw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6356" y="357188"/>
                        <a:ext cx="8001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14AA8778-3EF3-4257-B401-DB008E2F351F}" type="slidenum">
              <a:rPr lang="pt-BR" altLang="pt-BR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SzTx/>
                <a:buFontTx/>
                <a:buNone/>
              </a:pPr>
              <a:t>10</a:t>
            </a:fld>
            <a:endParaRPr lang="pt-BR" altLang="pt-BR" sz="1400" smtClean="0">
              <a:solidFill>
                <a:schemeClr val="bg1"/>
              </a:solidFill>
            </a:endParaRPr>
          </a:p>
        </p:txBody>
      </p:sp>
      <p:sp>
        <p:nvSpPr>
          <p:cNvPr id="99331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171575" y="188913"/>
            <a:ext cx="6569075" cy="1152525"/>
          </a:xfrm>
        </p:spPr>
        <p:txBody>
          <a:bodyPr/>
          <a:lstStyle/>
          <a:p>
            <a:pPr algn="ctr" eaLnBrk="1" hangingPunct="1"/>
            <a:r>
              <a:rPr lang="pt-BR" altLang="pt-BR" sz="2400" b="1" smtClean="0"/>
              <a:t>O ARTIGO DE CAVENDISH:</a:t>
            </a:r>
            <a:br>
              <a:rPr lang="pt-BR" altLang="pt-BR" sz="2400" b="1" smtClean="0"/>
            </a:br>
            <a:r>
              <a:rPr lang="pt-BR" altLang="pt-BR" sz="2400" b="1" i="1" smtClean="0"/>
              <a:t>Experiments to determine the Density of the Earth</a:t>
            </a:r>
            <a:br>
              <a:rPr lang="pt-BR" altLang="pt-BR" sz="2400" b="1" i="1" smtClean="0"/>
            </a:br>
            <a:r>
              <a:rPr lang="pt-BR" altLang="pt-BR" sz="2400" b="1" smtClean="0"/>
              <a:t>1798</a:t>
            </a:r>
          </a:p>
        </p:txBody>
      </p:sp>
      <p:pic>
        <p:nvPicPr>
          <p:cNvPr id="99332" name="Picture 8" descr="http://www.grupoescolar.com/a/b/5858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7963" y="71438"/>
            <a:ext cx="1065212" cy="13414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3955446"/>
            <a:ext cx="2016224" cy="769698"/>
          </a:xfrm>
          <a:prstGeom prst="rect">
            <a:avLst/>
          </a:prstGeom>
          <a:blipFill rotWithShape="0">
            <a:blip r:embed="rId5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99334" name="CaixaDeTexto 2"/>
          <p:cNvSpPr txBox="1">
            <a:spLocks noChangeArrowheads="1"/>
          </p:cNvSpPr>
          <p:nvPr/>
        </p:nvSpPr>
        <p:spPr bwMode="auto">
          <a:xfrm>
            <a:off x="107950" y="3316288"/>
            <a:ext cx="88566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pt-BR" altLang="pt-BR" sz="2000" b="1"/>
              <a:t>Cálculo do peso da esfera de chumbo</a:t>
            </a:r>
          </a:p>
        </p:txBody>
      </p:sp>
      <p:sp>
        <p:nvSpPr>
          <p:cNvPr id="99335" name="CaixaDeTexto 11"/>
          <p:cNvSpPr txBox="1">
            <a:spLocks noChangeArrowheads="1"/>
          </p:cNvSpPr>
          <p:nvPr/>
        </p:nvSpPr>
        <p:spPr bwMode="auto">
          <a:xfrm>
            <a:off x="107950" y="4973638"/>
            <a:ext cx="88566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0"/>
              </a:spcBef>
              <a:buSzTx/>
              <a:buFontTx/>
              <a:buNone/>
            </a:pPr>
            <a:r>
              <a:rPr lang="pt-BR" altLang="pt-BR" sz="2000" b="1"/>
              <a:t>Dividindo </a:t>
            </a:r>
            <a:r>
              <a:rPr lang="pt-BR" altLang="pt-BR" sz="2000" b="1" i="1"/>
              <a:t>(VIII)</a:t>
            </a:r>
            <a:r>
              <a:rPr lang="pt-BR" altLang="pt-BR" sz="2000" b="1"/>
              <a:t> por </a:t>
            </a:r>
            <a:r>
              <a:rPr lang="pt-BR" altLang="pt-BR" sz="2000" b="1" i="1"/>
              <a:t>(IX)</a:t>
            </a:r>
            <a:r>
              <a:rPr lang="pt-BR" altLang="pt-BR" sz="2000" b="1"/>
              <a:t>, ficamos com:</a:t>
            </a:r>
            <a:r>
              <a:rPr lang="pt-BR" altLang="pt-BR" sz="2000"/>
              <a:t> </a:t>
            </a:r>
          </a:p>
        </p:txBody>
      </p:sp>
      <p:sp>
        <p:nvSpPr>
          <p:cNvPr id="99336" name="CaixaDeTexto 13"/>
          <p:cNvSpPr txBox="1">
            <a:spLocks noChangeArrowheads="1"/>
          </p:cNvSpPr>
          <p:nvPr/>
        </p:nvSpPr>
        <p:spPr bwMode="auto">
          <a:xfrm>
            <a:off x="107950" y="1773238"/>
            <a:ext cx="88566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pt-BR" altLang="pt-BR" sz="2000" b="1"/>
              <a:t>Cálculo da força entre a esfera de chumbo com a esfera de água</a:t>
            </a:r>
          </a:p>
        </p:txBody>
      </p:sp>
      <p:sp>
        <p:nvSpPr>
          <p:cNvPr id="15" name="CaixaDeTexto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99592" y="2132856"/>
            <a:ext cx="3384376" cy="1004057"/>
          </a:xfrm>
          <a:prstGeom prst="rect">
            <a:avLst/>
          </a:prstGeom>
          <a:blipFill rotWithShape="0">
            <a:blip r:embed="rId6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6" name="CaixaDeTexto 1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43187" y="5516283"/>
            <a:ext cx="6984776" cy="737638"/>
          </a:xfrm>
          <a:prstGeom prst="rect">
            <a:avLst/>
          </a:prstGeom>
          <a:blipFill rotWithShape="0">
            <a:blip r:embed="rId7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3" name="CaixaDeTexto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55976" y="2348880"/>
            <a:ext cx="4032448" cy="669479"/>
          </a:xfrm>
          <a:prstGeom prst="rect">
            <a:avLst/>
          </a:prstGeom>
          <a:blipFill rotWithShape="0">
            <a:blip r:embed="rId8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9" name="CaixaDeTexto 1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292079" y="3983657"/>
            <a:ext cx="3601095" cy="669479"/>
          </a:xfrm>
          <a:prstGeom prst="rect">
            <a:avLst/>
          </a:prstGeom>
          <a:blipFill rotWithShape="0">
            <a:blip r:embed="rId9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0" name="CaixaDeTexto 1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267744" y="3773152"/>
            <a:ext cx="3024336" cy="951992"/>
          </a:xfrm>
          <a:prstGeom prst="rect">
            <a:avLst/>
          </a:prstGeom>
          <a:blipFill rotWithShape="0">
            <a:blip r:embed="rId10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E1BAD591-B63A-4C4E-A34D-28B1E881733E}" type="slidenum">
              <a:rPr lang="pt-BR" altLang="pt-BR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SzTx/>
                <a:buFontTx/>
                <a:buNone/>
              </a:pPr>
              <a:t>11</a:t>
            </a:fld>
            <a:endParaRPr lang="pt-BR" altLang="pt-BR" sz="1400" smtClean="0">
              <a:solidFill>
                <a:schemeClr val="bg1"/>
              </a:solidFill>
            </a:endParaRPr>
          </a:p>
        </p:txBody>
      </p:sp>
      <p:sp>
        <p:nvSpPr>
          <p:cNvPr id="101379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171575" y="188913"/>
            <a:ext cx="6569075" cy="1152525"/>
          </a:xfrm>
        </p:spPr>
        <p:txBody>
          <a:bodyPr/>
          <a:lstStyle/>
          <a:p>
            <a:pPr algn="ctr" eaLnBrk="1" hangingPunct="1"/>
            <a:r>
              <a:rPr lang="pt-BR" altLang="pt-BR" sz="2400" b="1" smtClean="0"/>
              <a:t>O ARTIGO DE CAVENDISH:</a:t>
            </a:r>
            <a:br>
              <a:rPr lang="pt-BR" altLang="pt-BR" sz="2400" b="1" smtClean="0"/>
            </a:br>
            <a:r>
              <a:rPr lang="pt-BR" altLang="pt-BR" sz="2400" b="1" i="1" smtClean="0"/>
              <a:t>Experiments to determine the Density of the Earth</a:t>
            </a:r>
            <a:br>
              <a:rPr lang="pt-BR" altLang="pt-BR" sz="2400" b="1" i="1" smtClean="0"/>
            </a:br>
            <a:r>
              <a:rPr lang="pt-BR" altLang="pt-BR" sz="2400" b="1" smtClean="0"/>
              <a:t>1798</a:t>
            </a:r>
          </a:p>
        </p:txBody>
      </p:sp>
      <p:pic>
        <p:nvPicPr>
          <p:cNvPr id="101380" name="Picture 8" descr="http://www.grupoescolar.com/a/b/5858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7963" y="71438"/>
            <a:ext cx="1065212" cy="13414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1381" name="CaixaDeTexto 11"/>
          <p:cNvSpPr txBox="1">
            <a:spLocks noChangeArrowheads="1"/>
          </p:cNvSpPr>
          <p:nvPr/>
        </p:nvSpPr>
        <p:spPr bwMode="auto">
          <a:xfrm>
            <a:off x="107950" y="3460750"/>
            <a:ext cx="88566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0"/>
              </a:spcBef>
              <a:buSzTx/>
              <a:buFontTx/>
              <a:buNone/>
            </a:pPr>
            <a:r>
              <a:rPr lang="pt-BR" altLang="pt-BR" sz="2000" b="1"/>
              <a:t>Igualando (IV) e (XI), tem-se:</a:t>
            </a:r>
            <a:r>
              <a:rPr lang="pt-BR" altLang="pt-BR" sz="2000"/>
              <a:t> </a:t>
            </a:r>
          </a:p>
        </p:txBody>
      </p:sp>
      <p:sp>
        <p:nvSpPr>
          <p:cNvPr id="101382" name="CaixaDeTexto 13"/>
          <p:cNvSpPr txBox="1">
            <a:spLocks noChangeArrowheads="1"/>
          </p:cNvSpPr>
          <p:nvPr/>
        </p:nvSpPr>
        <p:spPr bwMode="auto">
          <a:xfrm>
            <a:off x="107950" y="1949450"/>
            <a:ext cx="88566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0"/>
              </a:spcBef>
              <a:buSzTx/>
              <a:buFontTx/>
              <a:buNone/>
            </a:pPr>
            <a:r>
              <a:rPr lang="pt-BR" altLang="pt-BR" sz="2000" b="1"/>
              <a:t>Multiplicando (VII) e (X), vem que:</a:t>
            </a:r>
          </a:p>
        </p:txBody>
      </p:sp>
      <p:sp>
        <p:nvSpPr>
          <p:cNvPr id="16" name="CaixaDeTexto 1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43187" y="2419939"/>
            <a:ext cx="6984776" cy="865045"/>
          </a:xfrm>
          <a:prstGeom prst="rect">
            <a:avLst/>
          </a:prstGeom>
          <a:blipFill rotWithShape="0">
            <a:blip r:embed="rId5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0" name="CaixaDeTexto 1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27584" y="4060862"/>
            <a:ext cx="6984776" cy="880306"/>
          </a:xfrm>
          <a:prstGeom prst="rect">
            <a:avLst/>
          </a:prstGeom>
          <a:blipFill rotWithShape="0">
            <a:blip r:embed="rId6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21" name="CaixaDeTexto 2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115616" y="5284998"/>
            <a:ext cx="6984776" cy="880306"/>
          </a:xfrm>
          <a:prstGeom prst="rect">
            <a:avLst/>
          </a:prstGeom>
          <a:blipFill rotWithShape="0">
            <a:blip r:embed="rId7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BD1FD9EC-0B4F-4CFE-8D25-8AA74A54E498}" type="slidenum">
              <a:rPr lang="pt-BR" altLang="pt-BR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SzTx/>
                <a:buFontTx/>
                <a:buNone/>
              </a:pPr>
              <a:t>12</a:t>
            </a:fld>
            <a:endParaRPr lang="pt-BR" altLang="pt-BR" sz="1400" smtClean="0">
              <a:solidFill>
                <a:schemeClr val="bg1"/>
              </a:solidFill>
            </a:endParaRPr>
          </a:p>
        </p:txBody>
      </p:sp>
      <p:sp>
        <p:nvSpPr>
          <p:cNvPr id="103427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171575" y="188913"/>
            <a:ext cx="6569075" cy="1152525"/>
          </a:xfrm>
        </p:spPr>
        <p:txBody>
          <a:bodyPr/>
          <a:lstStyle/>
          <a:p>
            <a:pPr algn="ctr" eaLnBrk="1" hangingPunct="1"/>
            <a:r>
              <a:rPr lang="pt-BR" altLang="pt-BR" sz="2400" b="1" smtClean="0"/>
              <a:t>O ARTIGO DE CAVENDISH:</a:t>
            </a:r>
            <a:br>
              <a:rPr lang="pt-BR" altLang="pt-BR" sz="2400" b="1" smtClean="0"/>
            </a:br>
            <a:r>
              <a:rPr lang="pt-BR" altLang="pt-BR" sz="2400" b="1" i="1" smtClean="0"/>
              <a:t>Experiments to determine the Density of the Earth</a:t>
            </a:r>
            <a:br>
              <a:rPr lang="pt-BR" altLang="pt-BR" sz="2400" b="1" i="1" smtClean="0"/>
            </a:br>
            <a:r>
              <a:rPr lang="pt-BR" altLang="pt-BR" sz="2400" b="1" smtClean="0"/>
              <a:t>1798</a:t>
            </a:r>
          </a:p>
        </p:txBody>
      </p:sp>
      <p:pic>
        <p:nvPicPr>
          <p:cNvPr id="103428" name="Picture 8" descr="http://www.grupoescolar.com/a/b/5858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7963" y="71438"/>
            <a:ext cx="1065212" cy="13414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429" name="CaixaDeTexto 16"/>
          <p:cNvSpPr txBox="1">
            <a:spLocks noChangeArrowheads="1"/>
          </p:cNvSpPr>
          <p:nvPr/>
        </p:nvSpPr>
        <p:spPr bwMode="auto">
          <a:xfrm>
            <a:off x="107950" y="2997200"/>
            <a:ext cx="88566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0"/>
              </a:spcBef>
              <a:buSzTx/>
              <a:buFontTx/>
              <a:buNone/>
            </a:pPr>
            <a:r>
              <a:rPr lang="pt-BR" altLang="pt-BR" sz="2000" b="1"/>
              <a:t>Considerando:</a:t>
            </a:r>
            <a:endParaRPr lang="pt-BR" altLang="pt-BR" sz="2000"/>
          </a:p>
        </p:txBody>
      </p:sp>
      <p:sp>
        <p:nvSpPr>
          <p:cNvPr id="11" name="CaixaDeTexto 1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158048" y="5552253"/>
            <a:ext cx="1765880" cy="719812"/>
          </a:xfrm>
          <a:prstGeom prst="rect">
            <a:avLst/>
          </a:prstGeom>
          <a:blipFill rotWithShape="0">
            <a:blip r:embed="rId5"/>
            <a:stretch>
              <a:fillRect/>
            </a:stretch>
          </a:blipFill>
          <a:ln w="3175">
            <a:solidFill>
              <a:schemeClr val="tx1"/>
            </a:solidFill>
          </a:ln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8" name="CaixaDeTexto 1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21944" y="3501008"/>
            <a:ext cx="7598528" cy="1740605"/>
          </a:xfrm>
          <a:prstGeom prst="rect">
            <a:avLst/>
          </a:prstGeom>
          <a:blipFill rotWithShape="0">
            <a:blip r:embed="rId6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03432" name="CaixaDeTexto 18"/>
          <p:cNvSpPr txBox="1">
            <a:spLocks noChangeArrowheads="1"/>
          </p:cNvSpPr>
          <p:nvPr/>
        </p:nvSpPr>
        <p:spPr bwMode="auto">
          <a:xfrm>
            <a:off x="107950" y="5692775"/>
            <a:ext cx="18002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0"/>
              </a:spcBef>
              <a:buSzTx/>
              <a:buFontTx/>
              <a:buNone/>
            </a:pPr>
            <a:r>
              <a:rPr lang="pt-BR" altLang="pt-BR" sz="2000" b="1"/>
              <a:t>Ficamos com:</a:t>
            </a:r>
            <a:endParaRPr lang="pt-BR" altLang="pt-BR" sz="2000"/>
          </a:p>
        </p:txBody>
      </p:sp>
      <p:sp>
        <p:nvSpPr>
          <p:cNvPr id="22" name="CaixaDeTexto 2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27584" y="1988840"/>
            <a:ext cx="6984776" cy="880306"/>
          </a:xfrm>
          <a:prstGeom prst="rect">
            <a:avLst/>
          </a:prstGeom>
          <a:blipFill rotWithShape="0">
            <a:blip r:embed="rId7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3BB528FE-CA19-473C-8F15-DBB3B77AAA04}" type="slidenum">
              <a:rPr lang="pt-BR" altLang="pt-BR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SzTx/>
                <a:buFontTx/>
                <a:buNone/>
              </a:pPr>
              <a:t>13</a:t>
            </a:fld>
            <a:endParaRPr lang="pt-BR" altLang="pt-BR" sz="1400" smtClean="0">
              <a:solidFill>
                <a:schemeClr val="bg1"/>
              </a:solidFill>
            </a:endParaRPr>
          </a:p>
        </p:txBody>
      </p:sp>
      <p:sp>
        <p:nvSpPr>
          <p:cNvPr id="105475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431925" y="404813"/>
            <a:ext cx="6453188" cy="519112"/>
          </a:xfrm>
        </p:spPr>
        <p:txBody>
          <a:bodyPr/>
          <a:lstStyle/>
          <a:p>
            <a:pPr algn="ctr" eaLnBrk="1" hangingPunct="1"/>
            <a:r>
              <a:rPr lang="pt-BR" altLang="pt-BR" sz="2400" b="1" smtClean="0"/>
              <a:t>A UNIDADE DE MEDIDA DE FORÇA</a:t>
            </a:r>
            <a:endParaRPr lang="pt-BR" altLang="pt-BR" sz="2400" b="1" i="1" smtClean="0"/>
          </a:p>
        </p:txBody>
      </p:sp>
      <p:sp>
        <p:nvSpPr>
          <p:cNvPr id="105476" name="CaixaDeTexto 1"/>
          <p:cNvSpPr txBox="1">
            <a:spLocks noChangeArrowheads="1"/>
          </p:cNvSpPr>
          <p:nvPr/>
        </p:nvSpPr>
        <p:spPr bwMode="auto">
          <a:xfrm>
            <a:off x="107950" y="1922463"/>
            <a:ext cx="8928100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0"/>
              </a:spcBef>
              <a:buSzTx/>
              <a:buFontTx/>
              <a:buNone/>
            </a:pPr>
            <a:r>
              <a:rPr lang="pt-BR" altLang="pt-BR" sz="2000" b="1"/>
              <a:t>     </a:t>
            </a:r>
            <a:r>
              <a:rPr lang="pt-BR" altLang="pt-BR" sz="2400"/>
              <a:t>Se Cavendish, ou outro pesquisador daquele tempo, desejasse calcular a constante da gravitação universal, como ela teria sido expressa?</a:t>
            </a:r>
            <a:endParaRPr lang="pt-BR" altLang="pt-BR" sz="2000"/>
          </a:p>
          <a:p>
            <a:pPr algn="just">
              <a:spcBef>
                <a:spcPct val="0"/>
              </a:spcBef>
              <a:buSzTx/>
              <a:buFontTx/>
              <a:buNone/>
            </a:pPr>
            <a:r>
              <a:rPr lang="pt-BR" altLang="pt-BR" sz="2000" b="1"/>
              <a:t>     </a:t>
            </a:r>
            <a:r>
              <a:rPr lang="pt-BR" altLang="pt-BR" sz="2400"/>
              <a:t>O sistema de unidades em uso na época de Cavendish não incluía uma unidade para força. Nenhuma unidade de força havia sido proposta até 1873, quando a </a:t>
            </a:r>
            <a:r>
              <a:rPr lang="pt-BR" altLang="pt-BR" sz="2400" i="1"/>
              <a:t>dina</a:t>
            </a:r>
            <a:r>
              <a:rPr lang="pt-BR" altLang="pt-BR" sz="2400"/>
              <a:t> (</a:t>
            </a:r>
            <a:r>
              <a:rPr lang="pt-BR" altLang="pt-BR" sz="2400" i="1"/>
              <a:t>dyne</a:t>
            </a:r>
            <a:r>
              <a:rPr lang="pt-BR" altLang="pt-BR" sz="2400"/>
              <a:t>) foi introduzida. Cavendish exprimia distâncias em pés (</a:t>
            </a:r>
            <a:r>
              <a:rPr lang="pt-BR" altLang="pt-BR" sz="2400" i="1"/>
              <a:t>feet</a:t>
            </a:r>
            <a:r>
              <a:rPr lang="pt-BR" altLang="pt-BR" sz="2400"/>
              <a:t>) ou polegadas (</a:t>
            </a:r>
            <a:r>
              <a:rPr lang="pt-BR" altLang="pt-BR" sz="2400" i="1"/>
              <a:t>inchs</a:t>
            </a:r>
            <a:r>
              <a:rPr lang="pt-BR" altLang="pt-BR" sz="2400"/>
              <a:t>), e pesos ou massas em grãos (</a:t>
            </a:r>
            <a:r>
              <a:rPr lang="pt-BR" altLang="pt-BR" sz="2400" i="1"/>
              <a:t>grains</a:t>
            </a:r>
            <a:r>
              <a:rPr lang="pt-BR" altLang="pt-BR" sz="2400"/>
              <a:t>). (CLOTFELTER, 1987, p. 213).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85B28E16-4629-4985-A5DF-2DABE053AE00}" type="slidenum">
              <a:rPr lang="pt-BR" altLang="pt-BR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SzTx/>
                <a:buFontTx/>
                <a:buNone/>
              </a:pPr>
              <a:t>14</a:t>
            </a:fld>
            <a:endParaRPr lang="pt-BR" altLang="pt-BR" sz="1400" smtClean="0">
              <a:solidFill>
                <a:schemeClr val="bg1"/>
              </a:solidFill>
            </a:endParaRPr>
          </a:p>
        </p:txBody>
      </p:sp>
      <p:sp>
        <p:nvSpPr>
          <p:cNvPr id="107523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617663" y="333375"/>
            <a:ext cx="5907087" cy="863600"/>
          </a:xfrm>
        </p:spPr>
        <p:txBody>
          <a:bodyPr/>
          <a:lstStyle/>
          <a:p>
            <a:pPr algn="ctr" eaLnBrk="1" hangingPunct="1"/>
            <a:r>
              <a:rPr lang="pt-BR" altLang="pt-BR" sz="2400" b="1" smtClean="0"/>
              <a:t>TENTATIVAS DE SE CALCULAR</a:t>
            </a:r>
            <a:br>
              <a:rPr lang="pt-BR" altLang="pt-BR" sz="2400" b="1" smtClean="0"/>
            </a:br>
            <a:r>
              <a:rPr lang="pt-BR" altLang="pt-BR" sz="2400" b="1" smtClean="0"/>
              <a:t>A DENSIDADE DA TERRA</a:t>
            </a:r>
          </a:p>
        </p:txBody>
      </p:sp>
      <p:pic>
        <p:nvPicPr>
          <p:cNvPr id="107524" name="Picture 2" descr="http://upload.wikimedia.org/wikipedia/commons/thumb/c/cb/Schiehallion.svg/440px-Schiehallion.svg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2341563"/>
            <a:ext cx="5199063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AAD7619A-AD81-49E6-98C5-46328F23E07A}" type="slidenum">
              <a:rPr lang="pt-BR" altLang="pt-BR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SzTx/>
                <a:buFontTx/>
                <a:buNone/>
              </a:pPr>
              <a:t>15</a:t>
            </a:fld>
            <a:endParaRPr lang="pt-BR" altLang="pt-BR" sz="1400" smtClean="0">
              <a:solidFill>
                <a:schemeClr val="bg1"/>
              </a:solidFill>
            </a:endParaRPr>
          </a:p>
        </p:txBody>
      </p:sp>
      <p:sp>
        <p:nvSpPr>
          <p:cNvPr id="109571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259632" y="188913"/>
            <a:ext cx="6699250" cy="1152525"/>
          </a:xfrm>
        </p:spPr>
        <p:txBody>
          <a:bodyPr/>
          <a:lstStyle/>
          <a:p>
            <a:pPr algn="ctr" eaLnBrk="1" hangingPunct="1"/>
            <a:r>
              <a:rPr lang="pt-BR" altLang="pt-BR" sz="2400" b="1" dirty="0" smtClean="0"/>
              <a:t>CHARLES VERNON BOYS (1855-1944)</a:t>
            </a:r>
            <a:br>
              <a:rPr lang="pt-BR" altLang="pt-BR" sz="2400" b="1" dirty="0" smtClean="0"/>
            </a:br>
            <a:r>
              <a:rPr lang="pt-BR" altLang="pt-BR" sz="2400" b="1" dirty="0" smtClean="0"/>
              <a:t>E O CÁLCULO DA CONSTANTE</a:t>
            </a:r>
            <a:br>
              <a:rPr lang="pt-BR" altLang="pt-BR" sz="2400" b="1" dirty="0" smtClean="0"/>
            </a:br>
            <a:r>
              <a:rPr lang="pt-BR" altLang="pt-BR" sz="2400" b="1" dirty="0" smtClean="0"/>
              <a:t>NEWTONIANA DA GRAVITAÇÃO</a:t>
            </a:r>
          </a:p>
        </p:txBody>
      </p:sp>
      <p:pic>
        <p:nvPicPr>
          <p:cNvPr id="109572" name="Imagem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8096" y="1876425"/>
            <a:ext cx="3240088" cy="4432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564ED5EC-622E-42BD-A4A7-5BC6E6BE2643}" type="slidenum">
              <a:rPr lang="pt-BR" altLang="pt-BR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SzTx/>
                <a:buFontTx/>
                <a:buNone/>
              </a:pPr>
              <a:t>16</a:t>
            </a:fld>
            <a:endParaRPr lang="pt-BR" altLang="pt-BR" sz="1400" smtClean="0">
              <a:solidFill>
                <a:schemeClr val="bg1"/>
              </a:solidFill>
            </a:endParaRPr>
          </a:p>
        </p:txBody>
      </p:sp>
      <p:sp>
        <p:nvSpPr>
          <p:cNvPr id="111619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331913" y="215900"/>
            <a:ext cx="6784975" cy="1125538"/>
          </a:xfrm>
        </p:spPr>
        <p:txBody>
          <a:bodyPr/>
          <a:lstStyle/>
          <a:p>
            <a:pPr algn="ctr" eaLnBrk="1" hangingPunct="1"/>
            <a:r>
              <a:rPr lang="pt-BR" altLang="pt-BR" sz="2400" b="1" smtClean="0"/>
              <a:t>A REPERCUSSÃO DO ARTIGO</a:t>
            </a:r>
            <a:br>
              <a:rPr lang="pt-BR" altLang="pt-BR" sz="2400" b="1" smtClean="0"/>
            </a:br>
            <a:r>
              <a:rPr lang="pt-BR" altLang="pt-BR" sz="2400" b="1" smtClean="0"/>
              <a:t>DE CHARLES VERNON BOYS</a:t>
            </a:r>
            <a:br>
              <a:rPr lang="pt-BR" altLang="pt-BR" sz="2400" b="1" smtClean="0"/>
            </a:br>
            <a:r>
              <a:rPr lang="pt-BR" altLang="pt-BR" sz="2400" b="1" smtClean="0"/>
              <a:t>(</a:t>
            </a:r>
            <a:r>
              <a:rPr lang="pt-BR" altLang="pt-BR" sz="2400" b="1" i="1" smtClean="0"/>
              <a:t>On the newtonian constant of gravitation</a:t>
            </a:r>
            <a:r>
              <a:rPr lang="pt-BR" altLang="pt-BR" sz="2400" b="1" smtClean="0"/>
              <a:t> – 1894)</a:t>
            </a:r>
            <a:endParaRPr lang="pt-BR" altLang="pt-BR" sz="2400" b="1" i="1" smtClean="0"/>
          </a:p>
        </p:txBody>
      </p:sp>
      <p:sp>
        <p:nvSpPr>
          <p:cNvPr id="111620" name="CaixaDeTexto 1"/>
          <p:cNvSpPr txBox="1">
            <a:spLocks noChangeArrowheads="1"/>
          </p:cNvSpPr>
          <p:nvPr/>
        </p:nvSpPr>
        <p:spPr bwMode="auto">
          <a:xfrm>
            <a:off x="107950" y="1700213"/>
            <a:ext cx="8928100" cy="5018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0"/>
              </a:spcBef>
              <a:buSzTx/>
              <a:buFontTx/>
              <a:buNone/>
            </a:pPr>
            <a:r>
              <a:rPr lang="pt-BR" altLang="pt-BR" sz="2000" b="1"/>
              <a:t>     </a:t>
            </a:r>
            <a:r>
              <a:rPr lang="pt-BR" altLang="pt-BR" sz="2000"/>
              <a:t>Boys talvez não tenha sido o primeiro a reinterpretar o experimento de Cavendish em termos de uma constante gravitacional universal, mas o fato de ele sentir necessidade de falar sobre a “pesagem da Terra” ou algum tópico similar indica que a nova interpretação não era comum quando ele remeteu seu artigo. A força de seu argumento deve ter sido convincente, contudo, pois logo depois a declaração original do trabalho de Cavendish parece ter sido esquecida.</a:t>
            </a:r>
          </a:p>
          <a:p>
            <a:pPr algn="just">
              <a:spcBef>
                <a:spcPct val="0"/>
              </a:spcBef>
              <a:buSzTx/>
              <a:buFontTx/>
              <a:buNone/>
            </a:pPr>
            <a:r>
              <a:rPr lang="pt-BR" altLang="pt-BR" sz="2000"/>
              <a:t>     Em um livro didático de 1896 (NICHOLS, E. L.; FRANKLIN, W. S. </a:t>
            </a:r>
            <a:r>
              <a:rPr lang="pt-BR" altLang="pt-BR" sz="2000" i="1"/>
              <a:t>The Elements of Physics</a:t>
            </a:r>
            <a:r>
              <a:rPr lang="pt-BR" altLang="pt-BR" sz="2000"/>
              <a:t>. New York: Macmillan), aparece a equação para a atração exercida pela Terra sobre um corpo de massa </a:t>
            </a:r>
            <a:r>
              <a:rPr lang="pt-BR" altLang="pt-BR" sz="2000" i="1"/>
              <a:t>m</a:t>
            </a:r>
            <a:r>
              <a:rPr lang="pt-BR" altLang="pt-BR" sz="2000"/>
              <a:t> em sua superfície em termos de uma constante da gravitação universal </a:t>
            </a:r>
            <a:r>
              <a:rPr lang="pt-BR" altLang="pt-BR" sz="2000" i="1"/>
              <a:t>k</a:t>
            </a:r>
            <a:r>
              <a:rPr lang="pt-BR" altLang="pt-BR" sz="2000"/>
              <a:t>, explicando em seguida que a massa da Terra pode ser calculada se </a:t>
            </a:r>
            <a:r>
              <a:rPr lang="pt-BR" altLang="pt-BR" sz="2000" i="1"/>
              <a:t>k</a:t>
            </a:r>
            <a:r>
              <a:rPr lang="pt-BR" altLang="pt-BR" sz="2000"/>
              <a:t>, </a:t>
            </a:r>
            <a:r>
              <a:rPr lang="pt-BR" altLang="pt-BR" sz="2000" i="1"/>
              <a:t>g</a:t>
            </a:r>
            <a:r>
              <a:rPr lang="pt-BR" altLang="pt-BR" sz="2000"/>
              <a:t> e </a:t>
            </a:r>
            <a:r>
              <a:rPr lang="pt-BR" altLang="pt-BR" sz="2000" i="1"/>
              <a:t>r</a:t>
            </a:r>
            <a:r>
              <a:rPr lang="pt-BR" altLang="pt-BR" sz="2000"/>
              <a:t> (raio da Terra) forem conhecidas. Depois desta afirmação, pode-se ler ainda: “Este resultado foi primeiramente determinado por Cavendish, sendo que a dificuldade da parte experimental de seu trabalho foi a observação da minúscula força </a:t>
            </a:r>
            <a:r>
              <a:rPr lang="pt-BR" altLang="pt-BR" sz="2000" i="1"/>
              <a:t>F</a:t>
            </a:r>
            <a:r>
              <a:rPr lang="pt-BR" altLang="pt-BR" sz="2000"/>
              <a:t> de atração entre duas bolas de chumbo de massas conhecidas separadas por uma distância conhecida, para determinar a quantidade </a:t>
            </a:r>
            <a:r>
              <a:rPr lang="pt-BR" altLang="pt-BR" sz="2000" i="1"/>
              <a:t>k</a:t>
            </a:r>
            <a:r>
              <a:rPr lang="pt-BR" altLang="pt-BR" sz="2000"/>
              <a:t>.” (CLOTFELTER, 1987, p. 213).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024AB679-D2C7-40E1-95E0-F52EEE43F11F}" type="slidenum">
              <a:rPr lang="pt-BR" altLang="pt-BR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SzTx/>
                <a:buFontTx/>
                <a:buNone/>
              </a:pPr>
              <a:t>17</a:t>
            </a:fld>
            <a:endParaRPr lang="pt-BR" altLang="pt-BR" sz="1400" smtClean="0">
              <a:solidFill>
                <a:schemeClr val="bg1"/>
              </a:solidFill>
            </a:endParaRPr>
          </a:p>
        </p:txBody>
      </p:sp>
      <p:sp>
        <p:nvSpPr>
          <p:cNvPr id="113667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431925" y="260350"/>
            <a:ext cx="6453188" cy="865188"/>
          </a:xfrm>
        </p:spPr>
        <p:txBody>
          <a:bodyPr/>
          <a:lstStyle/>
          <a:p>
            <a:pPr algn="ctr" eaLnBrk="1" hangingPunct="1"/>
            <a:r>
              <a:rPr lang="pt-BR" altLang="pt-BR" sz="2400" b="1" smtClean="0"/>
              <a:t>A REPERCUSSÃO DO ARTIGO</a:t>
            </a:r>
            <a:br>
              <a:rPr lang="pt-BR" altLang="pt-BR" sz="2400" b="1" smtClean="0"/>
            </a:br>
            <a:r>
              <a:rPr lang="pt-BR" altLang="pt-BR" sz="2400" b="1" smtClean="0"/>
              <a:t>DE CHARLES VERNON BOYS</a:t>
            </a:r>
            <a:endParaRPr lang="pt-BR" altLang="pt-BR" sz="2400" b="1" i="1" smtClean="0"/>
          </a:p>
        </p:txBody>
      </p:sp>
      <p:sp>
        <p:nvSpPr>
          <p:cNvPr id="113668" name="CaixaDeTexto 1"/>
          <p:cNvSpPr txBox="1">
            <a:spLocks noChangeArrowheads="1"/>
          </p:cNvSpPr>
          <p:nvPr/>
        </p:nvSpPr>
        <p:spPr bwMode="auto">
          <a:xfrm>
            <a:off x="107950" y="1793875"/>
            <a:ext cx="89281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0"/>
              </a:spcBef>
              <a:buSzTx/>
              <a:buFontTx/>
              <a:buNone/>
            </a:pPr>
            <a:r>
              <a:rPr lang="pt-BR" altLang="pt-BR" sz="2000" b="1"/>
              <a:t>     </a:t>
            </a:r>
            <a:r>
              <a:rPr lang="pt-BR" altLang="pt-BR" sz="2400"/>
              <a:t>Dezoito anos após a publicação do artigo de Boys, a forma original do experimento de Cavendish foi completamente deturpada em um outro livro didático (DUFF, A. W. </a:t>
            </a:r>
            <a:r>
              <a:rPr lang="pt-BR" altLang="pt-BR" sz="2400" i="1"/>
              <a:t>A Text-Book of Physics</a:t>
            </a:r>
            <a:r>
              <a:rPr lang="pt-BR" altLang="pt-BR" sz="2400"/>
              <a:t>. Filadélfia: Blakiston’s Son &amp; Co., 1912). Nele, a lei da gravitação é escrita com a constante de proporcionalidade representada por G, como hoje em dia. E pode-se ler: “para encontrar o valor de G, é necessário medir </a:t>
            </a:r>
            <a:r>
              <a:rPr lang="pt-BR" altLang="pt-BR" sz="2400" i="1"/>
              <a:t>F</a:t>
            </a:r>
            <a:r>
              <a:rPr lang="pt-BR" altLang="pt-BR" sz="2400"/>
              <a:t> em alguma situação em que </a:t>
            </a:r>
            <a:r>
              <a:rPr lang="pt-BR" altLang="pt-BR" sz="2400" i="1"/>
              <a:t>m</a:t>
            </a:r>
            <a:r>
              <a:rPr lang="pt-BR" altLang="pt-BR" sz="2400"/>
              <a:t>, </a:t>
            </a:r>
            <a:r>
              <a:rPr lang="pt-BR" altLang="pt-BR" sz="2400" i="1"/>
              <a:t>m’</a:t>
            </a:r>
            <a:r>
              <a:rPr lang="pt-BR" altLang="pt-BR" sz="2400"/>
              <a:t> e </a:t>
            </a:r>
            <a:r>
              <a:rPr lang="pt-BR" altLang="pt-BR" sz="2400" i="1"/>
              <a:t>r</a:t>
            </a:r>
            <a:r>
              <a:rPr lang="pt-BR" altLang="pt-BR" sz="2400"/>
              <a:t> sejam todas conhecidas. Isto foi feito primeiramente por Henry Cavendish...” Posteriormente, na discussão, esta sentença aparece assim: “Com a determinação do valor de G, foi possível calcular a massa da Terra (por isso que, às vezes, diz-se que Cavendish foi o primeiro a ‘pesar a Terra’).” (CLOTFELTER, 1987, p. 213).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Espaço Reservado para Número de Slide 1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1ACEA110-E530-408A-A592-002A74A4D202}" type="slidenum">
              <a:rPr lang="pt-BR" altLang="pt-BR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SzTx/>
                <a:buFontTx/>
                <a:buNone/>
              </a:pPr>
              <a:t>18</a:t>
            </a:fld>
            <a:endParaRPr lang="pt-BR" altLang="pt-BR" sz="1400" smtClean="0">
              <a:solidFill>
                <a:schemeClr val="bg1"/>
              </a:solidFill>
            </a:endParaRPr>
          </a:p>
        </p:txBody>
      </p:sp>
      <p:sp>
        <p:nvSpPr>
          <p:cNvPr id="2" name="CaixaDeTexto 1"/>
          <p:cNvSpPr txBox="1">
            <a:spLocks noChangeArrowheads="1"/>
          </p:cNvSpPr>
          <p:nvPr/>
        </p:nvSpPr>
        <p:spPr bwMode="auto">
          <a:xfrm>
            <a:off x="1187450" y="3213100"/>
            <a:ext cx="6553200" cy="101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pt-BR" altLang="pt-BR" sz="6000"/>
              <a:t>ATÉ A PRÓXIMA!</a:t>
            </a:r>
          </a:p>
        </p:txBody>
      </p:sp>
    </p:spTree>
    <p:extLst>
      <p:ext uri="{BB962C8B-B14F-4D97-AF65-F5344CB8AC3E}">
        <p14:creationId xmlns:p14="http://schemas.microsoft.com/office/powerpoint/2010/main" val="2774329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304F5B48-FA80-471D-BB92-C6CAEECDE863}" type="slidenum">
              <a:rPr lang="pt-BR" altLang="pt-BR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SzTx/>
                <a:buFontTx/>
                <a:buNone/>
              </a:pPr>
              <a:t>19</a:t>
            </a:fld>
            <a:endParaRPr lang="pt-BR" altLang="pt-BR" sz="1400" smtClean="0">
              <a:solidFill>
                <a:schemeClr val="bg1"/>
              </a:solidFill>
            </a:endParaRPr>
          </a:p>
        </p:txBody>
      </p:sp>
      <p:sp>
        <p:nvSpPr>
          <p:cNvPr id="134147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763713" y="476250"/>
            <a:ext cx="5976937" cy="519113"/>
          </a:xfrm>
        </p:spPr>
        <p:txBody>
          <a:bodyPr/>
          <a:lstStyle/>
          <a:p>
            <a:pPr algn="ctr" eaLnBrk="1" hangingPunct="1"/>
            <a:r>
              <a:rPr lang="pt-BR" altLang="pt-BR" sz="2400" b="1" smtClean="0"/>
              <a:t>O ARGUMENTO DA “QUEDA DA LUA”</a:t>
            </a:r>
          </a:p>
        </p:txBody>
      </p:sp>
      <p:sp>
        <p:nvSpPr>
          <p:cNvPr id="2" name="CaixaDeText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7504" y="1916832"/>
            <a:ext cx="8928992" cy="1569660"/>
          </a:xfrm>
          <a:prstGeom prst="rect">
            <a:avLst/>
          </a:prstGeom>
          <a:blipFill rotWithShape="0">
            <a:blip r:embed="rId4"/>
            <a:stretch>
              <a:fillRect l="-1093" t="-3101" r="-1093" b="-7752"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pic>
        <p:nvPicPr>
          <p:cNvPr id="134149" name="Imagem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9075" y="3625850"/>
            <a:ext cx="2343150" cy="248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4150" name="Imagem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0" y="3976688"/>
            <a:ext cx="2892425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4151" name="Imagem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4088" y="3625850"/>
            <a:ext cx="2790825" cy="248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4B798F4B-B20B-44E3-9AE4-EE634364074E}" type="slidenum">
              <a:rPr lang="pt-BR" altLang="pt-BR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SzTx/>
                <a:buFontTx/>
                <a:buNone/>
              </a:pPr>
              <a:t>2</a:t>
            </a:fld>
            <a:endParaRPr lang="pt-BR" altLang="pt-BR" sz="1400" smtClean="0">
              <a:solidFill>
                <a:schemeClr val="bg1"/>
              </a:solidFill>
            </a:endParaRPr>
          </a:p>
        </p:txBody>
      </p:sp>
      <p:sp>
        <p:nvSpPr>
          <p:cNvPr id="82947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503363" y="404813"/>
            <a:ext cx="6453187" cy="519112"/>
          </a:xfrm>
        </p:spPr>
        <p:txBody>
          <a:bodyPr/>
          <a:lstStyle/>
          <a:p>
            <a:pPr algn="ctr" eaLnBrk="1" hangingPunct="1"/>
            <a:r>
              <a:rPr lang="pt-BR" altLang="pt-BR" sz="2400" b="1" smtClean="0"/>
              <a:t>A DENSIDADE DA TERRA NOS </a:t>
            </a:r>
            <a:r>
              <a:rPr lang="pt-BR" altLang="pt-BR" sz="2400" b="1" i="1" smtClean="0"/>
              <a:t>PRINCIPIA</a:t>
            </a:r>
          </a:p>
        </p:txBody>
      </p:sp>
      <p:sp>
        <p:nvSpPr>
          <p:cNvPr id="82948" name="CaixaDeTexto 1"/>
          <p:cNvSpPr txBox="1">
            <a:spLocks noChangeArrowheads="1"/>
          </p:cNvSpPr>
          <p:nvPr/>
        </p:nvSpPr>
        <p:spPr bwMode="auto">
          <a:xfrm>
            <a:off x="107950" y="1784429"/>
            <a:ext cx="89281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pt-BR" altLang="pt-BR" sz="2600" b="1" dirty="0"/>
              <a:t>Proposição VIII – Teorema </a:t>
            </a:r>
            <a:r>
              <a:rPr lang="pt-BR" altLang="pt-BR" sz="2600" b="1" dirty="0"/>
              <a:t>VIII – </a:t>
            </a:r>
            <a:r>
              <a:rPr lang="pt-BR" altLang="pt-BR" sz="2600" b="1" dirty="0" smtClean="0"/>
              <a:t>Corolário III</a:t>
            </a:r>
            <a:endParaRPr lang="pt-BR" altLang="pt-BR" sz="2600" b="1" dirty="0"/>
          </a:p>
        </p:txBody>
      </p:sp>
      <p:sp>
        <p:nvSpPr>
          <p:cNvPr id="5" name="CaixaDeTexto 1"/>
          <p:cNvSpPr txBox="1">
            <a:spLocks noChangeArrowheads="1"/>
          </p:cNvSpPr>
          <p:nvPr/>
        </p:nvSpPr>
        <p:spPr bwMode="auto">
          <a:xfrm>
            <a:off x="107504" y="2204864"/>
            <a:ext cx="8928100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0"/>
              </a:spcBef>
              <a:buSzTx/>
              <a:buFontTx/>
              <a:buNone/>
            </a:pPr>
            <a:r>
              <a:rPr lang="pt-BR" altLang="pt-BR" sz="2600" dirty="0" smtClean="0"/>
              <a:t>     “Portanto</a:t>
            </a:r>
            <a:r>
              <a:rPr lang="pt-BR" altLang="pt-BR" sz="2600" dirty="0"/>
              <a:t>, obtemos também as densidades dos planetas. Pois (pela Proposição 72, Livro I) os pesos de corpos iguais e similares em direção a esferas similares são, nas superfícies destas esferas, como os diâmetros das esferas</a:t>
            </a:r>
            <a:r>
              <a:rPr lang="pt-BR" altLang="pt-BR" sz="2600" dirty="0" smtClean="0"/>
              <a:t>.</a:t>
            </a:r>
            <a:endParaRPr lang="pt-BR" altLang="pt-BR" sz="2600" dirty="0"/>
          </a:p>
        </p:txBody>
      </p:sp>
      <p:sp>
        <p:nvSpPr>
          <p:cNvPr id="6" name="CaixaDeTexto 1"/>
          <p:cNvSpPr txBox="1">
            <a:spLocks noChangeArrowheads="1"/>
          </p:cNvSpPr>
          <p:nvPr/>
        </p:nvSpPr>
        <p:spPr bwMode="auto">
          <a:xfrm>
            <a:off x="107504" y="3789040"/>
            <a:ext cx="892810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0"/>
              </a:spcBef>
              <a:buSzTx/>
              <a:buFontTx/>
              <a:buNone/>
            </a:pPr>
            <a:r>
              <a:rPr lang="pt-BR" altLang="pt-BR" sz="2600" dirty="0" smtClean="0"/>
              <a:t>     Portanto</a:t>
            </a:r>
            <a:r>
              <a:rPr lang="pt-BR" altLang="pt-BR" sz="2600" dirty="0"/>
              <a:t>, as densidades de esferas diferentes são como estes pesos aplicados aos diâmetros das esferas</a:t>
            </a:r>
            <a:r>
              <a:rPr lang="pt-BR" altLang="pt-BR" sz="2600" dirty="0" smtClean="0"/>
              <a:t>.</a:t>
            </a:r>
            <a:endParaRPr lang="pt-BR" altLang="pt-BR" sz="2600" dirty="0"/>
          </a:p>
        </p:txBody>
      </p:sp>
      <p:sp>
        <p:nvSpPr>
          <p:cNvPr id="7" name="CaixaDeTexto 1"/>
          <p:cNvSpPr txBox="1">
            <a:spLocks noChangeArrowheads="1"/>
          </p:cNvSpPr>
          <p:nvPr/>
        </p:nvSpPr>
        <p:spPr bwMode="auto">
          <a:xfrm>
            <a:off x="107504" y="4552672"/>
            <a:ext cx="892810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0"/>
              </a:spcBef>
              <a:buSzTx/>
              <a:buFontTx/>
              <a:buNone/>
            </a:pPr>
            <a:r>
              <a:rPr lang="pt-BR" altLang="pt-BR" sz="2600" dirty="0" smtClean="0"/>
              <a:t>     Mas </a:t>
            </a:r>
            <a:r>
              <a:rPr lang="pt-BR" altLang="pt-BR" sz="2600" dirty="0"/>
              <a:t>os verdadeiros diâmetros do Sol, Júpiter, Saturno e da Terra, estão um para o outro como 10000, 997, 791 e </a:t>
            </a:r>
            <a:r>
              <a:rPr lang="pt-BR" altLang="pt-BR" sz="2600" dirty="0" smtClean="0"/>
              <a:t>109</a:t>
            </a:r>
            <a:r>
              <a:rPr lang="pt-BR" altLang="pt-BR" sz="2600" dirty="0"/>
              <a:t>.</a:t>
            </a:r>
            <a:endParaRPr lang="pt-BR" altLang="pt-BR" sz="2600" dirty="0"/>
          </a:p>
        </p:txBody>
      </p:sp>
      <p:sp>
        <p:nvSpPr>
          <p:cNvPr id="8" name="CaixaDeTexto 1"/>
          <p:cNvSpPr txBox="1">
            <a:spLocks noChangeArrowheads="1"/>
          </p:cNvSpPr>
          <p:nvPr/>
        </p:nvSpPr>
        <p:spPr bwMode="auto">
          <a:xfrm>
            <a:off x="107504" y="5301208"/>
            <a:ext cx="8928100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0"/>
              </a:spcBef>
              <a:buSzTx/>
              <a:buNone/>
            </a:pPr>
            <a:r>
              <a:rPr lang="pt-BR" altLang="pt-BR" sz="2600" dirty="0" smtClean="0"/>
              <a:t>     E </a:t>
            </a:r>
            <a:r>
              <a:rPr lang="pt-BR" altLang="pt-BR" sz="2600" dirty="0"/>
              <a:t>os pesos em direção aos mesmos como 10000, 943, 529 e 435, </a:t>
            </a:r>
            <a:r>
              <a:rPr lang="pt-BR" altLang="pt-BR" sz="2600" dirty="0" smtClean="0"/>
              <a:t>respectivamente</a:t>
            </a:r>
            <a:r>
              <a:rPr lang="pt-BR" altLang="pt-BR" sz="2600" dirty="0" smtClean="0"/>
              <a:t>.</a:t>
            </a:r>
            <a:r>
              <a:rPr lang="pt-BR" altLang="pt-BR" sz="2600" dirty="0"/>
              <a:t> E, portanto, suas densidades são como 100, 94 ½, 67 e 400</a:t>
            </a:r>
            <a:r>
              <a:rPr lang="pt-BR" altLang="pt-BR" sz="2600" dirty="0" smtClean="0"/>
              <a:t>.” [</a:t>
            </a:r>
            <a:r>
              <a:rPr lang="pt-BR" altLang="pt-BR" sz="2600" i="1" dirty="0" smtClean="0"/>
              <a:t>cont.</a:t>
            </a:r>
            <a:r>
              <a:rPr lang="pt-BR" altLang="pt-BR" sz="2600" dirty="0" smtClean="0"/>
              <a:t>]</a:t>
            </a:r>
            <a:endParaRPr lang="pt-BR" altLang="pt-BR" sz="26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8" grpId="0"/>
      <p:bldP spid="6" grpId="0"/>
      <p:bldP spid="7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D02DD0E4-ED7F-44BE-A971-A8E622B7DBE8}" type="slidenum">
              <a:rPr lang="pt-BR" altLang="pt-BR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SzTx/>
                <a:buFontTx/>
                <a:buNone/>
              </a:pPr>
              <a:t>20</a:t>
            </a:fld>
            <a:endParaRPr lang="pt-BR" altLang="pt-BR" sz="1400" smtClean="0">
              <a:solidFill>
                <a:schemeClr val="bg1"/>
              </a:solidFill>
            </a:endParaRPr>
          </a:p>
        </p:txBody>
      </p:sp>
      <p:sp>
        <p:nvSpPr>
          <p:cNvPr id="136195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547813" y="398463"/>
            <a:ext cx="5153025" cy="582612"/>
          </a:xfrm>
        </p:spPr>
        <p:txBody>
          <a:bodyPr/>
          <a:lstStyle/>
          <a:p>
            <a:pPr algn="ctr" eaLnBrk="1" hangingPunct="1"/>
            <a:r>
              <a:rPr lang="pt-BR" altLang="pt-BR" sz="2400" b="1" smtClean="0"/>
              <a:t>PRINCIPAIS OBRAS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44824"/>
            <a:ext cx="8304213" cy="2663825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pt-BR" sz="2800" i="1" dirty="0" err="1" smtClean="0">
                <a:solidFill>
                  <a:schemeClr val="accent6"/>
                </a:solidFill>
              </a:rPr>
              <a:t>Method</a:t>
            </a:r>
            <a:r>
              <a:rPr lang="pt-BR" sz="2800" i="1" dirty="0" smtClean="0">
                <a:solidFill>
                  <a:schemeClr val="accent6"/>
                </a:solidFill>
              </a:rPr>
              <a:t> </a:t>
            </a:r>
            <a:r>
              <a:rPr lang="pt-BR" sz="2800" i="1" dirty="0" err="1">
                <a:solidFill>
                  <a:schemeClr val="accent6"/>
                </a:solidFill>
              </a:rPr>
              <a:t>of</a:t>
            </a:r>
            <a:r>
              <a:rPr lang="pt-BR" sz="2800" i="1" dirty="0">
                <a:solidFill>
                  <a:schemeClr val="accent6"/>
                </a:solidFill>
              </a:rPr>
              <a:t> </a:t>
            </a:r>
            <a:r>
              <a:rPr lang="pt-BR" sz="2800" i="1" dirty="0" err="1">
                <a:solidFill>
                  <a:schemeClr val="accent6"/>
                </a:solidFill>
              </a:rPr>
              <a:t>Fluxions</a:t>
            </a:r>
            <a:r>
              <a:rPr lang="pt-BR" sz="2800" dirty="0">
                <a:solidFill>
                  <a:schemeClr val="accent6"/>
                </a:solidFill>
              </a:rPr>
              <a:t> </a:t>
            </a:r>
            <a:r>
              <a:rPr lang="pt-BR" sz="2800" dirty="0" smtClean="0">
                <a:solidFill>
                  <a:schemeClr val="accent6"/>
                </a:solidFill>
              </a:rPr>
              <a:t>- 1671</a:t>
            </a: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pt-BR" sz="2800" i="1" dirty="0" err="1" smtClean="0">
                <a:solidFill>
                  <a:schemeClr val="accent6"/>
                </a:solidFill>
              </a:rPr>
              <a:t>Philosophiae</a:t>
            </a:r>
            <a:r>
              <a:rPr lang="pt-BR" sz="2800" i="1" dirty="0" smtClean="0">
                <a:solidFill>
                  <a:schemeClr val="accent6"/>
                </a:solidFill>
              </a:rPr>
              <a:t> </a:t>
            </a:r>
            <a:r>
              <a:rPr lang="pt-BR" sz="2800" i="1" dirty="0" err="1" smtClean="0">
                <a:solidFill>
                  <a:schemeClr val="accent6"/>
                </a:solidFill>
              </a:rPr>
              <a:t>naturalis</a:t>
            </a:r>
            <a:r>
              <a:rPr lang="pt-BR" sz="2800" i="1" dirty="0" smtClean="0">
                <a:solidFill>
                  <a:schemeClr val="accent6"/>
                </a:solidFill>
              </a:rPr>
              <a:t> principia </a:t>
            </a:r>
            <a:r>
              <a:rPr lang="pt-BR" sz="2800" i="1" dirty="0" err="1" smtClean="0">
                <a:solidFill>
                  <a:schemeClr val="accent6"/>
                </a:solidFill>
              </a:rPr>
              <a:t>mathematica</a:t>
            </a:r>
            <a:r>
              <a:rPr lang="pt-BR" sz="2800" dirty="0" smtClean="0">
                <a:solidFill>
                  <a:schemeClr val="accent6"/>
                </a:solidFill>
              </a:rPr>
              <a:t> - 1687</a:t>
            </a:r>
            <a:endParaRPr lang="pt-BR" sz="2800" dirty="0">
              <a:solidFill>
                <a:schemeClr val="accent6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pt-BR" sz="2800" i="1" dirty="0" err="1" smtClean="0">
                <a:solidFill>
                  <a:schemeClr val="accent6"/>
                </a:solidFill>
              </a:rPr>
              <a:t>Opticks</a:t>
            </a:r>
            <a:r>
              <a:rPr lang="pt-BR" sz="2800" dirty="0">
                <a:solidFill>
                  <a:schemeClr val="accent6"/>
                </a:solidFill>
              </a:rPr>
              <a:t> </a:t>
            </a:r>
            <a:r>
              <a:rPr lang="pt-BR" sz="2800" dirty="0" smtClean="0">
                <a:solidFill>
                  <a:schemeClr val="accent6"/>
                </a:solidFill>
              </a:rPr>
              <a:t>- 1704</a:t>
            </a:r>
            <a:endParaRPr lang="pt-BR" sz="2800" dirty="0">
              <a:solidFill>
                <a:schemeClr val="accent6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pt-BR" sz="2800" i="1" dirty="0" err="1">
                <a:solidFill>
                  <a:schemeClr val="accent6"/>
                </a:solidFill>
              </a:rPr>
              <a:t>Tractatus</a:t>
            </a:r>
            <a:r>
              <a:rPr lang="pt-BR" sz="2800" i="1" dirty="0">
                <a:solidFill>
                  <a:schemeClr val="accent6"/>
                </a:solidFill>
              </a:rPr>
              <a:t> de Quadratura </a:t>
            </a:r>
            <a:r>
              <a:rPr lang="pt-BR" sz="2800" i="1" dirty="0" err="1">
                <a:solidFill>
                  <a:schemeClr val="accent6"/>
                </a:solidFill>
              </a:rPr>
              <a:t>Curvarum</a:t>
            </a:r>
            <a:r>
              <a:rPr lang="pt-BR" sz="2800" dirty="0">
                <a:solidFill>
                  <a:schemeClr val="accent6"/>
                </a:solidFill>
              </a:rPr>
              <a:t> </a:t>
            </a:r>
            <a:r>
              <a:rPr lang="pt-BR" sz="2800" dirty="0" smtClean="0">
                <a:solidFill>
                  <a:schemeClr val="accent6"/>
                </a:solidFill>
              </a:rPr>
              <a:t>- 1704</a:t>
            </a:r>
            <a:endParaRPr lang="pt-BR" sz="2800" dirty="0">
              <a:solidFill>
                <a:schemeClr val="accent6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pt-BR" sz="2800" i="1" dirty="0" err="1">
                <a:solidFill>
                  <a:schemeClr val="accent6"/>
                </a:solidFill>
              </a:rPr>
              <a:t>Arithmetica</a:t>
            </a:r>
            <a:r>
              <a:rPr lang="pt-BR" sz="2800" i="1" dirty="0">
                <a:solidFill>
                  <a:schemeClr val="accent6"/>
                </a:solidFill>
              </a:rPr>
              <a:t> </a:t>
            </a:r>
            <a:r>
              <a:rPr lang="pt-BR" sz="2800" i="1" dirty="0" err="1">
                <a:solidFill>
                  <a:schemeClr val="accent6"/>
                </a:solidFill>
              </a:rPr>
              <a:t>Universalis</a:t>
            </a:r>
            <a:r>
              <a:rPr lang="pt-BR" sz="2800" dirty="0">
                <a:solidFill>
                  <a:schemeClr val="accent6"/>
                </a:solidFill>
              </a:rPr>
              <a:t> </a:t>
            </a:r>
            <a:r>
              <a:rPr lang="pt-BR" sz="2800" dirty="0" smtClean="0">
                <a:solidFill>
                  <a:schemeClr val="accent6"/>
                </a:solidFill>
              </a:rPr>
              <a:t>- 1707</a:t>
            </a:r>
            <a:endParaRPr lang="pt-BR" sz="2800" dirty="0">
              <a:solidFill>
                <a:schemeClr val="accent6"/>
              </a:solidFill>
            </a:endParaRPr>
          </a:p>
        </p:txBody>
      </p:sp>
      <p:pic>
        <p:nvPicPr>
          <p:cNvPr id="136197" name="Picture 7" descr="http://vestibular.hi7.co/vestibular/vestibular-56cb6940ce6a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5400" y="58738"/>
            <a:ext cx="1174750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4B798F4B-B20B-44E3-9AE4-EE634364074E}" type="slidenum">
              <a:rPr lang="pt-BR" altLang="pt-BR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SzTx/>
                <a:buFontTx/>
                <a:buNone/>
              </a:pPr>
              <a:t>3</a:t>
            </a:fld>
            <a:endParaRPr lang="pt-BR" altLang="pt-BR" sz="1400" smtClean="0">
              <a:solidFill>
                <a:schemeClr val="bg1"/>
              </a:solidFill>
            </a:endParaRPr>
          </a:p>
        </p:txBody>
      </p:sp>
      <p:sp>
        <p:nvSpPr>
          <p:cNvPr id="82947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503363" y="404813"/>
            <a:ext cx="6453187" cy="519112"/>
          </a:xfrm>
        </p:spPr>
        <p:txBody>
          <a:bodyPr/>
          <a:lstStyle/>
          <a:p>
            <a:pPr algn="ctr" eaLnBrk="1" hangingPunct="1"/>
            <a:r>
              <a:rPr lang="pt-BR" altLang="pt-BR" sz="2400" b="1" smtClean="0"/>
              <a:t>A DENSIDADE DA TERRA NOS </a:t>
            </a:r>
            <a:r>
              <a:rPr lang="pt-BR" altLang="pt-BR" sz="2400" b="1" i="1" smtClean="0"/>
              <a:t>PRINCIPIA</a:t>
            </a:r>
          </a:p>
        </p:txBody>
      </p:sp>
      <p:sp>
        <p:nvSpPr>
          <p:cNvPr id="82948" name="CaixaDeTexto 1"/>
          <p:cNvSpPr txBox="1">
            <a:spLocks noChangeArrowheads="1"/>
          </p:cNvSpPr>
          <p:nvPr/>
        </p:nvSpPr>
        <p:spPr bwMode="auto">
          <a:xfrm>
            <a:off x="107950" y="1848306"/>
            <a:ext cx="8928100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0"/>
              </a:spcBef>
              <a:buSzTx/>
              <a:buFontTx/>
              <a:buNone/>
            </a:pPr>
            <a:r>
              <a:rPr lang="pt-BR" altLang="pt-BR" sz="2600" dirty="0" smtClean="0"/>
              <a:t>     “A </a:t>
            </a:r>
            <a:r>
              <a:rPr lang="pt-BR" altLang="pt-BR" sz="2600" dirty="0"/>
              <a:t>densidade da Terra decorrente deste cálculo não depende da paralaxe do Sol, mas é determinada pela paralaxe da Lua, estando certamente bem definida</a:t>
            </a:r>
            <a:r>
              <a:rPr lang="pt-BR" altLang="pt-BR" sz="2600" dirty="0" smtClean="0"/>
              <a:t>.</a:t>
            </a:r>
            <a:endParaRPr lang="pt-BR" altLang="pt-BR" sz="2600" dirty="0"/>
          </a:p>
        </p:txBody>
      </p:sp>
      <p:sp>
        <p:nvSpPr>
          <p:cNvPr id="5" name="CaixaDeTexto 1"/>
          <p:cNvSpPr txBox="1">
            <a:spLocks noChangeArrowheads="1"/>
          </p:cNvSpPr>
          <p:nvPr/>
        </p:nvSpPr>
        <p:spPr bwMode="auto">
          <a:xfrm>
            <a:off x="107504" y="2992303"/>
            <a:ext cx="8928100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0"/>
              </a:spcBef>
              <a:buSzTx/>
              <a:buFontTx/>
              <a:buNone/>
            </a:pPr>
            <a:r>
              <a:rPr lang="pt-BR" altLang="pt-BR" sz="2600" dirty="0" smtClean="0"/>
              <a:t>     O </a:t>
            </a:r>
            <a:r>
              <a:rPr lang="pt-BR" altLang="pt-BR" sz="2600" dirty="0"/>
              <a:t>Sol, portanto, é um pouco mais denso do que Júpiter, Júpiter do que Saturno e a Terra quatro vezes mais densa do que o Sol, pois o Sol, por seu grande calor, é mantido numa espécie de estado rarefeito</a:t>
            </a:r>
            <a:r>
              <a:rPr lang="pt-BR" altLang="pt-BR" sz="2600" dirty="0" smtClean="0"/>
              <a:t>.</a:t>
            </a:r>
            <a:endParaRPr lang="pt-BR" altLang="pt-BR" sz="2600" dirty="0"/>
          </a:p>
        </p:txBody>
      </p:sp>
      <p:sp>
        <p:nvSpPr>
          <p:cNvPr id="6" name="CaixaDeTexto 1"/>
          <p:cNvSpPr txBox="1">
            <a:spLocks noChangeArrowheads="1"/>
          </p:cNvSpPr>
          <p:nvPr/>
        </p:nvSpPr>
        <p:spPr bwMode="auto">
          <a:xfrm>
            <a:off x="107504" y="4552672"/>
            <a:ext cx="892810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0"/>
              </a:spcBef>
              <a:buSzTx/>
              <a:buFontTx/>
              <a:buNone/>
            </a:pPr>
            <a:r>
              <a:rPr lang="pt-BR" altLang="pt-BR" sz="2600" dirty="0" smtClean="0"/>
              <a:t>     A </a:t>
            </a:r>
            <a:r>
              <a:rPr lang="pt-BR" altLang="pt-BR" sz="2600" dirty="0"/>
              <a:t>Lua é mais densa do que a Terra, como demonstrarei posteriormente</a:t>
            </a:r>
            <a:r>
              <a:rPr lang="pt-BR" altLang="pt-BR" sz="2600" dirty="0" smtClean="0"/>
              <a:t>.” (NEWTON, </a:t>
            </a:r>
            <a:r>
              <a:rPr lang="pt-BR" altLang="pt-BR" sz="2600" i="1" dirty="0" smtClean="0"/>
              <a:t>Principia</a:t>
            </a:r>
            <a:r>
              <a:rPr lang="pt-BR" altLang="pt-BR" sz="2600" dirty="0"/>
              <a:t>, Livro III, p. 206).</a:t>
            </a:r>
          </a:p>
        </p:txBody>
      </p:sp>
    </p:spTree>
    <p:extLst>
      <p:ext uri="{BB962C8B-B14F-4D97-AF65-F5344CB8AC3E}">
        <p14:creationId xmlns:p14="http://schemas.microsoft.com/office/powerpoint/2010/main" val="189462441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6D6FF2FB-AF83-47C9-AE40-230C3F8DE8DC}" type="slidenum">
              <a:rPr lang="pt-BR" altLang="pt-BR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SzTx/>
                <a:buFontTx/>
                <a:buNone/>
              </a:pPr>
              <a:t>4</a:t>
            </a:fld>
            <a:endParaRPr lang="pt-BR" altLang="pt-BR" sz="1400" smtClean="0">
              <a:solidFill>
                <a:schemeClr val="bg1"/>
              </a:solidFill>
            </a:endParaRPr>
          </a:p>
        </p:txBody>
      </p:sp>
      <p:sp>
        <p:nvSpPr>
          <p:cNvPr id="87043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171575" y="188913"/>
            <a:ext cx="6569075" cy="1152525"/>
          </a:xfrm>
        </p:spPr>
        <p:txBody>
          <a:bodyPr/>
          <a:lstStyle/>
          <a:p>
            <a:pPr algn="ctr" eaLnBrk="1" hangingPunct="1"/>
            <a:r>
              <a:rPr lang="pt-BR" altLang="pt-BR" sz="2400" b="1" smtClean="0"/>
              <a:t>O ARTIGO DE CAVENDISH:</a:t>
            </a:r>
            <a:br>
              <a:rPr lang="pt-BR" altLang="pt-BR" sz="2400" b="1" smtClean="0"/>
            </a:br>
            <a:r>
              <a:rPr lang="pt-BR" altLang="pt-BR" sz="2400" b="1" i="1" smtClean="0"/>
              <a:t>Experiments to determine the Density of the Earth</a:t>
            </a:r>
            <a:br>
              <a:rPr lang="pt-BR" altLang="pt-BR" sz="2400" b="1" i="1" smtClean="0"/>
            </a:br>
            <a:r>
              <a:rPr lang="pt-BR" altLang="pt-BR" sz="2400" b="1" smtClean="0"/>
              <a:t>1798</a:t>
            </a:r>
          </a:p>
        </p:txBody>
      </p:sp>
      <p:pic>
        <p:nvPicPr>
          <p:cNvPr id="87044" name="Picture 2" descr="http://i1.wp.com/hipertextual.com/files/2015/08/balanza-de-torsic3b3n-de-cavendish.jpg?resize=300%2C2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439" y="2420938"/>
            <a:ext cx="3973513" cy="2781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7045" name="Picture 4" descr="http://objetoseducacionais2.mec.gov.br/bitstream/handle/mec/19201/imagens/fig06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420938"/>
            <a:ext cx="4736578" cy="269922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7046" name="Picture 8" descr="http://www.grupoescolar.com/a/b/5858A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7963" y="71438"/>
            <a:ext cx="1065212" cy="13414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0FBEE47F-C93D-43F8-B80A-6827BE364314}" type="slidenum">
              <a:rPr lang="pt-BR" altLang="pt-BR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SzTx/>
                <a:buFontTx/>
                <a:buNone/>
              </a:pPr>
              <a:t>5</a:t>
            </a:fld>
            <a:endParaRPr lang="pt-BR" altLang="pt-BR" sz="1400" smtClean="0">
              <a:solidFill>
                <a:schemeClr val="bg1"/>
              </a:solidFill>
            </a:endParaRPr>
          </a:p>
        </p:txBody>
      </p:sp>
      <p:sp>
        <p:nvSpPr>
          <p:cNvPr id="89091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171575" y="188913"/>
            <a:ext cx="6569075" cy="1152525"/>
          </a:xfrm>
        </p:spPr>
        <p:txBody>
          <a:bodyPr/>
          <a:lstStyle/>
          <a:p>
            <a:pPr algn="ctr" eaLnBrk="1" hangingPunct="1"/>
            <a:r>
              <a:rPr lang="pt-BR" altLang="pt-BR" sz="2400" b="1" smtClean="0"/>
              <a:t>O ARTIGO DE CAVENDISH:</a:t>
            </a:r>
            <a:br>
              <a:rPr lang="pt-BR" altLang="pt-BR" sz="2400" b="1" smtClean="0"/>
            </a:br>
            <a:r>
              <a:rPr lang="pt-BR" altLang="pt-BR" sz="2400" b="1" i="1" smtClean="0"/>
              <a:t>Experiments to determine the Density of the Earth</a:t>
            </a:r>
            <a:br>
              <a:rPr lang="pt-BR" altLang="pt-BR" sz="2400" b="1" i="1" smtClean="0"/>
            </a:br>
            <a:r>
              <a:rPr lang="pt-BR" altLang="pt-BR" sz="2400" b="1" smtClean="0"/>
              <a:t>1798</a:t>
            </a:r>
          </a:p>
        </p:txBody>
      </p:sp>
      <p:pic>
        <p:nvPicPr>
          <p:cNvPr id="89092" name="Picture 8" descr="http://www.grupoescolar.com/a/b/5858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7963" y="71438"/>
            <a:ext cx="1065212" cy="13414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093" name="CaixaDeTexto 9"/>
          <p:cNvSpPr txBox="1">
            <a:spLocks noChangeArrowheads="1"/>
          </p:cNvSpPr>
          <p:nvPr/>
        </p:nvSpPr>
        <p:spPr bwMode="auto">
          <a:xfrm>
            <a:off x="107950" y="1916113"/>
            <a:ext cx="885666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0"/>
              </a:spcBef>
              <a:buSzTx/>
              <a:buFontTx/>
              <a:buNone/>
            </a:pPr>
            <a:r>
              <a:rPr lang="pt-BR" altLang="pt-BR" sz="2000"/>
              <a:t>     Inicialmente, Cavendish estabelece que, se o peso da esfera de um pêndulo simples é </a:t>
            </a:r>
            <a:r>
              <a:rPr lang="pt-BR" altLang="pt-BR" sz="2000" i="1"/>
              <a:t>P</a:t>
            </a:r>
            <a:r>
              <a:rPr lang="pt-BR" altLang="pt-BR" sz="2000"/>
              <a:t>, então a força restauradora </a:t>
            </a:r>
            <a:r>
              <a:rPr lang="pt-BR" altLang="pt-BR" sz="2000" i="1"/>
              <a:t>F</a:t>
            </a:r>
            <a:r>
              <a:rPr lang="pt-BR" altLang="pt-BR" sz="2000" i="1" baseline="-25000"/>
              <a:t>0</a:t>
            </a:r>
            <a:r>
              <a:rPr lang="pt-BR" altLang="pt-BR" sz="2000"/>
              <a:t> está para o peso </a:t>
            </a:r>
            <a:r>
              <a:rPr lang="pt-BR" altLang="pt-BR" sz="2000" i="1"/>
              <a:t>P</a:t>
            </a:r>
            <a:r>
              <a:rPr lang="pt-BR" altLang="pt-BR" sz="2000"/>
              <a:t>, assim como o comprimento </a:t>
            </a:r>
            <a:r>
              <a:rPr lang="pt-BR" altLang="pt-BR" sz="2000" i="1"/>
              <a:t>s</a:t>
            </a:r>
            <a:r>
              <a:rPr lang="pt-BR" altLang="pt-BR" sz="2000"/>
              <a:t> do arco pelo qual a esfera é deslocada da sua posição de equilíbrio está para o comprimento </a:t>
            </a:r>
            <a:r>
              <a:rPr lang="pt-BR" altLang="pt-BR" sz="2000" i="1"/>
              <a:t>L</a:t>
            </a:r>
            <a:r>
              <a:rPr lang="pt-BR" altLang="pt-BR" sz="2000"/>
              <a:t> do pêndulo, ou seja:</a:t>
            </a:r>
          </a:p>
        </p:txBody>
      </p:sp>
      <p:sp>
        <p:nvSpPr>
          <p:cNvPr id="11" name="CaixaDeTexto 1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91680" y="3338535"/>
            <a:ext cx="5704235" cy="666529"/>
          </a:xfrm>
          <a:prstGeom prst="rect">
            <a:avLst/>
          </a:prstGeom>
          <a:blipFill rotWithShape="0">
            <a:blip r:embed="rId5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C23FAB88-EDBD-49B4-B4F0-9953603188FD}" type="slidenum">
              <a:rPr lang="pt-BR" altLang="pt-BR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SzTx/>
                <a:buFontTx/>
                <a:buNone/>
              </a:pPr>
              <a:t>6</a:t>
            </a:fld>
            <a:endParaRPr lang="pt-BR" altLang="pt-BR" sz="1400" smtClean="0">
              <a:solidFill>
                <a:schemeClr val="bg1"/>
              </a:solidFill>
            </a:endParaRPr>
          </a:p>
        </p:txBody>
      </p:sp>
      <p:sp>
        <p:nvSpPr>
          <p:cNvPr id="91139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387475" y="260350"/>
            <a:ext cx="6497638" cy="865188"/>
          </a:xfrm>
        </p:spPr>
        <p:txBody>
          <a:bodyPr/>
          <a:lstStyle/>
          <a:p>
            <a:pPr algn="ctr" eaLnBrk="1" hangingPunct="1"/>
            <a:r>
              <a:rPr lang="pt-BR" altLang="pt-BR" sz="2400" b="1" smtClean="0"/>
              <a:t>O ESTUDO SOBRE PÊNDULOS REALIZADO POR GALILEU</a:t>
            </a:r>
          </a:p>
        </p:txBody>
      </p:sp>
      <p:sp>
        <p:nvSpPr>
          <p:cNvPr id="91140" name="CaixaDeTexto 9"/>
          <p:cNvSpPr txBox="1">
            <a:spLocks noChangeArrowheads="1"/>
          </p:cNvSpPr>
          <p:nvPr/>
        </p:nvSpPr>
        <p:spPr bwMode="auto">
          <a:xfrm>
            <a:off x="107950" y="1916113"/>
            <a:ext cx="8856663" cy="347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0"/>
              </a:spcBef>
              <a:buSzTx/>
              <a:buFontTx/>
              <a:buNone/>
            </a:pPr>
            <a:r>
              <a:rPr lang="pt-BR" altLang="pt-BR" sz="2000"/>
              <a:t>     [...] Quanto à proporção entre os tempos de oscilação de móveis suspensos por fios de diferente comprimento, esses tempos estão entre si na mesma proporção que as raízes quadradas dos comprimentos dos fios, o que quer dizer que os comprimentos estão entre si como os quadrados dos tempos, de modo tal que, se quisermos, por exemplo, que o tempo de oscilação de um pêndulo seja o dobro do tempo de oscilação de outro, é necessário que o comprimento do fio do primeiro seja o quádruplo do comprimento do fio do segundo. E assim, para que no tempo de uma oscilação de um pêndulo outro faça três, o fio do primeiro deve ser nove vezes mais comprido que o fio do segundo; do que segue que os comprimentos dos fios estão entre si na proporção inversa dos quadrados dos números de oscilações realizadas no mesmo tempo. (GALILEI, G. </a:t>
            </a:r>
            <a:r>
              <a:rPr lang="pt-BR" altLang="pt-BR" sz="2000" i="1"/>
              <a:t>Duas Novas Ciências</a:t>
            </a:r>
            <a:r>
              <a:rPr lang="pt-BR" altLang="pt-BR" sz="2000"/>
              <a:t>, p. 88-89).</a:t>
            </a:r>
          </a:p>
        </p:txBody>
      </p:sp>
      <p:sp>
        <p:nvSpPr>
          <p:cNvPr id="11" name="CaixaDeTexto 1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83878" y="5513401"/>
            <a:ext cx="5704235" cy="871905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0621D593-BDE9-4E7F-B69B-896300931DB5}" type="slidenum">
              <a:rPr lang="pt-BR" altLang="pt-BR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SzTx/>
                <a:buFontTx/>
                <a:buNone/>
              </a:pPr>
              <a:t>7</a:t>
            </a:fld>
            <a:endParaRPr lang="pt-BR" altLang="pt-BR" sz="1400" smtClean="0">
              <a:solidFill>
                <a:schemeClr val="bg1"/>
              </a:solidFill>
            </a:endParaRPr>
          </a:p>
        </p:txBody>
      </p:sp>
      <p:sp>
        <p:nvSpPr>
          <p:cNvPr id="93187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171575" y="188913"/>
            <a:ext cx="6569075" cy="1152525"/>
          </a:xfrm>
        </p:spPr>
        <p:txBody>
          <a:bodyPr/>
          <a:lstStyle/>
          <a:p>
            <a:pPr algn="ctr" eaLnBrk="1" hangingPunct="1"/>
            <a:r>
              <a:rPr lang="pt-BR" altLang="pt-BR" sz="2400" b="1" smtClean="0"/>
              <a:t>O ARTIGO DE CAVENDISH:</a:t>
            </a:r>
            <a:br>
              <a:rPr lang="pt-BR" altLang="pt-BR" sz="2400" b="1" smtClean="0"/>
            </a:br>
            <a:r>
              <a:rPr lang="pt-BR" altLang="pt-BR" sz="2400" b="1" i="1" smtClean="0"/>
              <a:t>Experiments to determine the Density of the Earth</a:t>
            </a:r>
            <a:br>
              <a:rPr lang="pt-BR" altLang="pt-BR" sz="2400" b="1" i="1" smtClean="0"/>
            </a:br>
            <a:r>
              <a:rPr lang="pt-BR" altLang="pt-BR" sz="2400" b="1" smtClean="0"/>
              <a:t>1798</a:t>
            </a:r>
          </a:p>
        </p:txBody>
      </p:sp>
      <p:pic>
        <p:nvPicPr>
          <p:cNvPr id="93188" name="Picture 8" descr="http://www.grupoescolar.com/a/b/5858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7963" y="71438"/>
            <a:ext cx="1065212" cy="13414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99592" y="5559630"/>
            <a:ext cx="6984776" cy="893706"/>
          </a:xfrm>
          <a:prstGeom prst="rect">
            <a:avLst/>
          </a:prstGeom>
          <a:blipFill rotWithShape="0">
            <a:blip r:embed="rId5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93190" name="CaixaDeTexto 2"/>
          <p:cNvSpPr txBox="1">
            <a:spLocks noChangeArrowheads="1"/>
          </p:cNvSpPr>
          <p:nvPr/>
        </p:nvSpPr>
        <p:spPr bwMode="auto">
          <a:xfrm>
            <a:off x="107950" y="4603750"/>
            <a:ext cx="885666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0"/>
              </a:spcBef>
              <a:buSzTx/>
              <a:buFontTx/>
              <a:buNone/>
            </a:pPr>
            <a:r>
              <a:rPr lang="pt-BR" altLang="pt-BR" sz="2400"/>
              <a:t>     </a:t>
            </a:r>
            <a:r>
              <a:rPr lang="pt-BR" altLang="pt-BR" sz="2000"/>
              <a:t>Assumindo a relação provada por Newton de que, para um MHS, o período </a:t>
            </a:r>
            <a:r>
              <a:rPr lang="pt-BR" altLang="pt-BR" sz="2000" i="1"/>
              <a:t>T</a:t>
            </a:r>
            <a:r>
              <a:rPr lang="pt-BR" altLang="pt-BR" sz="2000"/>
              <a:t> é inversamente proporcional à raiz quadrada da força restauradora </a:t>
            </a:r>
            <a:r>
              <a:rPr lang="pt-BR" altLang="pt-BR" sz="2000" i="1"/>
              <a:t>F</a:t>
            </a:r>
            <a:r>
              <a:rPr lang="pt-BR" altLang="pt-BR" sz="2000"/>
              <a:t>, vem que:</a:t>
            </a:r>
          </a:p>
        </p:txBody>
      </p:sp>
      <p:sp>
        <p:nvSpPr>
          <p:cNvPr id="14" name="CaixaDeTexto 1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5496" y="1808237"/>
            <a:ext cx="9036496" cy="1692771"/>
          </a:xfrm>
          <a:prstGeom prst="rect">
            <a:avLst/>
          </a:prstGeom>
          <a:blipFill rotWithShape="0">
            <a:blip r:embed="rId6"/>
            <a:stretch>
              <a:fillRect l="-742" r="-675" b="-5776"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5" name="CaixaDeTexto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55576" y="3626697"/>
            <a:ext cx="6984776" cy="810415"/>
          </a:xfrm>
          <a:prstGeom prst="rect">
            <a:avLst/>
          </a:prstGeom>
          <a:blipFill rotWithShape="0">
            <a:blip r:embed="rId7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337F17D9-0B49-405C-8412-6616A2DB5969}" type="slidenum">
              <a:rPr lang="pt-BR" altLang="pt-BR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SzTx/>
                <a:buFontTx/>
                <a:buNone/>
              </a:pPr>
              <a:t>8</a:t>
            </a:fld>
            <a:endParaRPr lang="pt-BR" altLang="pt-BR" sz="1400" smtClean="0">
              <a:solidFill>
                <a:schemeClr val="bg1"/>
              </a:solidFill>
            </a:endParaRPr>
          </a:p>
        </p:txBody>
      </p:sp>
      <p:sp>
        <p:nvSpPr>
          <p:cNvPr id="95235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171575" y="188913"/>
            <a:ext cx="6569075" cy="1152525"/>
          </a:xfrm>
        </p:spPr>
        <p:txBody>
          <a:bodyPr/>
          <a:lstStyle/>
          <a:p>
            <a:pPr algn="ctr" eaLnBrk="1" hangingPunct="1"/>
            <a:r>
              <a:rPr lang="pt-BR" altLang="pt-BR" sz="2400" b="1" smtClean="0"/>
              <a:t>O ARTIGO DE CAVENDISH:</a:t>
            </a:r>
            <a:br>
              <a:rPr lang="pt-BR" altLang="pt-BR" sz="2400" b="1" smtClean="0"/>
            </a:br>
            <a:r>
              <a:rPr lang="pt-BR" altLang="pt-BR" sz="2400" b="1" i="1" smtClean="0"/>
              <a:t>Experiments to determine the Density of the Earth</a:t>
            </a:r>
            <a:br>
              <a:rPr lang="pt-BR" altLang="pt-BR" sz="2400" b="1" i="1" smtClean="0"/>
            </a:br>
            <a:r>
              <a:rPr lang="pt-BR" altLang="pt-BR" sz="2400" b="1" smtClean="0"/>
              <a:t>1798</a:t>
            </a:r>
          </a:p>
        </p:txBody>
      </p:sp>
      <p:pic>
        <p:nvPicPr>
          <p:cNvPr id="95236" name="Picture 8" descr="http://www.grupoescolar.com/a/b/5858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7963" y="71438"/>
            <a:ext cx="1065212" cy="13414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5237" name="CaixaDeTexto 15"/>
          <p:cNvSpPr txBox="1">
            <a:spLocks noChangeArrowheads="1"/>
          </p:cNvSpPr>
          <p:nvPr/>
        </p:nvSpPr>
        <p:spPr bwMode="auto">
          <a:xfrm>
            <a:off x="-106363" y="1989138"/>
            <a:ext cx="88566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0"/>
              </a:spcBef>
              <a:buSzTx/>
              <a:buFontTx/>
              <a:buNone/>
            </a:pPr>
            <a:r>
              <a:rPr lang="pt-BR" altLang="pt-BR" sz="2000"/>
              <a:t>     </a:t>
            </a:r>
            <a:r>
              <a:rPr lang="pt-BR" altLang="pt-BR" sz="2400"/>
              <a:t>Substituindo </a:t>
            </a:r>
            <a:r>
              <a:rPr lang="pt-BR" altLang="pt-BR" sz="2400" i="1"/>
              <a:t>(I)</a:t>
            </a:r>
            <a:r>
              <a:rPr lang="pt-BR" altLang="pt-BR" sz="2400"/>
              <a:t> e </a:t>
            </a:r>
            <a:r>
              <a:rPr lang="pt-BR" altLang="pt-BR" sz="2400" i="1"/>
              <a:t>(II)</a:t>
            </a:r>
            <a:r>
              <a:rPr lang="pt-BR" altLang="pt-BR" sz="2400"/>
              <a:t> em </a:t>
            </a:r>
            <a:r>
              <a:rPr lang="pt-BR" altLang="pt-BR" sz="2400" i="1"/>
              <a:t>(III)</a:t>
            </a:r>
            <a:r>
              <a:rPr lang="pt-BR" altLang="pt-BR" sz="2400"/>
              <a:t>:</a:t>
            </a:r>
          </a:p>
        </p:txBody>
      </p:sp>
      <p:sp>
        <p:nvSpPr>
          <p:cNvPr id="17" name="CaixaDeTexto 1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43608" y="2622132"/>
            <a:ext cx="6984776" cy="1090811"/>
          </a:xfrm>
          <a:prstGeom prst="rect">
            <a:avLst/>
          </a:prstGeom>
          <a:blipFill rotWithShape="0">
            <a:blip r:embed="rId5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95239" name="CaixaDeTexto 10"/>
          <p:cNvSpPr txBox="1">
            <a:spLocks noChangeArrowheads="1"/>
          </p:cNvSpPr>
          <p:nvPr/>
        </p:nvSpPr>
        <p:spPr bwMode="auto">
          <a:xfrm>
            <a:off x="250825" y="3830638"/>
            <a:ext cx="8497888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0"/>
              </a:spcBef>
              <a:buSzTx/>
              <a:buFontTx/>
              <a:buNone/>
            </a:pPr>
            <a:r>
              <a:rPr lang="pt-BR" altLang="pt-BR" sz="2400"/>
              <a:t>sendo:</a:t>
            </a:r>
          </a:p>
          <a:p>
            <a:pPr algn="just">
              <a:spcBef>
                <a:spcPct val="0"/>
              </a:spcBef>
              <a:buSzTx/>
              <a:buFontTx/>
              <a:buNone/>
            </a:pPr>
            <a:r>
              <a:rPr lang="pt-BR" altLang="pt-BR" sz="2400" i="1"/>
              <a:t>L’</a:t>
            </a:r>
            <a:r>
              <a:rPr lang="pt-BR" altLang="pt-BR" sz="2400"/>
              <a:t>: comprimento do pêndulo de torção;</a:t>
            </a:r>
          </a:p>
          <a:p>
            <a:pPr algn="just">
              <a:spcBef>
                <a:spcPct val="0"/>
              </a:spcBef>
              <a:buSzTx/>
              <a:buFontTx/>
              <a:buNone/>
            </a:pPr>
            <a:r>
              <a:rPr lang="pt-BR" altLang="pt-BR" sz="2400" i="1"/>
              <a:t>t’</a:t>
            </a:r>
            <a:r>
              <a:rPr lang="pt-BR" altLang="pt-BR" sz="2400"/>
              <a:t>: tempo de oscilação do pêndulo de torção.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Espaço Reservado para Número de Slide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FA12215C-A936-4C32-9BF0-F56F3BBDD6A8}" type="slidenum">
              <a:rPr lang="pt-BR" altLang="pt-BR" sz="14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SzTx/>
                <a:buFontTx/>
                <a:buNone/>
              </a:pPr>
              <a:t>9</a:t>
            </a:fld>
            <a:endParaRPr lang="pt-BR" altLang="pt-BR" sz="1400" smtClean="0">
              <a:solidFill>
                <a:schemeClr val="bg1"/>
              </a:solidFill>
            </a:endParaRPr>
          </a:p>
        </p:txBody>
      </p:sp>
      <p:sp>
        <p:nvSpPr>
          <p:cNvPr id="97283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171575" y="188913"/>
            <a:ext cx="6569075" cy="1152525"/>
          </a:xfrm>
        </p:spPr>
        <p:txBody>
          <a:bodyPr/>
          <a:lstStyle/>
          <a:p>
            <a:pPr algn="ctr" eaLnBrk="1" hangingPunct="1"/>
            <a:r>
              <a:rPr lang="pt-BR" altLang="pt-BR" sz="2400" b="1" smtClean="0"/>
              <a:t>O ARTIGO DE CAVENDISH:</a:t>
            </a:r>
            <a:br>
              <a:rPr lang="pt-BR" altLang="pt-BR" sz="2400" b="1" smtClean="0"/>
            </a:br>
            <a:r>
              <a:rPr lang="pt-BR" altLang="pt-BR" sz="2400" b="1" i="1" smtClean="0"/>
              <a:t>Experiments to determine the Density of the Earth</a:t>
            </a:r>
            <a:br>
              <a:rPr lang="pt-BR" altLang="pt-BR" sz="2400" b="1" i="1" smtClean="0"/>
            </a:br>
            <a:r>
              <a:rPr lang="pt-BR" altLang="pt-BR" sz="2400" b="1" smtClean="0"/>
              <a:t>1798</a:t>
            </a:r>
          </a:p>
        </p:txBody>
      </p:sp>
      <p:pic>
        <p:nvPicPr>
          <p:cNvPr id="97284" name="Picture 8" descr="http://www.grupoescolar.com/a/b/5858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7963" y="71438"/>
            <a:ext cx="1065212" cy="13414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55575" y="2299262"/>
            <a:ext cx="7560839" cy="769698"/>
          </a:xfrm>
          <a:prstGeom prst="rect">
            <a:avLst/>
          </a:prstGeom>
          <a:blipFill rotWithShape="0">
            <a:blip r:embed="rId5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97286" name="CaixaDeTexto 2"/>
          <p:cNvSpPr txBox="1">
            <a:spLocks noChangeArrowheads="1"/>
          </p:cNvSpPr>
          <p:nvPr/>
        </p:nvSpPr>
        <p:spPr bwMode="auto">
          <a:xfrm>
            <a:off x="107950" y="1773238"/>
            <a:ext cx="88566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pt-BR" altLang="pt-BR" sz="2000" b="1"/>
              <a:t>Cálculo da força entre as duas esferas de chumbo</a:t>
            </a:r>
          </a:p>
        </p:txBody>
      </p:sp>
      <p:sp>
        <p:nvSpPr>
          <p:cNvPr id="97287" name="CaixaDeTexto 11"/>
          <p:cNvSpPr txBox="1">
            <a:spLocks noChangeArrowheads="1"/>
          </p:cNvSpPr>
          <p:nvPr/>
        </p:nvSpPr>
        <p:spPr bwMode="auto">
          <a:xfrm>
            <a:off x="107950" y="4724400"/>
            <a:ext cx="8856663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pt-BR" altLang="pt-BR" sz="2000" b="1"/>
              <a:t>Dividindo (V) por (VI), tem-se:</a:t>
            </a:r>
            <a:r>
              <a:rPr lang="pt-BR" altLang="pt-BR" sz="2000"/>
              <a:t> </a:t>
            </a:r>
          </a:p>
        </p:txBody>
      </p:sp>
      <p:sp>
        <p:nvSpPr>
          <p:cNvPr id="97288" name="CaixaDeTexto 13"/>
          <p:cNvSpPr txBox="1">
            <a:spLocks noChangeArrowheads="1"/>
          </p:cNvSpPr>
          <p:nvPr/>
        </p:nvSpPr>
        <p:spPr bwMode="auto">
          <a:xfrm>
            <a:off x="107950" y="3213100"/>
            <a:ext cx="88566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pt-BR" altLang="pt-BR" sz="2000" b="1"/>
              <a:t>Cálculo da força entre a esfera de chumbo com a esfera de água</a:t>
            </a:r>
          </a:p>
        </p:txBody>
      </p:sp>
      <p:sp>
        <p:nvSpPr>
          <p:cNvPr id="15" name="CaixaDeTexto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95536" y="3717032"/>
            <a:ext cx="8280920" cy="792205"/>
          </a:xfrm>
          <a:prstGeom prst="rect">
            <a:avLst/>
          </a:prstGeom>
          <a:blipFill rotWithShape="0">
            <a:blip r:embed="rId6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  <p:sp>
        <p:nvSpPr>
          <p:cNvPr id="16" name="CaixaDeTexto 1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87203" y="5229200"/>
            <a:ext cx="7473229" cy="865045"/>
          </a:xfrm>
          <a:prstGeom prst="rect">
            <a:avLst/>
          </a:prstGeom>
          <a:blipFill rotWithShape="0">
            <a:blip r:embed="rId7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pt-BR">
                <a:noFill/>
              </a:rPr>
              <a:t> 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pel de arroz">
  <a:themeElements>
    <a:clrScheme name="Papel de arroz 2">
      <a:dk1>
        <a:srgbClr val="00264C"/>
      </a:dk1>
      <a:lt1>
        <a:srgbClr val="FFFFE9"/>
      </a:lt1>
      <a:dk2>
        <a:srgbClr val="333333"/>
      </a:dk2>
      <a:lt2>
        <a:srgbClr val="333333"/>
      </a:lt2>
      <a:accent1>
        <a:srgbClr val="78C0B2"/>
      </a:accent1>
      <a:accent2>
        <a:srgbClr val="262D4C"/>
      </a:accent2>
      <a:accent3>
        <a:srgbClr val="FFFFF2"/>
      </a:accent3>
      <a:accent4>
        <a:srgbClr val="001F40"/>
      </a:accent4>
      <a:accent5>
        <a:srgbClr val="BEDCD5"/>
      </a:accent5>
      <a:accent6>
        <a:srgbClr val="212844"/>
      </a:accent6>
      <a:hlink>
        <a:srgbClr val="598BBD"/>
      </a:hlink>
      <a:folHlink>
        <a:srgbClr val="4D4D4D"/>
      </a:folHlink>
    </a:clrScheme>
    <a:fontScheme name="Papel de arroz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apel de arroz 1">
        <a:dk1>
          <a:srgbClr val="9D9475"/>
        </a:dk1>
        <a:lt1>
          <a:srgbClr val="333333"/>
        </a:lt1>
        <a:dk2>
          <a:srgbClr val="333300"/>
        </a:dk2>
        <a:lt2>
          <a:srgbClr val="333333"/>
        </a:lt2>
        <a:accent1>
          <a:srgbClr val="B3C39F"/>
        </a:accent1>
        <a:accent2>
          <a:srgbClr val="DCD9CE"/>
        </a:accent2>
        <a:accent3>
          <a:srgbClr val="ADADAA"/>
        </a:accent3>
        <a:accent4>
          <a:srgbClr val="2A2A2A"/>
        </a:accent4>
        <a:accent5>
          <a:srgbClr val="D6DECD"/>
        </a:accent5>
        <a:accent6>
          <a:srgbClr val="C7C4BA"/>
        </a:accent6>
        <a:hlink>
          <a:srgbClr val="CC9900"/>
        </a:hlink>
        <a:folHlink>
          <a:srgbClr val="ADA68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pel de arroz 2">
        <a:dk1>
          <a:srgbClr val="00264C"/>
        </a:dk1>
        <a:lt1>
          <a:srgbClr val="FFFFE9"/>
        </a:lt1>
        <a:dk2>
          <a:srgbClr val="333333"/>
        </a:dk2>
        <a:lt2>
          <a:srgbClr val="333333"/>
        </a:lt2>
        <a:accent1>
          <a:srgbClr val="78C0B2"/>
        </a:accent1>
        <a:accent2>
          <a:srgbClr val="262D4C"/>
        </a:accent2>
        <a:accent3>
          <a:srgbClr val="FFFFF2"/>
        </a:accent3>
        <a:accent4>
          <a:srgbClr val="001F40"/>
        </a:accent4>
        <a:accent5>
          <a:srgbClr val="BEDCD5"/>
        </a:accent5>
        <a:accent6>
          <a:srgbClr val="212844"/>
        </a:accent6>
        <a:hlink>
          <a:srgbClr val="598BB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pel de arroz 3">
        <a:dk1>
          <a:srgbClr val="000000"/>
        </a:dk1>
        <a:lt1>
          <a:srgbClr val="F8F8F8"/>
        </a:lt1>
        <a:dk2>
          <a:srgbClr val="333333"/>
        </a:dk2>
        <a:lt2>
          <a:srgbClr val="5F5F5F"/>
        </a:lt2>
        <a:accent1>
          <a:srgbClr val="DDDDDD"/>
        </a:accent1>
        <a:accent2>
          <a:srgbClr val="808080"/>
        </a:accent2>
        <a:accent3>
          <a:srgbClr val="FBFBFB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pel de arroz 4">
        <a:dk1>
          <a:srgbClr val="00264C"/>
        </a:dk1>
        <a:lt1>
          <a:srgbClr val="FFFFFF"/>
        </a:lt1>
        <a:dk2>
          <a:srgbClr val="333333"/>
        </a:dk2>
        <a:lt2>
          <a:srgbClr val="2E697E"/>
        </a:lt2>
        <a:accent1>
          <a:srgbClr val="BAC8AA"/>
        </a:accent1>
        <a:accent2>
          <a:srgbClr val="6E9883"/>
        </a:accent2>
        <a:accent3>
          <a:srgbClr val="FFFFFF"/>
        </a:accent3>
        <a:accent4>
          <a:srgbClr val="001F40"/>
        </a:accent4>
        <a:accent5>
          <a:srgbClr val="D9E0D2"/>
        </a:accent5>
        <a:accent6>
          <a:srgbClr val="638976"/>
        </a:accent6>
        <a:hlink>
          <a:srgbClr val="CC9900"/>
        </a:hlink>
        <a:folHlink>
          <a:srgbClr val="7DAE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pel de arroz 5">
        <a:dk1>
          <a:srgbClr val="20374E"/>
        </a:dk1>
        <a:lt1>
          <a:srgbClr val="DCE4D2"/>
        </a:lt1>
        <a:dk2>
          <a:srgbClr val="333333"/>
        </a:dk2>
        <a:lt2>
          <a:srgbClr val="524C46"/>
        </a:lt2>
        <a:accent1>
          <a:srgbClr val="C9C491"/>
        </a:accent1>
        <a:accent2>
          <a:srgbClr val="8A776A"/>
        </a:accent2>
        <a:accent3>
          <a:srgbClr val="EBEFE5"/>
        </a:accent3>
        <a:accent4>
          <a:srgbClr val="1A2D41"/>
        </a:accent4>
        <a:accent5>
          <a:srgbClr val="E1DEC7"/>
        </a:accent5>
        <a:accent6>
          <a:srgbClr val="7D6B5F"/>
        </a:accent6>
        <a:hlink>
          <a:srgbClr val="67895F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Office\Templates\Estruturas de apresentação\Papel de arroz.pot</Template>
  <TotalTime>71860</TotalTime>
  <Words>1758</Words>
  <Application>Microsoft Office PowerPoint</Application>
  <PresentationFormat>Apresentação na tela (4:3)</PresentationFormat>
  <Paragraphs>134</Paragraphs>
  <Slides>20</Slides>
  <Notes>19</Notes>
  <HiddenSlides>0</HiddenSlides>
  <MMClips>0</MMClips>
  <ScaleCrop>false</ScaleCrop>
  <HeadingPairs>
    <vt:vector size="8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4" baseType="lpstr">
      <vt:lpstr>Times New Roman</vt:lpstr>
      <vt:lpstr>Wingdings</vt:lpstr>
      <vt:lpstr>Papel de arroz</vt:lpstr>
      <vt:lpstr>CDraw5</vt:lpstr>
      <vt:lpstr>HENRY CAVENDISH (1731-1810) E O CÁLCULO DA DENSIDADE DA TERRA</vt:lpstr>
      <vt:lpstr>A DENSIDADE DA TERRA NOS PRINCIPIA</vt:lpstr>
      <vt:lpstr>A DENSIDADE DA TERRA NOS PRINCIPIA</vt:lpstr>
      <vt:lpstr>O ARTIGO DE CAVENDISH: Experiments to determine the Density of the Earth 1798</vt:lpstr>
      <vt:lpstr>O ARTIGO DE CAVENDISH: Experiments to determine the Density of the Earth 1798</vt:lpstr>
      <vt:lpstr>O ESTUDO SOBRE PÊNDULOS REALIZADO POR GALILEU</vt:lpstr>
      <vt:lpstr>O ARTIGO DE CAVENDISH: Experiments to determine the Density of the Earth 1798</vt:lpstr>
      <vt:lpstr>O ARTIGO DE CAVENDISH: Experiments to determine the Density of the Earth 1798</vt:lpstr>
      <vt:lpstr>O ARTIGO DE CAVENDISH: Experiments to determine the Density of the Earth 1798</vt:lpstr>
      <vt:lpstr>O ARTIGO DE CAVENDISH: Experiments to determine the Density of the Earth 1798</vt:lpstr>
      <vt:lpstr>O ARTIGO DE CAVENDISH: Experiments to determine the Density of the Earth 1798</vt:lpstr>
      <vt:lpstr>O ARTIGO DE CAVENDISH: Experiments to determine the Density of the Earth 1798</vt:lpstr>
      <vt:lpstr>A UNIDADE DE MEDIDA DE FORÇA</vt:lpstr>
      <vt:lpstr>TENTATIVAS DE SE CALCULAR A DENSIDADE DA TERRA</vt:lpstr>
      <vt:lpstr>CHARLES VERNON BOYS (1855-1944) E O CÁLCULO DA CONSTANTE NEWTONIANA DA GRAVITAÇÃO</vt:lpstr>
      <vt:lpstr>A REPERCUSSÃO DO ARTIGO DE CHARLES VERNON BOYS (On the newtonian constant of gravitation – 1894)</vt:lpstr>
      <vt:lpstr>A REPERCUSSÃO DO ARTIGO DE CHARLES VERNON BOYS</vt:lpstr>
      <vt:lpstr>Apresentação do PowerPoint</vt:lpstr>
      <vt:lpstr>O ARGUMENTO DA “QUEDA DA LUA”</vt:lpstr>
      <vt:lpstr>PRINCIPAIS OBRAS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uso pessoal</dc:creator>
  <cp:lastModifiedBy>Daniel</cp:lastModifiedBy>
  <cp:revision>695</cp:revision>
  <dcterms:created xsi:type="dcterms:W3CDTF">2004-05-20T16:07:03Z</dcterms:created>
  <dcterms:modified xsi:type="dcterms:W3CDTF">2017-07-11T14:41:20Z</dcterms:modified>
</cp:coreProperties>
</file>