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4"/>
  </p:notesMasterIdLst>
  <p:sldIdLst>
    <p:sldId id="560" r:id="rId2"/>
    <p:sldId id="537" r:id="rId3"/>
    <p:sldId id="538" r:id="rId4"/>
    <p:sldId id="459" r:id="rId5"/>
    <p:sldId id="518" r:id="rId6"/>
    <p:sldId id="464" r:id="rId7"/>
    <p:sldId id="443" r:id="rId8"/>
    <p:sldId id="462" r:id="rId9"/>
    <p:sldId id="460" r:id="rId10"/>
    <p:sldId id="523" r:id="rId11"/>
    <p:sldId id="463" r:id="rId12"/>
    <p:sldId id="520" r:id="rId13"/>
    <p:sldId id="461" r:id="rId14"/>
    <p:sldId id="521" r:id="rId15"/>
    <p:sldId id="522" r:id="rId16"/>
    <p:sldId id="524" r:id="rId17"/>
    <p:sldId id="525" r:id="rId18"/>
    <p:sldId id="526" r:id="rId19"/>
    <p:sldId id="528" r:id="rId20"/>
    <p:sldId id="527" r:id="rId21"/>
    <p:sldId id="529" r:id="rId22"/>
    <p:sldId id="530" r:id="rId23"/>
    <p:sldId id="531" r:id="rId24"/>
    <p:sldId id="532" r:id="rId25"/>
    <p:sldId id="533" r:id="rId26"/>
    <p:sldId id="534" r:id="rId27"/>
    <p:sldId id="535" r:id="rId28"/>
    <p:sldId id="466" r:id="rId29"/>
    <p:sldId id="467" r:id="rId30"/>
    <p:sldId id="539" r:id="rId31"/>
    <p:sldId id="540" r:id="rId32"/>
    <p:sldId id="541" r:id="rId33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70B05"/>
    <a:srgbClr val="4B0801"/>
    <a:srgbClr val="3F6AD7"/>
    <a:srgbClr val="32D3E4"/>
    <a:srgbClr val="ED2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533" autoAdjust="0"/>
  </p:normalViewPr>
  <p:slideViewPr>
    <p:cSldViewPr>
      <p:cViewPr varScale="1">
        <p:scale>
          <a:sx n="68" d="100"/>
          <a:sy n="68" d="100"/>
        </p:scale>
        <p:origin x="13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79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944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198308D-F7D8-4E3C-AC94-EBF770D2104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1835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 smtClean="0"/>
              <a:t> Referência: UZÊDA, Diego Dias. Tópicos</a:t>
            </a:r>
            <a:r>
              <a:rPr lang="pt-BR" baseline="0" dirty="0" smtClean="0"/>
              <a:t> em Mecânica Clássica. Dissertação (Mestrado). Programa de Pós-Graduação em Ensino de Física do Instituto de Física da Universidade Federal do Rio de Janeiro. Rio de Janeiro, 2011, </a:t>
            </a:r>
            <a:r>
              <a:rPr lang="pt-BR" dirty="0" smtClean="0"/>
              <a:t>p. 28.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dirty="0" smtClean="0"/>
              <a:t>Disponível em: http://www.if.ufrj.br/~pef/producao_academica/dissertacoes/2011_Diego_Uzeda/dissertacao_Diego_Uzeda.pdf. Acesso em: 30/06/2017.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98308D-F7D8-4E3C-AC94-EBF770D21040}" type="slidenum">
              <a:rPr lang="pt-BR" altLang="pt-BR" smtClean="0"/>
              <a:pPr>
                <a:defRPr/>
              </a:pPr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6538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 smtClean="0"/>
              <a:t>Obs.: </a:t>
            </a:r>
            <a:r>
              <a:rPr lang="pt-BR" altLang="pt-BR" b="1" dirty="0" err="1" smtClean="0"/>
              <a:t>braquisto</a:t>
            </a:r>
            <a:r>
              <a:rPr lang="pt-BR" altLang="pt-BR" b="1" dirty="0" smtClean="0"/>
              <a:t> = mais breve</a:t>
            </a:r>
            <a:r>
              <a:rPr lang="pt-BR" altLang="pt-BR" dirty="0" smtClean="0"/>
              <a:t>; menor; </a:t>
            </a:r>
            <a:r>
              <a:rPr lang="pt-BR" altLang="pt-BR" dirty="0" err="1" smtClean="0"/>
              <a:t>chrono</a:t>
            </a:r>
            <a:r>
              <a:rPr lang="pt-BR" altLang="pt-BR" dirty="0" smtClean="0"/>
              <a:t> = tempo;</a:t>
            </a:r>
          </a:p>
          <a:p>
            <a:r>
              <a:rPr lang="pt-BR" altLang="pt-BR" dirty="0" smtClean="0"/>
              <a:t>Obs.: Uma cicloide invertida é a solução para o problema da braquistócrona, em que t é um parâmetro real, e corresponde ao centro do círculo que rola.</a:t>
            </a:r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12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905497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 smtClean="0"/>
              <a:t>Obs.: </a:t>
            </a:r>
            <a:r>
              <a:rPr lang="pt-BR" altLang="pt-BR" b="1" dirty="0" err="1" smtClean="0"/>
              <a:t>tauto</a:t>
            </a:r>
            <a:r>
              <a:rPr lang="pt-BR" altLang="pt-BR" b="1" dirty="0" smtClean="0"/>
              <a:t> = identidade</a:t>
            </a:r>
            <a:r>
              <a:rPr lang="pt-BR" altLang="pt-BR" dirty="0" smtClean="0"/>
              <a:t>; </a:t>
            </a:r>
            <a:r>
              <a:rPr lang="pt-BR" altLang="pt-BR" dirty="0" err="1" smtClean="0"/>
              <a:t>chrono</a:t>
            </a:r>
            <a:r>
              <a:rPr lang="pt-BR" altLang="pt-BR" dirty="0" smtClean="0"/>
              <a:t> =tempo (</a:t>
            </a:r>
            <a:r>
              <a:rPr lang="pt-BR" altLang="pt-BR" dirty="0" err="1" smtClean="0"/>
              <a:t>tautochrono</a:t>
            </a:r>
            <a:r>
              <a:rPr lang="pt-BR" altLang="pt-BR" dirty="0" smtClean="0"/>
              <a:t> = simultaneidade).</a:t>
            </a:r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13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1373380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14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2787732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15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790478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16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1154050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17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760580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18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840211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19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855122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20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2451522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21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4081455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AE2C46-3BD9-4FF4-B3C0-AE7F22288B74}" type="slidenum">
              <a:rPr lang="pt-BR" altLang="pt-BR" sz="1200" smtClean="0"/>
              <a:pPr/>
              <a:t>4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2055528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22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186106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23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2060526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24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057009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25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7739715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26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57418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0AB3A1-1C8F-497A-AE2F-58A7008DDF7E}" type="slidenum">
              <a:rPr lang="pt-BR" altLang="pt-BR" sz="1200" smtClean="0"/>
              <a:pPr/>
              <a:t>27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25435640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E98571B-37DB-4D6E-BB1E-55D41339FB89}" type="slidenum">
              <a:rPr lang="pt-BR" altLang="pt-BR" sz="1200" smtClean="0"/>
              <a:pPr/>
              <a:t>28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16134733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08C6833-BEFB-43AA-B368-5F83D3A303DC}" type="slidenum">
              <a:rPr lang="pt-BR" altLang="pt-BR" sz="1200" smtClean="0"/>
              <a:pPr/>
              <a:t>29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660499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08C6833-BEFB-43AA-B368-5F83D3A303DC}" type="slidenum">
              <a:rPr lang="pt-BR" altLang="pt-BR" sz="1200" smtClean="0"/>
              <a:pPr/>
              <a:t>30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13322212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08C6833-BEFB-43AA-B368-5F83D3A303DC}" type="slidenum">
              <a:rPr lang="pt-BR" altLang="pt-BR" sz="1200" smtClean="0"/>
              <a:pPr/>
              <a:t>31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1856336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b="1" dirty="0" smtClean="0"/>
              <a:t>Referência:</a:t>
            </a:r>
            <a:r>
              <a:rPr lang="pt-BR" altLang="pt-BR" dirty="0" smtClean="0"/>
              <a:t> HUYGENS, Christian. </a:t>
            </a:r>
            <a:r>
              <a:rPr lang="pt-BR" altLang="pt-BR" i="1" dirty="0" err="1" smtClean="0"/>
              <a:t>Horologium</a:t>
            </a:r>
            <a:r>
              <a:rPr lang="pt-BR" altLang="pt-BR" i="1" dirty="0" smtClean="0"/>
              <a:t> </a:t>
            </a:r>
            <a:r>
              <a:rPr lang="pt-BR" altLang="pt-BR" i="1" dirty="0" err="1" smtClean="0"/>
              <a:t>Oscillatorium</a:t>
            </a:r>
            <a:r>
              <a:rPr lang="pt-BR" altLang="pt-BR" dirty="0" smtClean="0"/>
              <a:t>, </a:t>
            </a:r>
            <a:r>
              <a:rPr lang="pt-BR" altLang="pt-BR" dirty="0" err="1" smtClean="0"/>
              <a:t>Part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IVb</a:t>
            </a:r>
            <a:r>
              <a:rPr lang="pt-BR" altLang="pt-BR" dirty="0" smtClean="0"/>
              <a:t>, p. 83.</a:t>
            </a:r>
          </a:p>
          <a:p>
            <a:r>
              <a:rPr lang="pt-BR" altLang="pt-BR" dirty="0" smtClean="0"/>
              <a:t>1 pé horário = 0,3048 m; 1 polegada = 2,54 cm</a:t>
            </a:r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76EF164-F0C1-4D61-9FFD-5AAF3CBF3588}" type="slidenum">
              <a:rPr lang="pt-BR" altLang="pt-BR" sz="1200" smtClean="0"/>
              <a:pPr/>
              <a:t>5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518505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b="1" smtClean="0"/>
              <a:t>Referência:</a:t>
            </a:r>
            <a:r>
              <a:rPr lang="pt-BR" altLang="pt-BR" smtClean="0"/>
              <a:t> HUYGENS, Christian. </a:t>
            </a:r>
            <a:r>
              <a:rPr lang="pt-BR" altLang="pt-BR" i="1" smtClean="0"/>
              <a:t>Horologium Oscillatorium</a:t>
            </a:r>
            <a:r>
              <a:rPr lang="pt-BR" altLang="pt-BR" smtClean="0"/>
              <a:t>, Part IVb, p. 84.</a:t>
            </a:r>
          </a:p>
          <a:p>
            <a:r>
              <a:rPr lang="pt-BR" altLang="pt-BR" smtClean="0"/>
              <a:t>1 pé horário = 0,3048 m; 1 polegada = 2,54 cm</a:t>
            </a:r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76EF164-F0C1-4D61-9FFD-5AAF3CBF3588}" type="slidenum">
              <a:rPr lang="pt-BR" altLang="pt-BR" sz="1200" smtClean="0"/>
              <a:pPr/>
              <a:t>6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1190452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A8B5AD-D28E-484F-BB4B-73456D03E5E0}" type="slidenum">
              <a:rPr lang="pt-BR" altLang="pt-BR" sz="1200" smtClean="0"/>
              <a:pPr/>
              <a:t>7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1683814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FAC82A-C9A2-4FDC-9A9E-310517704701}" type="slidenum">
              <a:rPr lang="pt-BR" altLang="pt-BR" sz="1200" smtClean="0"/>
              <a:pPr/>
              <a:t>8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3765001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F7EC52D-FB13-4289-BF4D-A2AEC036078A}" type="slidenum">
              <a:rPr lang="pt-BR" altLang="pt-BR" sz="1200" smtClean="0"/>
              <a:pPr/>
              <a:t>9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84232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F7EC52D-FB13-4289-BF4D-A2AEC036078A}" type="slidenum">
              <a:rPr lang="pt-BR" altLang="pt-BR" sz="1200" smtClean="0"/>
              <a:pPr/>
              <a:t>10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2362956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675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E44AACD-FECD-4F10-A148-785F62285490}" type="slidenum">
              <a:rPr lang="pt-BR" altLang="pt-BR" sz="1200" smtClean="0"/>
              <a:pPr/>
              <a:t>11</a:t>
            </a:fld>
            <a:endParaRPr lang="pt-BR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59256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4188" y="1549400"/>
            <a:ext cx="8158162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4105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DE58C6-224E-41C6-A381-A9459273193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4062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B4E78-1BB3-4924-BEC3-D3796D5C2F6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048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21488" y="284163"/>
            <a:ext cx="2044700" cy="5811837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284163"/>
            <a:ext cx="5983288" cy="5811837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70488-A3F2-4676-B3E6-863F2CD0AEE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47707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85800" y="1905000"/>
            <a:ext cx="7772400" cy="41910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9D7B6-24E3-4B04-8375-0F1284CA3DF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3141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AA3A-F465-4A0C-9A92-5D192DB3249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150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E02BA-24A3-4046-8233-B17F7071DD9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2771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38D5-28FC-4299-9DED-A6D06B93843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7460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A7862-B4BA-4F77-95B7-892C54F35F8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2683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B759-10FF-41A4-A3F0-602C5C20CD9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122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C5320-2CB8-4293-BDF0-44F16472492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96727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2FAEE-6AE4-4BA0-B5ED-90D00454CB7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6272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3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8B1F8-A10F-4FA7-8137-5EA5749F0B3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67654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1031" name="Rectangle 1031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1032" name="Rectangle 1032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kumimoji="1" lang="pt-BR" altLang="pt-BR" smtClean="0"/>
          </a:p>
        </p:txBody>
      </p:sp>
      <p:sp>
        <p:nvSpPr>
          <p:cNvPr id="3081" name="Rectangle 1033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6900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0F8B639-D61C-4221-AF51-0FB541A6CDE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juliana\Desktop\V&#237;deos%20-%2002.08.2016\Cicloide%20propriedades%20Braquist&#243;crona%20y%20Taut&#243;crona%20IES%20Historiador%20Chab&#224;s%20(D&#233;nia).wmv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1.png"/><Relationship Id="rId13" Type="http://schemas.openxmlformats.org/officeDocument/2006/relationships/image" Target="../media/image490.png"/><Relationship Id="rId3" Type="http://schemas.openxmlformats.org/officeDocument/2006/relationships/image" Target="../media/image2.png"/><Relationship Id="rId7" Type="http://schemas.openxmlformats.org/officeDocument/2006/relationships/image" Target="../media/image430.png"/><Relationship Id="rId12" Type="http://schemas.openxmlformats.org/officeDocument/2006/relationships/image" Target="../media/image4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1.png"/><Relationship Id="rId11" Type="http://schemas.openxmlformats.org/officeDocument/2006/relationships/image" Target="../media/image55.png"/><Relationship Id="rId5" Type="http://schemas.openxmlformats.org/officeDocument/2006/relationships/image" Target="../media/image410.png"/><Relationship Id="rId10" Type="http://schemas.openxmlformats.org/officeDocument/2006/relationships/image" Target="../media/image54.png"/><Relationship Id="rId4" Type="http://schemas.openxmlformats.org/officeDocument/2006/relationships/image" Target="../media/image15.png"/><Relationship Id="rId9" Type="http://schemas.openxmlformats.org/officeDocument/2006/relationships/image" Target="../media/image5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541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16.png"/><Relationship Id="rId4" Type="http://schemas.openxmlformats.org/officeDocument/2006/relationships/image" Target="../media/image5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570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60.png"/><Relationship Id="rId4" Type="http://schemas.openxmlformats.org/officeDocument/2006/relationships/image" Target="../media/image550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20.png"/><Relationship Id="rId4" Type="http://schemas.openxmlformats.org/officeDocument/2006/relationships/image" Target="../media/image6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0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5" Type="http://schemas.openxmlformats.org/officeDocument/2006/relationships/image" Target="../media/image720.png"/><Relationship Id="rId4" Type="http://schemas.openxmlformats.org/officeDocument/2006/relationships/image" Target="../media/image7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7.jpeg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3" Type="http://schemas.openxmlformats.org/officeDocument/2006/relationships/image" Target="../media/image2.png"/><Relationship Id="rId7" Type="http://schemas.openxmlformats.org/officeDocument/2006/relationships/image" Target="../media/image40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2.png"/><Relationship Id="rId5" Type="http://schemas.openxmlformats.org/officeDocument/2006/relationships/image" Target="../media/image381.png"/><Relationship Id="rId10" Type="http://schemas.openxmlformats.org/officeDocument/2006/relationships/image" Target="../media/image43.png"/><Relationship Id="rId4" Type="http://schemas.openxmlformats.org/officeDocument/2006/relationships/image" Target="../media/image7.jpeg"/><Relationship Id="rId9" Type="http://schemas.openxmlformats.org/officeDocument/2006/relationships/image" Target="../media/image4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3" Type="http://schemas.openxmlformats.org/officeDocument/2006/relationships/image" Target="../media/image2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5" Type="http://schemas.openxmlformats.org/officeDocument/2006/relationships/image" Target="../media/image401.png"/><Relationship Id="rId4" Type="http://schemas.openxmlformats.org/officeDocument/2006/relationships/image" Target="../media/image39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file:///C:\Users\juliana\Desktop\V&#237;deos%20-%2002.08.2016\Cicl&#243;ide.wmv" TargetMode="External"/><Relationship Id="rId1" Type="http://schemas.microsoft.com/office/2007/relationships/media" Target="file:///C:\Users\juliana\Desktop\V&#237;deos%20-%2002.08.2016\Cicl&#243;ide.wmv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Número de Slide 6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C9FD081-E7ED-4D21-998B-CD9B1FC423FD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6236989"/>
            <a:ext cx="2520950" cy="3603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r>
              <a:rPr lang="pt-BR" altLang="pt-BR" sz="2000" b="1" dirty="0" smtClean="0"/>
              <a:t>Prof. Daniel Gardelli</a:t>
            </a:r>
          </a:p>
        </p:txBody>
      </p:sp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graphicFrame>
        <p:nvGraphicFramePr>
          <p:cNvPr id="41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879085"/>
              </p:ext>
            </p:extLst>
          </p:nvPr>
        </p:nvGraphicFramePr>
        <p:xfrm>
          <a:off x="7876356" y="357188"/>
          <a:ext cx="8001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r:id="rId4" imgW="2199132" imgH="2164385" progId="CDraw5">
                  <p:embed/>
                </p:oleObj>
              </mc:Choice>
              <mc:Fallback>
                <p:oleObj r:id="rId4" imgW="2199132" imgH="2164385" progId="CDraw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6356" y="357188"/>
                        <a:ext cx="8001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1325563" y="346075"/>
            <a:ext cx="63833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pt-BR" altLang="pt-BR" sz="2400" b="1"/>
              <a:t>UNIVERSIDADE ESTADUAL DE MARINGÁ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pt-BR" altLang="pt-BR" sz="2400" b="1"/>
              <a:t>DEPARTAMENTO DE FÍSICA</a:t>
            </a:r>
          </a:p>
        </p:txBody>
      </p:sp>
      <p:sp>
        <p:nvSpPr>
          <p:cNvPr id="9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547664" y="1700808"/>
            <a:ext cx="5976938" cy="858589"/>
          </a:xfrm>
        </p:spPr>
        <p:txBody>
          <a:bodyPr/>
          <a:lstStyle/>
          <a:p>
            <a:pPr algn="ctr" eaLnBrk="1" hangingPunct="1"/>
            <a:r>
              <a:rPr lang="pt-BR" altLang="pt-BR" sz="2400" b="1" i="1" dirty="0" smtClean="0"/>
              <a:t/>
            </a:r>
            <a:br>
              <a:rPr lang="pt-BR" altLang="pt-BR" sz="2400" b="1" i="1" dirty="0" smtClean="0"/>
            </a:br>
            <a:r>
              <a:rPr lang="pt-BR" altLang="pt-BR" sz="2400" b="1" dirty="0" smtClean="0"/>
              <a:t>O PÊNDULO ISÓCRONO DE CHRISTIAAN HUYGENS (1629-1695)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2620295"/>
            <a:ext cx="2952328" cy="36336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263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ED7AB23-AD08-4FD4-8B49-915AAFC4D601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10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4515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908175" y="476250"/>
            <a:ext cx="5257800" cy="504825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 DOR DE DENTE DE PASCAL</a:t>
            </a:r>
          </a:p>
        </p:txBody>
      </p:sp>
      <p:sp>
        <p:nvSpPr>
          <p:cNvPr id="64516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168276" y="1772816"/>
            <a:ext cx="8724204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800" dirty="0" smtClean="0"/>
              <a:t>     </a:t>
            </a:r>
            <a:r>
              <a:rPr lang="pt-BR" altLang="pt-BR" sz="2400" dirty="0" smtClean="0"/>
              <a:t>Huygens se interessou pela cicloide em 1658, graças ao convite feito por </a:t>
            </a:r>
            <a:r>
              <a:rPr lang="pt-BR" altLang="pt-BR" sz="2400" dirty="0" err="1" smtClean="0"/>
              <a:t>Blaise</a:t>
            </a:r>
            <a:r>
              <a:rPr lang="pt-BR" altLang="pt-BR" sz="2400" dirty="0" smtClean="0"/>
              <a:t> Pascal (1623-1662) para participar de uma competição sobre problemas envolvendo essa curva.</a:t>
            </a:r>
            <a:endParaRPr lang="pt-BR" altLang="pt-BR" sz="2400" dirty="0"/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179512" y="2887196"/>
            <a:ext cx="871296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800" dirty="0" smtClean="0"/>
              <a:t>     </a:t>
            </a:r>
            <a:r>
              <a:rPr lang="pt-BR" altLang="pt-BR" sz="2400" dirty="0" smtClean="0"/>
              <a:t>A motivação do concurso teria sido uma forte dor de dente! A </a:t>
            </a:r>
            <a:r>
              <a:rPr lang="pt-BR" altLang="pt-BR" sz="2400" dirty="0" err="1" smtClean="0"/>
              <a:t>ﬁm</a:t>
            </a:r>
            <a:r>
              <a:rPr lang="pt-BR" altLang="pt-BR" sz="2400" dirty="0" smtClean="0"/>
              <a:t> de amenizar sua insuportável dor, Pascal resolveu pensar em problemas sobre a cicloide deixados por </a:t>
            </a:r>
            <a:r>
              <a:rPr lang="pt-BR" altLang="pt-BR" sz="2400" dirty="0" err="1" smtClean="0"/>
              <a:t>Mersenne</a:t>
            </a:r>
            <a:r>
              <a:rPr lang="pt-BR" altLang="pt-BR" sz="2400" dirty="0" smtClean="0"/>
              <a:t>.</a:t>
            </a:r>
            <a:endParaRPr lang="pt-BR" altLang="pt-BR" sz="2400" dirty="0"/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179512" y="4039324"/>
            <a:ext cx="871296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800" dirty="0" smtClean="0"/>
              <a:t>     </a:t>
            </a:r>
            <a:r>
              <a:rPr lang="pt-BR" altLang="pt-BR" sz="2400" dirty="0" smtClean="0"/>
              <a:t>Pascal não só resolveu tais problemas como elaborou vários outros, que foram apresentados em forma de concurso (fato comum na época).</a:t>
            </a:r>
            <a:endParaRPr lang="pt-BR" altLang="pt-BR" sz="2400" dirty="0"/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168274" y="5191452"/>
            <a:ext cx="873006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800" dirty="0" smtClean="0"/>
              <a:t>     </a:t>
            </a:r>
            <a:r>
              <a:rPr lang="pt-BR" altLang="pt-BR" sz="2400" dirty="0" smtClean="0"/>
              <a:t>Huygens conseguiu resolver 4 dos 6 problemas, mas o vencedor do concurso foi Amos </a:t>
            </a:r>
            <a:r>
              <a:rPr lang="pt-BR" altLang="pt-BR" sz="2400" dirty="0" err="1" smtClean="0"/>
              <a:t>Detonville</a:t>
            </a:r>
            <a:r>
              <a:rPr lang="pt-BR" altLang="pt-BR" sz="2400" dirty="0" smtClean="0"/>
              <a:t> (pseudônimo utilizado por Pascal), que acabou resolvendo todos eles de uma forma brilhante.</a:t>
            </a:r>
            <a:endParaRPr lang="pt-BR" altLang="pt-BR" sz="2400" dirty="0"/>
          </a:p>
        </p:txBody>
      </p:sp>
    </p:spTree>
    <p:extLst>
      <p:ext uri="{BB962C8B-B14F-4D97-AF65-F5344CB8AC3E}">
        <p14:creationId xmlns:p14="http://schemas.microsoft.com/office/powerpoint/2010/main" val="16505857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3FB51DC-B7EB-4A29-9285-CE8138F4DECD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11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656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250" y="476250"/>
            <a:ext cx="6310313" cy="504825"/>
          </a:xfrm>
        </p:spPr>
        <p:txBody>
          <a:bodyPr/>
          <a:lstStyle/>
          <a:p>
            <a:pPr algn="ctr" eaLnBrk="1" hangingPunct="1"/>
            <a:r>
              <a:rPr lang="pt-BR" altLang="pt-BR" sz="2400" b="1" smtClean="0"/>
              <a:t>CICLOIDE – A HELENA DA GEOMETRIA</a:t>
            </a:r>
          </a:p>
        </p:txBody>
      </p:sp>
      <p:sp>
        <p:nvSpPr>
          <p:cNvPr id="66564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pic>
        <p:nvPicPr>
          <p:cNvPr id="66565" name="Picture 2" descr="http://mathworld.wolfram.com/images/eps-gif/CycloidFrames_77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501407"/>
            <a:ext cx="633095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CaixaDeTexto 6"/>
          <p:cNvSpPr txBox="1">
            <a:spLocks noChangeArrowheads="1"/>
          </p:cNvSpPr>
          <p:nvPr/>
        </p:nvSpPr>
        <p:spPr bwMode="auto">
          <a:xfrm>
            <a:off x="168275" y="1772816"/>
            <a:ext cx="87963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400" dirty="0"/>
              <a:t>     Muitos pensadores estudaram a cicloide, como </a:t>
            </a:r>
            <a:r>
              <a:rPr lang="pt-BR" altLang="pt-BR" sz="2400" dirty="0" smtClean="0"/>
              <a:t>Galileu Galilei, </a:t>
            </a:r>
            <a:r>
              <a:rPr lang="pt-BR" altLang="pt-BR" sz="2400" dirty="0"/>
              <a:t>Marin </a:t>
            </a:r>
            <a:r>
              <a:rPr lang="pt-BR" altLang="pt-BR" sz="2400" dirty="0" err="1"/>
              <a:t>Mersenne</a:t>
            </a:r>
            <a:r>
              <a:rPr lang="pt-BR" altLang="pt-BR" sz="2400" dirty="0"/>
              <a:t>, </a:t>
            </a:r>
            <a:r>
              <a:rPr lang="pt-BR" altLang="pt-BR" sz="2400" dirty="0" smtClean="0"/>
              <a:t>René Descartes</a:t>
            </a:r>
            <a:r>
              <a:rPr lang="pt-BR" altLang="pt-BR" sz="2400" dirty="0"/>
              <a:t>, </a:t>
            </a:r>
            <a:r>
              <a:rPr lang="pt-BR" altLang="pt-BR" sz="2400" dirty="0" err="1"/>
              <a:t>Bonaventura</a:t>
            </a:r>
            <a:r>
              <a:rPr lang="pt-BR" altLang="pt-BR" sz="2400" dirty="0"/>
              <a:t> Cavalieri, Pierre de </a:t>
            </a:r>
            <a:r>
              <a:rPr lang="pt-BR" altLang="pt-BR" sz="2400" dirty="0" err="1"/>
              <a:t>Fermat</a:t>
            </a:r>
            <a:r>
              <a:rPr lang="pt-BR" altLang="pt-BR" sz="2400" dirty="0"/>
              <a:t>, Gilles </a:t>
            </a:r>
            <a:r>
              <a:rPr lang="pt-BR" altLang="pt-BR" sz="2400" dirty="0" err="1"/>
              <a:t>Personne</a:t>
            </a:r>
            <a:r>
              <a:rPr lang="pt-BR" altLang="pt-BR" sz="2400" dirty="0"/>
              <a:t> de Roberval, </a:t>
            </a:r>
            <a:r>
              <a:rPr lang="pt-BR" altLang="pt-BR" sz="2400" dirty="0" smtClean="0"/>
              <a:t>Evangelista Torricelli</a:t>
            </a:r>
            <a:r>
              <a:rPr lang="pt-BR" altLang="pt-BR" sz="2400" dirty="0"/>
              <a:t>, John Wallis, </a:t>
            </a:r>
            <a:r>
              <a:rPr lang="pt-BR" altLang="pt-BR" sz="2400" dirty="0" err="1" smtClean="0"/>
              <a:t>Blaise</a:t>
            </a:r>
            <a:r>
              <a:rPr lang="pt-BR" altLang="pt-BR" sz="2400" dirty="0" smtClean="0"/>
              <a:t> Pascal</a:t>
            </a:r>
            <a:r>
              <a:rPr lang="pt-BR" altLang="pt-BR" sz="2400" dirty="0"/>
              <a:t>, </a:t>
            </a:r>
            <a:r>
              <a:rPr lang="pt-BR" altLang="pt-BR" sz="2400" dirty="0" err="1" smtClean="0"/>
              <a:t>Christiaan</a:t>
            </a:r>
            <a:r>
              <a:rPr lang="pt-BR" altLang="pt-BR" sz="2400" dirty="0" smtClean="0"/>
              <a:t> Huygens</a:t>
            </a:r>
            <a:r>
              <a:rPr lang="pt-BR" altLang="pt-BR" sz="2400" dirty="0"/>
              <a:t>, Christopher </a:t>
            </a:r>
            <a:r>
              <a:rPr lang="pt-BR" altLang="pt-BR" sz="2400" dirty="0" err="1"/>
              <a:t>Wren</a:t>
            </a:r>
            <a:r>
              <a:rPr lang="pt-BR" altLang="pt-BR" sz="2400" dirty="0"/>
              <a:t>, </a:t>
            </a:r>
            <a:r>
              <a:rPr lang="pt-BR" altLang="pt-BR" sz="2400" dirty="0" smtClean="0"/>
              <a:t>Isaac Newton</a:t>
            </a:r>
            <a:r>
              <a:rPr lang="pt-BR" altLang="pt-BR" sz="2400" dirty="0"/>
              <a:t>, </a:t>
            </a:r>
            <a:r>
              <a:rPr lang="pt-BR" altLang="pt-BR" sz="2400" dirty="0" err="1" smtClean="0"/>
              <a:t>Gottfried</a:t>
            </a:r>
            <a:r>
              <a:rPr lang="pt-BR" altLang="pt-BR" sz="2400" dirty="0" smtClean="0"/>
              <a:t> Wilhelm Leibniz</a:t>
            </a:r>
            <a:r>
              <a:rPr lang="pt-BR" altLang="pt-BR" sz="2400" dirty="0"/>
              <a:t>, </a:t>
            </a:r>
            <a:r>
              <a:rPr lang="pt-BR" altLang="pt-BR" sz="2400" dirty="0" err="1"/>
              <a:t>Guillaume</a:t>
            </a:r>
            <a:r>
              <a:rPr lang="pt-BR" altLang="pt-BR" sz="2400" dirty="0"/>
              <a:t> de </a:t>
            </a:r>
            <a:r>
              <a:rPr lang="pt-BR" altLang="pt-BR" sz="2400" dirty="0" err="1"/>
              <a:t>L’Hôpital</a:t>
            </a:r>
            <a:r>
              <a:rPr lang="pt-BR" altLang="pt-BR" sz="2400" dirty="0"/>
              <a:t> e os irmãos Jacques e Jean Bernoulli</a:t>
            </a:r>
            <a:r>
              <a:rPr lang="pt-BR" altLang="pt-BR" sz="2400" dirty="0" smtClean="0"/>
              <a:t>.</a:t>
            </a:r>
            <a:endParaRPr lang="pt-BR" altLang="pt-BR" sz="2400" dirty="0"/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179512" y="3933056"/>
            <a:ext cx="87963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400" dirty="0" smtClean="0"/>
              <a:t>     Devido </a:t>
            </a:r>
            <a:r>
              <a:rPr lang="pt-BR" altLang="pt-BR" sz="2400" dirty="0"/>
              <a:t>ao número de disputas provocadas entre os matemáticos, a cicloide foi apelidada de </a:t>
            </a:r>
            <a:r>
              <a:rPr lang="pt-BR" altLang="pt-BR" sz="2400" i="1" dirty="0"/>
              <a:t>Helena da Geometria</a:t>
            </a:r>
            <a:r>
              <a:rPr lang="pt-BR" altLang="pt-BR" sz="2400" dirty="0"/>
              <a:t>, em alusão à Helena de Troia, cobiçada e disputada por vários homens, por ser considerada a mulher mais bela de toda Grécia.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12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43608" y="260648"/>
            <a:ext cx="7705030" cy="858838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PROPRIEDADE BRAQUISTÓCRONA DA CICLOIDE</a:t>
            </a:r>
            <a:br>
              <a:rPr lang="pt-BR" altLang="pt-BR" sz="2400" b="1" dirty="0" smtClean="0"/>
            </a:br>
            <a:r>
              <a:rPr lang="pt-BR" altLang="pt-BR" sz="2400" b="1" dirty="0" smtClean="0"/>
              <a:t>(JEAN BERNOULLI – 1696)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pic>
        <p:nvPicPr>
          <p:cNvPr id="2" name="Cicloide propriedades Braquistócrona y Tautócrona IES Historiador Chabàs (Dénia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85000" end="111166"/>
                </p14:media>
              </p:ext>
            </p:extLst>
          </p:nvPr>
        </p:nvPicPr>
        <p:blipFill rotWithShape="1">
          <a:blip r:embed="rId6"/>
          <a:srcRect t="-1" b="2100"/>
          <a:stretch>
            <a:fillRect/>
          </a:stretch>
        </p:blipFill>
        <p:spPr>
          <a:xfrm>
            <a:off x="2267744" y="2232248"/>
            <a:ext cx="4572000" cy="33569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470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13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187450" y="332656"/>
            <a:ext cx="7131050" cy="786532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PROPRIEDADE TAUTÓCRONA DA CICLOIDE (HUYGENS – 1656)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pic>
        <p:nvPicPr>
          <p:cNvPr id="5" name="Cicloide propriedades Braquistócrona y Tautócrona IES Historiador Chabàs (Dénia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7000" end="13166"/>
                </p14:media>
              </p:ext>
            </p:extLst>
          </p:nvPr>
        </p:nvPicPr>
        <p:blipFill rotWithShape="1">
          <a:blip r:embed="rId6"/>
          <a:srcRect t="-1" b="2100"/>
          <a:stretch/>
        </p:blipFill>
        <p:spPr>
          <a:xfrm>
            <a:off x="2267744" y="2304256"/>
            <a:ext cx="4572000" cy="33569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14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547490" y="260648"/>
            <a:ext cx="6192862" cy="858838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PROPRIEDADE GEOMÉTRICA</a:t>
            </a:r>
            <a:br>
              <a:rPr lang="pt-BR" altLang="pt-BR" sz="2400" b="1" dirty="0" smtClean="0"/>
            </a:br>
            <a:r>
              <a:rPr lang="pt-BR" altLang="pt-BR" sz="2400" b="1" dirty="0" smtClean="0"/>
              <a:t>FUNDAMENTAL DA CICLOIDE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2884898"/>
            <a:ext cx="5256584" cy="335241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168275" y="1844824"/>
            <a:ext cx="8796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A reta tangente à cicloide em P passa pelo ponto mais alto da circunferência geratriz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03944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15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498" y="476672"/>
            <a:ext cx="6192862" cy="426790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 PÊNDULO ISÓCRONO DE HUYGENS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sp>
        <p:nvSpPr>
          <p:cNvPr id="5" name="CaixaDeTexto 4"/>
          <p:cNvSpPr txBox="1"/>
          <p:nvPr/>
        </p:nvSpPr>
        <p:spPr>
          <a:xfrm>
            <a:off x="168275" y="1805915"/>
            <a:ext cx="8796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Considere um corpo deslizando sobre uma trajetória cicloidal sem atrito, partindo do repouso, de uma altura H.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77" y="4005064"/>
            <a:ext cx="6315075" cy="2019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5652120" y="3140968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3140968"/>
                <a:ext cx="720080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5085" b="-184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5796136" y="5157192"/>
                <a:ext cx="2880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5157192"/>
                <a:ext cx="288032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2127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ixaDeTexto 14"/>
          <p:cNvSpPr txBox="1"/>
          <p:nvPr/>
        </p:nvSpPr>
        <p:spPr>
          <a:xfrm>
            <a:off x="168275" y="2535287"/>
            <a:ext cx="879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Da figura, tem-se que: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3059832" y="3121804"/>
                <a:ext cx="26642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𝑣𝑒𝑟𝑡</m:t>
                        </m:r>
                      </m:sub>
                    </m:sSub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pt-BR" sz="2800" dirty="0" smtClean="0"/>
                  <a:t> </a:t>
                </a:r>
                <a:endParaRPr lang="pt-BR" sz="2800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3121804"/>
                <a:ext cx="2664296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58892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16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498" y="476672"/>
            <a:ext cx="6192862" cy="426790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 PÊNDULO ISÓCRONO DE HUYGENS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4650060"/>
            <a:ext cx="6315075" cy="20193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79512" y="3429000"/>
            <a:ext cx="879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Usando a propriedade geométrica fundamental da cicloide, vem: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5796136" y="5733256"/>
                <a:ext cx="2880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5733256"/>
                <a:ext cx="288032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2127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4355976" y="393305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3933056"/>
                <a:ext cx="720080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7668344" y="285293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344" y="2852936"/>
                <a:ext cx="720080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5085" b="-184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1207381" y="3861048"/>
                <a:ext cx="3292611" cy="66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𝑅𝑐𝑜𝑠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pt-BR" sz="2000" dirty="0" smtClean="0">
                    <a:latin typeface="+mn-lt"/>
                  </a:rPr>
                  <a:t> </a:t>
                </a:r>
                <a:endParaRPr lang="pt-BR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381" y="3861048"/>
                <a:ext cx="3292611" cy="66864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5292080" y="3717032"/>
                <a:ext cx="2016224" cy="906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600" b="0" dirty="0" smtClean="0">
                    <a:ea typeface="Cambria Math" panose="02040503050406030204" pitchFamily="18" charset="0"/>
                  </a:rPr>
                  <a:t>cos</a:t>
                </a:r>
                <a14:m>
                  <m:oMath xmlns:m="http://schemas.openxmlformats.org/officeDocument/2006/math"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e>
                    </m:rad>
                  </m:oMath>
                </a14:m>
                <a:endParaRPr lang="pt-BR" sz="2600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3717032"/>
                <a:ext cx="2016224" cy="906530"/>
              </a:xfrm>
              <a:prstGeom prst="rect">
                <a:avLst/>
              </a:prstGeom>
              <a:blipFill rotWithShape="0">
                <a:blip r:embed="rId9"/>
                <a:stretch>
                  <a:fillRect l="-30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ixaDeTexto 15"/>
          <p:cNvSpPr txBox="1"/>
          <p:nvPr/>
        </p:nvSpPr>
        <p:spPr>
          <a:xfrm>
            <a:off x="179512" y="1772816"/>
            <a:ext cx="8796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Supondo que em um certo tempo t, o corpo se encontre na posição de altura h, então seu deslocamento na vertical será de H – h.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79512" y="2463279"/>
            <a:ext cx="879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Assim, da conservação da energia mecânica, vem que: 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487301" y="2852936"/>
                <a:ext cx="3724659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𝑚𝑣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𝑚𝑔h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=0+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𝑚𝑔𝐻</m:t>
                    </m:r>
                  </m:oMath>
                </a14:m>
                <a:r>
                  <a:rPr lang="pt-BR" dirty="0" smtClean="0"/>
                  <a:t> </a:t>
                </a:r>
                <a:endParaRPr lang="pt-BR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01" y="2852936"/>
                <a:ext cx="3724659" cy="61388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4355976" y="2924944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2924944"/>
                <a:ext cx="720080" cy="46166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/>
              <p:cNvSpPr txBox="1"/>
              <p:nvPr/>
            </p:nvSpPr>
            <p:spPr>
              <a:xfrm>
                <a:off x="5292080" y="2852936"/>
                <a:ext cx="2448272" cy="545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ra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0" name="CaixaDe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2852936"/>
                <a:ext cx="2448272" cy="54514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7668344" y="3861048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(3)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344" y="3861048"/>
                <a:ext cx="720080" cy="461665"/>
              </a:xfrm>
              <a:prstGeom prst="rect">
                <a:avLst/>
              </a:prstGeom>
              <a:blipFill rotWithShape="0">
                <a:blip r:embed="rId13"/>
                <a:stretch>
                  <a:fillRect l="-5085" b="-184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1460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17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498" y="476672"/>
            <a:ext cx="6192862" cy="426790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 PÊNDULO ISÓCRONO DE HUYGENS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sp>
        <p:nvSpPr>
          <p:cNvPr id="5" name="CaixaDeTexto 4"/>
          <p:cNvSpPr txBox="1"/>
          <p:nvPr/>
        </p:nvSpPr>
        <p:spPr>
          <a:xfrm>
            <a:off x="168275" y="1805915"/>
            <a:ext cx="879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Substituindo (2) e (3) em (1), ficamos com: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77" y="3933056"/>
            <a:ext cx="6315075" cy="2019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6804248" y="285293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2852936"/>
                <a:ext cx="720080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5085" b="-184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5796136" y="5157192"/>
                <a:ext cx="2880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5157192"/>
                <a:ext cx="288032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2127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2627784" y="2531832"/>
                <a:ext cx="3744416" cy="96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𝑣𝑒𝑟𝑡</m:t>
                          </m:r>
                        </m:sub>
                      </m:sSub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2531832"/>
                <a:ext cx="3744416" cy="96917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04834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18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498" y="476672"/>
            <a:ext cx="6192862" cy="426790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 PÊNDULO ISÓCRONO DE HUYGENS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sp>
        <p:nvSpPr>
          <p:cNvPr id="5" name="CaixaDeTexto 4"/>
          <p:cNvSpPr txBox="1"/>
          <p:nvPr/>
        </p:nvSpPr>
        <p:spPr>
          <a:xfrm>
            <a:off x="168275" y="1805915"/>
            <a:ext cx="8796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Huygens introduziu um MCU auxiliar de raio H/2 e velocidade u (a ser ajustada convenientemente):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6084168" y="3111351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(5)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3111351"/>
                <a:ext cx="720080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5085" b="-184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3933056"/>
            <a:ext cx="7675388" cy="212116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68275" y="2535287"/>
            <a:ext cx="879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Da figura, tem-se que: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3203848" y="3068960"/>
                <a:ext cx="26642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𝑣𝑒𝑟𝑡</m:t>
                        </m:r>
                      </m:sub>
                    </m:sSub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pt-BR" sz="2800" dirty="0" smtClean="0"/>
                  <a:t> </a:t>
                </a:r>
                <a:endParaRPr lang="pt-BR" sz="2800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3068960"/>
                <a:ext cx="2664296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7028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19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498" y="476672"/>
            <a:ext cx="6192862" cy="426790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 PÊNDULO ISÓCRONO DE HUYGENS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sp>
        <p:nvSpPr>
          <p:cNvPr id="5" name="CaixaDeTexto 4"/>
          <p:cNvSpPr txBox="1"/>
          <p:nvPr/>
        </p:nvSpPr>
        <p:spPr>
          <a:xfrm>
            <a:off x="168275" y="1805915"/>
            <a:ext cx="879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Das propriedades de triângulos retângulos, pode-se escrever: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7164288" y="2391271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(6)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288" y="2391271"/>
                <a:ext cx="720080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4237" b="-184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4188154"/>
            <a:ext cx="7461324" cy="206200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68275" y="3039343"/>
            <a:ext cx="879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Além disso, tem-se que: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1403648" y="3409836"/>
                <a:ext cx="2664296" cy="765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den>
                    </m:f>
                  </m:oMath>
                </a14:m>
                <a:r>
                  <a:rPr lang="pt-BR" sz="2800" dirty="0" smtClean="0"/>
                  <a:t> </a:t>
                </a:r>
                <a:endParaRPr lang="pt-BR" sz="2800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409836"/>
                <a:ext cx="2664296" cy="76565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1691680" y="2257708"/>
                <a:ext cx="1944216" cy="801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pt-BR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pt-BR" sz="3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pt-BR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3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pt-BR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pt-BR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pt-BR" sz="3200" dirty="0" smtClean="0"/>
                  <a:t> </a:t>
                </a:r>
                <a:endParaRPr lang="pt-BR" sz="3200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2257708"/>
                <a:ext cx="1944216" cy="80163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7236296" y="3471391"/>
                <a:ext cx="5760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(7)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6" y="3471391"/>
                <a:ext cx="576064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17895" r="-5263" b="-184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3851920" y="2348880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2348880"/>
                <a:ext cx="720080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4644008" y="2276872"/>
                <a:ext cx="2664296" cy="614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2276872"/>
                <a:ext cx="2664296" cy="61414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1"/>
          <a:srcRect l="3084" t="3389" r="5542" b="17585"/>
          <a:stretch/>
        </p:blipFill>
        <p:spPr>
          <a:xfrm rot="5400000">
            <a:off x="7846863" y="5047679"/>
            <a:ext cx="1443161" cy="936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3851920" y="3543399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3543399"/>
                <a:ext cx="720080" cy="46166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/>
              <p:cNvSpPr txBox="1"/>
              <p:nvPr/>
            </p:nvSpPr>
            <p:spPr>
              <a:xfrm>
                <a:off x="4499992" y="3284984"/>
                <a:ext cx="2664296" cy="860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rad>
                      </m:num>
                      <m:den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den>
                    </m:f>
                  </m:oMath>
                </a14:m>
                <a:r>
                  <a:rPr lang="pt-BR" sz="2800" dirty="0" smtClean="0"/>
                  <a:t> </a:t>
                </a:r>
                <a:endParaRPr lang="pt-BR" sz="2800" dirty="0"/>
              </a:p>
            </p:txBody>
          </p:sp>
        </mc:Choice>
        <mc:Fallback xmlns="">
          <p:sp>
            <p:nvSpPr>
              <p:cNvPr id="20" name="CaixaDe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3284984"/>
                <a:ext cx="2664296" cy="8606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76361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1" grpId="0"/>
      <p:bldP spid="15" grpId="0"/>
      <p:bldP spid="18" grpId="0"/>
      <p:bldP spid="14" grpId="0"/>
      <p:bldP spid="16" grpId="0"/>
      <p:bldP spid="19" grpId="0"/>
      <p:bldP spid="1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0427076-7449-4998-AABF-349615C0712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52227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763688" y="404813"/>
            <a:ext cx="6070426" cy="519112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HUYGENS – O SUCESSOR DE GALILEU</a:t>
            </a:r>
          </a:p>
        </p:txBody>
      </p:sp>
      <p:sp>
        <p:nvSpPr>
          <p:cNvPr id="52228" name="CaixaDeTexto 1"/>
          <p:cNvSpPr txBox="1">
            <a:spLocks noChangeArrowheads="1"/>
          </p:cNvSpPr>
          <p:nvPr/>
        </p:nvSpPr>
        <p:spPr bwMode="auto">
          <a:xfrm>
            <a:off x="107950" y="1848306"/>
            <a:ext cx="89281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400" dirty="0"/>
              <a:t>     </a:t>
            </a:r>
            <a:r>
              <a:rPr lang="pt-BR" altLang="pt-BR" sz="2600" dirty="0" err="1"/>
              <a:t>Christiaan</a:t>
            </a:r>
            <a:r>
              <a:rPr lang="pt-BR" altLang="pt-BR" sz="2600" dirty="0"/>
              <a:t> Huygens foi um </a:t>
            </a:r>
            <a:r>
              <a:rPr lang="pt-BR" altLang="pt-BR" sz="2600" dirty="0" smtClean="0"/>
              <a:t>dos grandes cientistas </a:t>
            </a:r>
            <a:r>
              <a:rPr lang="pt-BR" altLang="pt-BR" sz="2600" dirty="0"/>
              <a:t>do </a:t>
            </a:r>
            <a:r>
              <a:rPr lang="pt-BR" altLang="pt-BR" sz="2600" dirty="0" smtClean="0"/>
              <a:t>século 17, ao lado de Galileu</a:t>
            </a:r>
            <a:r>
              <a:rPr lang="pt-BR" altLang="pt-BR" sz="2600" dirty="0"/>
              <a:t>, Kepler, Descartes, </a:t>
            </a:r>
            <a:r>
              <a:rPr lang="pt-BR" altLang="pt-BR" sz="2600" dirty="0" err="1"/>
              <a:t>Fermat</a:t>
            </a:r>
            <a:r>
              <a:rPr lang="pt-BR" altLang="pt-BR" sz="2600" dirty="0"/>
              <a:t>, Torricelli, Pascal, </a:t>
            </a:r>
            <a:r>
              <a:rPr lang="pt-BR" altLang="pt-BR" sz="2600" dirty="0" err="1"/>
              <a:t>Hooke</a:t>
            </a:r>
            <a:r>
              <a:rPr lang="pt-BR" altLang="pt-BR" sz="2600" dirty="0"/>
              <a:t> e Newton, entre outros</a:t>
            </a:r>
            <a:r>
              <a:rPr lang="pt-BR" altLang="pt-BR" sz="2600" dirty="0" smtClean="0"/>
              <a:t>.</a:t>
            </a: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107504" y="2996952"/>
            <a:ext cx="89281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600" dirty="0" smtClean="0"/>
              <a:t>     Apelidado </a:t>
            </a:r>
            <a:r>
              <a:rPr lang="pt-BR" altLang="pt-BR" sz="2600" dirty="0"/>
              <a:t>por Newton de “</a:t>
            </a:r>
            <a:r>
              <a:rPr lang="pt-BR" altLang="pt-BR" sz="2600" i="1" dirty="0" err="1"/>
              <a:t>Summus</a:t>
            </a:r>
            <a:r>
              <a:rPr lang="pt-BR" altLang="pt-BR" sz="2600" i="1" dirty="0"/>
              <a:t> </a:t>
            </a:r>
            <a:r>
              <a:rPr lang="pt-BR" altLang="pt-BR" sz="2600" i="1" dirty="0" err="1"/>
              <a:t>Ingenius</a:t>
            </a:r>
            <a:r>
              <a:rPr lang="pt-BR" altLang="pt-BR" sz="2600" dirty="0"/>
              <a:t>”, foi considerado por Arnold </a:t>
            </a:r>
            <a:r>
              <a:rPr lang="pt-BR" altLang="pt-BR" sz="2600" dirty="0" err="1"/>
              <a:t>Sommerfeld</a:t>
            </a:r>
            <a:r>
              <a:rPr lang="pt-BR" altLang="pt-BR" sz="2600" dirty="0"/>
              <a:t> (1868-1951) como o “especialista em </a:t>
            </a:r>
            <a:r>
              <a:rPr lang="pt-BR" altLang="pt-BR" sz="2600" dirty="0" smtClean="0"/>
              <a:t>relógios </a:t>
            </a:r>
            <a:r>
              <a:rPr lang="pt-BR" altLang="pt-BR" sz="2600" dirty="0"/>
              <a:t>mais brilhante de todos os tempos</a:t>
            </a:r>
            <a:r>
              <a:rPr lang="pt-BR" altLang="pt-BR" sz="2600" dirty="0" smtClean="0"/>
              <a:t>”.</a:t>
            </a:r>
            <a:endParaRPr lang="pt-BR" altLang="pt-BR" sz="2600" b="1" dirty="0"/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107504" y="4192632"/>
            <a:ext cx="89281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None/>
            </a:pPr>
            <a:r>
              <a:rPr lang="pt-BR" altLang="pt-BR" sz="2600" dirty="0" smtClean="0"/>
              <a:t>     E </a:t>
            </a:r>
            <a:r>
              <a:rPr lang="pt-BR" altLang="pt-BR" sz="2600" dirty="0"/>
              <a:t>nada mais verdadeiro do que as palavras do grande </a:t>
            </a:r>
            <a:r>
              <a:rPr lang="pt-BR" altLang="pt-BR" sz="2600" dirty="0" smtClean="0"/>
              <a:t>matemático </a:t>
            </a:r>
            <a:r>
              <a:rPr lang="pt-BR" altLang="pt-BR" sz="2600" dirty="0"/>
              <a:t>e </a:t>
            </a:r>
            <a:r>
              <a:rPr lang="pt-BR" altLang="pt-BR" sz="2600" dirty="0" smtClean="0"/>
              <a:t>físico francês </a:t>
            </a:r>
            <a:r>
              <a:rPr lang="pt-BR" altLang="pt-BR" sz="2600" dirty="0"/>
              <a:t>Louis </a:t>
            </a:r>
            <a:r>
              <a:rPr lang="pt-BR" altLang="pt-BR" sz="2600" dirty="0" err="1"/>
              <a:t>Lagrange</a:t>
            </a:r>
            <a:r>
              <a:rPr lang="pt-BR" altLang="pt-BR" sz="2600" dirty="0"/>
              <a:t> (</a:t>
            </a:r>
            <a:r>
              <a:rPr lang="pt-BR" altLang="pt-BR" sz="2600" dirty="0" smtClean="0"/>
              <a:t>1736-1813):</a:t>
            </a:r>
            <a:endParaRPr lang="pt-BR" altLang="pt-BR" sz="2600" dirty="0"/>
          </a:p>
        </p:txBody>
      </p:sp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107504" y="4984720"/>
            <a:ext cx="89281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None/>
            </a:pPr>
            <a:r>
              <a:rPr lang="pt-BR" altLang="pt-BR" sz="2600" dirty="0" smtClean="0"/>
              <a:t>“</a:t>
            </a:r>
            <a:r>
              <a:rPr lang="pt-BR" altLang="pt-BR" sz="2600" dirty="0"/>
              <a:t>Huygens foi destinado a melhorar e desenvolver a maioria dos descobrimentos importantes de Galileu</a:t>
            </a:r>
            <a:r>
              <a:rPr lang="pt-BR" altLang="pt-BR" sz="2600" dirty="0" smtClean="0"/>
              <a:t>.”</a:t>
            </a:r>
            <a:endParaRPr lang="pt-BR" altLang="pt-BR" sz="2600" dirty="0"/>
          </a:p>
        </p:txBody>
      </p:sp>
    </p:spTree>
    <p:extLst>
      <p:ext uri="{BB962C8B-B14F-4D97-AF65-F5344CB8AC3E}">
        <p14:creationId xmlns:p14="http://schemas.microsoft.com/office/powerpoint/2010/main" val="34700165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7" grpId="0"/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20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498" y="476672"/>
            <a:ext cx="6192862" cy="426790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 PÊNDULO ISÓCRONO DE HUYGENS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6876256" y="2636912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(8)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2636912"/>
                <a:ext cx="720080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5085" b="-2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2627784" y="2492896"/>
                <a:ext cx="3894051" cy="902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𝑣𝑒𝑟𝑡</m:t>
                          </m:r>
                        </m:sub>
                      </m:sSub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2492896"/>
                <a:ext cx="3894051" cy="90287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87" y="3717032"/>
            <a:ext cx="8582025" cy="237172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68275" y="1805915"/>
            <a:ext cx="879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Substituindo (7) em (5), ficamos com: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84882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21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498" y="476672"/>
            <a:ext cx="6192862" cy="426790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 PÊNDULO ISÓCRONO DE HUYGENS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sp>
        <p:nvSpPr>
          <p:cNvPr id="13" name="CaixaDeTexto 12"/>
          <p:cNvSpPr txBox="1"/>
          <p:nvPr/>
        </p:nvSpPr>
        <p:spPr>
          <a:xfrm>
            <a:off x="3563887" y="2492896"/>
            <a:ext cx="1811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,      ou seja: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1691680" y="2204864"/>
                <a:ext cx="2160240" cy="1010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den>
                      </m:f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2204864"/>
                <a:ext cx="2160240" cy="10100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ixaDeTexto 9"/>
          <p:cNvSpPr txBox="1"/>
          <p:nvPr/>
        </p:nvSpPr>
        <p:spPr>
          <a:xfrm>
            <a:off x="168275" y="1805915"/>
            <a:ext cx="879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Comparando as equações (4) e (8)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5652120" y="2204864"/>
                <a:ext cx="1800200" cy="96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204864"/>
                <a:ext cx="1800200" cy="96917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/>
          <p:cNvSpPr/>
          <p:nvPr/>
        </p:nvSpPr>
        <p:spPr>
          <a:xfrm>
            <a:off x="168275" y="3255367"/>
            <a:ext cx="8796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Então: </a:t>
            </a:r>
            <a:r>
              <a:rPr lang="pt-BR" b="1" dirty="0" smtClean="0"/>
              <a:t>As projeções verticais dos dois movimentos coincidirão!</a:t>
            </a:r>
            <a:endParaRPr lang="pt-BR" b="1" dirty="0"/>
          </a:p>
        </p:txBody>
      </p:sp>
      <p:sp>
        <p:nvSpPr>
          <p:cNvPr id="4" name="Retângulo 3"/>
          <p:cNvSpPr/>
          <p:nvPr/>
        </p:nvSpPr>
        <p:spPr>
          <a:xfrm>
            <a:off x="168275" y="3668831"/>
            <a:ext cx="87962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     Portanto, o intervalo de tempo desde o momento em que o corpo é abandonado até atingir o ponto mais baixo da trajetória cicloidal é o mesmo que o corpo gasta para dar meia volta, no movimento auxiliar: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3491880" y="5473579"/>
                <a:ext cx="2160240" cy="9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5473579"/>
                <a:ext cx="2160240" cy="90774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2442145" y="4798962"/>
                <a:ext cx="4362103" cy="557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𝑐𝑖𝑐𝑙𝑜𝑖𝑑𝑒</m:t>
                          </m:r>
                        </m:sub>
                      </m:sSub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𝑐𝑖𝑟𝑐𝑢𝑛𝑓𝑒𝑟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ê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𝑛𝑐𝑖𝑎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145" y="4798962"/>
                <a:ext cx="4362103" cy="55771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7380312" y="2492896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(9)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312" y="2492896"/>
                <a:ext cx="720080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5085" b="-184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5724128" y="5631631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(10)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5631631"/>
                <a:ext cx="720080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16102" r="-6780" b="-184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1043608" y="766126"/>
                <a:ext cx="3816424" cy="718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𝑣𝑒𝑟𝑡</m:t>
                        </m:r>
                      </m:sub>
                    </m:sSub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e>
                    </m:rad>
                    <m:rad>
                      <m:radPr>
                        <m:degHide m:val="on"/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pt-BR" sz="2000" dirty="0" smtClean="0"/>
                  <a:t>   (4)</a:t>
                </a:r>
                <a:endParaRPr lang="pt-BR" sz="2000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766126"/>
                <a:ext cx="3816424" cy="71865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4638389" y="859804"/>
                <a:ext cx="3894051" cy="552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𝑣𝑒𝑟𝑡</m:t>
                        </m:r>
                      </m:sub>
                    </m:sSub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den>
                    </m:f>
                    <m:rad>
                      <m:radPr>
                        <m:degHide m:val="on"/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pt-BR" sz="2000" dirty="0" smtClean="0"/>
                  <a:t>   (8)</a:t>
                </a:r>
                <a:endParaRPr lang="pt-BR" sz="2000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389" y="859804"/>
                <a:ext cx="3894051" cy="552972"/>
              </a:xfrm>
              <a:prstGeom prst="rect">
                <a:avLst/>
              </a:prstGeom>
              <a:blipFill rotWithShape="0">
                <a:blip r:embed="rId11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ixaDeTexto 19"/>
          <p:cNvSpPr txBox="1"/>
          <p:nvPr/>
        </p:nvSpPr>
        <p:spPr>
          <a:xfrm>
            <a:off x="4716016" y="1815207"/>
            <a:ext cx="4400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, vemos que, se escolhermos: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46510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0" grpId="0"/>
      <p:bldP spid="9" grpId="0"/>
      <p:bldP spid="2" grpId="0"/>
      <p:bldP spid="4" grpId="0"/>
      <p:bldP spid="12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22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19498" y="553938"/>
            <a:ext cx="6192862" cy="426790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 PÊNDULO ISÓCRONO DE HUYGENS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3275856" y="2351658"/>
                <a:ext cx="2160240" cy="1365374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2351658"/>
                <a:ext cx="2160240" cy="13653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ixaDeTexto 17"/>
          <p:cNvSpPr txBox="1"/>
          <p:nvPr/>
        </p:nvSpPr>
        <p:spPr>
          <a:xfrm>
            <a:off x="168275" y="1805915"/>
            <a:ext cx="879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Substituindo (9) em (10), ficamos com: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835696" y="3933056"/>
            <a:ext cx="5170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O PERÍODO NÃO DEPENDE DE H!</a:t>
            </a:r>
            <a:endParaRPr lang="pt-B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168275" y="4595644"/>
                <a:ext cx="879621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t-BR" dirty="0" smtClean="0"/>
                  <a:t>Obs: Para que um pêndulo simples oscilando com pequenas amplitudes tenha esse período seu comprimento deve ser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 smtClean="0"/>
                  <a:t>= 4R.</a:t>
                </a:r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75" y="4595644"/>
                <a:ext cx="8796213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1109" t="-5882" r="-1040" b="-1617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1835696" y="5413823"/>
                <a:ext cx="2160240" cy="1183529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5413823"/>
                <a:ext cx="2160240" cy="11835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4932040" y="5413823"/>
                <a:ext cx="2160240" cy="1183529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5413823"/>
                <a:ext cx="2160240" cy="11835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4139952" y="5775647"/>
                <a:ext cx="864096" cy="461665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5775647"/>
                <a:ext cx="864096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15546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3" grpId="0"/>
      <p:bldP spid="5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23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259632" y="343520"/>
            <a:ext cx="6813252" cy="781224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DEMONSTRAÇÃO ANALÍTICA DO PERÍODO DO PÊNDULO ISÓCRONO DE HUYGENS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2627784" y="1628800"/>
                <a:ext cx="3744416" cy="96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𝑣𝑒𝑟𝑡</m:t>
                          </m:r>
                        </m:sub>
                      </m:sSub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1628800"/>
                <a:ext cx="3744416" cy="96917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2627784" y="2675848"/>
                <a:ext cx="3744416" cy="96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2675848"/>
                <a:ext cx="3744416" cy="96917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1979712" y="3719810"/>
                <a:ext cx="4824536" cy="1365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/4</m:t>
                          </m:r>
                        </m:sup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  <m:nary>
                        <m:nary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3719810"/>
                <a:ext cx="4824536" cy="13653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2" y="5229200"/>
            <a:ext cx="4824536" cy="1542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5364088" y="5991671"/>
                <a:ext cx="1440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5991671"/>
                <a:ext cx="144016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91667" r="-291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053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1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24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259632" y="343520"/>
            <a:ext cx="6813252" cy="781224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DEMONSTRAÇÃO ANALÍTICA DO PERÍODO DO PÊNDULO ISÓCRONO DE HUYGENS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168275" y="4528495"/>
                <a:ext cx="8796213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BR" sz="2800" dirty="0" smtClean="0"/>
                  <a:t>     Definindo a variável adimensional </a:t>
                </a:r>
                <a14:m>
                  <m:oMath xmlns:m="http://schemas.openxmlformats.org/officeDocument/2006/math">
                    <m:r>
                      <a:rPr lang="pt-BR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den>
                    </m:f>
                    <m:r>
                      <a:rPr 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pt-BR" sz="2800" dirty="0" smtClean="0"/>
                  <a:t> , vem que: </a:t>
                </a:r>
                <a:endParaRPr lang="pt-BR" sz="2800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75" y="4528495"/>
                <a:ext cx="8796213" cy="700705"/>
              </a:xfrm>
              <a:prstGeom prst="rect">
                <a:avLst/>
              </a:prstGeom>
              <a:blipFill rotWithShape="0">
                <a:blip r:embed="rId4"/>
                <a:stretch>
                  <a:fillRect b="-1043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1691680" y="1700808"/>
                <a:ext cx="4824536" cy="1365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/4</m:t>
                          </m:r>
                        </m:sup>
                        <m:e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  <m:nary>
                        <m:nary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700808"/>
                <a:ext cx="4824536" cy="13653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1979712" y="3140968"/>
                <a:ext cx="4824536" cy="1365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  <m:nary>
                        <m:nary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3140968"/>
                <a:ext cx="4824536" cy="13653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2483768" y="5229200"/>
                <a:ext cx="4176464" cy="1365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  <m:nary>
                        <m:nary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𝐻𝑑</m:t>
                              </m:r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5229200"/>
                <a:ext cx="4176464" cy="136537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69120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25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259632" y="343520"/>
            <a:ext cx="6813252" cy="781224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DEMONSTRAÇÃO ANALÍTICA DO PERÍODO DO PÊNDULO ISÓCRONO DE HUYGENS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2267744" y="3284984"/>
                <a:ext cx="4176464" cy="1141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(1−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</m:nary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3284984"/>
                <a:ext cx="4176464" cy="114172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2051720" y="1775594"/>
                <a:ext cx="4824536" cy="1365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=4</m:t>
                      </m:r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  <m:nary>
                        <m:nary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(1−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1775594"/>
                <a:ext cx="4824536" cy="13653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ixaDeTexto 1"/>
          <p:cNvSpPr txBox="1"/>
          <p:nvPr/>
        </p:nvSpPr>
        <p:spPr>
          <a:xfrm>
            <a:off x="539552" y="350100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Como: </a:t>
            </a:r>
            <a:endParaRPr lang="pt-BR" sz="28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39552" y="506602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Então: </a:t>
            </a:r>
            <a:endParaRPr lang="pt-BR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1907704" y="4655273"/>
                <a:ext cx="4680520" cy="136601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  <m:r>
                        <a:rPr lang="pt-BR" sz="2800" b="0" i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ad>
                        <m:radPr>
                          <m:degHide m:val="on"/>
                          <m:ctrlP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l-G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pt-B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655273"/>
                <a:ext cx="4680520" cy="136601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9742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3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26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259632" y="476672"/>
            <a:ext cx="6813252" cy="504056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CÁLCULO DA INTEGRAL NUMÉRICA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2267744" y="1789118"/>
                <a:ext cx="4176464" cy="991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(1−</m:t>
                                  </m:r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1789118"/>
                <a:ext cx="4176464" cy="9918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2195736" y="3429020"/>
                <a:ext cx="4824536" cy="129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pt-B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B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  <m:r>
                                            <a:rPr lang="pt-B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pt-B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pt-B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pt-B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3429020"/>
                <a:ext cx="4824536" cy="129612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ixaDeTexto 1"/>
          <p:cNvSpPr txBox="1"/>
          <p:nvPr/>
        </p:nvSpPr>
        <p:spPr>
          <a:xfrm>
            <a:off x="168275" y="1988840"/>
            <a:ext cx="879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Seja: 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68275" y="4869160"/>
            <a:ext cx="879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Fazendo a mudança de variável: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44016" y="2924944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     Completando quadrados, pode-se reescrever a integral </a:t>
            </a:r>
            <a:r>
              <a:rPr lang="pt-BR" i="1" dirty="0" smtClean="0"/>
              <a:t>I </a:t>
            </a:r>
            <a:r>
              <a:rPr lang="pt-BR" dirty="0" smtClean="0"/>
              <a:t>na forma:  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1331640" y="5407402"/>
                <a:ext cx="2088232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𝑠𝑒𝑛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pt-BR" dirty="0" smtClean="0"/>
                  <a:t> </a:t>
                </a:r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5407402"/>
                <a:ext cx="2088232" cy="61388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4572000" y="5407402"/>
                <a:ext cx="2088232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pt-BR" dirty="0" smtClean="0"/>
                  <a:t> </a:t>
                </a:r>
                <a:endParaRPr lang="pt-BR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07402"/>
                <a:ext cx="2088232" cy="61388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3635896" y="5445224"/>
                <a:ext cx="720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5445224"/>
                <a:ext cx="720080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ixaDeTexto 16"/>
          <p:cNvSpPr txBox="1"/>
          <p:nvPr/>
        </p:nvSpPr>
        <p:spPr>
          <a:xfrm>
            <a:off x="6516216" y="5445224"/>
            <a:ext cx="1883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,    vem que: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18995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" grpId="0"/>
      <p:bldP spid="13" grpId="0"/>
      <p:bldP spid="10" grpId="0"/>
      <p:bldP spid="11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74B7A3-2F5D-4CD1-98ED-B88E084016B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27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8611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259632" y="476672"/>
            <a:ext cx="6813252" cy="504056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CÁLCULO DA INTEGRAL NUMÉRICA</a:t>
            </a:r>
          </a:p>
        </p:txBody>
      </p:sp>
      <p:sp>
        <p:nvSpPr>
          <p:cNvPr id="6861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2267744" y="1789118"/>
                <a:ext cx="4176464" cy="1484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pt-B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pt-B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pt-B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pt-B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pt-BR" b="0" i="1" smtClean="0">
                                              <a:latin typeface="Cambria Math" panose="02040503050406030204" pitchFamily="18" charset="0"/>
                                            </a:rPr>
                                            <m:t>𝑠𝑒𝑛</m:t>
                                          </m:r>
                                          <m:r>
                                            <a:rPr lang="pt-B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1789118"/>
                <a:ext cx="4176464" cy="148470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2267744" y="3528474"/>
                <a:ext cx="4176464" cy="1484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p>
                                    <m:sSupPr>
                                      <m:ctrlP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𝑠𝑒𝑛</m:t>
                                      </m:r>
                                    </m:e>
                                    <m:sup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3528474"/>
                <a:ext cx="4176464" cy="148470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3082082" y="5248902"/>
                <a:ext cx="2642046" cy="1132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082" y="5248902"/>
                <a:ext cx="2642046" cy="11324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9089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9E7E7D8-7994-4F81-802B-11AE8F08219A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28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70659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474788" y="260350"/>
            <a:ext cx="5976937" cy="1152525"/>
          </a:xfrm>
        </p:spPr>
        <p:txBody>
          <a:bodyPr/>
          <a:lstStyle/>
          <a:p>
            <a:pPr algn="ctr" eaLnBrk="1" hangingPunct="1"/>
            <a:r>
              <a:rPr lang="pt-BR" altLang="pt-BR" sz="2400" b="1" smtClean="0"/>
              <a:t>O </a:t>
            </a:r>
            <a:r>
              <a:rPr lang="pt-BR" altLang="pt-BR" sz="2400" b="1" i="1" smtClean="0"/>
              <a:t>TRAITÉ DE LA LUMIÈRE</a:t>
            </a:r>
            <a:br>
              <a:rPr lang="pt-BR" altLang="pt-BR" sz="2400" b="1" i="1" smtClean="0"/>
            </a:br>
            <a:r>
              <a:rPr lang="pt-BR" altLang="pt-BR" sz="2400" b="1" smtClean="0"/>
              <a:t>DE CHRISTIAAN HUYGENS</a:t>
            </a:r>
            <a:br>
              <a:rPr lang="pt-BR" altLang="pt-BR" sz="2400" b="1" smtClean="0"/>
            </a:br>
            <a:r>
              <a:rPr lang="pt-BR" altLang="pt-BR" sz="2400" b="1" smtClean="0"/>
              <a:t>1690</a:t>
            </a:r>
          </a:p>
        </p:txBody>
      </p:sp>
      <p:sp>
        <p:nvSpPr>
          <p:cNvPr id="70660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pic>
        <p:nvPicPr>
          <p:cNvPr id="70661" name="Picture 2" descr="http://www.ghtc.usp.br/server/Sites-2008/Erivan-Duarte-2/pagina4_arquivos/image0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1609" r="2029" b="1870"/>
          <a:stretch/>
        </p:blipFill>
        <p:spPr bwMode="auto">
          <a:xfrm>
            <a:off x="1046461" y="2060848"/>
            <a:ext cx="3309515" cy="4224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8" descr="http://static.egu.eu/static/10068/awards/christiaan_huyge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980" y="44624"/>
            <a:ext cx="1031296" cy="1412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"/>
          <a:stretch/>
        </p:blipFill>
        <p:spPr>
          <a:xfrm>
            <a:off x="4860032" y="2060848"/>
            <a:ext cx="3064037" cy="42249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A57ACCE-5CCD-416E-B17D-6350B2E49DCD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29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72707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475656" y="260350"/>
            <a:ext cx="5976938" cy="1152525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 </a:t>
            </a:r>
            <a:r>
              <a:rPr lang="pt-BR" altLang="pt-BR" sz="2400" b="1" i="1" dirty="0" smtClean="0"/>
              <a:t>TRAITÉ DE LA LUMIÈRE</a:t>
            </a:r>
            <a:br>
              <a:rPr lang="pt-BR" altLang="pt-BR" sz="2400" b="1" i="1" dirty="0" smtClean="0"/>
            </a:br>
            <a:r>
              <a:rPr lang="pt-BR" altLang="pt-BR" sz="2400" b="1" dirty="0" smtClean="0"/>
              <a:t>DE CHRISTIAAN HUYGENS</a:t>
            </a:r>
            <a:br>
              <a:rPr lang="pt-BR" altLang="pt-BR" sz="2400" b="1" dirty="0" smtClean="0"/>
            </a:br>
            <a:r>
              <a:rPr lang="pt-BR" altLang="pt-BR" sz="2400" b="1" dirty="0" smtClean="0"/>
              <a:t>1690</a:t>
            </a:r>
          </a:p>
        </p:txBody>
      </p:sp>
      <p:sp>
        <p:nvSpPr>
          <p:cNvPr id="72708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pic>
        <p:nvPicPr>
          <p:cNvPr id="72709" name="Picture 8" descr="http://static.egu.eu/static/10068/awards/christiaan_huyge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44624"/>
            <a:ext cx="1031296" cy="1412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0" name="CaixaDeTexto 1"/>
          <p:cNvSpPr txBox="1">
            <a:spLocks noChangeArrowheads="1"/>
          </p:cNvSpPr>
          <p:nvPr/>
        </p:nvSpPr>
        <p:spPr bwMode="auto">
          <a:xfrm>
            <a:off x="168275" y="1844824"/>
            <a:ext cx="879633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400" dirty="0"/>
              <a:t>     </a:t>
            </a:r>
            <a:r>
              <a:rPr lang="pt-BR" altLang="pt-BR" sz="2600" dirty="0"/>
              <a:t>Em 1678, Huygens escreveu o </a:t>
            </a:r>
            <a:r>
              <a:rPr lang="pt-BR" altLang="pt-BR" sz="2600" i="1" dirty="0" err="1"/>
              <a:t>Traité</a:t>
            </a:r>
            <a:r>
              <a:rPr lang="pt-BR" altLang="pt-BR" sz="2600" i="1" dirty="0"/>
              <a:t> de </a:t>
            </a:r>
            <a:r>
              <a:rPr lang="pt-BR" altLang="pt-BR" sz="2600" i="1" dirty="0" err="1"/>
              <a:t>la</a:t>
            </a:r>
            <a:r>
              <a:rPr lang="pt-BR" altLang="pt-BR" sz="2600" i="1" dirty="0"/>
              <a:t> </a:t>
            </a:r>
            <a:r>
              <a:rPr lang="pt-BR" altLang="pt-BR" sz="2600" i="1" dirty="0" err="1"/>
              <a:t>lumière</a:t>
            </a:r>
            <a:r>
              <a:rPr lang="pt-BR" altLang="pt-BR" sz="2600" dirty="0"/>
              <a:t> (</a:t>
            </a:r>
            <a:r>
              <a:rPr lang="pt-BR" altLang="pt-BR" sz="2600" i="1" dirty="0"/>
              <a:t>Tratado sobre a luz</a:t>
            </a:r>
            <a:r>
              <a:rPr lang="pt-BR" altLang="pt-BR" sz="2600" dirty="0"/>
              <a:t>), publicado em 1690, que anunciava a teoria ondulatória da luz, ou mais precisamente, a teoria dos pulsos de luz</a:t>
            </a:r>
            <a:r>
              <a:rPr lang="pt-BR" altLang="pt-BR" sz="2600" dirty="0" smtClean="0"/>
              <a:t>.</a:t>
            </a:r>
            <a:endParaRPr lang="pt-BR" altLang="pt-BR" sz="2600" dirty="0"/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179512" y="3429000"/>
            <a:ext cx="8796338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600" dirty="0" smtClean="0"/>
              <a:t>     Nessa </a:t>
            </a:r>
            <a:r>
              <a:rPr lang="pt-BR" altLang="pt-BR" sz="2600" dirty="0"/>
              <a:t>proposta, o cientista holandês imaginava que a luz seria constituída por uma sucessão de </a:t>
            </a:r>
            <a:r>
              <a:rPr lang="pt-BR" altLang="pt-BR" sz="2600" i="1" dirty="0"/>
              <a:t>pulsos não periódicos do éter</a:t>
            </a:r>
            <a:r>
              <a:rPr lang="pt-BR" altLang="pt-BR" sz="2600" dirty="0"/>
              <a:t>, ou seja, a luz não teria nem frequência nem comprimento de onda. (Em: GILLISPIE, Charles </a:t>
            </a:r>
            <a:r>
              <a:rPr lang="pt-BR" altLang="pt-BR" sz="2600" dirty="0" err="1"/>
              <a:t>Coulston</a:t>
            </a:r>
            <a:r>
              <a:rPr lang="pt-BR" altLang="pt-BR" sz="2600" dirty="0"/>
              <a:t> (org.). </a:t>
            </a:r>
            <a:r>
              <a:rPr lang="pt-BR" altLang="pt-BR" sz="2600" i="1" dirty="0"/>
              <a:t>Dicionário de Biografias Científicas</a:t>
            </a:r>
            <a:r>
              <a:rPr lang="pt-BR" altLang="pt-BR" sz="2600" dirty="0"/>
              <a:t> – </a:t>
            </a:r>
            <a:r>
              <a:rPr lang="pt-BR" altLang="pt-BR" sz="2600" dirty="0" err="1"/>
              <a:t>Christiaan</a:t>
            </a:r>
            <a:r>
              <a:rPr lang="pt-BR" altLang="pt-BR" sz="2600" dirty="0"/>
              <a:t> Huygens. Rio de Janeiro: Contraponto, 2007, v. II, p. 1209).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0427076-7449-4998-AABF-349615C07127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52227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763688" y="404813"/>
            <a:ext cx="6070426" cy="519112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HUYGENS – O SUCESSOR DE GALILEU</a:t>
            </a:r>
          </a:p>
        </p:txBody>
      </p:sp>
      <p:sp>
        <p:nvSpPr>
          <p:cNvPr id="52228" name="CaixaDeTexto 1"/>
          <p:cNvSpPr txBox="1">
            <a:spLocks noChangeArrowheads="1"/>
          </p:cNvSpPr>
          <p:nvPr/>
        </p:nvSpPr>
        <p:spPr bwMode="auto">
          <a:xfrm>
            <a:off x="107950" y="1847721"/>
            <a:ext cx="89281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600" dirty="0" smtClean="0"/>
              <a:t>     De </a:t>
            </a:r>
            <a:r>
              <a:rPr lang="pt-BR" altLang="pt-BR" sz="2600" dirty="0"/>
              <a:t>fato, era como se um Galileu, </a:t>
            </a:r>
            <a:r>
              <a:rPr lang="pt-BR" altLang="pt-BR" sz="2600" dirty="0" smtClean="0"/>
              <a:t>algumas décadas </a:t>
            </a:r>
            <a:r>
              <a:rPr lang="pt-BR" altLang="pt-BR" sz="2600" dirty="0"/>
              <a:t>mais tarde, </a:t>
            </a:r>
            <a:r>
              <a:rPr lang="pt-BR" altLang="pt-BR" sz="2600" dirty="0" smtClean="0"/>
              <a:t>rejuvenescido, </a:t>
            </a:r>
            <a:r>
              <a:rPr lang="pt-BR" altLang="pt-BR" sz="2600" dirty="0"/>
              <a:t>retornasse para dar continuidade </a:t>
            </a:r>
            <a:r>
              <a:rPr lang="pt-BR" altLang="pt-BR" sz="2600" dirty="0" smtClean="0"/>
              <a:t>à </a:t>
            </a:r>
            <a:r>
              <a:rPr lang="pt-BR" altLang="pt-BR" sz="2600" dirty="0"/>
              <a:t>sua obra</a:t>
            </a:r>
            <a:r>
              <a:rPr lang="pt-BR" altLang="pt-BR" sz="2600" dirty="0" smtClean="0"/>
              <a:t>.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229842"/>
              </p:ext>
            </p:extLst>
          </p:nvPr>
        </p:nvGraphicFramePr>
        <p:xfrm>
          <a:off x="1043608" y="3012152"/>
          <a:ext cx="7056116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058"/>
                <a:gridCol w="352805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GALILEU GALILEI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CHRISTIAAN HUYGENS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Telescópio</a:t>
                      </a:r>
                      <a:r>
                        <a:rPr lang="pt-BR" baseline="0" dirty="0" smtClean="0"/>
                        <a:t> (20 X)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Telescópio (92 X)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Luas de Júpiter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Lua de Saturno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Saturno (3</a:t>
                      </a:r>
                      <a:r>
                        <a:rPr lang="pt-BR" baseline="0" dirty="0" smtClean="0"/>
                        <a:t> estrelas?)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Anel de Saturno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Princípio da Inércia Circular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Teoria do</a:t>
                      </a:r>
                      <a:r>
                        <a:rPr lang="pt-BR" baseline="0" dirty="0" smtClean="0"/>
                        <a:t> Movimento Relativo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Isocronismo</a:t>
                      </a:r>
                      <a:r>
                        <a:rPr lang="pt-BR" baseline="0" dirty="0" smtClean="0"/>
                        <a:t> do pêndulo (peq. </a:t>
                      </a:r>
                      <a:r>
                        <a:rPr lang="pt-BR" baseline="0" dirty="0" err="1" smtClean="0"/>
                        <a:t>osc</a:t>
                      </a:r>
                      <a:r>
                        <a:rPr lang="pt-BR" baseline="0" dirty="0" smtClean="0"/>
                        <a:t>.)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Isocronismo</a:t>
                      </a:r>
                      <a:r>
                        <a:rPr lang="pt-BR" baseline="0" dirty="0" smtClean="0"/>
                        <a:t> do pêndulo cicloidal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Sugeriu construção de</a:t>
                      </a:r>
                      <a:r>
                        <a:rPr lang="pt-BR" baseline="0" dirty="0" smtClean="0"/>
                        <a:t> relógios </a:t>
                      </a:r>
                      <a:r>
                        <a:rPr lang="pt-BR" dirty="0" smtClean="0"/>
                        <a:t>de pêndulo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Construiu relógios de pêndulo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2740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A57ACCE-5CCD-416E-B17D-6350B2E49DCD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30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72707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475656" y="476672"/>
            <a:ext cx="5976938" cy="504155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 PRINCÍPIO DE HUYGENS</a:t>
            </a:r>
          </a:p>
        </p:txBody>
      </p:sp>
      <p:sp>
        <p:nvSpPr>
          <p:cNvPr id="72708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pic>
        <p:nvPicPr>
          <p:cNvPr id="72709" name="Picture 8" descr="http://static.egu.eu/static/10068/awards/christiaan_huyge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44624"/>
            <a:ext cx="1031296" cy="1412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60646" y="1772816"/>
            <a:ext cx="897585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600" dirty="0" smtClean="0"/>
              <a:t>     “</a:t>
            </a:r>
            <a:r>
              <a:rPr lang="pt-BR" altLang="pt-BR" sz="2400" dirty="0" smtClean="0"/>
              <a:t>Mas deve-se considerar ainda mais particularmente a origem dessas ondas e a maneira como elas se propagam.</a:t>
            </a: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717032"/>
            <a:ext cx="1834764" cy="30243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60646" y="2492896"/>
            <a:ext cx="897584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600" dirty="0" smtClean="0"/>
              <a:t>     </a:t>
            </a:r>
            <a:r>
              <a:rPr lang="pt-BR" altLang="pt-BR" sz="2400" dirty="0" smtClean="0"/>
              <a:t>Primeiramente, segue-se daquilo que foi dito sobre a produção da luz, que cada pequeno lugar de um corpo luminoso, como o Sol, uma vela ou um carvão ardente, gera ondas cujo centro é esse lugar.</a:t>
            </a:r>
            <a:endParaRPr lang="pt-BR" altLang="pt-BR" sz="2400" dirty="0"/>
          </a:p>
        </p:txBody>
      </p:sp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2133142" y="3628762"/>
            <a:ext cx="690335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600" dirty="0" smtClean="0"/>
              <a:t>     </a:t>
            </a:r>
            <a:r>
              <a:rPr lang="pt-BR" altLang="pt-BR" sz="2400" dirty="0" smtClean="0"/>
              <a:t>Assim, na chama de uma vela, sendo distinguidos os pontos A, B e C, os círculos concêntricos descritos em torno de cada um desses pontos representam as ondas que deles provêm. [</a:t>
            </a:r>
            <a:r>
              <a:rPr lang="pt-BR" altLang="pt-BR" sz="2400" i="1" dirty="0" smtClean="0"/>
              <a:t>cont.</a:t>
            </a:r>
            <a:r>
              <a:rPr lang="pt-BR" altLang="pt-BR" sz="2400" dirty="0" smtClean="0"/>
              <a:t>]</a:t>
            </a:r>
            <a:endParaRPr lang="pt-BR" altLang="pt-BR" sz="2400" dirty="0"/>
          </a:p>
        </p:txBody>
      </p: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2133142" y="5085184"/>
            <a:ext cx="690335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400" dirty="0" smtClean="0"/>
              <a:t>     E deve-se conceber o mesmo em torno de cada ponto da superfície e de uma parte interna dessa chama.” (HUYGENS, </a:t>
            </a:r>
            <a:r>
              <a:rPr lang="pt-BR" altLang="pt-BR" sz="2400" i="1" dirty="0" smtClean="0"/>
              <a:t>Tratado Sobre a Luz</a:t>
            </a:r>
            <a:r>
              <a:rPr lang="pt-BR" altLang="pt-BR" sz="2400" dirty="0" smtClean="0"/>
              <a:t>, 1986, p. 20-21)</a:t>
            </a:r>
            <a:endParaRPr lang="pt-BR" altLang="pt-BR" sz="2400" dirty="0"/>
          </a:p>
        </p:txBody>
      </p:sp>
    </p:spTree>
    <p:extLst>
      <p:ext uri="{BB962C8B-B14F-4D97-AF65-F5344CB8AC3E}">
        <p14:creationId xmlns:p14="http://schemas.microsoft.com/office/powerpoint/2010/main" val="33959546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A57ACCE-5CCD-416E-B17D-6350B2E49DCD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31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72707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475656" y="476672"/>
            <a:ext cx="5976938" cy="504155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 PRINCÍPIO DE HUYGENS</a:t>
            </a:r>
          </a:p>
        </p:txBody>
      </p:sp>
      <p:sp>
        <p:nvSpPr>
          <p:cNvPr id="72708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pic>
        <p:nvPicPr>
          <p:cNvPr id="72709" name="Picture 8" descr="http://static.egu.eu/static/10068/awards/christiaan_huyge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92" y="44624"/>
            <a:ext cx="1031296" cy="1412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75" y="2796530"/>
            <a:ext cx="3482499" cy="329676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107504" y="1805915"/>
            <a:ext cx="88879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400" dirty="0" smtClean="0"/>
              <a:t>     O fragmento acima refere-se ao que ficou conhecido por </a:t>
            </a:r>
            <a:r>
              <a:rPr lang="pt-BR" altLang="pt-BR" sz="2400" i="1" dirty="0" smtClean="0"/>
              <a:t>Princípio de Huygens</a:t>
            </a:r>
            <a:r>
              <a:rPr lang="pt-BR" altLang="pt-BR" sz="2400" dirty="0" smtClean="0"/>
              <a:t>:</a:t>
            </a:r>
            <a:endParaRPr lang="pt-BR" altLang="pt-BR" sz="2400" dirty="0"/>
          </a:p>
        </p:txBody>
      </p:sp>
      <p:sp>
        <p:nvSpPr>
          <p:cNvPr id="13" name="CaixaDeTexto 1"/>
          <p:cNvSpPr txBox="1">
            <a:spLocks noChangeArrowheads="1"/>
          </p:cNvSpPr>
          <p:nvPr/>
        </p:nvSpPr>
        <p:spPr bwMode="auto">
          <a:xfrm>
            <a:off x="3923928" y="2732727"/>
            <a:ext cx="51323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400" dirty="0" smtClean="0"/>
              <a:t>     “</a:t>
            </a:r>
            <a:r>
              <a:rPr lang="pt-BR" altLang="pt-BR" sz="2400" i="1" dirty="0" smtClean="0"/>
              <a:t>C</a:t>
            </a:r>
            <a:r>
              <a:rPr lang="pt-BR" sz="2400" i="1" dirty="0" smtClean="0"/>
              <a:t>ada </a:t>
            </a:r>
            <a:r>
              <a:rPr lang="pt-BR" sz="2400" i="1" dirty="0"/>
              <a:t>ponto de uma frente de onda se comporta como uma nova fonte de ondas </a:t>
            </a:r>
            <a:r>
              <a:rPr lang="pt-BR" sz="2400" i="1" dirty="0" smtClean="0"/>
              <a:t>elementares</a:t>
            </a:r>
            <a:r>
              <a:rPr lang="pt-BR" sz="2400" dirty="0" smtClean="0"/>
              <a:t>.”</a:t>
            </a:r>
            <a:endParaRPr lang="pt-BR" altLang="pt-BR" sz="2400" dirty="0"/>
          </a:p>
        </p:txBody>
      </p:sp>
      <p:sp>
        <p:nvSpPr>
          <p:cNvPr id="15" name="CaixaDeTexto 1"/>
          <p:cNvSpPr txBox="1">
            <a:spLocks noChangeArrowheads="1"/>
          </p:cNvSpPr>
          <p:nvPr/>
        </p:nvSpPr>
        <p:spPr bwMode="auto">
          <a:xfrm>
            <a:off x="3923928" y="4028871"/>
            <a:ext cx="51323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sz="2400" dirty="0" smtClean="0"/>
              <a:t>     A </a:t>
            </a:r>
            <a:r>
              <a:rPr lang="pt-BR" sz="2400" dirty="0"/>
              <a:t>partir </a:t>
            </a:r>
            <a:r>
              <a:rPr lang="pt-BR" sz="2400" dirty="0" smtClean="0"/>
              <a:t>desse </a:t>
            </a:r>
            <a:r>
              <a:rPr lang="pt-BR" sz="2400" dirty="0"/>
              <a:t>princípio, </a:t>
            </a:r>
            <a:r>
              <a:rPr lang="pt-BR" sz="2400" dirty="0" smtClean="0"/>
              <a:t>conclui-se </a:t>
            </a:r>
            <a:r>
              <a:rPr lang="pt-BR" sz="2400" dirty="0"/>
              <a:t>que, em um meio </a:t>
            </a:r>
            <a:r>
              <a:rPr lang="pt-BR" sz="2400" dirty="0" smtClean="0"/>
              <a:t>homogêneo, a </a:t>
            </a:r>
            <a:r>
              <a:rPr lang="pt-BR" sz="2400" dirty="0"/>
              <a:t>frente de onda se desloca mantendo sua </a:t>
            </a:r>
            <a:r>
              <a:rPr lang="pt-BR" sz="2400" dirty="0" smtClean="0"/>
              <a:t>forma.</a:t>
            </a:r>
            <a:endParaRPr lang="pt-BR" altLang="pt-BR" sz="2400" dirty="0"/>
          </a:p>
        </p:txBody>
      </p:sp>
    </p:spTree>
    <p:extLst>
      <p:ext uri="{BB962C8B-B14F-4D97-AF65-F5344CB8AC3E}">
        <p14:creationId xmlns:p14="http://schemas.microsoft.com/office/powerpoint/2010/main" val="1078981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ço Reservado para Número de Slide 1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D651F67-EB02-43B5-953C-D387E027239A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32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1187450" y="3213100"/>
            <a:ext cx="65532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pt-BR" altLang="pt-BR" sz="6000"/>
              <a:t>ATÉ A PRÓXIMA!</a:t>
            </a:r>
          </a:p>
        </p:txBody>
      </p:sp>
    </p:spTree>
    <p:extLst>
      <p:ext uri="{BB962C8B-B14F-4D97-AF65-F5344CB8AC3E}">
        <p14:creationId xmlns:p14="http://schemas.microsoft.com/office/powerpoint/2010/main" val="414172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B77E193-58C8-49FA-B47E-B823DB257DA4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56323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475382" y="260350"/>
            <a:ext cx="5976938" cy="1152525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O </a:t>
            </a:r>
            <a:r>
              <a:rPr lang="pt-BR" altLang="pt-BR" sz="2400" b="1" i="1" dirty="0" smtClean="0"/>
              <a:t>HOROLOGIUM OSCILLATORIUM</a:t>
            </a:r>
            <a:br>
              <a:rPr lang="pt-BR" altLang="pt-BR" sz="2400" b="1" i="1" dirty="0" smtClean="0"/>
            </a:br>
            <a:r>
              <a:rPr lang="pt-BR" altLang="pt-BR" sz="2400" b="1" dirty="0" smtClean="0"/>
              <a:t>DE CHRISTIAAN HUYGENS</a:t>
            </a:r>
            <a:br>
              <a:rPr lang="pt-BR" altLang="pt-BR" sz="2400" b="1" dirty="0" smtClean="0"/>
            </a:br>
            <a:r>
              <a:rPr lang="pt-BR" altLang="pt-BR" sz="2400" b="1" dirty="0" smtClean="0"/>
              <a:t>1673</a:t>
            </a:r>
          </a:p>
        </p:txBody>
      </p:sp>
      <p:pic>
        <p:nvPicPr>
          <p:cNvPr id="56324" name="Picture 2" descr="http://www.sothebys.com/content/dam/stb/lots/L14/L14402/562L14402_7C5Q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32000"/>
            <a:ext cx="2739851" cy="42786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pic>
        <p:nvPicPr>
          <p:cNvPr id="56326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32000"/>
            <a:ext cx="3597565" cy="42786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static.egu.eu/static/10068/awards/christiaan_huygen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980" y="44624"/>
            <a:ext cx="1031296" cy="1412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AAC0905-BDE2-4E9F-A7B5-00829AA929DE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5837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sp>
        <p:nvSpPr>
          <p:cNvPr id="58373" name="CaixaDeTexto 2"/>
          <p:cNvSpPr txBox="1">
            <a:spLocks noChangeArrowheads="1"/>
          </p:cNvSpPr>
          <p:nvPr/>
        </p:nvSpPr>
        <p:spPr bwMode="auto">
          <a:xfrm>
            <a:off x="1259334" y="88801"/>
            <a:ext cx="640901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pt-BR" altLang="pt-BR" sz="2000" b="1" dirty="0"/>
              <a:t>PARTE </a:t>
            </a:r>
            <a:r>
              <a:rPr lang="pt-BR" altLang="pt-BR" sz="2000" b="1" dirty="0" err="1" smtClean="0"/>
              <a:t>IVb</a:t>
            </a:r>
            <a:endParaRPr lang="pt-BR" altLang="pt-BR" sz="2000" b="1" dirty="0"/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pt-BR" altLang="pt-BR" sz="2000" b="1" dirty="0"/>
              <a:t>PROPOSIÇÃO XXV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pt-BR" altLang="pt-BR" sz="2000" b="1" dirty="0" smtClean="0"/>
              <a:t>Sobre uma medida universal e constante,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pt-BR" altLang="pt-BR" sz="2000" b="1" dirty="0" smtClean="0"/>
              <a:t>e como ela pode ser estabelecida</a:t>
            </a:r>
            <a:endParaRPr lang="pt-BR" altLang="pt-BR" sz="2000" b="1" dirty="0"/>
          </a:p>
        </p:txBody>
      </p:sp>
      <p:sp>
        <p:nvSpPr>
          <p:cNvPr id="58374" name="CaixaDeTexto 4"/>
          <p:cNvSpPr txBox="1">
            <a:spLocks noChangeArrowheads="1"/>
          </p:cNvSpPr>
          <p:nvPr/>
        </p:nvSpPr>
        <p:spPr bwMode="auto">
          <a:xfrm>
            <a:off x="168275" y="1772816"/>
            <a:ext cx="879633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200" dirty="0" smtClean="0">
                <a:solidFill>
                  <a:srgbClr val="000000"/>
                </a:solidFill>
              </a:rPr>
              <a:t>     “[...] Para quaisquer dois pêndulos, a razão dos comprimentos está para os quadrados dos tempos decorrentes dos números em que os balanços individuais são realizados.</a:t>
            </a:r>
            <a:endParaRPr lang="pt-BR" altLang="pt-BR" sz="2200" dirty="0">
              <a:solidFill>
                <a:srgbClr val="000000"/>
              </a:solidFill>
            </a:endParaRPr>
          </a:p>
        </p:txBody>
      </p:sp>
      <p:pic>
        <p:nvPicPr>
          <p:cNvPr id="11" name="Picture 8" descr="http://static.egu.eu/static/10068/awards/christiaan_huyge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4624"/>
            <a:ext cx="1031296" cy="1412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4"/>
          <p:cNvSpPr txBox="1">
            <a:spLocks noChangeArrowheads="1"/>
          </p:cNvSpPr>
          <p:nvPr/>
        </p:nvSpPr>
        <p:spPr bwMode="auto">
          <a:xfrm>
            <a:off x="179512" y="3645024"/>
            <a:ext cx="87963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1800" dirty="0" smtClean="0">
                <a:solidFill>
                  <a:srgbClr val="000000"/>
                </a:solidFill>
              </a:rPr>
              <a:t>     </a:t>
            </a:r>
            <a:r>
              <a:rPr lang="pt-BR" altLang="pt-BR" sz="2200" dirty="0" smtClean="0">
                <a:solidFill>
                  <a:srgbClr val="000000"/>
                </a:solidFill>
              </a:rPr>
              <a:t>E, portanto, a proporção contrária que pode ter dos quadrados dos números, dá o número de oscilações realizadas de cada um.</a:t>
            </a:r>
            <a:endParaRPr lang="pt-BR" altLang="pt-BR" sz="2200" dirty="0">
              <a:solidFill>
                <a:srgbClr val="000000"/>
              </a:solidFill>
            </a:endParaRPr>
          </a:p>
        </p:txBody>
      </p:sp>
      <p:sp>
        <p:nvSpPr>
          <p:cNvPr id="13" name="CaixaDeTexto 4"/>
          <p:cNvSpPr txBox="1">
            <a:spLocks noChangeArrowheads="1"/>
          </p:cNvSpPr>
          <p:nvPr/>
        </p:nvSpPr>
        <p:spPr bwMode="auto">
          <a:xfrm>
            <a:off x="179512" y="5157192"/>
            <a:ext cx="87963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1800" dirty="0" smtClean="0">
                <a:solidFill>
                  <a:srgbClr val="000000"/>
                </a:solidFill>
              </a:rPr>
              <a:t>     </a:t>
            </a:r>
            <a:r>
              <a:rPr lang="pt-BR" altLang="pt-BR" sz="2200" dirty="0" smtClean="0">
                <a:solidFill>
                  <a:srgbClr val="000000"/>
                </a:solidFill>
              </a:rPr>
              <a:t>Pois, como houve tanto acordo com os ensaios até este ponto, [pode-se afirmar que] os comprimentos de [dois] pêndulos estão verdadeiramente na razão quadrada dos tempos, com os quais os balanços individuais são realizados.” (HUYGENS, </a:t>
            </a:r>
            <a:r>
              <a:rPr lang="pt-BR" altLang="pt-BR" sz="2200" i="1" dirty="0" err="1" smtClean="0">
                <a:solidFill>
                  <a:srgbClr val="000000"/>
                </a:solidFill>
              </a:rPr>
              <a:t>Horologium</a:t>
            </a:r>
            <a:r>
              <a:rPr lang="pt-BR" altLang="pt-BR" sz="2200" i="1" dirty="0" smtClean="0">
                <a:solidFill>
                  <a:srgbClr val="000000"/>
                </a:solidFill>
              </a:rPr>
              <a:t> </a:t>
            </a:r>
            <a:r>
              <a:rPr lang="pt-BR" altLang="pt-BR" sz="2200" i="1" dirty="0" err="1" smtClean="0">
                <a:solidFill>
                  <a:srgbClr val="000000"/>
                </a:solidFill>
              </a:rPr>
              <a:t>Oscillatorium</a:t>
            </a:r>
            <a:r>
              <a:rPr lang="pt-BR" altLang="pt-BR" sz="2200" dirty="0" smtClean="0">
                <a:solidFill>
                  <a:srgbClr val="000000"/>
                </a:solidFill>
              </a:rPr>
              <a:t>, p. 83).</a:t>
            </a:r>
            <a:endParaRPr lang="pt-BR" altLang="pt-BR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3"/>
              <p:cNvSpPr txBox="1">
                <a:spLocks noChangeArrowheads="1"/>
              </p:cNvSpPr>
              <p:nvPr/>
            </p:nvSpPr>
            <p:spPr bwMode="auto">
              <a:xfrm>
                <a:off x="3563888" y="2708920"/>
                <a:ext cx="2232248" cy="936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5000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algn="just" eaLnBrk="1" hangingPunct="1">
                  <a:lnSpc>
                    <a:spcPct val="9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altLang="pt-BR" sz="2000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pt-BR" altLang="pt-BR" sz="2000" b="1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altLang="pt-BR" sz="20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altLang="pt-BR" sz="20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pt-BR" altLang="pt-BR" sz="20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altLang="pt-BR" sz="20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altLang="pt-BR" sz="20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pt-BR" altLang="pt-BR" sz="20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den>
                          </m:f>
                          <m:r>
                            <a:rPr lang="pt-BR" altLang="pt-BR" sz="2000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pt-BR" altLang="pt-BR" sz="2000" b="1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altLang="pt-BR" sz="20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altLang="pt-BR" sz="2000" b="1" i="1" kern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altLang="pt-BR" sz="2000" b="1" i="1" kern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pt-BR" altLang="pt-BR" sz="2000" b="1" i="1" kern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altLang="pt-BR" sz="2000" b="1" i="1" kern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altLang="pt-BR" sz="2000" b="1" i="1" kern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pt-BR" altLang="pt-BR" sz="2000" b="1" i="1" kern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altLang="pt-BR" sz="2000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pt-BR" altLang="pt-BR" sz="2000" b="1" kern="0" dirty="0" smtClean="0"/>
              </a:p>
            </p:txBody>
          </p:sp>
        </mc:Choice>
        <mc:Fallback xmlns="">
          <p:sp>
            <p:nvSpPr>
              <p:cNvPr id="1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2708920"/>
                <a:ext cx="2232248" cy="9361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3"/>
              <p:cNvSpPr txBox="1">
                <a:spLocks noChangeArrowheads="1"/>
              </p:cNvSpPr>
              <p:nvPr/>
            </p:nvSpPr>
            <p:spPr bwMode="auto">
              <a:xfrm>
                <a:off x="3563888" y="4365104"/>
                <a:ext cx="2232248" cy="936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85000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algn="just" eaLnBrk="1" hangingPunct="1">
                  <a:lnSpc>
                    <a:spcPct val="9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altLang="pt-BR" sz="2000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pt-BR" altLang="pt-BR" sz="2000" b="1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altLang="pt-BR" sz="20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altLang="pt-BR" sz="20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pt-BR" altLang="pt-BR" sz="20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altLang="pt-BR" sz="20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altLang="pt-BR" sz="20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pt-BR" altLang="pt-BR" sz="20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den>
                          </m:f>
                          <m:r>
                            <a:rPr lang="pt-BR" altLang="pt-BR" sz="2000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pt-BR" altLang="pt-BR" sz="2000" b="1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altLang="pt-BR" sz="20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altLang="pt-BR" sz="2000" b="1" i="1" kern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altLang="pt-BR" sz="2000" b="1" i="1" kern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pt-BR" altLang="pt-BR" sz="2000" b="1" i="1" kern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altLang="pt-BR" sz="2000" b="1" i="1" kern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altLang="pt-BR" sz="2000" b="1" i="1" kern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pt-BR" altLang="pt-BR" sz="2000" b="1" i="1" kern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altLang="pt-BR" sz="2000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pt-BR" altLang="pt-BR" sz="2000" b="1" kern="0" dirty="0" smtClean="0"/>
              </a:p>
            </p:txBody>
          </p:sp>
        </mc:Choice>
        <mc:Fallback xmlns="">
          <p:sp>
            <p:nvSpPr>
              <p:cNvPr id="1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4365104"/>
                <a:ext cx="2232248" cy="93610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35571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AAC0905-BDE2-4E9F-A7B5-00829AA929DE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58372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sp>
        <p:nvSpPr>
          <p:cNvPr id="58373" name="CaixaDeTexto 2"/>
          <p:cNvSpPr txBox="1">
            <a:spLocks noChangeArrowheads="1"/>
          </p:cNvSpPr>
          <p:nvPr/>
        </p:nvSpPr>
        <p:spPr bwMode="auto">
          <a:xfrm>
            <a:off x="1187624" y="88801"/>
            <a:ext cx="6553026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pt-BR" altLang="pt-BR" sz="2000" b="1" dirty="0"/>
              <a:t>PARTE IV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pt-BR" altLang="pt-BR" sz="2000" b="1" dirty="0"/>
              <a:t>PROPOSIÇÃO XXV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pt-BR" altLang="pt-BR" sz="2000" b="1" dirty="0"/>
              <a:t>Para encontrar as distâncias que pesos percorrem caindo verticalmente em um dado tempo</a:t>
            </a:r>
          </a:p>
        </p:txBody>
      </p:sp>
      <p:sp>
        <p:nvSpPr>
          <p:cNvPr id="58374" name="CaixaDeTexto 4"/>
          <p:cNvSpPr txBox="1">
            <a:spLocks noChangeArrowheads="1"/>
          </p:cNvSpPr>
          <p:nvPr/>
        </p:nvSpPr>
        <p:spPr bwMode="auto">
          <a:xfrm>
            <a:off x="168275" y="1829723"/>
            <a:ext cx="87963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None/>
            </a:pPr>
            <a:r>
              <a:rPr lang="pt-BR" altLang="pt-BR" sz="2200" dirty="0" smtClean="0">
                <a:solidFill>
                  <a:srgbClr val="000000"/>
                </a:solidFill>
              </a:rPr>
              <a:t>     “[...] </a:t>
            </a:r>
            <a:r>
              <a:rPr lang="pt-BR" altLang="pt-BR" sz="2200" dirty="0">
                <a:solidFill>
                  <a:srgbClr val="000000"/>
                </a:solidFill>
              </a:rPr>
              <a:t>Em primeiro lugar, nós analisamos a distância que o peso desliza após um intervalo de tempo de um </a:t>
            </a:r>
            <a:r>
              <a:rPr lang="pt-BR" altLang="pt-BR" sz="2200" dirty="0" smtClean="0">
                <a:solidFill>
                  <a:srgbClr val="000000"/>
                </a:solidFill>
              </a:rPr>
              <a:t>segundo, </a:t>
            </a:r>
            <a:r>
              <a:rPr lang="pt-BR" altLang="pt-BR" sz="2200" dirty="0">
                <a:solidFill>
                  <a:srgbClr val="000000"/>
                </a:solidFill>
              </a:rPr>
              <a:t>da qual todas as outras distâncias podem então ser deduzidas</a:t>
            </a:r>
            <a:r>
              <a:rPr lang="pt-BR" altLang="pt-BR" sz="2200" dirty="0" smtClean="0">
                <a:solidFill>
                  <a:srgbClr val="000000"/>
                </a:solidFill>
              </a:rPr>
              <a:t>.</a:t>
            </a:r>
            <a:endParaRPr lang="pt-BR" altLang="pt-BR" sz="2200" dirty="0">
              <a:solidFill>
                <a:srgbClr val="000000"/>
              </a:solidFill>
            </a:endParaRPr>
          </a:p>
        </p:txBody>
      </p:sp>
      <p:pic>
        <p:nvPicPr>
          <p:cNvPr id="11" name="Picture 8" descr="http://static.egu.eu/static/10068/awards/christiaan_huyge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4624"/>
            <a:ext cx="1031296" cy="1412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4"/>
          <p:cNvSpPr txBox="1">
            <a:spLocks noChangeArrowheads="1"/>
          </p:cNvSpPr>
          <p:nvPr/>
        </p:nvSpPr>
        <p:spPr bwMode="auto">
          <a:xfrm>
            <a:off x="179512" y="2860481"/>
            <a:ext cx="87963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None/>
            </a:pPr>
            <a:r>
              <a:rPr lang="pt-BR" altLang="pt-BR" sz="2200" dirty="0" smtClean="0">
                <a:solidFill>
                  <a:srgbClr val="000000"/>
                </a:solidFill>
              </a:rPr>
              <a:t>     Como </a:t>
            </a:r>
            <a:r>
              <a:rPr lang="pt-BR" altLang="pt-BR" sz="2200" dirty="0">
                <a:solidFill>
                  <a:srgbClr val="000000"/>
                </a:solidFill>
              </a:rPr>
              <a:t>já dissemos, o comprimento do pêndulo que mede o tempo de um segundo é aquele de 3 pés horários </a:t>
            </a:r>
            <a:r>
              <a:rPr lang="pt-BR" altLang="pt-BR" sz="2200" dirty="0" smtClean="0">
                <a:solidFill>
                  <a:srgbClr val="000000"/>
                </a:solidFill>
              </a:rPr>
              <a:t>[0,9144 m].</a:t>
            </a:r>
            <a:endParaRPr lang="pt-BR" altLang="pt-BR" sz="2200" dirty="0">
              <a:solidFill>
                <a:srgbClr val="000000"/>
              </a:solidFill>
            </a:endParaRPr>
          </a:p>
        </p:txBody>
      </p:sp>
      <p:sp>
        <p:nvSpPr>
          <p:cNvPr id="13" name="CaixaDeTexto 4"/>
          <p:cNvSpPr txBox="1">
            <a:spLocks noChangeArrowheads="1"/>
          </p:cNvSpPr>
          <p:nvPr/>
        </p:nvSpPr>
        <p:spPr bwMode="auto">
          <a:xfrm>
            <a:off x="179512" y="3501008"/>
            <a:ext cx="87963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None/>
            </a:pPr>
            <a:r>
              <a:rPr lang="pt-BR" altLang="pt-BR" sz="2200" dirty="0" smtClean="0">
                <a:solidFill>
                  <a:srgbClr val="000000"/>
                </a:solidFill>
              </a:rPr>
              <a:t>     Além </a:t>
            </a:r>
            <a:r>
              <a:rPr lang="pt-BR" altLang="pt-BR" sz="2200" dirty="0">
                <a:solidFill>
                  <a:srgbClr val="000000"/>
                </a:solidFill>
              </a:rPr>
              <a:t>disso, o tempo para uma pequena oscilação está para o tempo para descer verticalmente metade da altura de um pêndulo, assim como a circunferência do círculo está para seu diâmetro, isto é, assim como 355 está para 113</a:t>
            </a:r>
            <a:r>
              <a:rPr lang="pt-BR" altLang="pt-BR" sz="2200" dirty="0" smtClean="0">
                <a:solidFill>
                  <a:srgbClr val="000000"/>
                </a:solidFill>
              </a:rPr>
              <a:t>.” (HUYGENS, </a:t>
            </a:r>
            <a:r>
              <a:rPr lang="pt-BR" altLang="pt-BR" sz="2200" i="1" dirty="0" err="1" smtClean="0">
                <a:solidFill>
                  <a:srgbClr val="000000"/>
                </a:solidFill>
              </a:rPr>
              <a:t>Horologium</a:t>
            </a:r>
            <a:r>
              <a:rPr lang="pt-BR" altLang="pt-BR" sz="2200" i="1" dirty="0" smtClean="0">
                <a:solidFill>
                  <a:srgbClr val="000000"/>
                </a:solidFill>
              </a:rPr>
              <a:t> </a:t>
            </a:r>
            <a:r>
              <a:rPr lang="pt-BR" altLang="pt-BR" sz="2200" i="1" dirty="0" err="1" smtClean="0">
                <a:solidFill>
                  <a:srgbClr val="000000"/>
                </a:solidFill>
              </a:rPr>
              <a:t>Oscillatorium</a:t>
            </a:r>
            <a:r>
              <a:rPr lang="pt-BR" altLang="pt-BR" sz="2200" dirty="0" smtClean="0">
                <a:solidFill>
                  <a:srgbClr val="000000"/>
                </a:solidFill>
              </a:rPr>
              <a:t>, p. 84).</a:t>
            </a:r>
            <a:endParaRPr lang="pt-BR" altLang="pt-BR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"/>
              <p:cNvSpPr txBox="1">
                <a:spLocks noChangeArrowheads="1"/>
              </p:cNvSpPr>
              <p:nvPr/>
            </p:nvSpPr>
            <p:spPr bwMode="auto">
              <a:xfrm>
                <a:off x="1475656" y="5733256"/>
                <a:ext cx="3240360" cy="995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Pct val="85000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den>
                      </m:f>
                      <m:r>
                        <a:rPr lang="pt-BR" alt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alt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altLang="pt-B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altLang="pt-BR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pt-BR" altLang="pt-BR" sz="2400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num>
                                <m:den>
                                  <m:r>
                                    <a:rPr lang="pt-BR" altLang="pt-BR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alt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altLang="pt-BR" sz="2400" u="sng" baseline="30000" dirty="0"/>
              </a:p>
            </p:txBody>
          </p:sp>
        </mc:Choice>
        <mc:Fallback xmlns="">
          <p:sp>
            <p:nvSpPr>
              <p:cNvPr id="14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5733256"/>
                <a:ext cx="3240360" cy="99514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"/>
              <p:cNvSpPr txBox="1">
                <a:spLocks noChangeArrowheads="1"/>
              </p:cNvSpPr>
              <p:nvPr/>
            </p:nvSpPr>
            <p:spPr bwMode="auto">
              <a:xfrm>
                <a:off x="899592" y="4941168"/>
                <a:ext cx="2736304" cy="818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Pct val="85000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num>
                        <m:den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alt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pt-BR" alt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355</m:t>
                          </m:r>
                        </m:num>
                        <m:den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113</m:t>
                          </m:r>
                        </m:den>
                      </m:f>
                    </m:oMath>
                  </m:oMathPara>
                </a14:m>
                <a:endParaRPr lang="pt-BR" altLang="pt-BR" sz="2400" u="sng" baseline="30000" dirty="0"/>
              </a:p>
            </p:txBody>
          </p:sp>
        </mc:Choice>
        <mc:Fallback xmlns="">
          <p:sp>
            <p:nvSpPr>
              <p:cNvPr id="15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4941168"/>
                <a:ext cx="2736304" cy="81804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"/>
              <p:cNvSpPr txBox="1">
                <a:spLocks noChangeArrowheads="1"/>
              </p:cNvSpPr>
              <p:nvPr/>
            </p:nvSpPr>
            <p:spPr bwMode="auto">
              <a:xfrm>
                <a:off x="3427025" y="5085184"/>
                <a:ext cx="2153087" cy="453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Pct val="85000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alt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pt-BR" alt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3,14159292</m:t>
                      </m:r>
                    </m:oMath>
                  </m:oMathPara>
                </a14:m>
                <a:endParaRPr lang="pt-BR" altLang="pt-BR" sz="2400" u="sng" baseline="30000" dirty="0"/>
              </a:p>
            </p:txBody>
          </p:sp>
        </mc:Choice>
        <mc:Fallback xmlns="">
          <p:sp>
            <p:nvSpPr>
              <p:cNvPr id="16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7025" y="5085184"/>
                <a:ext cx="2153087" cy="45313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"/>
              <p:cNvSpPr txBox="1">
                <a:spLocks noChangeArrowheads="1"/>
              </p:cNvSpPr>
              <p:nvPr/>
            </p:nvSpPr>
            <p:spPr bwMode="auto">
              <a:xfrm>
                <a:off x="5575889" y="5057710"/>
                <a:ext cx="2952328" cy="453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Pct val="85000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alt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t-BR" alt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pt-BR" alt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=3,141592</m:t>
                      </m:r>
                      <m:r>
                        <a:rPr lang="pt-BR" alt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65…)</m:t>
                      </m:r>
                    </m:oMath>
                  </m:oMathPara>
                </a14:m>
                <a:endParaRPr lang="pt-BR" altLang="pt-BR" sz="2400" u="sng" baseline="30000" dirty="0"/>
              </a:p>
            </p:txBody>
          </p:sp>
        </mc:Choice>
        <mc:Fallback xmlns="">
          <p:sp>
            <p:nvSpPr>
              <p:cNvPr id="17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5889" y="5057710"/>
                <a:ext cx="2952328" cy="453137"/>
              </a:xfrm>
              <a:prstGeom prst="rect">
                <a:avLst/>
              </a:prstGeom>
              <a:blipFill rotWithShape="0">
                <a:blip r:embed="rId8"/>
                <a:stretch>
                  <a:fillRect l="-1446" r="-1240" b="-216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"/>
              <p:cNvSpPr txBox="1">
                <a:spLocks noChangeArrowheads="1"/>
              </p:cNvSpPr>
              <p:nvPr/>
            </p:nvSpPr>
            <p:spPr bwMode="auto">
              <a:xfrm>
                <a:off x="5220072" y="5815984"/>
                <a:ext cx="1728905" cy="78136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Pct val="85000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altLang="pt-BR" sz="240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t-BR" alt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altLang="pt-BR" sz="2400" u="sng" baseline="30000" dirty="0"/>
              </a:p>
            </p:txBody>
          </p:sp>
        </mc:Choice>
        <mc:Fallback xmlns="">
          <p:sp>
            <p:nvSpPr>
              <p:cNvPr id="18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0072" y="5815984"/>
                <a:ext cx="1728905" cy="78136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"/>
              <p:cNvSpPr txBox="1">
                <a:spLocks noChangeArrowheads="1"/>
              </p:cNvSpPr>
              <p:nvPr/>
            </p:nvSpPr>
            <p:spPr bwMode="auto">
              <a:xfrm>
                <a:off x="4499992" y="6021831"/>
                <a:ext cx="576064" cy="453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Pct val="85000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alt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pt-BR" altLang="pt-BR" sz="2400" u="sng" baseline="30000" dirty="0"/>
              </a:p>
            </p:txBody>
          </p:sp>
        </mc:Choice>
        <mc:Fallback xmlns="">
          <p:sp>
            <p:nvSpPr>
              <p:cNvPr id="19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9992" y="6021831"/>
                <a:ext cx="576064" cy="45313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5338E17-CCF8-41BD-82FC-DC559581852D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0419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692275" y="332656"/>
            <a:ext cx="5975350" cy="806450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A NOTAÇÃO MODERNA PARA O PERÍODO DE UM PÊNDULO</a:t>
            </a:r>
          </a:p>
        </p:txBody>
      </p:sp>
      <p:sp>
        <p:nvSpPr>
          <p:cNvPr id="60420" name="CaixaDeTexto 1"/>
          <p:cNvSpPr txBox="1">
            <a:spLocks noChangeArrowheads="1"/>
          </p:cNvSpPr>
          <p:nvPr/>
        </p:nvSpPr>
        <p:spPr bwMode="auto">
          <a:xfrm>
            <a:off x="72454" y="1848306"/>
            <a:ext cx="903605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400" dirty="0"/>
              <a:t>     </a:t>
            </a:r>
            <a:r>
              <a:rPr lang="pt-BR" altLang="pt-BR" sz="2600" dirty="0"/>
              <a:t>Quando se fala em “comprimento de um pêndulo oscilando em segundos”, deve-se </a:t>
            </a:r>
            <a:r>
              <a:rPr lang="pt-BR" altLang="pt-BR" sz="2600" dirty="0" smtClean="0"/>
              <a:t>adotar, no sentido contemporâneo, um período para </a:t>
            </a:r>
            <a:r>
              <a:rPr lang="pt-BR" altLang="pt-BR" sz="2600" dirty="0"/>
              <a:t>o pêndulo com o dobro desse valor, isto é: T = 2t. Logo</a:t>
            </a:r>
            <a:r>
              <a:rPr lang="pt-BR" altLang="pt-BR" sz="2600" dirty="0" smtClean="0"/>
              <a:t>:</a:t>
            </a:r>
            <a:endParaRPr lang="pt-BR" altLang="pt-BR" sz="2400" u="sng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1"/>
              <p:cNvSpPr txBox="1">
                <a:spLocks noChangeArrowheads="1"/>
              </p:cNvSpPr>
              <p:nvPr/>
            </p:nvSpPr>
            <p:spPr bwMode="auto">
              <a:xfrm>
                <a:off x="1035224" y="3212976"/>
                <a:ext cx="1448544" cy="838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Pct val="85000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2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t-BR" altLang="pt-BR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altLang="pt-BR" sz="2400" u="sng" baseline="30000" dirty="0"/>
              </a:p>
            </p:txBody>
          </p:sp>
        </mc:Choice>
        <mc:Fallback xmlns="">
          <p:sp>
            <p:nvSpPr>
              <p:cNvPr id="6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5224" y="3212976"/>
                <a:ext cx="1448544" cy="8388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1"/>
              <p:cNvSpPr txBox="1">
                <a:spLocks noChangeArrowheads="1"/>
              </p:cNvSpPr>
              <p:nvPr/>
            </p:nvSpPr>
            <p:spPr bwMode="auto">
              <a:xfrm>
                <a:off x="2923604" y="3212976"/>
                <a:ext cx="1864419" cy="841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Pct val="85000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2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t-BR" altLang="pt-BR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altLang="pt-BR" sz="2400" i="1" u="sng" dirty="0"/>
              </a:p>
            </p:txBody>
          </p:sp>
        </mc:Choice>
        <mc:Fallback xmlns="">
          <p:sp>
            <p:nvSpPr>
              <p:cNvPr id="7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3604" y="3212976"/>
                <a:ext cx="1864419" cy="84144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1"/>
              <p:cNvSpPr txBox="1">
                <a:spLocks noChangeArrowheads="1"/>
              </p:cNvSpPr>
              <p:nvPr/>
            </p:nvSpPr>
            <p:spPr bwMode="auto">
              <a:xfrm>
                <a:off x="5444480" y="3212976"/>
                <a:ext cx="1647800" cy="841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Pct val="85000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2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altLang="pt-BR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altLang="pt-BR" sz="2400" u="sng" baseline="30000" dirty="0"/>
              </a:p>
            </p:txBody>
          </p:sp>
        </mc:Choice>
        <mc:Fallback xmlns="">
          <p:sp>
            <p:nvSpPr>
              <p:cNvPr id="8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44480" y="3212976"/>
                <a:ext cx="1647800" cy="84144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1"/>
              <p:cNvSpPr txBox="1">
                <a:spLocks noChangeArrowheads="1"/>
              </p:cNvSpPr>
              <p:nvPr/>
            </p:nvSpPr>
            <p:spPr bwMode="auto">
              <a:xfrm>
                <a:off x="3059832" y="4149080"/>
                <a:ext cx="3096344" cy="928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Pct val="85000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pt-BR" altLang="pt-BR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altLang="pt-BR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altLang="pt-BR" sz="2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pt-BR" altLang="pt-BR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altLang="pt-BR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pt-BR" altLang="pt-BR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altLang="pt-BR" sz="2400" u="sng" baseline="30000" dirty="0"/>
              </a:p>
            </p:txBody>
          </p:sp>
        </mc:Choice>
        <mc:Fallback xmlns="">
          <p:sp>
            <p:nvSpPr>
              <p:cNvPr id="9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832" y="4149080"/>
                <a:ext cx="3096344" cy="92897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1"/>
              <p:cNvSpPr txBox="1">
                <a:spLocks noChangeArrowheads="1"/>
              </p:cNvSpPr>
              <p:nvPr/>
            </p:nvSpPr>
            <p:spPr bwMode="auto">
              <a:xfrm>
                <a:off x="3635896" y="5250828"/>
                <a:ext cx="1820390" cy="127451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SzPct val="85000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26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pt-BR" altLang="pt-BR" sz="26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pt-BR" altLang="pt-BR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pt-BR" alt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BR" alt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alt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pt-BR" alt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pt-BR" altLang="pt-BR" sz="2400" u="sng" baseline="30000" dirty="0"/>
              </a:p>
            </p:txBody>
          </p:sp>
        </mc:Choice>
        <mc:Fallback xmlns="">
          <p:sp>
            <p:nvSpPr>
              <p:cNvPr id="10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5250828"/>
                <a:ext cx="1820390" cy="127451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2627784" y="3356992"/>
            <a:ext cx="36123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600" dirty="0" smtClean="0"/>
              <a:t>e</a:t>
            </a:r>
            <a:endParaRPr lang="pt-BR" altLang="pt-BR" sz="2600" u="sng" baseline="30000" dirty="0"/>
          </a:p>
        </p:txBody>
      </p:sp>
      <p:sp>
        <p:nvSpPr>
          <p:cNvPr id="13" name="CaixaDeTexto 1"/>
          <p:cNvSpPr txBox="1">
            <a:spLocks noChangeArrowheads="1"/>
          </p:cNvSpPr>
          <p:nvPr/>
        </p:nvSpPr>
        <p:spPr bwMode="auto">
          <a:xfrm>
            <a:off x="4427984" y="3429000"/>
            <a:ext cx="14305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600" dirty="0" smtClean="0"/>
              <a:t>,    com</a:t>
            </a:r>
            <a:endParaRPr lang="pt-BR" altLang="pt-BR" sz="2600" dirty="0"/>
          </a:p>
        </p:txBody>
      </p:sp>
      <p:sp>
        <p:nvSpPr>
          <p:cNvPr id="14" name="CaixaDeTexto 1"/>
          <p:cNvSpPr txBox="1">
            <a:spLocks noChangeArrowheads="1"/>
          </p:cNvSpPr>
          <p:nvPr/>
        </p:nvSpPr>
        <p:spPr bwMode="auto">
          <a:xfrm>
            <a:off x="6660232" y="3429000"/>
            <a:ext cx="16573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600" dirty="0" smtClean="0"/>
              <a:t>,   levam a:</a:t>
            </a:r>
            <a:endParaRPr lang="pt-BR" altLang="pt-BR" sz="2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  <p:bldP spid="6" grpId="0"/>
      <p:bldP spid="7" grpId="0"/>
      <p:bldP spid="8" grpId="0"/>
      <p:bldP spid="9" grpId="0"/>
      <p:bldP spid="10" grpId="0" animBg="1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135BD6D-5BB5-431F-AE57-F02A84C9399E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2467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476375" y="476250"/>
            <a:ext cx="6453188" cy="504825"/>
          </a:xfrm>
        </p:spPr>
        <p:txBody>
          <a:bodyPr/>
          <a:lstStyle/>
          <a:p>
            <a:pPr algn="ctr" eaLnBrk="1" hangingPunct="1"/>
            <a:r>
              <a:rPr lang="pt-BR" altLang="pt-BR" sz="2400" b="1" smtClean="0"/>
              <a:t>EM BUSCA DE UM PÊNDULO ISÓCRONO</a:t>
            </a:r>
          </a:p>
        </p:txBody>
      </p:sp>
      <p:sp>
        <p:nvSpPr>
          <p:cNvPr id="62468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168275" y="1773238"/>
            <a:ext cx="8796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pt-BR" altLang="pt-BR" sz="2400" dirty="0"/>
              <a:t>Como compensar o aumento do período para grandes oscilações?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16" y="2924150"/>
            <a:ext cx="4595812" cy="2305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1403648" y="2276475"/>
            <a:ext cx="401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pt-BR" altLang="pt-BR" sz="2400" dirty="0"/>
              <a:t>Inserindo obstáculos laterais!</a:t>
            </a: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168275" y="5314950"/>
            <a:ext cx="87963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400" dirty="0"/>
              <a:t>     Mas que forma deve ter cada obstáculo lateral para que a diminuição do comprimento efetivo do pêndulo (ℓ</a:t>
            </a:r>
            <a:r>
              <a:rPr lang="pt-BR" altLang="pt-BR" sz="2400" baseline="-25000" dirty="0" err="1"/>
              <a:t>ef</a:t>
            </a:r>
            <a:r>
              <a:rPr lang="pt-BR" altLang="pt-BR" sz="2400" dirty="0"/>
              <a:t>) compense o aumento de seu período (T) com a amplitude (θ</a:t>
            </a:r>
            <a:r>
              <a:rPr lang="pt-BR" altLang="pt-BR" sz="2400" baseline="-25000" dirty="0"/>
              <a:t>0</a:t>
            </a:r>
            <a:r>
              <a:rPr lang="pt-BR" altLang="pt-BR" sz="2400" dirty="0"/>
              <a:t>)?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pt-BR" altLang="pt-BR" sz="2400" dirty="0"/>
              <a:t> </a:t>
            </a:r>
          </a:p>
        </p:txBody>
      </p:sp>
      <p:pic>
        <p:nvPicPr>
          <p:cNvPr id="46090" name="Picture 10" descr="http://2.bp.blogspot.com/-6IVyyx5syz4/UsDHcnssfwI/AAAAAAAAseg/1DoWBBzh30M/s1600/modelo+huygen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2297113"/>
            <a:ext cx="2235200" cy="3030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9" grpId="0"/>
      <p:bldP spid="1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Número de Slide 5"/>
          <p:cNvSpPr>
            <a:spLocks noGrp="1"/>
          </p:cNvSpPr>
          <p:nvPr>
            <p:ph type="sldNum" sz="quarter" idx="12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ED7AB23-AD08-4FD4-8B49-915AAFC4D601}" type="slidenum">
              <a:rPr lang="pt-BR" altLang="pt-B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9</a:t>
            </a:fld>
            <a:endParaRPr lang="pt-BR" altLang="pt-BR" sz="1400" smtClean="0">
              <a:solidFill>
                <a:schemeClr val="bg1"/>
              </a:solidFill>
            </a:endParaRPr>
          </a:p>
        </p:txBody>
      </p:sp>
      <p:sp>
        <p:nvSpPr>
          <p:cNvPr id="64515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259633" y="476250"/>
            <a:ext cx="6957267" cy="504825"/>
          </a:xfrm>
        </p:spPr>
        <p:txBody>
          <a:bodyPr/>
          <a:lstStyle/>
          <a:p>
            <a:pPr algn="ctr" eaLnBrk="1" hangingPunct="1"/>
            <a:r>
              <a:rPr lang="pt-BR" altLang="pt-BR" sz="2400" b="1" dirty="0" smtClean="0"/>
              <a:t>DEFINIÇÃO CINEMÁTICA DA CICLOIDE</a:t>
            </a:r>
          </a:p>
        </p:txBody>
      </p:sp>
      <p:sp>
        <p:nvSpPr>
          <p:cNvPr id="64516" name="AutoShape 4" descr="data:image/jpeg;base64,/9j/4AAQSkZJRgABAQAAAQABAAD/2wCEAAkGBxITEhUTEhMVFRUXGSEbGRcXGCAYHRoYHyEfGCIeIB0bHSggHR0lGx0XIjEiJSkrLi4uGCAzODMsNygtLisBCgoKBQUFDgUFDisZExkrKysrKysrKysrKysrKysrKysrKysrKysrKysrKysrKysrKysrKysrKysrKysrKysrK//AABEIAPUAzgMBIgACEQEDEQH/xAAcAAACAgMBAQAAAAAAAAAAAAAFBgAEAQMHAgj/xABSEAACAQIDAwULBgsFBgcBAAABAhEAAwQSIQUxQQYTIlFhBxQjMjNScXKBkbFCc6GywdEVJDRDU2KCkpOz0kRjdMLDJYOi4fDxFzVko7TT4ib/xAAUAQEAAAAAAAAAAAAAAAAAAAAA/8QAFBEBAAAAAAAAAAAAAAAAAAAAAP/aAAwDAQACEQMRAD8A6/d5x77oLrW1W2h6IUkljcBkup4Kv014F1ReGHOJum6U5wKVTxAcsyLUb+EzViyPxi6f1LfxuffS/gsWt7aaXAGX8VcZWiQVvBG3EjRhG/hppQHMU6245zFFJBPSNtZA3nVOGlblw0gHnrhB1kFdfctJndRw2drGpEJdMgEnQ2jGgOm6as8r9oYi02HFm4UBtksBGpBXrB4EjSgau8Rxe4f22HwIrPeCddz+K/8AVXNhtfHHfeuDqgofo3zur2218XvN+6Bpw+77KB72lhslstb5xmG4G7dMngNH0E7ydANapYW9msu7JiM6g6K13pEbgoFwnioOu/N1GFT8JYoie+LnHr3DUmMs7vsrSdo4pVAXEsIA0CkAejo0HRLGBEdJrmYb4e4BMTpLHTXrNbe8F865/Eb765mdrYsrpjLk66iNDw3pVe3yhxiqxu4h7YXLLG4rDIWjN4gIkcI0PvIdU7xXzrn8RvvqDBDg9z98n4k1zGxtjFmCMU+u6ZG/XXwcA7tOvStq7VxZ/tTSAOPD792/toOk95f3lz96p3l+vc/fNc3tbaxLgFcU0TwBExr8rWP+3XUXa+KiTiXjoy0iFBIBJg7hMkidBxoOkd5f3lz96p3iPPufxG++udbH21iXvYfw1zK10AhjowzFToeBgx2Qa6fQVhgl865/Eb76F47EWrThGF/XXNzzZQJAknnJG/SRrBjcSNO0NuG1cC3XZRcL83kQHRCFOadx1Bncc3ZQ7FcpcOwbO105YJGRRvkQYYZt5EajroC+Mv2bYtkc/c53xQt5gYOUAw91YEsg7C4mJJoiuAQga3f41z456HYnGgMAxbf43NLoYzcTIIAmIn3iqmP5SpYOVnuDTonmZVj1DUSRuZRqOMUBz8GJ513+Nd/rrH4Lt+de/j3f66q8ntvJig+QEG2wUzuMiQRx9h3EHfvJegG4nBW0QsTdhdTOIuAR1ktcgAb6F7J2jh7xYMbiQM0NeveLpq2aAoOZSupzBpHEC5tfEYpHZrQXmltEkuARmAY6AMHOoQEaCCddNbWysGyG4z5QWdiArMwy5mYGWEhjmkqOiDoOsgF2HtJMQ5UIgUQSwxLtowBTQqNSTETIymeEmhZVLyZcwBtvpmJG+3rBMSNfeaIVSxHl7fzb/G3QesNPO3f2QPcT8SaBkj8Mgce8fo54UdwvlLvrAf8ACD9tL97EIu2VDOik4MKAWAJY3SQADqSQrEdeVuqgo90mJtzHkr2+P7rrFDe6bhhcfDLnyDmyZgE6FCIJUxu9BEyDwJd0dtbY/urvED9H+us+yaY8fsHD4gWzethyiwskiAYJ3EcQPdQcpwbYS1AxGJZRELltBs26ZKgajTQbswJ3ijezNmYXEKzWb2JcKcpK2NxgNGo6iD7aKctOSGETDm+M9pbCs0IxEk5DJY5iIyCI7dDVTkdykw1mEDNF25da4zsPB82WtIsBRLuLROUTBOhMrIadp7HFlBcU4h2zDS7byL0tNWy6b9PTxoXsbCM1wWrpchhPQUXGOUCZUdZEmNJ6twbcTtFto4fE2ba83ct3wlsEZ5yrbvS8QFBzEHXSNCx0pc5N4TF4V72JcWrgs28q82rqjFoZmLuxkJBUqgY5pkrQFn5N2ob8p46m0x4H9bdr/wB6xc5KWCHYlzbCLmICuCEZid1w5jIgiOyrW1+6XgUvcyLgZMr57wPQUhC4CGDzrHQQvncTpQ3YnL/CYomxZGU3UuNDMSQFZlB6Q8a5IOXfr20Fy3yYsDcuIG8zzTbzPp6/poRtjCYaxbL2luXCIWIiDmCLO4GGOozDRWjUV1WlDlbs2yvNAIBzuItZ9/Tm7bBnXeQTr20CiMNuy6jMw8YCIW2R8oanOdRwA064mG1gTm0JVYY6cSAZ4zu40wcpNlWMO9pLShAwdyGYMS3g1mbpJ3ADQ8KCrat5ieiSQAdLUQDpoHHWd3X7KCxs7DOL9gl2gXV0KRoSI6XD36xBndXT65ns+0ov2DEeFXcABv7Hb4V0yg5vy+dRew1t2Cmb51MSrFCCJ0O/3ik608Lfa5iLLG61vKLQFtNDk6KZiBm45TGm7Uz3gqDvArBQdQoKm1RaCM905Qo1biB7jIngQRMVz7bO0ilw2gtt0MDpHosMyBTBJ88ESSRBI1aQ9bUtLas3WKl7SoWe1E9FRJCcQY3Lu0AGXfXI9qcpcFevsbVwQCCVNogp4S0oBDREHSOvSgde5qSHxCiBby22VJLFT0wRmOsaDfJmZY8HukbuaWWHOOVYI1u3lJtG2D450JEMII3fbTzQVNr+Qu/Nt9U1bqrtQTZuj9RvgatUEqniPLJ6j/G3Vyl/A4ZxfW891nZrdxQCFAC506hJOg1mOwakgTwB8Jf7LgH/ALds/bS1ygS3cv4a8tsJeGK5rOyjMyot0iDB6OYkjrplwA6eI+dH8q3QzlN5fAD/ANQfotuaAHy7e4Et85GfmLmbKTlzdGYlCYkaTFPajSkbujg9RPgLm4E9XUp+mKeqANtnY9zEG4jXiti5Z5sooEq8k84GI3xAgyNKDYfufWkMi/d3QOjbEalpHQ0JLNJG/MacqlAH5i/be1bR2dGnO7KvRAGm5RJJgf8ARpe2Nibu1LePtPea0lvENhwbarmKoFJMsGEliw0G49etPNLfI9SHxs8cQI/g2vtmgVMV3H8KFuN31iBILEnmhEA8ebEbz/0TW7ue8hsDhsT3xhMY+ICW8o6dt16ZJPiKPNBGtP21j4C78231TSj3L5y3p/U6o+VugDTju40DzS5yx34b/EWv51qmOlzlgNcLp/aLX823QUeXJ8LZ1jov8rLxTqdertoHbOkyT25mP+dqP8tWIu2o81uPaP7xPt9lAs2knKPSV/8AvNBt2aB3xYn9KNSDv145Ptro1c32XHfFiMnlRuKngTwJNdIoJUqVKCtjzoq8WdRHWAczD90NXLu7Xet23sQFViVzEKMzeES4ozb4Asv17x7eo3tbqDgoZvQdEHvDP7q4V3cdo5sYtuNAQs6DQBToToCDdfXhB4TQdl5HXlfB2ipkLmQH1Ga3/lozSj3McdzuD3EZW3EQZdEvHT13YekGm6gq7T8jc9Q/CrVVNqrNpwCRIiRE/SCKp4Gzfti5cxDrdYL0ci5dOk5GvpCiSdEBJkmgL0KwerWfm3P/ABJVrA4hnzEqUUGFB3mAJbUDTMSo4HLIJDCquA34ftssfebRoLOBHTv/ADg/l26GcovynA/PN/LftongfHv/ADg/l26FcoI772eD+luEekWnoBHdDWToCYsvrAMe9Gjd2fc8Uid0RJbdMWW4en9Rvs+57oJS7tDlrgLfOL31Z5xCy5C2vOKcuXTjm0ortezee0Vw9wW7hiHIDAa66EGdNPbSTjOSrEXbs2gr3WJzARDXSTMlZ37pEnTjQY2LyxN1nus+GDBUXTcVLgefOmduJGntoZt3lV+D1uEPZui/ddiMxQrzYW0oBR5hubB/aPDSul7HWLFoa6IBqoU6CPFXQegaUt9zjAcyuOBIOfGPcECPHt2ng6nUSdeO/SYoAvc85ZvtDC4y2yKow9pVVxca4zZluCWLCSehM8ZNG+5+08/qD4mofP53H7KY9rAcxe+bb6ppe5ADS90s2q8Q0CDpoBQNtLvK09LCj+/t/wAy2aYqWeVVxTcwoBBjEICAZg50IB6tNaDVyuB523APiHcD19gPVQTpAeM3vI/zrRflfHPJIB6HZ1nrRvooQE7Pdm+y0KDbs9pxGHGefC7s07kY/pT8Du9tdBpC2Yrd8WJzAc5uPOR5Nz8po+in2glSpXi9dCqWO5QSfQNaDRhtXuP2hB1ELr9ZnHsrgHLm496xcxMklMasHTopdFy4BMbhKLrPGeIrtXKLEGxgLhJhyuUkcLl05SRprDOSB2cKQdsbF/2RjUAyMiWLuvSKuMt8jU6npMsk8daAl3HbpRTZJU+CQrlMyF6WbXrS7a1rpdcm5J3uZxOF1WGRFJES0rzcyIkFmw5njMwJFdZoK20PJn0j4iptE+Cueo3wNZx/ij1k+utedqeRu+o3wNBZQaChezzrhv8ADn/SorQvZ/8AZ/mD/pUFjBePf+cH8u3QHam0UfaWFsgNmsu5ckQozWWIg8THCj2B8e/84P5dukPaOBS/tdrTlspcTkdrbaWMwhkIYGV4EaA+igvcu3UvEr5Ls627DV2xyqh3uOtzmmy5QwUZBABk54je3t3wBQDlTsKxZuFFN4q1nXnL966SJcQC7NGnCRvpd2bsLaGIY4e5Zw5RGW3fALgi2WKPDG+QWyh4MHhu4B1/A7UR7aO7W0ZlBKi4GykiYnSY64qriLq95lyyhYzZjqsZpnQH2GDrFU8JyJw1tVS3cxaooAVRirsKAAAAM+gAAgbq0XdqYUYLmWuWngC0bd85y0EKQwZgXJAO89IxrrQWMZtQd5tzF5Ody9HNcTMdZIBJABKzlnLEicsaJ+ye+rav0nBaWzLfVszQqiRn0IVQOrQUVw3c/wBkvzbZHVrozBVvXLejAuQLavCLEwBoAIotY5BYNBCNilEzAxd7f/EoE7auM2l0grXDa5oktzyTnnURmmMkmQeER1uPIczz3HVeLHgfPANaNr8jcOuHvEXMVpbY64u8dQp633dm6vPc7sp+MOJLFlUsWzSACwGmmhdvf1RAOVLHKbDqt3DFRBfEIWPWQUA+gR7KZ6XeVPlcH88PitBS5WsOfEkjwa/Ky8X/AFhQcZD8qdPOB+JNFuV1yMQNY8Gvyyvyn6lM0IW/1t/7r/00G7ZSIMVhoAnnD5s+SudQn2z8a6FXP9mOTisKM0+EOmd2/M3TuYR/2roFBKrY0TlTzmE+qvSMjqMBT69War2ulcZuCjKPT4zH0eIPSpoFTuh40ZsLhyTF28geImHdbIGvXndv91PCvO2bAuW9qW28V7lq2QJHRa3ZBHubhS3ymxDXtqYW5I5tMdasiRvKrc3Hsdbh/bXqplxM/wC0u3HYcew28EPdqaBSfBOlq0gJ5y1FssBHTXwe6I0cKSOwdagdZ2dixdtW7q7nUMB1SJj0jdSLyjwRF++ggBoddJgXAZ9JzpcMb+l1E0Z7n+Pz2XtmM1tiYmTleW1n+851f2eG4Ae2mwCAkwM9vf661qxuJV7N7IwaEYGDInKTEitu01lI63TcY+WvEag9tasZhkt4e6qKFXm20Aj5Me+ONAQoXs8fk/zB/wBKilC9nj8n+YP+lQb8AOnf+cH8u3SaNdtnXc4/+M33054Hx7/zg/l26T1I/DR6844z/Z24bh9sUG3luPDHWPAjq67nWR9ANWeT2z0OMxLlRKvmHrF76yZPV6Ouq/LRyL51jwI4xOtyflDh2GvWzWZsZiLNu8tpyC5BAZ2QXrqyoznogkgmAZK6CdQdK+ZMfj379uKASe+2UZGyP5bolSRpc8XK0wDBOgNfTF26qqWYhVUEliYAA1JJO4AVxnGdzWw+IuXhtawouXmulcinRmz5eldKmJjVSDxB1BDqHJ3ZltbNm4UY3TbUtcvZXvE5FTp3F8ZsoAJB1ijNDthGytm1ZtXbdwJbCgpkEhQEnKkKBI3AADdpRGgH8ovyTEfMv9U0C7nzErfJ/SD5Qf5I4ijvKExhcR8y/wBU0E5A3Ay4ggyOcA3gx0F6gI9EcaBrpd5Unw2D+eHxWmKl3lT5bBnqvCfayL9YqPbQaeXuyEuYa9dzXEurbIW4l25by6zMIwDRJOoPHrNc9Z2CRMmDrz2Lns/tYnXfqJ7K7RdtqylWAZSIIIkEHQgg7wRXHdr7AvHai4VbNzvZrqEdPQ4YKvOCS2bxy3EEBdBuIBs7nOwbfe2HxFx8RcvKbkPdv3jPSe2DzbXMnibujxmnitWFwyW0W3bUIiAKqqICqNAAOAittBrxN4IrMeAn09ntqjj8T3thnckZlWexrjHT0A3G+miLCdDqKXOUnJlsSluyl7m7IuBntlS0pqCqsHGQQSQCGAIWAAIoF7B7JVcNgGcSxxFu+DJ3lktqT1nmSAZ4knfV7aCkLjT5+08J2aTgUPwNFuU4h8KoGnPJu7HQ/Z9FCdq3hkug6F9pYcqCILKt/DKSJ8YAqRPZQEeWWF8ldE6Eo3oaCpPodVA3eU3ig2wz3tjLcmLd9YHVJMDfqTnXq058Dql2xeGW9aKOCFcehgd4PYwMH0ik7lls26mGBCvcaycyXLSy+U+MCoBIbxXDKCCbeuUGCDjtAdEevb+utY2qPAXfm2+BqnhMW93C2bly21t2NssjKVKtnWRB1AndOsRVzaRmzdjzGH0GgtUM2f8A2f5g/wClROhuBGtjssn/AE6DdgB07/zg/l26UFB/DR1I6QO7f+LkRPHrim/A+Ne+cH1EH2UmOCdsXMhUPplkHxuYMZtdRuoPHLrEXRfuxGVcOCqBXLuZfdDhTJlcsTIEmCKTtpbYybYwV8i/Zd7b5pRcwDNelTZt5iZaNHYlSAeFPvK3Mb3EHmUzAajxn4xuGu+K8cn9m4fEbSv4vU3MMWsgDKFDl7pLHKSWfI+UFoIDHTWaChj+V9t7V1GvYshrbAjvB10IIOpSN1LX4Q2dwxuPgqTHetuCOlqfAfqtv6q67tXZnP6G46KUdGCkiQ4yzviRwJBiTXKds8l1w982EvXmVioLuJcFxlkFEW2NGbep1OumlBnk5yoFm5cW3dvd7wcl5sFLkjKSpyZQOkbkQomOvUnn5eWwxBxOIkdWAcj6J/6NOnJ3YyYSyLKO7gFmzXMuYliWM5FUbz1UToOZ7Y5c2WsXlXE3yzW2jNg2VdREElR1xM6ew0R7m+0Lly5iU5sm0Cp52fzsAG3EyYQIZ7e0U08phODxOseAua/sGgvc9SExGoPheAI+QnWBrQNlDtvbPN60VWM41WWKgnqLKCV7GAJUhWAJUCiNSgVLXLWxaPN4xhh7g/TMton94hW9a0XXtHigTtnb2CvYq2/fdtbS2nU3FuKGS4SMpAM9IROoI65GldAZQdCJpSx+GT8MYYZEg4S/PRHB7PZ2n3mgO7D2thsRbJwt1biIckqcwBABiePRK++iNeLVpVEKoUdQEfCvdBKlSpQL/KUeGwfz3/P7KqcpbrR3nbDC5euKbdwbkBbnHYneHXLcK6byg6yL3KZDNl8s5G6LTGW4SoWeidCvOLu1ZlA1IIGYjaQ78wzX1VMocBpkFoKyvEayIPSHECgcKleLdwMJBn/rd2Hsr3QVdpWwyQwkZ0+uvuPbVdsELWHa2ktodWOpLEknQRxOgEDQbqtY4dEeun1gam0PJn2fEUFXDY24/OZrTWlQEdLexloII0jIFOhOrxvU1sw46dsdVr7V+6rGMMW39U/CtVkdNey2Pj/yoJgd935z/KtL+y8GH2ni7jTNvmskHTpWypkdcUwYHfd+c/yrS0MRkxG0m1PRtDRuJRhOsAcNx19NB55WT3xu/NJwJ+Vc4jQe2qfc/wAQEu7WdxlVca+sEyOvQSd9aYLWcKx6UYSzJ3wQGnXKdZHWKIYDYV7DJtG5dKHvjEG6mRmYhCQAGzKIaBuEjtoHC9eCqWaYHUCT7hqT2CkblDasPiucItls1sqWuBWjoEQpQk66jpCT1U0bS2ggK2d7tB04QQddZEgGgGKxQU5O+bVuebHNNbzM0rbGjZhE7t2m+gbsJhxbQICWji2pPaesnieNbqlSgHcox+KYn5m59U0J5DLC39Z8KOJP5tPOM76Lco570xEb+ZuR6cp7D8DQzkSjBb+bTwvb5idag/RQMlSpUoJSvjR/tnDf4O//ADLFNFLWM/8AN8N/hL/8zD0DLUqVKCVgms0A5QDEPetWbRTmntXTdV46YBtKFBKtGjvwI4RrIA2Crr8llYRwII3egilLHYB02hZt2GVVezcaXU3CjAqIXpKchViMrEqIEAVaw+OwmFUYc4g4coJ5p+bUgMSc2iEHMcxzAmTm4zXm/tzZy3FuPj7QuBSAzPbUhW1jVdxIHuoDGx8JzYKl0YiBCLkCjUjo5mg6nqEAAAAURpRw219lpcuXV2jhxcuAZm52yDlWf1d2YsfSzVZXlrgF34/BuOsYi2G9ozQfSPYtAdxnyPXH31jH+J+0v1lFVPwpZu27V604uW2YwyS4OUNPizuKkekRVjFuTbBje6dumdY+ig247yb+qfga8IPC/wC7HxNZ2l5G56jfA1hPLN6i/FqCYHfd9f8AyrQHCg8/tHf4idfmuNNPhP2UV77Fpbrtu50DUwBmyJM8AJn2GlDZ3KawbmLdsw51VC5VLqYDiQ4EESY7INBXw9xPBqqHNzSKzEcUBWTIGWTGkDcdBT3t3yFz0D4ikEYg2sPduqFYW7ZaFbKvRnQkNlWCIJggegU34jF3bmCFy7ZW2XRWZM5YrMHKegJI3HdQJez7mJ50M2KZ3JtLd6CjOmaVBgZQdXggAx2UyYjGwcgxNtMxtjmimYt0bY0YMIndu0onjNkYdc1xUHOdAbyYAfMIBMAyW1091CMFge90a1bvKqZ0ORkkno2p6UgCY6qByqVUwWHt2gVQ6Ezq06+06Tv9JJ41Y51fOHvoKPKJgMJiCdws3PqmhvIoDJfyhQOe+TljydvzVA+iiO3bqHDXxmGtpxvHmmqPI/xb+/yvH5u3QMFSpUoJS3il/wBr4c/+jv8A83D0yUu4n/zbD/4O/wDzcNQMVSpUoJQfEqTj7GpgWLxgbic9ka+80YoTfYd/WpOvMXAB+1bP2UCfy9IS5i7wUc5bw6FGAMyOd0JWCVEg5Z1PopNxXKC+hJBtgBoGYNE5sgEzvneNToYBpw7ot0fji6ibABO8RDEdEakgzuM6+9RbAPAa3afnMwclHTpKWPRAZtSDmMN0WFmWmVUBqt8ocXpzqWADwyNMmCFPS0JBM8AY3jU3cbte9zd3S2rZbokaFctkupMsAGDjjpoO2rtjYiE3isMLjK2UqBKmLh6SgFQS50IPCewPtO4qWrxXOoZLpHOABmIw90Sd/AEdZykgZSKDo/c4EbOwiwBlu3Vgbhle8umpkaf8huDRtHxB69v660sdztCMBhRH569P79/XsnfHCeO+mjaHij10+utBNpeRueo3wNRPLP6i/F6m0h4G56jfA1Lfln9RPi9AubWS+ltmt+GYX1GTMbZaSinfmUwCW0A8XQamkqxy8y5rTYco2XIytiLltlgv0srWgCDIO8L211PB2VOclQYukiRMGIkTuO/Xtpe2ZhEtNj0QQqoIHVpcOhJJ3ydaBEwuCuCxjCVzK6MRMGRlYRAUJrGgggyNSK1bM5U7Qu3UtXsW1xDIuKbVpQYHWtsMDJB04AUx7JzMTIBQgZhvzEmNYMFcsz1zqOpy2xsuwtm4y2bStGhVFB6t4FAKHKHCXMxTOLtwopDSZ6Qy6Zio8b06xWvbGK8FeuLbw922Arakm46hEYhFynNI3CdZiuT8kMXduX8GbiMoz2wpy5AwFwlju6Sh+cU6mCFGkAU49ze3dXApz2BuG5z4m46qrKCyQxDkPoIOgPZNBWTlPZ3fgFlBUH8hUzxg5fgdeysXeVdoEgbBeZ394Ag6b9/XOvbXZKlBxe/yntsjqNivbzLGfvHLknomTwgdKd0Dr0pu5D4TEd+Yi9njDFVTm4gm8IbPlGghCBO85h5opq5QD8VxEa+Bf6poXyJEJf8AnvNy/mrXCTQMlSpUoJS9iSPwrYGs95349HO4afs+mmGlbalx12pZNtQ7DB3jlkAkc9hpAJ4xMSQJiY30DTUrCzAnfxjrrNBKEXxOOt9llzu/WUeyi9UcZhiHF9FzOqFcsxmQkMQJ0DSoiYG8GJkAhd0FZbFb9UUaCfkdXHxt1A+T+LQ3Lgy5AWUKSQcznOcsgCJCgxvkMD23+XW28Ml/EC5dRcwQKDmLEhdeioLCDpqBqY30lNtfDQCt+2pEsOjc3dKdMm+J6MEETIIg0HQeZt2BcYAqrsXYnXpGB0QBMkxoJJMbyYpQ2mUbNc6cEXc6sZC+DvkwJKxJcesDM8Ko2/byB+fQZ8zI2VxlK6kStlSBB3T1aGTOnFY5H5wC4CcrpotzMXNq5aABFvo9KOwQTwoOtcjsQtrZ2Ge4xKq11mcgnQG8SxgbuO4fZR7EYznLIe2Aw5xQNSJy3Ap3jfIIjd28aB8gNdn4KSX6T9InMSPCwS3GRx40x49AEAAgc5b0Hzi0Fdje73utdChyh6CmQOj1xxM8TGmtbNn32e5dLKUiAAd8AsJ3biZ14xpI1rftIeBueo3wNS35Z/UT43KDGA+X65++lTF4fM20G0lEzbgZOS8vUNYYxqd/ua8D+c9c/AUj7f2k1m5iuiWRyq3Ah6eTpzlzdGYmRxHbQUeT2EUKrZQSMgB1kTlk+KwBMcSNJGnHoHKA/i9z0faKQtgXkdVZJyHmsocgsBoACTOoHmEKeAroG2rDPYdFEsRAGg49pigVL/IjDWGFy3a6FsLzc3LhNshmJiXIMs06j5Ta6AVS27tO2mPW011wzX8OoUAxJNqJIU+NqNSBTzta0zWXVBLEaDQT7yBXKOVak7ctjSO+cLoYGoyNoSN/Zx3bzQdjqVKlAO5Rj8UxHzNz6poVyF8TEag+H3iP0VrzQJopyk/JMTw8Dc1/YNDeRDApiIM+H6wfzVrqdvj7KBkqVKlBKTuUN7mcVgcVrL4hsM2unNXQVUR1G7bstPWT1040kcu7xXCYOEzziMPHSCgOGBTNO9S4UGNdRpQO9Q0A5JYu/dW6cQHVw+Uo1o21DAdIozeUQk6MIXTSdST9AHtXcQL2U9IMdxgZE84kKMxIVt24uo7axabEtfki6lqZA8ER5sGCWg+NMyNR1UZqUFHE7Hw1xi9zD2XY72a2rExpvIndSns7YmFuYjGXjh7OQXrWHtrzSRFsqWYDLvNy46nr5sdVOuJvBEZzuUEn2a0Gw1tkwSFpzEq7TvlnDkeyY9lBy/kb3P8AGW8Uz4hMLcmy5y3ALlty5WDky9BfGMAA+MNzV1K3yO2cAB3jhSdJJw9sEkcTCATv3dZrfhljEKP7gfWorQUFwlu0LFu0i20VyAiAKoGRzAA0Gtbdo+IPXt/XWvG08StvIzTClmJgmAEcnd2VHvi5bVhuLrHaA4g6gb4n20GzaXkbnqN8DUt+Wf1E+Nys7Q8lc9U/CsWx4Vz+og+l/voJgh4/rmk67ZW5j2RwCrPBBMzNu6OJgGd0U44L5frn7KR9p3Vt4q/cZM4UywnLIKum87jBER2emgF7AuBbuItAkRjHAU6dFLsQAGAAAiOj91dVrmdjDi1z7WUYln50A3Awzu7NllMoVSQNCpjrNOGC5T2CIvXLdq6rm2yM48cb41nKeBNAcri3Kgf/ANAgzEDvjDdcaBTGjgSdPkn7utnaBJ6Fi8464VI9l1lJ9IFKO1uSVu5jlxrJi1cXLbwvNMs2oA3MWymNeOp3UDvhbORAsloG9jJPae2ttDU27h9Azm0SYAvKbUnqBcAMexSaIk8aAfyj/JMR8zc+qe0UO5GNK4j57rn81a/WPxrdys2nZTC3Fe6im7bZbYzCXZlMBRvM9lUuRmLthr9nnF53PznNzDZMltM2ViTlzAid00DTUqVKCUmcrLZuHZ9gccakjrWxnvfC0v70050q3rS/hm0co/I7rEx8vnLKA+nISJ6iRQMOCwpTPNx3zuWGcg5ZjorAEKI3Gd5qzUqUEqVKlAK5Q9JFsjfecIRMHJvcj0KDW3b/AJB/Z9BB+ytR8JjBuIs25jqe4YBH7CuPbWzbp8ER1g/QrN9lBgD8b/3P+eiVDv7X/uiP+IH7aI0FfEoC1sEA9KdesAwfYYqY35Prr8ZqXfKJ6GPwH21r2lbzc2ssJfepIPiseFB7x5m2wHo9+lZs+Uf0KPiftrQMPzdrKWLEsJY8Szj6NYG/QCt+H8e56wH/AAqftoMYI+P65+AoDhNnWr2JxIuoWgqRMgb7g0g67tfR2UdwPy/XP2UJ2BHfWMgayk9utz7KBTxOPVVv3CjLlykowhxlYkiHOYmQYIkNoQIIrP8A4gPc6WH2fir1jnSedVT0spU6AKf1tDHi7xRnlHsm5cxULazWLioLwgkOCzBgYYfJiZBkGmjZezrWHtJZsIEtoIVRJgekySe0mTQKuG7qGzWJBushBiGQz7hJ/wCxq5Z7oWzG0GJE9RS4pOgOkpqYIOnb1GCm1eTuExJm/h7VxojMyDNHVm8aOyaFWu53stSCMHbkaiSzR6MzGOG7qoK+L7pOyAvTxKMCM0BHYRIHBevr9PAwAxvL7Yzo8JdyOCGuJaYJrqZKnTMRG75Wsa09bO5M4KwZsYTD2z5yWlB94E0Sv2VdSjqGVhBUiQQeBFBy0cqtiXLXN2mTnWwxtoXtNmDEjKgd1JBzwQuo0B3CtXJ0uNuEWtW5u2LggAd7lbxcxlUeVGF1AncJgmmjlLyF2cbDXFwttHsoXQ2l5sygJUNlHSAIBgzuFeuRmxrPP38Zl8N5HNOnN5bVyIyqJzcYoHGpUqUEpeK/7VU9WFce97R+ymGltbq/hSCRm73bSdfGtUDJUqVKCVKlUNu3ylh8vjEZVHWzdED3mg1bA6S3Lp33bjH0KvgwJ4iFketXvbg6A/a/l3KuYWwLaKg3KoUT1ARQrlLj1t2856SoSbkEdFIyMx1+SHDEb4BiTAIbijHEHK2WPG0mV6Jyjqkxr1T6QUofhfL3uyPpVaIUFDaGJFtldgxUK0kRpqgk67vsBrL3M3e7EFczTB3ibbmD21tuHwyeo/xSsYzx7Pzh/lvQZx/ij10+utZwvjXfXH1ErGP8Ueun11qYXxrvrj6iUGMBuf12oNyd/K8b6ycI43PfRK3YL27yBihZmAYaFTwIg8DrQvkzpi8auuhtjXXz+JJJ9tAy1KlSglSpUoJUqVKDBFV9m4MWbS2w7uFEZrhzMeOpgeirNSgleL95UUsxhVEkngBXuk7un4l1wqIjZS9wSYmFXpe/NkPsoK3fmI2ixFp2s2ekNIlo0BPXprG6SBBiTcHICxlg3b5OhPTgGNPFAiN+lbuRtyFCzpGg7ePDrDD2dtHnw786HFyECwUg6ngZzQI10jWewQCRexGI2a4GfnLIPitqMv8AkIHEab9DFPWBxaXba3EMqwkfce0bqWe6ARzMErMNE8NPT2Hq09EFa7ju2yMHdDrdZLbBgAmZlUllPRUljAVZCydTA30HUqXdv279zF4O3auIttS16+jLJdUyhMp4Q5n3HhBLbP2pYvibN1H9U6+7fVfZvTv37nBSLS9mXpNHYSw/doClK3LLCoVtWldbQe4ecAXfaaWuNMjISM3TM6ndOoaaRu6G7nA3ucAVucsQNDp3x0NNdSI9s0DTgj4e+PU+r/yrecfaBILqI6zA0OUwToYbQxuJHXWjBeXv/sfVqpiNm3iGyrhukZh0zCZJO4Drza5jmZuFBtxO0rYu2SCHDqw6JXTVOkZI0HHjuEE6VaxFwFrWUg+EO4z+bc/Aj30NZ810WMlt3RJcZWVIJUrHRIYjJqAdOjMZgKsnCMi2xbtrKEmFMKOg4EAndmaKC7jvFHrp9daxhD0rvrj6iV5xc82CQSQVYgamAwY6DfoDoBJrxstiecLDKxZSw6jzduRQe9nbn+cahewEIxOMJO9ljXgC/u1miOHvqucNI6RPimNQDviDQvY10LicWzMArFCpJABENMe0/TQMVSq4xto7rifvD763LcU7iD6DQeqlSpQSpUqUEqVKlBKUe6Zso38KpBAFt8zTuKZWWOzpFDPZw3hurxdtqylWAZSIIIkEHQgjiIoOP7H5SG2S0x1ZtAD2+a0mYOoLHeIpj/8AEPLGYJu3EwdN537gJO4xxOlAeVPcydbpuWC72zMKphkBiQQQecXSBAJ1AjQsUrEcjsTmyh8QMxgKbTRxBDKXAncZMA8BFAb5Z8sHvPzSHUmDB3ZpUDqB4e3tpx7jGyHtWbl1yenlAnr6VxjJEnW4FM8bcQNaBcj+5g4YNdzBdCS4gneDCTOY9ZiM29orr+Ewy20W2ghVEAdlAH25ybsXgX5thcnMGtEIxbxZIboMQOLg7hGoFCsHyf2hZHgcWAp15q4slSdSC5LhtZ8VVpyqUAbAvtDN4ZMKVnely4CB6Dbgn2iid/C23guisVMjMoMHfIncZAPsrdUoBez76nE4lQRmXmyRxgggH0SrCetSOBopSng7d+5j7wAyWra821yYLFmW8FXQkwpuS3RjnhEkGGsCgzUqVKCVWwvjXfXH1EqzVfCjpXPX/wAq0G5N1eqlSglanwyHein0qDUqUGvvCz+it/uD7qn4Ps/orf7g+6pUoJ+D7Oo5tBO+FA+ys952/Nj0SPhWalBjvNf1x6Ljj4NWe9V63/fb+qpUoMjDL1t++3314OBXrufxX/qqVKDBwKddz+K/9VZ7yXrufxX/AKqlSgneS+dc/iOfi1QYMefc/fJ+NSpQZ72PC4/vB+K1O92/Sv7k/oqVKDPMN+kf3L/TWGw7H87cHoCfalSpQAcLbZ8ZfQXbiBSjkKR0mBcQZU6EZAYg+DAmNKYDbfg/vUH4RUqUHnm7vnr+5/8AqsZLvnp/DP8A9lSpQegtzzk/cP8AXXqxaIzSQSTOgjgB1nqqVKD/2Q=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pt-BR" altLang="pt-BR" sz="2400"/>
          </a:p>
        </p:txBody>
      </p:sp>
      <p:pic>
        <p:nvPicPr>
          <p:cNvPr id="91138" name="Picture 2" descr="http://mathworld.wolfram.com/images/eps-gif/CycloidFrames_775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285383"/>
            <a:ext cx="6332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168276" y="1844824"/>
            <a:ext cx="454774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800" dirty="0" smtClean="0"/>
              <a:t>     </a:t>
            </a:r>
            <a:r>
              <a:rPr lang="pt-BR" altLang="pt-BR" sz="2600" dirty="0" smtClean="0"/>
              <a:t>Chama-se</a:t>
            </a:r>
            <a:r>
              <a:rPr lang="pt-BR" altLang="pt-BR" sz="2600" dirty="0"/>
              <a:t> </a:t>
            </a:r>
            <a:r>
              <a:rPr lang="pt-BR" altLang="pt-BR" sz="2600" b="1" dirty="0"/>
              <a:t>cicloide</a:t>
            </a:r>
            <a:r>
              <a:rPr lang="pt-BR" altLang="pt-BR" sz="2600" dirty="0"/>
              <a:t> a curva definida por um ponto de uma circunferência que rola sem deslizar sobre uma reta. </a:t>
            </a:r>
          </a:p>
        </p:txBody>
      </p:sp>
      <p:pic>
        <p:nvPicPr>
          <p:cNvPr id="2" name="Cicló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7"/>
          <a:srcRect t="9631" b="22041"/>
          <a:stretch/>
        </p:blipFill>
        <p:spPr>
          <a:xfrm>
            <a:off x="4860032" y="2060848"/>
            <a:ext cx="4067944" cy="20846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179512" y="3433643"/>
            <a:ext cx="453650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pt-BR" altLang="pt-BR" sz="2800" dirty="0" smtClean="0"/>
              <a:t>     </a:t>
            </a:r>
            <a:r>
              <a:rPr lang="pt-BR" altLang="pt-BR" sz="2600" dirty="0" smtClean="0"/>
              <a:t>Ela foi estudada por Galileu, em 1599, e por Marin </a:t>
            </a:r>
            <a:r>
              <a:rPr lang="pt-BR" altLang="pt-BR" sz="2600" dirty="0" err="1" smtClean="0"/>
              <a:t>Mersenne</a:t>
            </a:r>
            <a:r>
              <a:rPr lang="pt-BR" altLang="pt-BR" sz="2600" dirty="0" smtClean="0"/>
              <a:t> (1588-1648), na França, pouco tempo depois.</a:t>
            </a:r>
            <a:endParaRPr lang="pt-BR" altLang="pt-BR" sz="2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Papel de arroz">
  <a:themeElements>
    <a:clrScheme name="Papel de arroz 2">
      <a:dk1>
        <a:srgbClr val="00264C"/>
      </a:dk1>
      <a:lt1>
        <a:srgbClr val="FFFFE9"/>
      </a:lt1>
      <a:dk2>
        <a:srgbClr val="333333"/>
      </a:dk2>
      <a:lt2>
        <a:srgbClr val="333333"/>
      </a:lt2>
      <a:accent1>
        <a:srgbClr val="78C0B2"/>
      </a:accent1>
      <a:accent2>
        <a:srgbClr val="262D4C"/>
      </a:accent2>
      <a:accent3>
        <a:srgbClr val="FFFFF2"/>
      </a:accent3>
      <a:accent4>
        <a:srgbClr val="001F40"/>
      </a:accent4>
      <a:accent5>
        <a:srgbClr val="BEDCD5"/>
      </a:accent5>
      <a:accent6>
        <a:srgbClr val="212844"/>
      </a:accent6>
      <a:hlink>
        <a:srgbClr val="598BBD"/>
      </a:hlink>
      <a:folHlink>
        <a:srgbClr val="4D4D4D"/>
      </a:folHlink>
    </a:clrScheme>
    <a:fontScheme name="Papel de arroz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apel de arroz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l de arroz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l de arroz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l de arroz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l de arroz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Office\Templates\Estruturas de apresentação\Papel de arroz.pot</Template>
  <TotalTime>71863</TotalTime>
  <Words>1931</Words>
  <Application>Microsoft Office PowerPoint</Application>
  <PresentationFormat>Apresentação na tela (4:3)</PresentationFormat>
  <Paragraphs>257</Paragraphs>
  <Slides>32</Slides>
  <Notes>29</Notes>
  <HiddenSlides>0</HiddenSlides>
  <MMClips>3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Arial</vt:lpstr>
      <vt:lpstr>Cambria Math</vt:lpstr>
      <vt:lpstr>Times New Roman</vt:lpstr>
      <vt:lpstr>Wingdings</vt:lpstr>
      <vt:lpstr>Papel de arroz</vt:lpstr>
      <vt:lpstr>CDraw5</vt:lpstr>
      <vt:lpstr> O PÊNDULO ISÓCRONO DE CHRISTIAAN HUYGENS (1629-1695)</vt:lpstr>
      <vt:lpstr>HUYGENS – O SUCESSOR DE GALILEU</vt:lpstr>
      <vt:lpstr>HUYGENS – O SUCESSOR DE GALILEU</vt:lpstr>
      <vt:lpstr>O HOROLOGIUM OSCILLATORIUM DE CHRISTIAAN HUYGENS 1673</vt:lpstr>
      <vt:lpstr>Apresentação do PowerPoint</vt:lpstr>
      <vt:lpstr>Apresentação do PowerPoint</vt:lpstr>
      <vt:lpstr>A NOTAÇÃO MODERNA PARA O PERÍODO DE UM PÊNDULO</vt:lpstr>
      <vt:lpstr>EM BUSCA DE UM PÊNDULO ISÓCRONO</vt:lpstr>
      <vt:lpstr>DEFINIÇÃO CINEMÁTICA DA CICLOIDE</vt:lpstr>
      <vt:lpstr>A DOR DE DENTE DE PASCAL</vt:lpstr>
      <vt:lpstr>CICLOIDE – A HELENA DA GEOMETRIA</vt:lpstr>
      <vt:lpstr>PROPRIEDADE BRAQUISTÓCRONA DA CICLOIDE (JEAN BERNOULLI – 1696)</vt:lpstr>
      <vt:lpstr>PROPRIEDADE TAUTÓCRONA DA CICLOIDE (HUYGENS – 1656)</vt:lpstr>
      <vt:lpstr>PROPRIEDADE GEOMÉTRICA FUNDAMENTAL DA CICLOIDE</vt:lpstr>
      <vt:lpstr>O PÊNDULO ISÓCRONO DE HUYGENS</vt:lpstr>
      <vt:lpstr>O PÊNDULO ISÓCRONO DE HUYGENS</vt:lpstr>
      <vt:lpstr>O PÊNDULO ISÓCRONO DE HUYGENS</vt:lpstr>
      <vt:lpstr>O PÊNDULO ISÓCRONO DE HUYGENS</vt:lpstr>
      <vt:lpstr>O PÊNDULO ISÓCRONO DE HUYGENS</vt:lpstr>
      <vt:lpstr>O PÊNDULO ISÓCRONO DE HUYGENS</vt:lpstr>
      <vt:lpstr>O PÊNDULO ISÓCRONO DE HUYGENS</vt:lpstr>
      <vt:lpstr>O PÊNDULO ISÓCRONO DE HUYGENS</vt:lpstr>
      <vt:lpstr>DEMONSTRAÇÃO ANALÍTICA DO PERÍODO DO PÊNDULO ISÓCRONO DE HUYGENS</vt:lpstr>
      <vt:lpstr>DEMONSTRAÇÃO ANALÍTICA DO PERÍODO DO PÊNDULO ISÓCRONO DE HUYGENS</vt:lpstr>
      <vt:lpstr>DEMONSTRAÇÃO ANALÍTICA DO PERÍODO DO PÊNDULO ISÓCRONO DE HUYGENS</vt:lpstr>
      <vt:lpstr>CÁLCULO DA INTEGRAL NUMÉRICA</vt:lpstr>
      <vt:lpstr>CÁLCULO DA INTEGRAL NUMÉRICA</vt:lpstr>
      <vt:lpstr>O TRAITÉ DE LA LUMIÈRE DE CHRISTIAAN HUYGENS 1690</vt:lpstr>
      <vt:lpstr>O TRAITÉ DE LA LUMIÈRE DE CHRISTIAAN HUYGENS 1690</vt:lpstr>
      <vt:lpstr>O PRINCÍPIO DE HUYGENS</vt:lpstr>
      <vt:lpstr>O PRINCÍPIO DE HUYGENS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uso pessoal</dc:creator>
  <cp:lastModifiedBy>Daniel</cp:lastModifiedBy>
  <cp:revision>698</cp:revision>
  <dcterms:created xsi:type="dcterms:W3CDTF">2004-05-20T16:07:03Z</dcterms:created>
  <dcterms:modified xsi:type="dcterms:W3CDTF">2017-07-12T20:50:58Z</dcterms:modified>
</cp:coreProperties>
</file>