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3"/>
  </p:notesMasterIdLst>
  <p:sldIdLst>
    <p:sldId id="256" r:id="rId2"/>
    <p:sldId id="258" r:id="rId3"/>
    <p:sldId id="259" r:id="rId4"/>
    <p:sldId id="289" r:id="rId5"/>
    <p:sldId id="290" r:id="rId6"/>
    <p:sldId id="288" r:id="rId7"/>
    <p:sldId id="296" r:id="rId8"/>
    <p:sldId id="298" r:id="rId9"/>
    <p:sldId id="297" r:id="rId10"/>
    <p:sldId id="299" r:id="rId11"/>
    <p:sldId id="300" r:id="rId12"/>
    <p:sldId id="292" r:id="rId13"/>
    <p:sldId id="301" r:id="rId14"/>
    <p:sldId id="302" r:id="rId15"/>
    <p:sldId id="294" r:id="rId16"/>
    <p:sldId id="303" r:id="rId17"/>
    <p:sldId id="304" r:id="rId18"/>
    <p:sldId id="305" r:id="rId19"/>
    <p:sldId id="307" r:id="rId20"/>
    <p:sldId id="316" r:id="rId21"/>
    <p:sldId id="308" r:id="rId22"/>
    <p:sldId id="309" r:id="rId23"/>
    <p:sldId id="306" r:id="rId24"/>
    <p:sldId id="295" r:id="rId25"/>
    <p:sldId id="311" r:id="rId26"/>
    <p:sldId id="310" r:id="rId27"/>
    <p:sldId id="312" r:id="rId28"/>
    <p:sldId id="313" r:id="rId29"/>
    <p:sldId id="315" r:id="rId30"/>
    <p:sldId id="314" r:id="rId31"/>
    <p:sldId id="261" r:id="rId32"/>
  </p:sldIdLst>
  <p:sldSz cx="9144000" cy="6858000" type="screen4x3"/>
  <p:notesSz cx="6858000" cy="9144000"/>
  <p:defaultTextStyle>
    <a:defPPr>
      <a:defRPr lang="pt-B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0801"/>
    <a:srgbClr val="3F6AD7"/>
    <a:srgbClr val="32D3E4"/>
    <a:srgbClr val="ED2611"/>
    <a:srgbClr val="470B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356" autoAdjust="0"/>
  </p:normalViewPr>
  <p:slideViewPr>
    <p:cSldViewPr>
      <p:cViewPr varScale="1">
        <p:scale>
          <a:sx n="71" d="100"/>
          <a:sy n="71" d="100"/>
        </p:scale>
        <p:origin x="1254" y="7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4"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pt-B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pt-B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pt-B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11C3918-867F-45C5-BCB7-5045F756A04A}" type="slidenum">
              <a:rPr lang="pt-BR" altLang="pt-BR"/>
              <a:pPr>
                <a:defRPr/>
              </a:pPr>
              <a:t>‹nº›</a:t>
            </a:fld>
            <a:endParaRPr lang="pt-BR" altLang="pt-BR"/>
          </a:p>
        </p:txBody>
      </p:sp>
    </p:spTree>
    <p:extLst>
      <p:ext uri="{BB962C8B-B14F-4D97-AF65-F5344CB8AC3E}">
        <p14:creationId xmlns:p14="http://schemas.microsoft.com/office/powerpoint/2010/main" val="5743823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spcBef>
                <a:spcPts val="0"/>
              </a:spcBef>
              <a:buFont typeface="Arial" panose="020B0604020202020204" pitchFamily="34" charset="0"/>
              <a:buChar char="•"/>
            </a:pPr>
            <a:r>
              <a:rPr lang="pt-BR" dirty="0" smtClean="0"/>
              <a:t> Referência: KUHN, Thomas Samuel. </a:t>
            </a:r>
            <a:r>
              <a:rPr lang="pt-BR" i="1" dirty="0" smtClean="0"/>
              <a:t>A Revolução Copernicana</a:t>
            </a:r>
            <a:r>
              <a:rPr lang="pt-BR" i="0" dirty="0" smtClean="0"/>
              <a:t>,</a:t>
            </a:r>
            <a:r>
              <a:rPr lang="pt-BR" i="0" baseline="0" dirty="0" smtClean="0"/>
              <a:t> capítulo 4.</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i="0" baseline="0" dirty="0" smtClean="0"/>
              <a:t> </a:t>
            </a:r>
            <a:r>
              <a:rPr lang="pt-BR" sz="1200" b="1" i="0" kern="1200" dirty="0" smtClean="0">
                <a:solidFill>
                  <a:schemeClr val="tx1"/>
                </a:solidFill>
                <a:effectLst/>
                <a:latin typeface="Times New Roman" pitchFamily="18" charset="0"/>
                <a:ea typeface="+mn-ea"/>
                <a:cs typeface="+mn-cs"/>
              </a:rPr>
              <a:t>Cultura helênica </a:t>
            </a:r>
            <a:r>
              <a:rPr lang="pt-BR" sz="1200" b="0" i="0" kern="1200" dirty="0" smtClean="0">
                <a:solidFill>
                  <a:schemeClr val="tx1"/>
                </a:solidFill>
                <a:effectLst/>
                <a:latin typeface="Times New Roman" pitchFamily="18" charset="0"/>
                <a:ea typeface="+mn-ea"/>
                <a:cs typeface="+mn-cs"/>
              </a:rPr>
              <a:t>é a mesma coisa que cultura grega (o termo em grego para "grego" é </a:t>
            </a:r>
            <a:r>
              <a:rPr lang="pt-BR" sz="1200" b="0" i="0" kern="1200" dirty="0" err="1" smtClean="0">
                <a:solidFill>
                  <a:schemeClr val="tx1"/>
                </a:solidFill>
                <a:effectLst/>
                <a:latin typeface="Times New Roman" pitchFamily="18" charset="0"/>
                <a:ea typeface="+mn-ea"/>
                <a:cs typeface="+mn-cs"/>
              </a:rPr>
              <a:t>hellen</a:t>
            </a:r>
            <a:r>
              <a:rPr lang="pt-BR" sz="1200" b="0" i="0" kern="1200" dirty="0" smtClean="0">
                <a:solidFill>
                  <a:schemeClr val="tx1"/>
                </a:solidFill>
                <a:effectLst/>
                <a:latin typeface="Times New Roman" pitchFamily="18" charset="0"/>
                <a:ea typeface="+mn-ea"/>
                <a:cs typeface="+mn-cs"/>
              </a:rPr>
              <a:t>, o nome da Grécia é </a:t>
            </a:r>
            <a:r>
              <a:rPr lang="pt-BR" sz="1200" b="0" i="0" kern="1200" dirty="0" err="1" smtClean="0">
                <a:solidFill>
                  <a:schemeClr val="tx1"/>
                </a:solidFill>
                <a:effectLst/>
                <a:latin typeface="Times New Roman" pitchFamily="18" charset="0"/>
                <a:ea typeface="+mn-ea"/>
                <a:cs typeface="+mn-cs"/>
              </a:rPr>
              <a:t>Hellas</a:t>
            </a:r>
            <a:r>
              <a:rPr lang="pt-BR" sz="1200" b="0" i="0" kern="1200" dirty="0" smtClean="0">
                <a:solidFill>
                  <a:schemeClr val="tx1"/>
                </a:solidFill>
                <a:effectLst/>
                <a:latin typeface="Times New Roman" pitchFamily="18" charset="0"/>
                <a:ea typeface="+mn-ea"/>
                <a:cs typeface="+mn-cs"/>
              </a:rPr>
              <a:t>). </a:t>
            </a:r>
            <a:r>
              <a:rPr lang="pt-BR" sz="1200" b="1" i="0" kern="1200" dirty="0" smtClean="0">
                <a:solidFill>
                  <a:schemeClr val="tx1"/>
                </a:solidFill>
                <a:effectLst/>
                <a:latin typeface="Times New Roman" pitchFamily="18" charset="0"/>
                <a:ea typeface="+mn-ea"/>
                <a:cs typeface="+mn-cs"/>
              </a:rPr>
              <a:t>Cultura helenística </a:t>
            </a:r>
            <a:r>
              <a:rPr lang="pt-BR" sz="1200" b="0" i="0" kern="1200" dirty="0" smtClean="0">
                <a:solidFill>
                  <a:schemeClr val="tx1"/>
                </a:solidFill>
                <a:effectLst/>
                <a:latin typeface="Times New Roman" pitchFamily="18" charset="0"/>
                <a:ea typeface="+mn-ea"/>
                <a:cs typeface="+mn-cs"/>
              </a:rPr>
              <a:t>se refere à cultura grega depois das conquistas de Alexandre Magno, quando ela se difundiu numa vasta área que se estendia do mar Mediterrâneo oriental à Ásia Central. Designa-se por </a:t>
            </a:r>
            <a:r>
              <a:rPr lang="pt-BR" sz="1200" b="1" i="0" kern="1200" dirty="0" smtClean="0">
                <a:solidFill>
                  <a:schemeClr val="tx1"/>
                </a:solidFill>
                <a:effectLst/>
                <a:latin typeface="Times New Roman" pitchFamily="18" charset="0"/>
                <a:ea typeface="+mn-ea"/>
                <a:cs typeface="+mn-cs"/>
              </a:rPr>
              <a:t>período helenístico</a:t>
            </a:r>
            <a:r>
              <a:rPr lang="pt-BR" sz="1200" b="0" i="0" kern="1200" dirty="0" smtClean="0">
                <a:solidFill>
                  <a:schemeClr val="tx1"/>
                </a:solidFill>
                <a:effectLst/>
                <a:latin typeface="Times New Roman" pitchFamily="18" charset="0"/>
                <a:ea typeface="+mn-ea"/>
                <a:cs typeface="+mn-cs"/>
              </a:rPr>
              <a:t> (do grego, </a:t>
            </a:r>
            <a:r>
              <a:rPr lang="pt-BR" sz="1200" b="0" i="1" kern="1200" dirty="0" err="1" smtClean="0">
                <a:solidFill>
                  <a:schemeClr val="tx1"/>
                </a:solidFill>
                <a:effectLst/>
                <a:latin typeface="Times New Roman" pitchFamily="18" charset="0"/>
                <a:ea typeface="+mn-ea"/>
                <a:cs typeface="+mn-cs"/>
              </a:rPr>
              <a:t>hellenizein</a:t>
            </a:r>
            <a:r>
              <a:rPr lang="pt-BR" sz="1200" b="0" i="0" kern="1200" dirty="0" smtClean="0">
                <a:solidFill>
                  <a:schemeClr val="tx1"/>
                </a:solidFill>
                <a:effectLst/>
                <a:latin typeface="Times New Roman" pitchFamily="18" charset="0"/>
                <a:ea typeface="+mn-ea"/>
                <a:cs typeface="+mn-cs"/>
              </a:rPr>
              <a:t> – "</a:t>
            </a:r>
            <a:r>
              <a:rPr lang="pt-BR" sz="1200" b="0" i="1" kern="1200" dirty="0" smtClean="0">
                <a:solidFill>
                  <a:schemeClr val="tx1"/>
                </a:solidFill>
                <a:effectLst/>
                <a:latin typeface="Times New Roman" pitchFamily="18" charset="0"/>
                <a:ea typeface="+mn-ea"/>
                <a:cs typeface="+mn-cs"/>
              </a:rPr>
              <a:t>falar grego</a:t>
            </a:r>
            <a:r>
              <a:rPr lang="pt-BR" sz="1200" b="0" i="0" kern="1200" dirty="0" smtClean="0">
                <a:solidFill>
                  <a:schemeClr val="tx1"/>
                </a:solidFill>
                <a:effectLst/>
                <a:latin typeface="Times New Roman" pitchFamily="18" charset="0"/>
                <a:ea typeface="+mn-ea"/>
                <a:cs typeface="+mn-cs"/>
              </a:rPr>
              <a:t>", "</a:t>
            </a:r>
            <a:r>
              <a:rPr lang="pt-BR" sz="1200" b="0" i="1" kern="1200" dirty="0" smtClean="0">
                <a:solidFill>
                  <a:schemeClr val="tx1"/>
                </a:solidFill>
                <a:effectLst/>
                <a:latin typeface="Times New Roman" pitchFamily="18" charset="0"/>
                <a:ea typeface="+mn-ea"/>
                <a:cs typeface="+mn-cs"/>
              </a:rPr>
              <a:t>viver como os gregos</a:t>
            </a:r>
            <a:r>
              <a:rPr lang="pt-BR" sz="1200" b="0" i="0" kern="1200" dirty="0" smtClean="0">
                <a:solidFill>
                  <a:schemeClr val="tx1"/>
                </a:solidFill>
                <a:effectLst/>
                <a:latin typeface="Times New Roman" pitchFamily="18" charset="0"/>
                <a:ea typeface="+mn-ea"/>
                <a:cs typeface="+mn-cs"/>
              </a:rPr>
              <a:t>"), o período da história da Grécia e de parte do Oriente Médio compreendido entre a morte de Alexandre,</a:t>
            </a:r>
            <a:r>
              <a:rPr lang="pt-BR" sz="1200" b="0" i="0" kern="1200" baseline="0" dirty="0" smtClean="0">
                <a:solidFill>
                  <a:schemeClr val="tx1"/>
                </a:solidFill>
                <a:effectLst/>
                <a:latin typeface="Times New Roman" pitchFamily="18" charset="0"/>
                <a:ea typeface="+mn-ea"/>
                <a:cs typeface="+mn-cs"/>
              </a:rPr>
              <a:t> o Grande,</a:t>
            </a:r>
            <a:r>
              <a:rPr lang="pt-BR" sz="1200" b="0" i="0" kern="1200" dirty="0" smtClean="0">
                <a:solidFill>
                  <a:schemeClr val="tx1"/>
                </a:solidFill>
                <a:effectLst/>
                <a:latin typeface="Times New Roman" pitchFamily="18" charset="0"/>
                <a:ea typeface="+mn-ea"/>
                <a:cs typeface="+mn-cs"/>
              </a:rPr>
              <a:t> em 323 a.C. e a anexação da península grega e ilhas por Roma em 146 a.C.</a:t>
            </a:r>
            <a:endParaRPr lang="pt-BR" dirty="0" smtClean="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4</a:t>
            </a:fld>
            <a:endParaRPr lang="pt-BR" altLang="pt-BR"/>
          </a:p>
        </p:txBody>
      </p:sp>
    </p:spTree>
    <p:extLst>
      <p:ext uri="{BB962C8B-B14F-4D97-AF65-F5344CB8AC3E}">
        <p14:creationId xmlns:p14="http://schemas.microsoft.com/office/powerpoint/2010/main" val="3667668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21</a:t>
            </a:fld>
            <a:endParaRPr lang="pt-BR" altLang="pt-BR"/>
          </a:p>
        </p:txBody>
      </p:sp>
    </p:spTree>
    <p:extLst>
      <p:ext uri="{BB962C8B-B14F-4D97-AF65-F5344CB8AC3E}">
        <p14:creationId xmlns:p14="http://schemas.microsoft.com/office/powerpoint/2010/main" val="279316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Em ciência e filosofia, </a:t>
            </a:r>
            <a:r>
              <a:rPr lang="pt-BR" sz="1200" b="1" i="1" kern="1200" dirty="0" smtClean="0">
                <a:solidFill>
                  <a:schemeClr val="tx1"/>
                </a:solidFill>
                <a:effectLst/>
                <a:latin typeface="Times New Roman" pitchFamily="18" charset="0"/>
                <a:ea typeface="+mn-ea"/>
                <a:cs typeface="+mn-cs"/>
              </a:rPr>
              <a:t>ad hoc</a:t>
            </a:r>
            <a:r>
              <a:rPr lang="pt-BR" sz="1200" b="0" i="0" kern="1200" dirty="0" smtClean="0">
                <a:solidFill>
                  <a:schemeClr val="tx1"/>
                </a:solidFill>
                <a:effectLst/>
                <a:latin typeface="Times New Roman" pitchFamily="18" charset="0"/>
                <a:ea typeface="+mn-ea"/>
                <a:cs typeface="+mn-cs"/>
              </a:rPr>
              <a:t> significa a adição de hipótese(s) estranha(s) a uma teoria para salvá-la de ser</a:t>
            </a:r>
            <a:r>
              <a:rPr lang="pt-BR" sz="1200" b="0" i="0" kern="1200" baseline="0" dirty="0" smtClean="0">
                <a:solidFill>
                  <a:schemeClr val="tx1"/>
                </a:solidFill>
                <a:effectLst/>
                <a:latin typeface="Times New Roman" pitchFamily="18" charset="0"/>
                <a:ea typeface="+mn-ea"/>
                <a:cs typeface="+mn-cs"/>
              </a:rPr>
              <a:t> falseada</a:t>
            </a:r>
            <a:r>
              <a:rPr lang="pt-BR" sz="1200" b="0" i="0" kern="1200" dirty="0" smtClean="0">
                <a:solidFill>
                  <a:schemeClr val="tx1"/>
                </a:solidFill>
                <a:effectLst/>
                <a:latin typeface="Times New Roman" pitchFamily="18" charset="0"/>
                <a:ea typeface="+mn-ea"/>
                <a:cs typeface="+mn-cs"/>
              </a:rPr>
              <a:t>. Hipóteses </a:t>
            </a:r>
            <a:r>
              <a:rPr lang="pt-BR" sz="1200" b="0" i="1" kern="1200" dirty="0" smtClean="0">
                <a:solidFill>
                  <a:schemeClr val="tx1"/>
                </a:solidFill>
                <a:effectLst/>
                <a:latin typeface="Times New Roman" pitchFamily="18" charset="0"/>
                <a:ea typeface="+mn-ea"/>
                <a:cs typeface="+mn-cs"/>
              </a:rPr>
              <a:t>ad hoc</a:t>
            </a:r>
            <a:r>
              <a:rPr lang="pt-BR" sz="1200" b="0" i="0" kern="1200" dirty="0" smtClean="0">
                <a:solidFill>
                  <a:schemeClr val="tx1"/>
                </a:solidFill>
                <a:effectLst/>
                <a:latin typeface="Times New Roman" pitchFamily="18" charset="0"/>
                <a:ea typeface="+mn-ea"/>
                <a:cs typeface="+mn-cs"/>
              </a:rPr>
              <a:t> compensam anomalias não previstas pelas teorias em sua forma original, ainda não modificada.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22</a:t>
            </a:fld>
            <a:endParaRPr lang="pt-BR" altLang="pt-BR"/>
          </a:p>
        </p:txBody>
      </p:sp>
    </p:spTree>
    <p:extLst>
      <p:ext uri="{BB962C8B-B14F-4D97-AF65-F5344CB8AC3E}">
        <p14:creationId xmlns:p14="http://schemas.microsoft.com/office/powerpoint/2010/main" val="2076487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Em ciência e filosofia, </a:t>
            </a:r>
            <a:r>
              <a:rPr lang="pt-BR" sz="1200" b="1" i="1" kern="1200" dirty="0" smtClean="0">
                <a:solidFill>
                  <a:schemeClr val="tx1"/>
                </a:solidFill>
                <a:effectLst/>
                <a:latin typeface="Times New Roman" pitchFamily="18" charset="0"/>
                <a:ea typeface="+mn-ea"/>
                <a:cs typeface="+mn-cs"/>
              </a:rPr>
              <a:t>ad hoc</a:t>
            </a:r>
            <a:r>
              <a:rPr lang="pt-BR" sz="1200" b="0" i="0" kern="1200" dirty="0" smtClean="0">
                <a:solidFill>
                  <a:schemeClr val="tx1"/>
                </a:solidFill>
                <a:effectLst/>
                <a:latin typeface="Times New Roman" pitchFamily="18" charset="0"/>
                <a:ea typeface="+mn-ea"/>
                <a:cs typeface="+mn-cs"/>
              </a:rPr>
              <a:t> significa a adição de hipótese(s) estranha(s) a uma teoria para salvá-la de ser</a:t>
            </a:r>
            <a:r>
              <a:rPr lang="pt-BR" sz="1200" b="0" i="0" kern="1200" baseline="0" dirty="0" smtClean="0">
                <a:solidFill>
                  <a:schemeClr val="tx1"/>
                </a:solidFill>
                <a:effectLst/>
                <a:latin typeface="Times New Roman" pitchFamily="18" charset="0"/>
                <a:ea typeface="+mn-ea"/>
                <a:cs typeface="+mn-cs"/>
              </a:rPr>
              <a:t> falseada</a:t>
            </a:r>
            <a:r>
              <a:rPr lang="pt-BR" sz="1200" b="0" i="0" kern="1200" dirty="0" smtClean="0">
                <a:solidFill>
                  <a:schemeClr val="tx1"/>
                </a:solidFill>
                <a:effectLst/>
                <a:latin typeface="Times New Roman" pitchFamily="18" charset="0"/>
                <a:ea typeface="+mn-ea"/>
                <a:cs typeface="+mn-cs"/>
              </a:rPr>
              <a:t>. Hipóteses </a:t>
            </a:r>
            <a:r>
              <a:rPr lang="pt-BR" sz="1200" b="0" i="1" kern="1200" dirty="0" smtClean="0">
                <a:solidFill>
                  <a:schemeClr val="tx1"/>
                </a:solidFill>
                <a:effectLst/>
                <a:latin typeface="Times New Roman" pitchFamily="18" charset="0"/>
                <a:ea typeface="+mn-ea"/>
                <a:cs typeface="+mn-cs"/>
              </a:rPr>
              <a:t>ad hoc</a:t>
            </a:r>
            <a:r>
              <a:rPr lang="pt-BR" sz="1200" b="0" i="0" kern="1200" dirty="0" smtClean="0">
                <a:solidFill>
                  <a:schemeClr val="tx1"/>
                </a:solidFill>
                <a:effectLst/>
                <a:latin typeface="Times New Roman" pitchFamily="18" charset="0"/>
                <a:ea typeface="+mn-ea"/>
                <a:cs typeface="+mn-cs"/>
              </a:rPr>
              <a:t> compensam anomalias não previstas pelas teorias em sua forma original, ainda não modificada.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23</a:t>
            </a:fld>
            <a:endParaRPr lang="pt-BR" altLang="pt-BR"/>
          </a:p>
        </p:txBody>
      </p:sp>
    </p:spTree>
    <p:extLst>
      <p:ext uri="{BB962C8B-B14F-4D97-AF65-F5344CB8AC3E}">
        <p14:creationId xmlns:p14="http://schemas.microsoft.com/office/powerpoint/2010/main" val="391599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28</a:t>
            </a:fld>
            <a:endParaRPr lang="pt-BR" altLang="pt-BR"/>
          </a:p>
        </p:txBody>
      </p:sp>
    </p:spTree>
    <p:extLst>
      <p:ext uri="{BB962C8B-B14F-4D97-AF65-F5344CB8AC3E}">
        <p14:creationId xmlns:p14="http://schemas.microsoft.com/office/powerpoint/2010/main" val="16993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5D8709-14A7-43C8-80B0-8CA90877FB08}" type="slidenum">
              <a:rPr lang="pt-BR" altLang="pt-BR" smtClean="0"/>
              <a:pPr>
                <a:spcBef>
                  <a:spcPct val="0"/>
                </a:spcBef>
              </a:pPr>
              <a:t>29</a:t>
            </a:fld>
            <a:endParaRPr lang="pt-BR" altLang="pt-B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pt-BR" altLang="pt-BR" dirty="0" smtClean="0"/>
              <a:t> Referência: ALIGUIERI, Dante. </a:t>
            </a:r>
            <a:r>
              <a:rPr lang="pt-BR" altLang="pt-BR" i="1" dirty="0" smtClean="0"/>
              <a:t>A Divina Coméd</a:t>
            </a:r>
            <a:r>
              <a:rPr lang="pt-BR" altLang="pt-BR" dirty="0" smtClean="0"/>
              <a:t>ia - </a:t>
            </a:r>
            <a:r>
              <a:rPr lang="pt-BR" altLang="pt-BR" sz="1200" kern="0" dirty="0" smtClean="0"/>
              <a:t>Terceira Parte: Paraíso. </a:t>
            </a:r>
            <a:r>
              <a:rPr lang="pt-BR" altLang="pt-BR" dirty="0" smtClean="0"/>
              <a:t>São</a:t>
            </a:r>
            <a:r>
              <a:rPr lang="pt-BR" altLang="pt-BR" baseline="0" dirty="0" smtClean="0"/>
              <a:t> Paulo: Abril Cultural, 1979, p. 20 e 235.</a:t>
            </a:r>
            <a:endParaRPr lang="es-ES" altLang="pt-BR" dirty="0" smtClean="0"/>
          </a:p>
          <a:p>
            <a:pPr eaLnBrk="1" hangingPunct="1"/>
            <a:endParaRPr lang="pt-BR" altLang="pt-BR" dirty="0" smtClean="0"/>
          </a:p>
        </p:txBody>
      </p:sp>
    </p:spTree>
    <p:extLst>
      <p:ext uri="{BB962C8B-B14F-4D97-AF65-F5344CB8AC3E}">
        <p14:creationId xmlns:p14="http://schemas.microsoft.com/office/powerpoint/2010/main" val="100730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5D8709-14A7-43C8-80B0-8CA90877FB08}" type="slidenum">
              <a:rPr lang="pt-BR" altLang="pt-BR" smtClean="0"/>
              <a:pPr>
                <a:spcBef>
                  <a:spcPct val="0"/>
                </a:spcBef>
              </a:pPr>
              <a:t>30</a:t>
            </a:fld>
            <a:endParaRPr lang="pt-BR" altLang="pt-B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Char char="•"/>
            </a:pPr>
            <a:r>
              <a:rPr lang="pt-BR" altLang="pt-BR" dirty="0" smtClean="0"/>
              <a:t> Referência: ALIGUIERI, Dante. </a:t>
            </a:r>
            <a:r>
              <a:rPr lang="pt-BR" altLang="pt-BR" i="1" dirty="0" smtClean="0"/>
              <a:t>A Divina Coméd</a:t>
            </a:r>
            <a:r>
              <a:rPr lang="pt-BR" altLang="pt-BR" dirty="0" smtClean="0"/>
              <a:t>ia - </a:t>
            </a:r>
            <a:r>
              <a:rPr lang="pt-BR" altLang="pt-BR" sz="1200" kern="0" dirty="0" smtClean="0"/>
              <a:t>Terceira Parte: Paraíso. </a:t>
            </a:r>
            <a:r>
              <a:rPr lang="pt-BR" altLang="pt-BR" dirty="0" smtClean="0"/>
              <a:t>São</a:t>
            </a:r>
            <a:r>
              <a:rPr lang="pt-BR" altLang="pt-BR" baseline="0" dirty="0" smtClean="0"/>
              <a:t> Paulo: Abril Cultural, 1979, p. 311.</a:t>
            </a:r>
            <a:endParaRPr lang="es-ES" altLang="pt-BR" dirty="0" smtClean="0"/>
          </a:p>
          <a:p>
            <a:pPr eaLnBrk="1" hangingPunct="1"/>
            <a:endParaRPr lang="pt-BR" altLang="pt-BR" dirty="0" smtClean="0"/>
          </a:p>
        </p:txBody>
      </p:sp>
    </p:spTree>
    <p:extLst>
      <p:ext uri="{BB962C8B-B14F-4D97-AF65-F5344CB8AC3E}">
        <p14:creationId xmlns:p14="http://schemas.microsoft.com/office/powerpoint/2010/main" val="404697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None/>
            </a:pP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5</a:t>
            </a:fld>
            <a:endParaRPr lang="pt-BR" altLang="pt-BR"/>
          </a:p>
        </p:txBody>
      </p:sp>
    </p:spTree>
    <p:extLst>
      <p:ext uri="{BB962C8B-B14F-4D97-AF65-F5344CB8AC3E}">
        <p14:creationId xmlns:p14="http://schemas.microsoft.com/office/powerpoint/2010/main" val="21594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dirty="0" smtClean="0"/>
              <a:t> Obs.: No caso de sistemas de esferas, como elas são imaginadas como corpos sólidos, reais, costuma-se representar o epiciclo como uma pequena esfera que rola dentro da concavidade da esfera maior (deferente). Quando há dois ou mais epiciclos, cada um se desloca dentro do outro, no sistema de esferas. Além disso, a esfera principal</a:t>
            </a:r>
            <a:r>
              <a:rPr lang="pt-BR" baseline="0" dirty="0" smtClean="0"/>
              <a:t> (deferente) pode ter seu eixo preso a uma outra esfera externa, como no sistema das esferas homocêntricas de </a:t>
            </a:r>
            <a:r>
              <a:rPr lang="pt-BR" baseline="0" dirty="0" err="1" smtClean="0"/>
              <a:t>Eudoxo</a:t>
            </a:r>
            <a:r>
              <a:rPr lang="pt-BR" baseline="0" dirty="0" smtClean="0"/>
              <a:t>. (Em: COPÉRNICO, Nicolau. </a:t>
            </a:r>
            <a:r>
              <a:rPr lang="pt-BR" i="1" baseline="0" dirty="0" err="1" smtClean="0"/>
              <a:t>Commentariolus</a:t>
            </a:r>
            <a:r>
              <a:rPr lang="pt-BR" baseline="0" dirty="0" smtClean="0"/>
              <a:t>. São Paulo: Nova Stella; Rio de Janeiro: Coppe / MAST, 1990, p. 49, nota 25). Introdução, tradução e notas de Roberto de Andrade Martins.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11</a:t>
            </a:fld>
            <a:endParaRPr lang="pt-BR" altLang="pt-BR"/>
          </a:p>
        </p:txBody>
      </p:sp>
    </p:spTree>
    <p:extLst>
      <p:ext uri="{BB962C8B-B14F-4D97-AF65-F5344CB8AC3E}">
        <p14:creationId xmlns:p14="http://schemas.microsoft.com/office/powerpoint/2010/main" val="32733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anose="020B0604020202020204" pitchFamily="34" charset="0"/>
              <a:buChar char="•"/>
            </a:pP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15</a:t>
            </a:fld>
            <a:endParaRPr lang="pt-BR" altLang="pt-BR"/>
          </a:p>
        </p:txBody>
      </p:sp>
    </p:spTree>
    <p:extLst>
      <p:ext uri="{BB962C8B-B14F-4D97-AF65-F5344CB8AC3E}">
        <p14:creationId xmlns:p14="http://schemas.microsoft.com/office/powerpoint/2010/main" val="186974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dirty="0" smtClean="0"/>
              <a:t> Referência:</a:t>
            </a:r>
            <a:r>
              <a:rPr lang="pt-BR" baseline="0" dirty="0" smtClean="0"/>
              <a:t> </a:t>
            </a:r>
            <a:r>
              <a:rPr lang="pt-BR" sz="1200" b="0" kern="1200" dirty="0" smtClean="0">
                <a:solidFill>
                  <a:schemeClr val="tx1"/>
                </a:solidFill>
                <a:effectLst/>
                <a:latin typeface="Times New Roman" pitchFamily="18" charset="0"/>
                <a:ea typeface="+mn-ea"/>
                <a:cs typeface="+mn-cs"/>
              </a:rPr>
              <a:t>LOPES, Maria Helena Oliveira. </a:t>
            </a:r>
            <a:r>
              <a:rPr lang="pt-BR" sz="1200" i="1" kern="1200" dirty="0" smtClean="0">
                <a:solidFill>
                  <a:schemeClr val="tx1"/>
                </a:solidFill>
                <a:effectLst/>
                <a:latin typeface="Times New Roman" pitchFamily="18" charset="0"/>
                <a:ea typeface="+mn-ea"/>
                <a:cs typeface="+mn-cs"/>
              </a:rPr>
              <a:t>A </a:t>
            </a:r>
            <a:r>
              <a:rPr lang="pt-BR" sz="1200" i="1" kern="1200" dirty="0" err="1" smtClean="0">
                <a:solidFill>
                  <a:schemeClr val="tx1"/>
                </a:solidFill>
                <a:effectLst/>
                <a:latin typeface="Times New Roman" pitchFamily="18" charset="0"/>
                <a:ea typeface="+mn-ea"/>
                <a:cs typeface="+mn-cs"/>
              </a:rPr>
              <a:t>Retrogradação</a:t>
            </a:r>
            <a:r>
              <a:rPr lang="pt-BR" sz="1200" i="1" kern="1200" dirty="0" smtClean="0">
                <a:solidFill>
                  <a:schemeClr val="tx1"/>
                </a:solidFill>
                <a:effectLst/>
                <a:latin typeface="Times New Roman" pitchFamily="18" charset="0"/>
                <a:ea typeface="+mn-ea"/>
                <a:cs typeface="+mn-cs"/>
              </a:rPr>
              <a:t> dos Planetas e Suas Explicações: Os Orbes dos Planetas e Seus Movimentos, da Antiguidade a Copérnico</a:t>
            </a:r>
            <a:r>
              <a:rPr lang="pt-BR" sz="1200" kern="1200" dirty="0" smtClean="0">
                <a:solidFill>
                  <a:schemeClr val="tx1"/>
                </a:solidFill>
                <a:effectLst/>
                <a:latin typeface="Times New Roman" pitchFamily="18" charset="0"/>
                <a:ea typeface="+mn-ea"/>
                <a:cs typeface="+mn-cs"/>
              </a:rPr>
              <a:t>. São Paulo, 2001,</a:t>
            </a:r>
            <a:r>
              <a:rPr lang="pt-BR" sz="1200" kern="1200" baseline="0" dirty="0" smtClean="0">
                <a:solidFill>
                  <a:schemeClr val="tx1"/>
                </a:solidFill>
                <a:effectLst/>
                <a:latin typeface="Times New Roman" pitchFamily="18" charset="0"/>
                <a:ea typeface="+mn-ea"/>
                <a:cs typeface="+mn-cs"/>
              </a:rPr>
              <a:t> p. 135.</a:t>
            </a:r>
            <a:r>
              <a:rPr lang="pt-BR" sz="1200" kern="1200" dirty="0" smtClean="0">
                <a:solidFill>
                  <a:schemeClr val="tx1"/>
                </a:solidFill>
                <a:effectLst/>
                <a:latin typeface="Times New Roman" pitchFamily="18" charset="0"/>
                <a:ea typeface="+mn-ea"/>
                <a:cs typeface="+mn-cs"/>
              </a:rPr>
              <a:t> Dissertação (Mestrado) – Pontifícia Universidade Católica de São Paulo.</a:t>
            </a:r>
          </a:p>
          <a:p>
            <a:pPr marL="0" indent="0">
              <a:spcBef>
                <a:spcPts val="0"/>
              </a:spcBef>
              <a:buFont typeface="Arial" panose="020B0604020202020204" pitchFamily="34" charset="0"/>
              <a:buChar char="•"/>
            </a:pP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16</a:t>
            </a:fld>
            <a:endParaRPr lang="pt-BR" altLang="pt-BR"/>
          </a:p>
        </p:txBody>
      </p:sp>
    </p:spTree>
    <p:extLst>
      <p:ext uri="{BB962C8B-B14F-4D97-AF65-F5344CB8AC3E}">
        <p14:creationId xmlns:p14="http://schemas.microsoft.com/office/powerpoint/2010/main" val="111706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pt-BR" dirty="0" smtClean="0"/>
              <a:t> </a:t>
            </a:r>
            <a:r>
              <a:rPr lang="pt-BR" b="1" i="0" dirty="0" smtClean="0"/>
              <a:t>NEP</a:t>
            </a:r>
            <a:r>
              <a:rPr lang="pt-BR" i="0" dirty="0" smtClean="0"/>
              <a:t>: </a:t>
            </a:r>
            <a:r>
              <a:rPr lang="en-US" sz="1200" b="0" i="0" kern="1200" dirty="0" smtClean="0">
                <a:solidFill>
                  <a:schemeClr val="tx1"/>
                </a:solidFill>
                <a:effectLst/>
                <a:latin typeface="Times New Roman" pitchFamily="18" charset="0"/>
                <a:ea typeface="+mn-ea"/>
                <a:cs typeface="+mn-cs"/>
              </a:rPr>
              <a:t>North Ecliptic Pole (Polo Norte</a:t>
            </a:r>
            <a:r>
              <a:rPr lang="en-US" sz="1200" b="0" i="0" kern="1200" baseline="0" dirty="0" smtClean="0">
                <a:solidFill>
                  <a:schemeClr val="tx1"/>
                </a:solidFill>
                <a:effectLst/>
                <a:latin typeface="Times New Roman" pitchFamily="18" charset="0"/>
                <a:ea typeface="+mn-ea"/>
                <a:cs typeface="+mn-cs"/>
              </a:rPr>
              <a:t> da </a:t>
            </a:r>
            <a:r>
              <a:rPr lang="en-US" sz="1200" b="0" i="0" kern="1200" baseline="0" dirty="0" err="1" smtClean="0">
                <a:solidFill>
                  <a:schemeClr val="tx1"/>
                </a:solidFill>
                <a:effectLst/>
                <a:latin typeface="Times New Roman" pitchFamily="18" charset="0"/>
                <a:ea typeface="+mn-ea"/>
                <a:cs typeface="+mn-cs"/>
              </a:rPr>
              <a:t>Eclíptica</a:t>
            </a:r>
            <a:r>
              <a:rPr lang="en-US" sz="1200" b="0" i="0" kern="1200" baseline="0" dirty="0" smtClean="0">
                <a:solidFill>
                  <a:schemeClr val="tx1"/>
                </a:solidFill>
                <a:effectLst/>
                <a:latin typeface="Times New Roman" pitchFamily="18" charset="0"/>
                <a:ea typeface="+mn-ea"/>
                <a:cs typeface="+mn-cs"/>
              </a:rPr>
              <a:t>)</a:t>
            </a:r>
            <a:r>
              <a:rPr lang="en-US" sz="1200" b="0" i="0" kern="1200" dirty="0" smtClean="0">
                <a:solidFill>
                  <a:schemeClr val="tx1"/>
                </a:solidFill>
                <a:effectLst/>
                <a:latin typeface="Times New Roman" pitchFamily="18" charset="0"/>
                <a:ea typeface="+mn-ea"/>
                <a:cs typeface="+mn-cs"/>
              </a:rPr>
              <a:t>; </a:t>
            </a:r>
            <a:r>
              <a:rPr lang="en-US" sz="1200" b="1" i="0" kern="1200" dirty="0" smtClean="0">
                <a:solidFill>
                  <a:schemeClr val="tx1"/>
                </a:solidFill>
                <a:effectLst/>
                <a:latin typeface="Times New Roman" pitchFamily="18" charset="0"/>
                <a:ea typeface="+mn-ea"/>
                <a:cs typeface="+mn-cs"/>
              </a:rPr>
              <a:t>NCP</a:t>
            </a:r>
            <a:r>
              <a:rPr lang="en-US" sz="1200" b="0" i="0" kern="1200" dirty="0" smtClean="0">
                <a:solidFill>
                  <a:schemeClr val="tx1"/>
                </a:solidFill>
                <a:effectLst/>
                <a:latin typeface="Times New Roman" pitchFamily="18" charset="0"/>
                <a:ea typeface="+mn-ea"/>
                <a:cs typeface="+mn-cs"/>
              </a:rPr>
              <a:t>: North Celestial Pole (Polo Norte Celeste).</a:t>
            </a:r>
          </a:p>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Disponível</a:t>
            </a:r>
            <a:r>
              <a:rPr lang="en-US" sz="1200" b="0" i="0" kern="1200" baseline="0" dirty="0" smtClean="0">
                <a:solidFill>
                  <a:schemeClr val="tx1"/>
                </a:solidFill>
                <a:effectLst/>
                <a:latin typeface="Times New Roman" pitchFamily="18" charset="0"/>
                <a:ea typeface="+mn-ea"/>
                <a:cs typeface="+mn-cs"/>
              </a:rPr>
              <a:t> </a:t>
            </a:r>
            <a:r>
              <a:rPr lang="en-US" sz="1200" b="0" i="0" kern="1200" baseline="0" dirty="0" err="1" smtClean="0">
                <a:solidFill>
                  <a:schemeClr val="tx1"/>
                </a:solidFill>
                <a:effectLst/>
                <a:latin typeface="Times New Roman" pitchFamily="18" charset="0"/>
                <a:ea typeface="+mn-ea"/>
                <a:cs typeface="+mn-cs"/>
              </a:rPr>
              <a:t>em</a:t>
            </a:r>
            <a:r>
              <a:rPr lang="en-US" sz="1200" b="0" i="0" kern="1200" baseline="0" dirty="0" smtClean="0">
                <a:solidFill>
                  <a:schemeClr val="tx1"/>
                </a:solidFill>
                <a:effectLst/>
                <a:latin typeface="Times New Roman" pitchFamily="18" charset="0"/>
                <a:ea typeface="+mn-ea"/>
                <a:cs typeface="+mn-cs"/>
              </a:rPr>
              <a:t>: https://www.youtube.com/watch?v=qlVgEoZDjok. </a:t>
            </a:r>
            <a:r>
              <a:rPr lang="en-US" sz="1200" b="0" i="0" kern="1200" baseline="0" dirty="0" err="1" smtClean="0">
                <a:solidFill>
                  <a:schemeClr val="tx1"/>
                </a:solidFill>
                <a:effectLst/>
                <a:latin typeface="Times New Roman" pitchFamily="18" charset="0"/>
                <a:ea typeface="+mn-ea"/>
                <a:cs typeface="+mn-cs"/>
              </a:rPr>
              <a:t>Acesso</a:t>
            </a:r>
            <a:r>
              <a:rPr lang="en-US" sz="1200" b="0" i="0" kern="1200" baseline="0" dirty="0" smtClean="0">
                <a:solidFill>
                  <a:schemeClr val="tx1"/>
                </a:solidFill>
                <a:effectLst/>
                <a:latin typeface="Times New Roman" pitchFamily="18" charset="0"/>
                <a:ea typeface="+mn-ea"/>
                <a:cs typeface="+mn-cs"/>
              </a:rPr>
              <a:t> </a:t>
            </a:r>
            <a:r>
              <a:rPr lang="en-US" sz="1200" b="0" i="0" kern="1200" baseline="0" dirty="0" err="1" smtClean="0">
                <a:solidFill>
                  <a:schemeClr val="tx1"/>
                </a:solidFill>
                <a:effectLst/>
                <a:latin typeface="Times New Roman" pitchFamily="18" charset="0"/>
                <a:ea typeface="+mn-ea"/>
                <a:cs typeface="+mn-cs"/>
              </a:rPr>
              <a:t>em</a:t>
            </a:r>
            <a:r>
              <a:rPr lang="en-US" sz="1200" b="0" i="0" kern="1200" baseline="0" dirty="0" smtClean="0">
                <a:solidFill>
                  <a:schemeClr val="tx1"/>
                </a:solidFill>
                <a:effectLst/>
                <a:latin typeface="Times New Roman" pitchFamily="18" charset="0"/>
                <a:ea typeface="+mn-ea"/>
                <a:cs typeface="+mn-cs"/>
              </a:rPr>
              <a:t>: 17/05/2017.</a:t>
            </a:r>
          </a:p>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Times New Roman" pitchFamily="18" charset="0"/>
                <a:ea typeface="+mn-ea"/>
                <a:cs typeface="+mn-cs"/>
              </a:rPr>
              <a:t> Obs.: </a:t>
            </a:r>
            <a:r>
              <a:rPr lang="pt-BR" sz="1200" b="1" i="0" kern="1200" dirty="0" smtClean="0">
                <a:solidFill>
                  <a:schemeClr val="tx1"/>
                </a:solidFill>
                <a:effectLst/>
                <a:latin typeface="Times New Roman" pitchFamily="18" charset="0"/>
                <a:ea typeface="+mn-ea"/>
                <a:cs typeface="+mn-cs"/>
              </a:rPr>
              <a:t>Zodíaco</a:t>
            </a:r>
            <a:r>
              <a:rPr lang="pt-BR" sz="1200" b="0" i="0" kern="1200" dirty="0" smtClean="0">
                <a:solidFill>
                  <a:schemeClr val="tx1"/>
                </a:solidFill>
                <a:effectLst/>
                <a:latin typeface="Times New Roman" pitchFamily="18" charset="0"/>
                <a:ea typeface="+mn-ea"/>
                <a:cs typeface="+mn-cs"/>
              </a:rPr>
              <a:t>,</a:t>
            </a:r>
            <a:r>
              <a:rPr lang="pt-BR" sz="1200" b="0" i="0" kern="1200" baseline="0" dirty="0" smtClean="0">
                <a:solidFill>
                  <a:schemeClr val="tx1"/>
                </a:solidFill>
                <a:effectLst/>
                <a:latin typeface="Times New Roman" pitchFamily="18" charset="0"/>
                <a:ea typeface="+mn-ea"/>
                <a:cs typeface="+mn-cs"/>
              </a:rPr>
              <a:t> </a:t>
            </a:r>
            <a:r>
              <a:rPr lang="pt-BR" sz="1200" b="0" i="0" kern="1200" dirty="0" smtClean="0">
                <a:solidFill>
                  <a:schemeClr val="tx1"/>
                </a:solidFill>
                <a:effectLst/>
                <a:latin typeface="Times New Roman" pitchFamily="18" charset="0"/>
                <a:ea typeface="+mn-ea"/>
                <a:cs typeface="+mn-cs"/>
              </a:rPr>
              <a:t>"círculo de </a:t>
            </a:r>
            <a:r>
              <a:rPr lang="pt-BR" sz="1200" b="0" i="0" u="none" strike="noStrike" kern="1200" dirty="0" smtClean="0">
                <a:solidFill>
                  <a:schemeClr val="tx1"/>
                </a:solidFill>
                <a:effectLst/>
                <a:latin typeface="Times New Roman" pitchFamily="18" charset="0"/>
                <a:ea typeface="+mn-ea"/>
                <a:cs typeface="+mn-cs"/>
              </a:rPr>
              <a:t>animais”, </a:t>
            </a:r>
            <a:r>
              <a:rPr lang="pt-BR" sz="1200" b="0" i="0" kern="1200" dirty="0" smtClean="0">
                <a:solidFill>
                  <a:schemeClr val="tx1"/>
                </a:solidFill>
                <a:effectLst/>
                <a:latin typeface="Times New Roman" pitchFamily="18" charset="0"/>
                <a:ea typeface="+mn-ea"/>
                <a:cs typeface="+mn-cs"/>
              </a:rPr>
              <a:t> é uma faixa imaginária do firmamento celeste que inclui as órbitas aparentes da Lua e dos planetas. As divisões do zodíaco representam</a:t>
            </a:r>
            <a:r>
              <a:rPr lang="pt-BR" sz="1200" b="0" i="0" kern="1200" baseline="0" dirty="0" smtClean="0">
                <a:solidFill>
                  <a:schemeClr val="tx1"/>
                </a:solidFill>
                <a:effectLst/>
                <a:latin typeface="Times New Roman" pitchFamily="18" charset="0"/>
                <a:ea typeface="+mn-ea"/>
                <a:cs typeface="+mn-cs"/>
              </a:rPr>
              <a:t> constelações </a:t>
            </a:r>
            <a:r>
              <a:rPr lang="pt-BR" sz="1200" b="0" i="0" kern="1200" dirty="0" smtClean="0">
                <a:solidFill>
                  <a:schemeClr val="tx1"/>
                </a:solidFill>
                <a:effectLst/>
                <a:latin typeface="Times New Roman" pitchFamily="18" charset="0"/>
                <a:ea typeface="+mn-ea"/>
                <a:cs typeface="+mn-cs"/>
              </a:rPr>
              <a:t>na</a:t>
            </a:r>
            <a:r>
              <a:rPr lang="pt-BR" sz="1200" b="0" i="0" kern="1200" baseline="0" dirty="0" smtClean="0">
                <a:solidFill>
                  <a:schemeClr val="tx1"/>
                </a:solidFill>
                <a:effectLst/>
                <a:latin typeface="Times New Roman" pitchFamily="18" charset="0"/>
                <a:ea typeface="+mn-ea"/>
                <a:cs typeface="+mn-cs"/>
              </a:rPr>
              <a:t> astronomia e signos na astrologia.</a:t>
            </a:r>
            <a:endParaRPr lang="pt-BR" sz="1200" i="0" kern="1200" dirty="0" smtClean="0">
              <a:solidFill>
                <a:schemeClr val="tx1"/>
              </a:solidFill>
              <a:effectLst/>
              <a:latin typeface="Times New Roman" pitchFamily="18" charset="0"/>
              <a:ea typeface="+mn-ea"/>
              <a:cs typeface="+mn-cs"/>
            </a:endParaRPr>
          </a:p>
          <a:p>
            <a:pPr marL="0" indent="0">
              <a:spcBef>
                <a:spcPts val="0"/>
              </a:spcBef>
              <a:buFont typeface="Arial" panose="020B0604020202020204" pitchFamily="34" charset="0"/>
              <a:buChar char="•"/>
            </a:pP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17</a:t>
            </a:fld>
            <a:endParaRPr lang="pt-BR" altLang="pt-BR"/>
          </a:p>
        </p:txBody>
      </p:sp>
    </p:spTree>
    <p:extLst>
      <p:ext uri="{BB962C8B-B14F-4D97-AF65-F5344CB8AC3E}">
        <p14:creationId xmlns:p14="http://schemas.microsoft.com/office/powerpoint/2010/main" val="3331933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just"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b="0" i="0" kern="1200" baseline="0" dirty="0" smtClean="0">
                <a:solidFill>
                  <a:schemeClr val="tx1"/>
                </a:solidFill>
                <a:effectLst/>
                <a:latin typeface="Times New Roman" pitchFamily="18" charset="0"/>
                <a:ea typeface="+mn-ea"/>
                <a:cs typeface="+mn-cs"/>
              </a:rPr>
              <a:t> Obs.: </a:t>
            </a:r>
            <a:r>
              <a:rPr lang="pt-BR" sz="1200" b="1" i="0" kern="1200" dirty="0" smtClean="0">
                <a:solidFill>
                  <a:schemeClr val="tx1"/>
                </a:solidFill>
                <a:effectLst/>
                <a:latin typeface="Times New Roman" pitchFamily="18" charset="0"/>
                <a:ea typeface="+mn-ea"/>
                <a:cs typeface="+mn-cs"/>
              </a:rPr>
              <a:t>Zodíaco</a:t>
            </a:r>
            <a:r>
              <a:rPr lang="pt-BR" sz="1200" b="0" i="0" kern="1200" dirty="0" smtClean="0">
                <a:solidFill>
                  <a:schemeClr val="tx1"/>
                </a:solidFill>
                <a:effectLst/>
                <a:latin typeface="Times New Roman" pitchFamily="18" charset="0"/>
                <a:ea typeface="+mn-ea"/>
                <a:cs typeface="+mn-cs"/>
              </a:rPr>
              <a:t>,</a:t>
            </a:r>
            <a:r>
              <a:rPr lang="pt-BR" sz="1200" b="0" i="0" kern="1200" baseline="0" dirty="0" smtClean="0">
                <a:solidFill>
                  <a:schemeClr val="tx1"/>
                </a:solidFill>
                <a:effectLst/>
                <a:latin typeface="Times New Roman" pitchFamily="18" charset="0"/>
                <a:ea typeface="+mn-ea"/>
                <a:cs typeface="+mn-cs"/>
              </a:rPr>
              <a:t> </a:t>
            </a:r>
            <a:r>
              <a:rPr lang="pt-BR" sz="1200" b="0" i="0" kern="1200" dirty="0" smtClean="0">
                <a:solidFill>
                  <a:schemeClr val="tx1"/>
                </a:solidFill>
                <a:effectLst/>
                <a:latin typeface="Times New Roman" pitchFamily="18" charset="0"/>
                <a:ea typeface="+mn-ea"/>
                <a:cs typeface="+mn-cs"/>
              </a:rPr>
              <a:t>"círculo de </a:t>
            </a:r>
            <a:r>
              <a:rPr lang="pt-BR" sz="1200" b="0" i="0" u="none" strike="noStrike" kern="1200" dirty="0" smtClean="0">
                <a:solidFill>
                  <a:schemeClr val="tx1"/>
                </a:solidFill>
                <a:effectLst/>
                <a:latin typeface="Times New Roman" pitchFamily="18" charset="0"/>
                <a:ea typeface="+mn-ea"/>
                <a:cs typeface="+mn-cs"/>
              </a:rPr>
              <a:t>animais”, </a:t>
            </a:r>
            <a:r>
              <a:rPr lang="pt-BR" sz="1200" b="0" i="0" kern="1200" dirty="0" smtClean="0">
                <a:solidFill>
                  <a:schemeClr val="tx1"/>
                </a:solidFill>
                <a:effectLst/>
                <a:latin typeface="Times New Roman" pitchFamily="18" charset="0"/>
                <a:ea typeface="+mn-ea"/>
                <a:cs typeface="+mn-cs"/>
              </a:rPr>
              <a:t> é uma faixa imaginária do firmamento celeste que inclui as órbitas aparentes da Lua e dos planetas. As divisões do zodíaco representam</a:t>
            </a:r>
            <a:r>
              <a:rPr lang="pt-BR" sz="1200" b="0" i="0" kern="1200" baseline="0" dirty="0" smtClean="0">
                <a:solidFill>
                  <a:schemeClr val="tx1"/>
                </a:solidFill>
                <a:effectLst/>
                <a:latin typeface="Times New Roman" pitchFamily="18" charset="0"/>
                <a:ea typeface="+mn-ea"/>
                <a:cs typeface="+mn-cs"/>
              </a:rPr>
              <a:t> constelações </a:t>
            </a:r>
            <a:r>
              <a:rPr lang="pt-BR" sz="1200" b="0" i="0" kern="1200" dirty="0" smtClean="0">
                <a:solidFill>
                  <a:schemeClr val="tx1"/>
                </a:solidFill>
                <a:effectLst/>
                <a:latin typeface="Times New Roman" pitchFamily="18" charset="0"/>
                <a:ea typeface="+mn-ea"/>
                <a:cs typeface="+mn-cs"/>
              </a:rPr>
              <a:t>na</a:t>
            </a:r>
            <a:r>
              <a:rPr lang="pt-BR" sz="1200" b="0" i="0" kern="1200" baseline="0" dirty="0" smtClean="0">
                <a:solidFill>
                  <a:schemeClr val="tx1"/>
                </a:solidFill>
                <a:effectLst/>
                <a:latin typeface="Times New Roman" pitchFamily="18" charset="0"/>
                <a:ea typeface="+mn-ea"/>
                <a:cs typeface="+mn-cs"/>
              </a:rPr>
              <a:t> astronomia e signos na astrologia.</a:t>
            </a:r>
            <a:endParaRPr lang="pt-BR" sz="1200" i="0" kern="1200" dirty="0" smtClean="0">
              <a:solidFill>
                <a:schemeClr val="tx1"/>
              </a:solidFill>
              <a:effectLst/>
              <a:latin typeface="Times New Roman" pitchFamily="18" charset="0"/>
              <a:ea typeface="+mn-ea"/>
              <a:cs typeface="+mn-cs"/>
            </a:endParaRPr>
          </a:p>
          <a:p>
            <a:pPr marL="0" indent="0">
              <a:spcBef>
                <a:spcPts val="0"/>
              </a:spcBef>
              <a:buFont typeface="Arial" panose="020B0604020202020204" pitchFamily="34" charset="0"/>
              <a:buChar char="•"/>
            </a:pP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18</a:t>
            </a:fld>
            <a:endParaRPr lang="pt-BR" altLang="pt-BR"/>
          </a:p>
        </p:txBody>
      </p:sp>
    </p:spTree>
    <p:extLst>
      <p:ext uri="{BB962C8B-B14F-4D97-AF65-F5344CB8AC3E}">
        <p14:creationId xmlns:p14="http://schemas.microsoft.com/office/powerpoint/2010/main" val="164882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19</a:t>
            </a:fld>
            <a:endParaRPr lang="pt-BR" altLang="pt-BR"/>
          </a:p>
        </p:txBody>
      </p:sp>
    </p:spTree>
    <p:extLst>
      <p:ext uri="{BB962C8B-B14F-4D97-AF65-F5344CB8AC3E}">
        <p14:creationId xmlns:p14="http://schemas.microsoft.com/office/powerpoint/2010/main" val="262378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spcBef>
                <a:spcPts val="0"/>
              </a:spcBef>
              <a:buFont typeface="Arial" panose="020B0604020202020204" pitchFamily="34" charset="0"/>
              <a:buChar char="•"/>
            </a:pPr>
            <a:r>
              <a:rPr lang="pt-BR" sz="1200" b="0" i="0" kern="1200" dirty="0" smtClean="0">
                <a:solidFill>
                  <a:schemeClr val="tx1"/>
                </a:solidFill>
                <a:effectLst/>
                <a:latin typeface="Times New Roman" pitchFamily="18" charset="0"/>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pPr>
              <a:defRPr/>
            </a:pPr>
            <a:fld id="{C11C3918-867F-45C5-BCB7-5045F756A04A}" type="slidenum">
              <a:rPr lang="pt-BR" altLang="pt-BR" smtClean="0"/>
              <a:pPr>
                <a:defRPr/>
              </a:pPr>
              <a:t>20</a:t>
            </a:fld>
            <a:endParaRPr lang="pt-BR" altLang="pt-BR"/>
          </a:p>
        </p:txBody>
      </p:sp>
    </p:spTree>
    <p:extLst>
      <p:ext uri="{BB962C8B-B14F-4D97-AF65-F5344CB8AC3E}">
        <p14:creationId xmlns:p14="http://schemas.microsoft.com/office/powerpoint/2010/main" val="362674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descr="Large confetti"/>
          <p:cNvSpPr>
            <a:spLocks noChangeArrowheads="1"/>
          </p:cNvSpPr>
          <p:nvPr/>
        </p:nvSpPr>
        <p:spPr bwMode="ltGray">
          <a:xfrm>
            <a:off x="484188" y="1549400"/>
            <a:ext cx="8158162" cy="1689100"/>
          </a:xfrm>
          <a:prstGeom prst="rect">
            <a:avLst/>
          </a:prstGeom>
          <a:pattFill prst="lgConfetti">
            <a:fgClr>
              <a:schemeClr val="accent2">
                <a:alpha val="50195"/>
              </a:schemeClr>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5" name="AutoShape 3"/>
          <p:cNvSpPr>
            <a:spLocks noChangeArrowheads="1"/>
          </p:cNvSpPr>
          <p:nvPr/>
        </p:nvSpPr>
        <p:spPr bwMode="ltGray">
          <a:xfrm>
            <a:off x="228600" y="3206750"/>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6" name="AutoShape 4"/>
          <p:cNvSpPr>
            <a:spLocks noChangeArrowheads="1"/>
          </p:cNvSpPr>
          <p:nvPr/>
        </p:nvSpPr>
        <p:spPr bwMode="ltGray">
          <a:xfrm>
            <a:off x="228600" y="1482725"/>
            <a:ext cx="8686800" cy="77788"/>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7" name="AutoShape 5"/>
          <p:cNvSpPr>
            <a:spLocks noChangeArrowheads="1"/>
          </p:cNvSpPr>
          <p:nvPr/>
        </p:nvSpPr>
        <p:spPr bwMode="ltGray">
          <a:xfrm>
            <a:off x="8623300" y="124618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8" name="AutoShape 6"/>
          <p:cNvSpPr>
            <a:spLocks noChangeArrowheads="1"/>
          </p:cNvSpPr>
          <p:nvPr/>
        </p:nvSpPr>
        <p:spPr bwMode="ltGray">
          <a:xfrm>
            <a:off x="434975" y="1252538"/>
            <a:ext cx="77788" cy="2235200"/>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9" name="AutoShape 7"/>
          <p:cNvSpPr>
            <a:spLocks noChangeArrowheads="1"/>
          </p:cNvSpPr>
          <p:nvPr/>
        </p:nvSpPr>
        <p:spPr bwMode="ltGray">
          <a:xfrm>
            <a:off x="2830513" y="5783263"/>
            <a:ext cx="3481387" cy="77787"/>
          </a:xfrm>
          <a:prstGeom prst="roundRect">
            <a:avLst>
              <a:gd name="adj" fmla="val 5000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 name="Rectangle 8" descr="Large confetti"/>
          <p:cNvSpPr>
            <a:spLocks noChangeArrowheads="1"/>
          </p:cNvSpPr>
          <p:nvPr/>
        </p:nvSpPr>
        <p:spPr bwMode="ltGray">
          <a:xfrm>
            <a:off x="4095750" y="5734050"/>
            <a:ext cx="949325" cy="176213"/>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4105" name="Rectangle 9" descr="Large confetti"/>
          <p:cNvSpPr>
            <a:spLocks noGrp="1" noChangeArrowheads="1"/>
          </p:cNvSpPr>
          <p:nvPr>
            <p:ph type="ctrTitle"/>
          </p:nvPr>
        </p:nvSpPr>
        <p:spPr>
          <a:xfrm>
            <a:off x="685800" y="1752600"/>
            <a:ext cx="7772400" cy="1143000"/>
          </a:xfrm>
          <a:pattFill prst="lgConfetti">
            <a:fgClr>
              <a:schemeClr val="accent2"/>
            </a:fgClr>
            <a:bgClr>
              <a:schemeClr val="folHlink"/>
            </a:bgClr>
          </a:pattFill>
        </p:spPr>
        <p:txBody>
          <a:bodyPr anchor="ctr"/>
          <a:lstStyle>
            <a:lvl1pPr algn="ctr">
              <a:defRPr>
                <a:solidFill>
                  <a:schemeClr val="bg1"/>
                </a:solidFill>
              </a:defRPr>
            </a:lvl1pPr>
          </a:lstStyle>
          <a:p>
            <a:r>
              <a:rPr lang="pt-BR"/>
              <a:t>Clique para editar o estilo do título mestre</a:t>
            </a:r>
          </a:p>
        </p:txBody>
      </p:sp>
      <p:sp>
        <p:nvSpPr>
          <p:cNvPr id="4106" name="Rectangle 10"/>
          <p:cNvSpPr>
            <a:spLocks noGrp="1" noChangeArrowheads="1"/>
          </p:cNvSpPr>
          <p:nvPr>
            <p:ph type="subTitle" idx="1"/>
          </p:nvPr>
        </p:nvSpPr>
        <p:spPr>
          <a:xfrm>
            <a:off x="1371600" y="3746500"/>
            <a:ext cx="6400800" cy="1752600"/>
          </a:xfrm>
        </p:spPr>
        <p:txBody>
          <a:bodyPr/>
          <a:lstStyle>
            <a:lvl1pPr marL="0" indent="0" algn="ctr">
              <a:buFontTx/>
              <a:buNone/>
              <a:defRPr/>
            </a:lvl1pPr>
          </a:lstStyle>
          <a:p>
            <a:r>
              <a:rPr lang="pt-BR"/>
              <a:t>Clique para editar o estilo do subtítulo mestre</a:t>
            </a:r>
          </a:p>
        </p:txBody>
      </p:sp>
      <p:sp>
        <p:nvSpPr>
          <p:cNvPr id="11" name="Rectangle 11"/>
          <p:cNvSpPr>
            <a:spLocks noGrp="1" noChangeArrowheads="1"/>
          </p:cNvSpPr>
          <p:nvPr>
            <p:ph type="dt" sz="half" idx="10"/>
          </p:nvPr>
        </p:nvSpPr>
        <p:spPr/>
        <p:txBody>
          <a:bodyPr/>
          <a:lstStyle>
            <a:lvl1pPr>
              <a:defRPr/>
            </a:lvl1pPr>
          </a:lstStyle>
          <a:p>
            <a:pPr>
              <a:defRPr/>
            </a:pPr>
            <a:endParaRPr lang="pt-BR"/>
          </a:p>
        </p:txBody>
      </p:sp>
      <p:sp>
        <p:nvSpPr>
          <p:cNvPr id="12" name="Rectangle 12"/>
          <p:cNvSpPr>
            <a:spLocks noGrp="1" noChangeArrowheads="1"/>
          </p:cNvSpPr>
          <p:nvPr>
            <p:ph type="ftr" sz="quarter" idx="11"/>
          </p:nvPr>
        </p:nvSpPr>
        <p:spPr/>
        <p:txBody>
          <a:bodyPr/>
          <a:lstStyle>
            <a:lvl1pPr>
              <a:defRPr/>
            </a:lvl1pPr>
          </a:lstStyle>
          <a:p>
            <a:pPr>
              <a:defRPr/>
            </a:pPr>
            <a:endParaRPr lang="pt-BR"/>
          </a:p>
        </p:txBody>
      </p:sp>
      <p:sp>
        <p:nvSpPr>
          <p:cNvPr id="13" name="Rectangle 13"/>
          <p:cNvSpPr>
            <a:spLocks noGrp="1" noChangeArrowheads="1"/>
          </p:cNvSpPr>
          <p:nvPr>
            <p:ph type="sldNum" sz="quarter" idx="12"/>
          </p:nvPr>
        </p:nvSpPr>
        <p:spPr>
          <a:xfrm>
            <a:off x="6553200" y="6248400"/>
            <a:ext cx="1905000" cy="457200"/>
          </a:xfrm>
          <a:noFill/>
        </p:spPr>
        <p:txBody>
          <a:bodyPr anchor="b" anchorCtr="0"/>
          <a:lstStyle>
            <a:lvl1pPr>
              <a:defRPr>
                <a:solidFill>
                  <a:schemeClr val="tx1"/>
                </a:solidFill>
              </a:defRPr>
            </a:lvl1pPr>
          </a:lstStyle>
          <a:p>
            <a:pPr>
              <a:defRPr/>
            </a:pPr>
            <a:fld id="{3BFF2AC1-9837-42F0-9D0F-AB2E61AEE7A3}" type="slidenum">
              <a:rPr lang="pt-BR" altLang="pt-BR"/>
              <a:pPr>
                <a:defRPr/>
              </a:pPr>
              <a:t>‹nº›</a:t>
            </a:fld>
            <a:endParaRPr lang="pt-BR" altLang="pt-BR"/>
          </a:p>
        </p:txBody>
      </p:sp>
    </p:spTree>
    <p:extLst>
      <p:ext uri="{BB962C8B-B14F-4D97-AF65-F5344CB8AC3E}">
        <p14:creationId xmlns:p14="http://schemas.microsoft.com/office/powerpoint/2010/main" val="207783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A2CD3436-FC49-40A6-8371-002F1F4CA35A}" type="slidenum">
              <a:rPr lang="pt-BR" altLang="pt-BR"/>
              <a:pPr>
                <a:defRPr/>
              </a:pPr>
              <a:t>‹nº›</a:t>
            </a:fld>
            <a:endParaRPr lang="pt-BR" altLang="pt-BR"/>
          </a:p>
        </p:txBody>
      </p:sp>
    </p:spTree>
    <p:extLst>
      <p:ext uri="{BB962C8B-B14F-4D97-AF65-F5344CB8AC3E}">
        <p14:creationId xmlns:p14="http://schemas.microsoft.com/office/powerpoint/2010/main" val="239415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821488" y="284163"/>
            <a:ext cx="2044700" cy="5811837"/>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284163"/>
            <a:ext cx="5983288" cy="5811837"/>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1100F908-2F7C-41FE-BC84-E80DE71E356C}" type="slidenum">
              <a:rPr lang="pt-BR" altLang="pt-BR"/>
              <a:pPr>
                <a:defRPr/>
              </a:pPr>
              <a:t>‹nº›</a:t>
            </a:fld>
            <a:endParaRPr lang="pt-BR" altLang="pt-BR"/>
          </a:p>
        </p:txBody>
      </p:sp>
    </p:spTree>
    <p:extLst>
      <p:ext uri="{BB962C8B-B14F-4D97-AF65-F5344CB8AC3E}">
        <p14:creationId xmlns:p14="http://schemas.microsoft.com/office/powerpoint/2010/main" val="296946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093788" y="284163"/>
            <a:ext cx="777240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685800" y="1905000"/>
            <a:ext cx="7772400" cy="4191000"/>
          </a:xfrm>
        </p:spPr>
        <p:txBody>
          <a:bodyPr/>
          <a:lstStyle/>
          <a:p>
            <a:pPr lvl="0"/>
            <a:endParaRPr lang="pt-BR"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797F69C3-052B-4FB8-9601-379C766A2583}" type="slidenum">
              <a:rPr lang="pt-BR" altLang="pt-BR"/>
              <a:pPr>
                <a:defRPr/>
              </a:pPr>
              <a:t>‹nº›</a:t>
            </a:fld>
            <a:endParaRPr lang="pt-BR" altLang="pt-BR"/>
          </a:p>
        </p:txBody>
      </p:sp>
    </p:spTree>
    <p:extLst>
      <p:ext uri="{BB962C8B-B14F-4D97-AF65-F5344CB8AC3E}">
        <p14:creationId xmlns:p14="http://schemas.microsoft.com/office/powerpoint/2010/main" val="117575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9C02A1E2-F6B0-4FE7-BEC1-E77D29E8C591}" type="slidenum">
              <a:rPr lang="pt-BR" altLang="pt-BR"/>
              <a:pPr>
                <a:defRPr/>
              </a:pPr>
              <a:t>‹nº›</a:t>
            </a:fld>
            <a:endParaRPr lang="pt-BR" altLang="pt-BR"/>
          </a:p>
        </p:txBody>
      </p:sp>
    </p:spTree>
    <p:extLst>
      <p:ext uri="{BB962C8B-B14F-4D97-AF65-F5344CB8AC3E}">
        <p14:creationId xmlns:p14="http://schemas.microsoft.com/office/powerpoint/2010/main" val="205964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028"/>
          <p:cNvSpPr>
            <a:spLocks noGrp="1" noChangeArrowheads="1"/>
          </p:cNvSpPr>
          <p:nvPr>
            <p:ph type="dt" sz="half" idx="10"/>
          </p:nvPr>
        </p:nvSpPr>
        <p:spPr>
          <a:ln/>
        </p:spPr>
        <p:txBody>
          <a:bodyPr/>
          <a:lstStyle>
            <a:lvl1pPr>
              <a:defRPr/>
            </a:lvl1pPr>
          </a:lstStyle>
          <a:p>
            <a:pPr>
              <a:defRPr/>
            </a:pPr>
            <a:endParaRPr lang="pt-BR"/>
          </a:p>
        </p:txBody>
      </p:sp>
      <p:sp>
        <p:nvSpPr>
          <p:cNvPr id="5" name="Rectangle 1029"/>
          <p:cNvSpPr>
            <a:spLocks noGrp="1" noChangeArrowheads="1"/>
          </p:cNvSpPr>
          <p:nvPr>
            <p:ph type="ftr" sz="quarter" idx="11"/>
          </p:nvPr>
        </p:nvSpPr>
        <p:spPr>
          <a:ln/>
        </p:spPr>
        <p:txBody>
          <a:bodyPr/>
          <a:lstStyle>
            <a:lvl1pPr>
              <a:defRPr/>
            </a:lvl1pPr>
          </a:lstStyle>
          <a:p>
            <a:pPr>
              <a:defRPr/>
            </a:pPr>
            <a:endParaRPr lang="pt-BR"/>
          </a:p>
        </p:txBody>
      </p:sp>
      <p:sp>
        <p:nvSpPr>
          <p:cNvPr id="6" name="Rectangle 1033" descr="Large confetti"/>
          <p:cNvSpPr>
            <a:spLocks noGrp="1" noChangeArrowheads="1"/>
          </p:cNvSpPr>
          <p:nvPr>
            <p:ph type="sldNum" sz="quarter" idx="12"/>
          </p:nvPr>
        </p:nvSpPr>
        <p:spPr>
          <a:ln/>
        </p:spPr>
        <p:txBody>
          <a:bodyPr/>
          <a:lstStyle>
            <a:lvl1pPr>
              <a:defRPr/>
            </a:lvl1pPr>
          </a:lstStyle>
          <a:p>
            <a:pPr>
              <a:defRPr/>
            </a:pPr>
            <a:fld id="{E87B08D8-6E06-487A-9851-7FC21B591603}" type="slidenum">
              <a:rPr lang="pt-BR" altLang="pt-BR"/>
              <a:pPr>
                <a:defRPr/>
              </a:pPr>
              <a:t>‹nº›</a:t>
            </a:fld>
            <a:endParaRPr lang="pt-BR" altLang="pt-BR"/>
          </a:p>
        </p:txBody>
      </p:sp>
    </p:spTree>
    <p:extLst>
      <p:ext uri="{BB962C8B-B14F-4D97-AF65-F5344CB8AC3E}">
        <p14:creationId xmlns:p14="http://schemas.microsoft.com/office/powerpoint/2010/main" val="105974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B85C2368-14AA-4E1D-A051-76E4EB284081}" type="slidenum">
              <a:rPr lang="pt-BR" altLang="pt-BR"/>
              <a:pPr>
                <a:defRPr/>
              </a:pPr>
              <a:t>‹nº›</a:t>
            </a:fld>
            <a:endParaRPr lang="pt-BR" altLang="pt-BR"/>
          </a:p>
        </p:txBody>
      </p:sp>
    </p:spTree>
    <p:extLst>
      <p:ext uri="{BB962C8B-B14F-4D97-AF65-F5344CB8AC3E}">
        <p14:creationId xmlns:p14="http://schemas.microsoft.com/office/powerpoint/2010/main" val="425053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028"/>
          <p:cNvSpPr>
            <a:spLocks noGrp="1" noChangeArrowheads="1"/>
          </p:cNvSpPr>
          <p:nvPr>
            <p:ph type="dt" sz="half" idx="10"/>
          </p:nvPr>
        </p:nvSpPr>
        <p:spPr>
          <a:ln/>
        </p:spPr>
        <p:txBody>
          <a:bodyPr/>
          <a:lstStyle>
            <a:lvl1pPr>
              <a:defRPr/>
            </a:lvl1pPr>
          </a:lstStyle>
          <a:p>
            <a:pPr>
              <a:defRPr/>
            </a:pPr>
            <a:endParaRPr lang="pt-BR"/>
          </a:p>
        </p:txBody>
      </p:sp>
      <p:sp>
        <p:nvSpPr>
          <p:cNvPr id="8" name="Rectangle 1029"/>
          <p:cNvSpPr>
            <a:spLocks noGrp="1" noChangeArrowheads="1"/>
          </p:cNvSpPr>
          <p:nvPr>
            <p:ph type="ftr" sz="quarter" idx="11"/>
          </p:nvPr>
        </p:nvSpPr>
        <p:spPr>
          <a:ln/>
        </p:spPr>
        <p:txBody>
          <a:bodyPr/>
          <a:lstStyle>
            <a:lvl1pPr>
              <a:defRPr/>
            </a:lvl1pPr>
          </a:lstStyle>
          <a:p>
            <a:pPr>
              <a:defRPr/>
            </a:pPr>
            <a:endParaRPr lang="pt-BR"/>
          </a:p>
        </p:txBody>
      </p:sp>
      <p:sp>
        <p:nvSpPr>
          <p:cNvPr id="9" name="Rectangle 1033" descr="Large confetti"/>
          <p:cNvSpPr>
            <a:spLocks noGrp="1" noChangeArrowheads="1"/>
          </p:cNvSpPr>
          <p:nvPr>
            <p:ph type="sldNum" sz="quarter" idx="12"/>
          </p:nvPr>
        </p:nvSpPr>
        <p:spPr>
          <a:ln/>
        </p:spPr>
        <p:txBody>
          <a:bodyPr/>
          <a:lstStyle>
            <a:lvl1pPr>
              <a:defRPr/>
            </a:lvl1pPr>
          </a:lstStyle>
          <a:p>
            <a:pPr>
              <a:defRPr/>
            </a:pPr>
            <a:fld id="{CEABC8B6-3CF2-483B-B78E-DF222033F18C}" type="slidenum">
              <a:rPr lang="pt-BR" altLang="pt-BR"/>
              <a:pPr>
                <a:defRPr/>
              </a:pPr>
              <a:t>‹nº›</a:t>
            </a:fld>
            <a:endParaRPr lang="pt-BR" altLang="pt-BR"/>
          </a:p>
        </p:txBody>
      </p:sp>
    </p:spTree>
    <p:extLst>
      <p:ext uri="{BB962C8B-B14F-4D97-AF65-F5344CB8AC3E}">
        <p14:creationId xmlns:p14="http://schemas.microsoft.com/office/powerpoint/2010/main" val="308997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028"/>
          <p:cNvSpPr>
            <a:spLocks noGrp="1" noChangeArrowheads="1"/>
          </p:cNvSpPr>
          <p:nvPr>
            <p:ph type="dt" sz="half" idx="10"/>
          </p:nvPr>
        </p:nvSpPr>
        <p:spPr>
          <a:ln/>
        </p:spPr>
        <p:txBody>
          <a:bodyPr/>
          <a:lstStyle>
            <a:lvl1pPr>
              <a:defRPr/>
            </a:lvl1pPr>
          </a:lstStyle>
          <a:p>
            <a:pPr>
              <a:defRPr/>
            </a:pPr>
            <a:endParaRPr lang="pt-BR"/>
          </a:p>
        </p:txBody>
      </p:sp>
      <p:sp>
        <p:nvSpPr>
          <p:cNvPr id="4" name="Rectangle 1029"/>
          <p:cNvSpPr>
            <a:spLocks noGrp="1" noChangeArrowheads="1"/>
          </p:cNvSpPr>
          <p:nvPr>
            <p:ph type="ftr" sz="quarter" idx="11"/>
          </p:nvPr>
        </p:nvSpPr>
        <p:spPr>
          <a:ln/>
        </p:spPr>
        <p:txBody>
          <a:bodyPr/>
          <a:lstStyle>
            <a:lvl1pPr>
              <a:defRPr/>
            </a:lvl1pPr>
          </a:lstStyle>
          <a:p>
            <a:pPr>
              <a:defRPr/>
            </a:pPr>
            <a:endParaRPr lang="pt-BR"/>
          </a:p>
        </p:txBody>
      </p:sp>
      <p:sp>
        <p:nvSpPr>
          <p:cNvPr id="5" name="Rectangle 1033" descr="Large confetti"/>
          <p:cNvSpPr>
            <a:spLocks noGrp="1" noChangeArrowheads="1"/>
          </p:cNvSpPr>
          <p:nvPr>
            <p:ph type="sldNum" sz="quarter" idx="12"/>
          </p:nvPr>
        </p:nvSpPr>
        <p:spPr>
          <a:ln/>
        </p:spPr>
        <p:txBody>
          <a:bodyPr/>
          <a:lstStyle>
            <a:lvl1pPr>
              <a:defRPr/>
            </a:lvl1pPr>
          </a:lstStyle>
          <a:p>
            <a:pPr>
              <a:defRPr/>
            </a:pPr>
            <a:fld id="{C0DD71C9-435A-4EDD-8200-ACDF9D74623E}" type="slidenum">
              <a:rPr lang="pt-BR" altLang="pt-BR"/>
              <a:pPr>
                <a:defRPr/>
              </a:pPr>
              <a:t>‹nº›</a:t>
            </a:fld>
            <a:endParaRPr lang="pt-BR" altLang="pt-BR"/>
          </a:p>
        </p:txBody>
      </p:sp>
    </p:spTree>
    <p:extLst>
      <p:ext uri="{BB962C8B-B14F-4D97-AF65-F5344CB8AC3E}">
        <p14:creationId xmlns:p14="http://schemas.microsoft.com/office/powerpoint/2010/main" val="355370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pt-BR"/>
          </a:p>
        </p:txBody>
      </p:sp>
      <p:sp>
        <p:nvSpPr>
          <p:cNvPr id="3" name="Rectangle 1029"/>
          <p:cNvSpPr>
            <a:spLocks noGrp="1" noChangeArrowheads="1"/>
          </p:cNvSpPr>
          <p:nvPr>
            <p:ph type="ftr" sz="quarter" idx="11"/>
          </p:nvPr>
        </p:nvSpPr>
        <p:spPr>
          <a:ln/>
        </p:spPr>
        <p:txBody>
          <a:bodyPr/>
          <a:lstStyle>
            <a:lvl1pPr>
              <a:defRPr/>
            </a:lvl1pPr>
          </a:lstStyle>
          <a:p>
            <a:pPr>
              <a:defRPr/>
            </a:pPr>
            <a:endParaRPr lang="pt-BR"/>
          </a:p>
        </p:txBody>
      </p:sp>
      <p:sp>
        <p:nvSpPr>
          <p:cNvPr id="4" name="Rectangle 1033" descr="Large confetti"/>
          <p:cNvSpPr>
            <a:spLocks noGrp="1" noChangeArrowheads="1"/>
          </p:cNvSpPr>
          <p:nvPr>
            <p:ph type="sldNum" sz="quarter" idx="12"/>
          </p:nvPr>
        </p:nvSpPr>
        <p:spPr>
          <a:ln/>
        </p:spPr>
        <p:txBody>
          <a:bodyPr/>
          <a:lstStyle>
            <a:lvl1pPr>
              <a:defRPr/>
            </a:lvl1pPr>
          </a:lstStyle>
          <a:p>
            <a:pPr>
              <a:defRPr/>
            </a:pPr>
            <a:fld id="{A6D29025-493C-4F19-AD87-716B2745A4DA}" type="slidenum">
              <a:rPr lang="pt-BR" altLang="pt-BR"/>
              <a:pPr>
                <a:defRPr/>
              </a:pPr>
              <a:t>‹nº›</a:t>
            </a:fld>
            <a:endParaRPr lang="pt-BR" altLang="pt-BR"/>
          </a:p>
        </p:txBody>
      </p:sp>
    </p:spTree>
    <p:extLst>
      <p:ext uri="{BB962C8B-B14F-4D97-AF65-F5344CB8AC3E}">
        <p14:creationId xmlns:p14="http://schemas.microsoft.com/office/powerpoint/2010/main" val="158902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39E46AF4-CDE3-4C91-A292-32ABB43231E5}" type="slidenum">
              <a:rPr lang="pt-BR" altLang="pt-BR"/>
              <a:pPr>
                <a:defRPr/>
              </a:pPr>
              <a:t>‹nº›</a:t>
            </a:fld>
            <a:endParaRPr lang="pt-BR" altLang="pt-BR"/>
          </a:p>
        </p:txBody>
      </p:sp>
    </p:spTree>
    <p:extLst>
      <p:ext uri="{BB962C8B-B14F-4D97-AF65-F5344CB8AC3E}">
        <p14:creationId xmlns:p14="http://schemas.microsoft.com/office/powerpoint/2010/main" val="402517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028"/>
          <p:cNvSpPr>
            <a:spLocks noGrp="1" noChangeArrowheads="1"/>
          </p:cNvSpPr>
          <p:nvPr>
            <p:ph type="dt" sz="half" idx="10"/>
          </p:nvPr>
        </p:nvSpPr>
        <p:spPr>
          <a:ln/>
        </p:spPr>
        <p:txBody>
          <a:bodyPr/>
          <a:lstStyle>
            <a:lvl1pPr>
              <a:defRPr/>
            </a:lvl1pPr>
          </a:lstStyle>
          <a:p>
            <a:pPr>
              <a:defRPr/>
            </a:pPr>
            <a:endParaRPr lang="pt-BR"/>
          </a:p>
        </p:txBody>
      </p:sp>
      <p:sp>
        <p:nvSpPr>
          <p:cNvPr id="6" name="Rectangle 1029"/>
          <p:cNvSpPr>
            <a:spLocks noGrp="1" noChangeArrowheads="1"/>
          </p:cNvSpPr>
          <p:nvPr>
            <p:ph type="ftr" sz="quarter" idx="11"/>
          </p:nvPr>
        </p:nvSpPr>
        <p:spPr>
          <a:ln/>
        </p:spPr>
        <p:txBody>
          <a:bodyPr/>
          <a:lstStyle>
            <a:lvl1pPr>
              <a:defRPr/>
            </a:lvl1pPr>
          </a:lstStyle>
          <a:p>
            <a:pPr>
              <a:defRPr/>
            </a:pPr>
            <a:endParaRPr lang="pt-BR"/>
          </a:p>
        </p:txBody>
      </p:sp>
      <p:sp>
        <p:nvSpPr>
          <p:cNvPr id="7" name="Rectangle 1033" descr="Large confetti"/>
          <p:cNvSpPr>
            <a:spLocks noGrp="1" noChangeArrowheads="1"/>
          </p:cNvSpPr>
          <p:nvPr>
            <p:ph type="sldNum" sz="quarter" idx="12"/>
          </p:nvPr>
        </p:nvSpPr>
        <p:spPr>
          <a:ln/>
        </p:spPr>
        <p:txBody>
          <a:bodyPr/>
          <a:lstStyle>
            <a:lvl1pPr>
              <a:defRPr/>
            </a:lvl1pPr>
          </a:lstStyle>
          <a:p>
            <a:pPr>
              <a:defRPr/>
            </a:pPr>
            <a:fld id="{D96224D2-C876-4411-ABF2-E66590CE5FA2}" type="slidenum">
              <a:rPr lang="pt-BR" altLang="pt-BR"/>
              <a:pPr>
                <a:defRPr/>
              </a:pPr>
              <a:t>‹nº›</a:t>
            </a:fld>
            <a:endParaRPr lang="pt-BR" altLang="pt-BR"/>
          </a:p>
        </p:txBody>
      </p:sp>
    </p:spTree>
    <p:extLst>
      <p:ext uri="{BB962C8B-B14F-4D97-AF65-F5344CB8AC3E}">
        <p14:creationId xmlns:p14="http://schemas.microsoft.com/office/powerpoint/2010/main" val="351548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1026" descr="Large confetti"/>
          <p:cNvSpPr>
            <a:spLocks noGrp="1" noChangeArrowheads="1"/>
          </p:cNvSpPr>
          <p:nvPr>
            <p:ph type="title"/>
          </p:nvPr>
        </p:nvSpPr>
        <p:spPr bwMode="auto">
          <a:xfrm>
            <a:off x="1093788" y="2841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t-BR" altLang="pt-BR" smtClean="0"/>
              <a:t>Clique para editar o estilo do título mestre</a:t>
            </a:r>
          </a:p>
        </p:txBody>
      </p:sp>
      <p:sp>
        <p:nvSpPr>
          <p:cNvPr id="1027" name="Rectangle 1027"/>
          <p:cNvSpPr>
            <a:spLocks noGrp="1" noChangeArrowheads="1"/>
          </p:cNvSpPr>
          <p:nvPr>
            <p:ph type="body" idx="1"/>
          </p:nvPr>
        </p:nvSpPr>
        <p:spPr bwMode="auto">
          <a:xfrm>
            <a:off x="685800" y="1905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307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pt-BR"/>
          </a:p>
        </p:txBody>
      </p:sp>
      <p:sp>
        <p:nvSpPr>
          <p:cNvPr id="307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pt-BR"/>
          </a:p>
        </p:txBody>
      </p:sp>
      <p:sp>
        <p:nvSpPr>
          <p:cNvPr id="1030" name="Rectangle 1030"/>
          <p:cNvSpPr>
            <a:spLocks noChangeArrowheads="1"/>
          </p:cNvSpPr>
          <p:nvPr/>
        </p:nvSpPr>
        <p:spPr bwMode="auto">
          <a:xfrm>
            <a:off x="0" y="1512888"/>
            <a:ext cx="8458200" cy="873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31" name="Rectangle 1031" descr="Large confetti"/>
          <p:cNvSpPr>
            <a:spLocks noChangeArrowheads="1"/>
          </p:cNvSpPr>
          <p:nvPr/>
        </p:nvSpPr>
        <p:spPr bwMode="ltGray">
          <a:xfrm>
            <a:off x="247650" y="0"/>
            <a:ext cx="793750" cy="1841500"/>
          </a:xfrm>
          <a:prstGeom prst="rect">
            <a:avLst/>
          </a:prstGeom>
          <a:pattFill prst="lgConfetti">
            <a:fgClr>
              <a:schemeClr val="accent2"/>
            </a:fgClr>
            <a:bgClr>
              <a:schemeClr val="folHlink"/>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1032" name="Rectangle 1032"/>
          <p:cNvSpPr>
            <a:spLocks noChangeArrowheads="1"/>
          </p:cNvSpPr>
          <p:nvPr/>
        </p:nvSpPr>
        <p:spPr bwMode="auto">
          <a:xfrm>
            <a:off x="7067550" y="6553200"/>
            <a:ext cx="2076450" cy="793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pt-BR" altLang="pt-BR" smtClean="0"/>
          </a:p>
        </p:txBody>
      </p:sp>
      <p:sp>
        <p:nvSpPr>
          <p:cNvPr id="3081" name="Rectangle 1033" descr="Large confetti"/>
          <p:cNvSpPr>
            <a:spLocks noGrp="1" noChangeArrowheads="1"/>
          </p:cNvSpPr>
          <p:nvPr>
            <p:ph type="sldNum" sz="quarter" idx="4"/>
          </p:nvPr>
        </p:nvSpPr>
        <p:spPr bwMode="auto">
          <a:xfrm>
            <a:off x="8216900" y="6248400"/>
            <a:ext cx="533400" cy="609600"/>
          </a:xfrm>
          <a:prstGeom prst="rect">
            <a:avLst/>
          </a:prstGeom>
          <a:pattFill prst="lgConfetti">
            <a:fgClr>
              <a:schemeClr val="accent2"/>
            </a:fgClr>
            <a:bgClr>
              <a:schemeClr val="folHlink"/>
            </a:bgClr>
          </a:pattFill>
          <a:ln w="9525">
            <a:noFill/>
            <a:miter lim="800000"/>
            <a:headEnd/>
            <a:tailEnd/>
          </a:ln>
          <a:effectLst/>
        </p:spPr>
        <p:txBody>
          <a:bodyPr vert="horz" wrap="square" lIns="91440" tIns="45720" rIns="91440" bIns="45720" numCol="1" anchor="ctr" anchorCtr="1" compatLnSpc="1">
            <a:prstTxWarp prst="textNoShape">
              <a:avLst/>
            </a:prstTxWarp>
          </a:bodyPr>
          <a:lstStyle>
            <a:lvl1pPr algn="r" eaLnBrk="1" hangingPunct="1">
              <a:defRPr sz="1400">
                <a:solidFill>
                  <a:schemeClr val="bg1"/>
                </a:solidFill>
              </a:defRPr>
            </a:lvl1pPr>
          </a:lstStyle>
          <a:p>
            <a:pPr>
              <a:defRPr/>
            </a:pPr>
            <a:fld id="{80B55F1B-A3A2-4C69-BA11-9E4FE019FC62}"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4146"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85000"/>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http://www.fsc.ufsc.br/pesqpeduzzi/ptolemeu.jpeg"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file:///C:\Users\juliana\Desktop\V&#237;deos%20-%2002.08.2016\Eudoxo,%20Ptolomeo,%20Cop&#233;rnico.wmv" TargetMode="External"/><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8" Type="http://schemas.openxmlformats.org/officeDocument/2006/relationships/hyperlink" Target="https://pt.wikipedia.org/wiki/Aldebaran" TargetMode="External"/><Relationship Id="rId13" Type="http://schemas.openxmlformats.org/officeDocument/2006/relationships/hyperlink" Target="https://pt.wikipedia.org/wiki/Leo" TargetMode="External"/><Relationship Id="rId18" Type="http://schemas.openxmlformats.org/officeDocument/2006/relationships/hyperlink" Target="https://pt.wikipedia.org/wiki/Beta_Librae" TargetMode="External"/><Relationship Id="rId26" Type="http://schemas.openxmlformats.org/officeDocument/2006/relationships/hyperlink" Target="https://pt.wikipedia.org/wiki/Delta_Capricorni" TargetMode="External"/><Relationship Id="rId3" Type="http://schemas.openxmlformats.org/officeDocument/2006/relationships/image" Target="../media/image2.png"/><Relationship Id="rId21" Type="http://schemas.openxmlformats.org/officeDocument/2006/relationships/hyperlink" Target="https://pt.wikipedia.org/wiki/Ophiuchus" TargetMode="External"/><Relationship Id="rId7" Type="http://schemas.openxmlformats.org/officeDocument/2006/relationships/hyperlink" Target="https://pt.wikipedia.org/wiki/Taurus" TargetMode="External"/><Relationship Id="rId12" Type="http://schemas.openxmlformats.org/officeDocument/2006/relationships/hyperlink" Target="https://pt.wikipedia.org/wiki/Beta_Cancri" TargetMode="External"/><Relationship Id="rId17" Type="http://schemas.openxmlformats.org/officeDocument/2006/relationships/hyperlink" Target="https://pt.wikipedia.org/wiki/Libra_(constela%C3%A7%C3%A3o)" TargetMode="External"/><Relationship Id="rId25" Type="http://schemas.openxmlformats.org/officeDocument/2006/relationships/hyperlink" Target="https://pt.wikipedia.org/wiki/Capricornus" TargetMode="External"/><Relationship Id="rId2" Type="http://schemas.openxmlformats.org/officeDocument/2006/relationships/notesSlide" Target="../notesSlides/notesSlide7.xml"/><Relationship Id="rId16" Type="http://schemas.openxmlformats.org/officeDocument/2006/relationships/hyperlink" Target="https://pt.wikipedia.org/wiki/Spica" TargetMode="External"/><Relationship Id="rId20" Type="http://schemas.openxmlformats.org/officeDocument/2006/relationships/hyperlink" Target="https://pt.wikipedia.org/wiki/Antares" TargetMode="External"/><Relationship Id="rId29" Type="http://schemas.openxmlformats.org/officeDocument/2006/relationships/hyperlink" Target="https://pt.wikipedia.org/wiki/Pisces" TargetMode="External"/><Relationship Id="rId1" Type="http://schemas.openxmlformats.org/officeDocument/2006/relationships/slideLayout" Target="../slideLayouts/slideLayout2.xml"/><Relationship Id="rId6" Type="http://schemas.openxmlformats.org/officeDocument/2006/relationships/hyperlink" Target="https://pt.wikipedia.org/wiki/Alpha_Arietis" TargetMode="External"/><Relationship Id="rId11" Type="http://schemas.openxmlformats.org/officeDocument/2006/relationships/hyperlink" Target="https://pt.wikipedia.org/wiki/Cancer" TargetMode="External"/><Relationship Id="rId24" Type="http://schemas.openxmlformats.org/officeDocument/2006/relationships/hyperlink" Target="https://pt.wikipedia.org/wiki/Epsilon_Sagittarii" TargetMode="External"/><Relationship Id="rId5" Type="http://schemas.openxmlformats.org/officeDocument/2006/relationships/hyperlink" Target="https://pt.wikipedia.org/wiki/Aries" TargetMode="External"/><Relationship Id="rId15" Type="http://schemas.openxmlformats.org/officeDocument/2006/relationships/hyperlink" Target="https://pt.wikipedia.org/wiki/Virgo" TargetMode="External"/><Relationship Id="rId23" Type="http://schemas.openxmlformats.org/officeDocument/2006/relationships/hyperlink" Target="https://pt.wikipedia.org/wiki/Sagittarius" TargetMode="External"/><Relationship Id="rId28" Type="http://schemas.openxmlformats.org/officeDocument/2006/relationships/hyperlink" Target="https://pt.wikipedia.org/wiki/Beta_Aquarii" TargetMode="External"/><Relationship Id="rId10" Type="http://schemas.openxmlformats.org/officeDocument/2006/relationships/hyperlink" Target="https://pt.wikipedia.org/wiki/P%C3%B3lux_(estrela)" TargetMode="External"/><Relationship Id="rId19" Type="http://schemas.openxmlformats.org/officeDocument/2006/relationships/hyperlink" Target="https://pt.wikipedia.org/wiki/Scorpius" TargetMode="External"/><Relationship Id="rId4" Type="http://schemas.openxmlformats.org/officeDocument/2006/relationships/hyperlink" Target="https://pt.wikipedia.org/wiki/Constela%C3%A7%C3%A3o" TargetMode="External"/><Relationship Id="rId9" Type="http://schemas.openxmlformats.org/officeDocument/2006/relationships/hyperlink" Target="https://pt.wikipedia.org/wiki/Gemini_(constela%C3%A7%C3%A3o)" TargetMode="External"/><Relationship Id="rId14" Type="http://schemas.openxmlformats.org/officeDocument/2006/relationships/hyperlink" Target="https://pt.wikipedia.org/wiki/Regulus" TargetMode="External"/><Relationship Id="rId22" Type="http://schemas.openxmlformats.org/officeDocument/2006/relationships/hyperlink" Target="https://pt.wikipedia.org/wiki/Alpha_Ophiuchi" TargetMode="External"/><Relationship Id="rId27" Type="http://schemas.openxmlformats.org/officeDocument/2006/relationships/hyperlink" Target="https://pt.wikipedia.org/wiki/Aquarius" TargetMode="External"/><Relationship Id="rId30" Type="http://schemas.openxmlformats.org/officeDocument/2006/relationships/hyperlink" Target="https://pt.wikipedia.org/wiki/Eta_Pisciu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images.google.com/imgres?imgurl=http://2.bp.blogspot.com/_tYgvJ5LMygY/ScEboklc95I/AAAAAAAAAQA/JK2olJ3GdtU/s320/eudoxio.jpg&amp;imgrefurl=http://matematicarev.blogspot.com/2009/03/grandes-matematicos_1856.html&amp;usg=__HU4Vb1_bzbktu8EiMijIwXWnnSQ=&amp;h=320&amp;w=262&amp;sz=19&amp;hl=pt-BR&amp;start=15&amp;um=1&amp;tbnid=-CxqBekORME-5M:&amp;tbnh=118&amp;tbnw=97&amp;prev=/images?q%3DEUDOXO%26ndsp%3D18%26hl%3Dpt-BR%26rls%3Dcom.microsoft:pt-br:IE-SearchBox%26rlz%3D1I7SKPB_pt-BR%26sa%3DN%26um%3D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9FCCB43A-4586-459C-B41E-AB41B2A7D3AC}" type="slidenum">
              <a:rPr lang="pt-BR" altLang="pt-BR" sz="1400" smtClean="0">
                <a:solidFill>
                  <a:schemeClr val="bg1"/>
                </a:solidFill>
              </a:rPr>
              <a:pPr>
                <a:spcBef>
                  <a:spcPct val="0"/>
                </a:spcBef>
                <a:buSzTx/>
                <a:buFontTx/>
                <a:buNone/>
              </a:pPr>
              <a:t>1</a:t>
            </a:fld>
            <a:endParaRPr lang="pt-BR" altLang="pt-BR" sz="1400" smtClean="0">
              <a:solidFill>
                <a:schemeClr val="bg1"/>
              </a:solidFill>
            </a:endParaRPr>
          </a:p>
        </p:txBody>
      </p:sp>
      <p:sp>
        <p:nvSpPr>
          <p:cNvPr id="5124"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400"/>
          </a:p>
        </p:txBody>
      </p:sp>
      <p:sp>
        <p:nvSpPr>
          <p:cNvPr id="5125" name="Rectangle 2" descr="Large confetti"/>
          <p:cNvSpPr>
            <a:spLocks noGrp="1" noChangeArrowheads="1"/>
          </p:cNvSpPr>
          <p:nvPr>
            <p:ph type="title"/>
          </p:nvPr>
        </p:nvSpPr>
        <p:spPr>
          <a:xfrm>
            <a:off x="1331640" y="332656"/>
            <a:ext cx="6529412" cy="830895"/>
          </a:xfrm>
        </p:spPr>
        <p:txBody>
          <a:bodyPr/>
          <a:lstStyle/>
          <a:p>
            <a:pPr algn="ctr" eaLnBrk="1" hangingPunct="1"/>
            <a:r>
              <a:rPr lang="pt-BR" altLang="pt-BR" sz="2800" b="1" dirty="0" smtClean="0">
                <a:solidFill>
                  <a:schemeClr val="tx1"/>
                </a:solidFill>
              </a:rPr>
              <a:t>DEFERENTES, EPICICLOS</a:t>
            </a:r>
            <a:br>
              <a:rPr lang="pt-BR" altLang="pt-BR" sz="2800" b="1" dirty="0" smtClean="0">
                <a:solidFill>
                  <a:schemeClr val="tx1"/>
                </a:solidFill>
              </a:rPr>
            </a:br>
            <a:r>
              <a:rPr lang="pt-BR" altLang="pt-BR" sz="2800" b="1" dirty="0" smtClean="0">
                <a:solidFill>
                  <a:schemeClr val="tx1"/>
                </a:solidFill>
              </a:rPr>
              <a:t>EXCÊNTRICOS E EQUANTES</a:t>
            </a:r>
            <a:endParaRPr lang="pt-BR" altLang="pt-BR" sz="2800" dirty="0" smtClean="0">
              <a:solidFill>
                <a:schemeClr val="tx1"/>
              </a:solidFill>
            </a:endParaRPr>
          </a:p>
        </p:txBody>
      </p:sp>
      <p:sp>
        <p:nvSpPr>
          <p:cNvPr id="5127" name="AutoShape 24" descr="Resultado de imagem para demócrito de abder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pt-BR" altLang="pt-BR" sz="2400"/>
          </a:p>
        </p:txBody>
      </p:sp>
      <p:pic>
        <p:nvPicPr>
          <p:cNvPr id="9" name="Imagem 8" descr="http://www.nova-acropole.pt/images/apolonio.png"/>
          <p:cNvPicPr/>
          <p:nvPr/>
        </p:nvPicPr>
        <p:blipFill rotWithShape="1">
          <a:blip r:embed="rId3">
            <a:extLst>
              <a:ext uri="{28A0092B-C50C-407E-A947-70E740481C1C}">
                <a14:useLocalDpi xmlns:a14="http://schemas.microsoft.com/office/drawing/2010/main" val="0"/>
              </a:ext>
            </a:extLst>
          </a:blip>
          <a:srcRect t="2128"/>
          <a:stretch/>
        </p:blipFill>
        <p:spPr bwMode="auto">
          <a:xfrm>
            <a:off x="179512" y="2204864"/>
            <a:ext cx="2811215" cy="3384376"/>
          </a:xfrm>
          <a:prstGeom prst="rect">
            <a:avLst/>
          </a:prstGeom>
          <a:noFill/>
          <a:ln w="3175">
            <a:solidFill>
              <a:schemeClr val="tx1"/>
            </a:solidFill>
          </a:ln>
        </p:spPr>
      </p:pic>
      <p:pic>
        <p:nvPicPr>
          <p:cNvPr id="12" name="Imagem 11" descr="http://www.esaas.com/grupos/matematica/estagios/Paginas/HiparcoDeNiceia_ficheiros/image002.jpg"/>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204864"/>
            <a:ext cx="2736304" cy="3365792"/>
          </a:xfrm>
          <a:prstGeom prst="rect">
            <a:avLst/>
          </a:prstGeom>
          <a:noFill/>
          <a:ln w="3175">
            <a:solidFill>
              <a:schemeClr val="tx1"/>
            </a:solidFill>
          </a:ln>
        </p:spPr>
      </p:pic>
      <p:pic>
        <p:nvPicPr>
          <p:cNvPr id="13" name="Imagem 12" descr="http://www.fsc.ufsc.br/pesqpeduzzi/ptolemeu.jpeg"/>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153273" y="2204864"/>
            <a:ext cx="2667200" cy="3365792"/>
          </a:xfrm>
          <a:prstGeom prst="rect">
            <a:avLst/>
          </a:prstGeom>
          <a:noFill/>
          <a:ln w="9525">
            <a:solidFill>
              <a:srgbClr val="000000"/>
            </a:solidFill>
            <a:miter lim="800000"/>
            <a:headEnd/>
            <a:tailEnd/>
          </a:ln>
        </p:spPr>
      </p:pic>
      <p:sp>
        <p:nvSpPr>
          <p:cNvPr id="3" name="CaixaDeTexto 2"/>
          <p:cNvSpPr txBox="1"/>
          <p:nvPr/>
        </p:nvSpPr>
        <p:spPr>
          <a:xfrm>
            <a:off x="107504" y="5629773"/>
            <a:ext cx="2952328" cy="584775"/>
          </a:xfrm>
          <a:prstGeom prst="rect">
            <a:avLst/>
          </a:prstGeom>
          <a:noFill/>
        </p:spPr>
        <p:txBody>
          <a:bodyPr wrap="square" rtlCol="0">
            <a:spAutoFit/>
          </a:bodyPr>
          <a:lstStyle/>
          <a:p>
            <a:pPr algn="ctr">
              <a:lnSpc>
                <a:spcPct val="80000"/>
              </a:lnSpc>
            </a:pPr>
            <a:r>
              <a:rPr lang="pt-BR" sz="2000" b="1" dirty="0" smtClean="0"/>
              <a:t>Apolônio de </a:t>
            </a:r>
            <a:r>
              <a:rPr lang="pt-BR" sz="2000" b="1" dirty="0" err="1" smtClean="0"/>
              <a:t>Perga</a:t>
            </a:r>
            <a:endParaRPr lang="pt-BR" sz="2000" b="1" dirty="0" smtClean="0"/>
          </a:p>
          <a:p>
            <a:pPr algn="ctr">
              <a:lnSpc>
                <a:spcPct val="80000"/>
              </a:lnSpc>
            </a:pPr>
            <a:r>
              <a:rPr lang="pt-BR" sz="2000" b="1" dirty="0" smtClean="0"/>
              <a:t>(262-190)</a:t>
            </a:r>
            <a:endParaRPr lang="pt-BR" sz="2000" b="1" dirty="0"/>
          </a:p>
        </p:txBody>
      </p:sp>
      <p:sp>
        <p:nvSpPr>
          <p:cNvPr id="15" name="CaixaDeTexto 14"/>
          <p:cNvSpPr txBox="1"/>
          <p:nvPr/>
        </p:nvSpPr>
        <p:spPr>
          <a:xfrm>
            <a:off x="3131840" y="5629773"/>
            <a:ext cx="2952328" cy="584775"/>
          </a:xfrm>
          <a:prstGeom prst="rect">
            <a:avLst/>
          </a:prstGeom>
          <a:noFill/>
        </p:spPr>
        <p:txBody>
          <a:bodyPr wrap="square" rtlCol="0">
            <a:spAutoFit/>
          </a:bodyPr>
          <a:lstStyle/>
          <a:p>
            <a:pPr algn="ctr">
              <a:lnSpc>
                <a:spcPct val="80000"/>
              </a:lnSpc>
            </a:pPr>
            <a:r>
              <a:rPr lang="pt-BR" sz="2000" b="1" dirty="0" err="1" smtClean="0"/>
              <a:t>Hiparco</a:t>
            </a:r>
            <a:r>
              <a:rPr lang="pt-BR" sz="2000" b="1" dirty="0" smtClean="0"/>
              <a:t> de Niceia</a:t>
            </a:r>
          </a:p>
          <a:p>
            <a:pPr algn="ctr">
              <a:lnSpc>
                <a:spcPct val="80000"/>
              </a:lnSpc>
            </a:pPr>
            <a:r>
              <a:rPr lang="pt-BR" sz="2000" b="1" dirty="0" smtClean="0"/>
              <a:t>(190-120)</a:t>
            </a:r>
            <a:endParaRPr lang="pt-BR" sz="2000" b="1" dirty="0"/>
          </a:p>
        </p:txBody>
      </p:sp>
      <p:sp>
        <p:nvSpPr>
          <p:cNvPr id="16" name="CaixaDeTexto 15"/>
          <p:cNvSpPr txBox="1"/>
          <p:nvPr/>
        </p:nvSpPr>
        <p:spPr>
          <a:xfrm>
            <a:off x="6084168" y="5629773"/>
            <a:ext cx="2811215" cy="584775"/>
          </a:xfrm>
          <a:prstGeom prst="rect">
            <a:avLst/>
          </a:prstGeom>
          <a:noFill/>
        </p:spPr>
        <p:txBody>
          <a:bodyPr wrap="square" rtlCol="0">
            <a:spAutoFit/>
          </a:bodyPr>
          <a:lstStyle/>
          <a:p>
            <a:pPr algn="ctr">
              <a:lnSpc>
                <a:spcPct val="80000"/>
              </a:lnSpc>
            </a:pPr>
            <a:r>
              <a:rPr lang="pt-BR" sz="2000" b="1" dirty="0" smtClean="0"/>
              <a:t>Ptolomeu de Alexandria</a:t>
            </a:r>
          </a:p>
          <a:p>
            <a:pPr algn="ctr">
              <a:lnSpc>
                <a:spcPct val="80000"/>
              </a:lnSpc>
            </a:pPr>
            <a:r>
              <a:rPr lang="pt-BR" sz="2000" b="1" dirty="0" smtClean="0"/>
              <a:t>(100-170)</a:t>
            </a:r>
            <a:endParaRPr lang="pt-BR" sz="2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10</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691680" y="260648"/>
            <a:ext cx="5976664" cy="853008"/>
          </a:xfrm>
        </p:spPr>
        <p:txBody>
          <a:bodyPr/>
          <a:lstStyle/>
          <a:p>
            <a:pPr algn="ctr" eaLnBrk="1" hangingPunct="1"/>
            <a:r>
              <a:rPr lang="pt-BR" altLang="pt-BR" sz="2400" b="1" dirty="0" smtClean="0"/>
              <a:t>A PROVÁVEL INSPIRAÇÃO</a:t>
            </a:r>
            <a:br>
              <a:rPr lang="pt-BR" altLang="pt-BR" sz="2400" b="1" dirty="0" smtClean="0"/>
            </a:br>
            <a:r>
              <a:rPr lang="pt-BR" altLang="pt-BR" sz="2400" b="1" dirty="0" smtClean="0"/>
              <a:t>EM HERÁCLIDES DE PONTO (387-312)</a:t>
            </a:r>
          </a:p>
        </p:txBody>
      </p:sp>
      <p:sp>
        <p:nvSpPr>
          <p:cNvPr id="5" name="Rectangle 3"/>
          <p:cNvSpPr txBox="1">
            <a:spLocks noChangeArrowheads="1"/>
          </p:cNvSpPr>
          <p:nvPr/>
        </p:nvSpPr>
        <p:spPr bwMode="auto">
          <a:xfrm>
            <a:off x="107504" y="1844824"/>
            <a:ext cx="892899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None/>
            </a:pPr>
            <a:r>
              <a:rPr lang="pt-BR" sz="2200" kern="0" dirty="0" smtClean="0"/>
              <a:t>     P</a:t>
            </a:r>
            <a:r>
              <a:rPr lang="pt-BR" sz="2400" dirty="0" smtClean="0"/>
              <a:t>rovavelmente </a:t>
            </a:r>
            <a:r>
              <a:rPr lang="pt-BR" sz="2400" dirty="0"/>
              <a:t>inspirando-se no modelo proposto por </a:t>
            </a:r>
            <a:r>
              <a:rPr lang="pt-BR" sz="2400" dirty="0" err="1"/>
              <a:t>Heráclides</a:t>
            </a:r>
            <a:r>
              <a:rPr lang="pt-BR" sz="2400" dirty="0"/>
              <a:t>, Apolônio propôs um outro modelo geométrico, bem diferente daquele das esferas </a:t>
            </a:r>
            <a:r>
              <a:rPr lang="pt-BR" sz="2400" dirty="0" smtClean="0"/>
              <a:t>homocêntricas.</a:t>
            </a:r>
            <a:endParaRPr lang="pt-BR" sz="2200" b="1" kern="0" dirty="0"/>
          </a:p>
        </p:txBody>
      </p:sp>
      <p:sp>
        <p:nvSpPr>
          <p:cNvPr id="14" name="Rectangle 3"/>
          <p:cNvSpPr txBox="1">
            <a:spLocks noChangeArrowheads="1"/>
          </p:cNvSpPr>
          <p:nvPr/>
        </p:nvSpPr>
        <p:spPr bwMode="auto">
          <a:xfrm>
            <a:off x="107504" y="2924944"/>
            <a:ext cx="892899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None/>
            </a:pPr>
            <a:r>
              <a:rPr lang="pt-BR" sz="2200" kern="0" dirty="0" smtClean="0"/>
              <a:t>     A</a:t>
            </a:r>
            <a:r>
              <a:rPr lang="pt-BR" sz="2400" dirty="0" smtClean="0"/>
              <a:t>lém </a:t>
            </a:r>
            <a:r>
              <a:rPr lang="pt-BR" sz="2400" dirty="0"/>
              <a:t>de permitir interpretar as variações de brilho e de velocidade angular </a:t>
            </a:r>
            <a:r>
              <a:rPr lang="pt-BR" sz="2400" dirty="0" smtClean="0"/>
              <a:t>dos </a:t>
            </a:r>
            <a:r>
              <a:rPr lang="pt-BR" sz="2400" dirty="0"/>
              <a:t>planetas, </a:t>
            </a:r>
            <a:r>
              <a:rPr lang="pt-BR" sz="2400" dirty="0" smtClean="0"/>
              <a:t>como no modelo de esferas excêntricas, ele também era capaz de reproduzir suas </a:t>
            </a:r>
            <a:r>
              <a:rPr lang="pt-BR" sz="2400" dirty="0" err="1" smtClean="0"/>
              <a:t>retrogradações</a:t>
            </a:r>
            <a:r>
              <a:rPr lang="pt-BR" sz="2400" dirty="0"/>
              <a:t>!</a:t>
            </a:r>
          </a:p>
          <a:p>
            <a:pPr marL="0" indent="0" algn="just" eaLnBrk="1" hangingPunct="1">
              <a:buFontTx/>
              <a:buNone/>
            </a:pPr>
            <a:endParaRPr lang="pt-BR" sz="2200" b="1" kern="0" dirty="0"/>
          </a:p>
        </p:txBody>
      </p:sp>
    </p:spTree>
    <p:extLst>
      <p:ext uri="{BB962C8B-B14F-4D97-AF65-F5344CB8AC3E}">
        <p14:creationId xmlns:p14="http://schemas.microsoft.com/office/powerpoint/2010/main" val="20223895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11</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188467" y="260648"/>
            <a:ext cx="6695901" cy="853008"/>
          </a:xfrm>
        </p:spPr>
        <p:txBody>
          <a:bodyPr/>
          <a:lstStyle/>
          <a:p>
            <a:pPr algn="ctr" eaLnBrk="1" hangingPunct="1"/>
            <a:r>
              <a:rPr lang="pt-BR" altLang="pt-BR" sz="2400" b="1" dirty="0" smtClean="0"/>
              <a:t>O MODELO ASTRONÔMICO DE</a:t>
            </a:r>
            <a:br>
              <a:rPr lang="pt-BR" altLang="pt-BR" sz="2400" b="1" dirty="0" smtClean="0"/>
            </a:br>
            <a:r>
              <a:rPr lang="pt-BR" altLang="pt-BR" sz="2400" b="1" dirty="0" smtClean="0"/>
              <a:t>APOLÔNIO DE PERGA (262-190) </a:t>
            </a:r>
          </a:p>
        </p:txBody>
      </p:sp>
      <p:sp>
        <p:nvSpPr>
          <p:cNvPr id="6" name="Rectangle 3"/>
          <p:cNvSpPr txBox="1">
            <a:spLocks noChangeArrowheads="1"/>
          </p:cNvSpPr>
          <p:nvPr/>
        </p:nvSpPr>
        <p:spPr bwMode="auto">
          <a:xfrm>
            <a:off x="107504" y="1844824"/>
            <a:ext cx="8928992" cy="159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400" dirty="0" smtClean="0"/>
              <a:t>     Trata-se </a:t>
            </a:r>
            <a:r>
              <a:rPr lang="pt-BR" sz="2400" dirty="0"/>
              <a:t>do </a:t>
            </a:r>
            <a:r>
              <a:rPr lang="pt-BR" sz="2400" b="1" i="1" dirty="0"/>
              <a:t>modelo de deferentes e epiciclos</a:t>
            </a:r>
            <a:r>
              <a:rPr lang="pt-BR" sz="2400" dirty="0"/>
              <a:t>, que emprega uma circunferência </a:t>
            </a:r>
            <a:r>
              <a:rPr lang="pt-BR" sz="2400" dirty="0" smtClean="0"/>
              <a:t>concêntrica </a:t>
            </a:r>
            <a:r>
              <a:rPr lang="pt-BR" sz="2400" dirty="0"/>
              <a:t>com a Terra, chamada de deferente (que significa “transportadora”) e outra circunferência </a:t>
            </a:r>
            <a:r>
              <a:rPr lang="pt-BR" sz="2400" dirty="0" smtClean="0"/>
              <a:t>menor, chamada </a:t>
            </a:r>
            <a:r>
              <a:rPr lang="pt-BR" sz="2400" dirty="0"/>
              <a:t>de epiciclo (que significa “ciclo exterior”).</a:t>
            </a:r>
          </a:p>
          <a:p>
            <a:pPr marL="0" indent="0" algn="just">
              <a:buNone/>
            </a:pPr>
            <a:endParaRPr lang="pt-BR" sz="2400" dirty="0"/>
          </a:p>
        </p:txBody>
      </p:sp>
      <p:pic>
        <p:nvPicPr>
          <p:cNvPr id="13" name="Imagem 12" descr="https://upload.wikimedia.org/wikipedia/commons/d/dd/Epiciclo_de_um_planeta.png"/>
          <p:cNvPicPr/>
          <p:nvPr/>
        </p:nvPicPr>
        <p:blipFill>
          <a:blip r:embed="rId4" cstate="print">
            <a:extLst>
              <a:ext uri="{28A0092B-C50C-407E-A947-70E740481C1C}">
                <a14:useLocalDpi xmlns:a14="http://schemas.microsoft.com/office/drawing/2010/main" val="0"/>
              </a:ext>
            </a:extLst>
          </a:blip>
          <a:srcRect l="14261" r="18526"/>
          <a:stretch>
            <a:fillRect/>
          </a:stretch>
        </p:blipFill>
        <p:spPr bwMode="auto">
          <a:xfrm>
            <a:off x="179512" y="3473289"/>
            <a:ext cx="2952329" cy="2836031"/>
          </a:xfrm>
          <a:prstGeom prst="rect">
            <a:avLst/>
          </a:prstGeom>
          <a:noFill/>
          <a:ln>
            <a:noFill/>
          </a:ln>
        </p:spPr>
      </p:pic>
      <p:sp>
        <p:nvSpPr>
          <p:cNvPr id="3" name="Retângulo 2"/>
          <p:cNvSpPr/>
          <p:nvPr/>
        </p:nvSpPr>
        <p:spPr>
          <a:xfrm>
            <a:off x="3203847" y="3362216"/>
            <a:ext cx="5832649" cy="1938992"/>
          </a:xfrm>
          <a:prstGeom prst="rect">
            <a:avLst/>
          </a:prstGeom>
        </p:spPr>
        <p:txBody>
          <a:bodyPr wrap="square">
            <a:spAutoFit/>
          </a:bodyPr>
          <a:lstStyle/>
          <a:p>
            <a:pPr algn="just">
              <a:spcAft>
                <a:spcPts val="0"/>
              </a:spcAft>
            </a:pPr>
            <a:r>
              <a:rPr lang="pt-BR" dirty="0" smtClean="0">
                <a:ea typeface="Times New Roman" panose="02020603050405020304" pitchFamily="18" charset="0"/>
              </a:rPr>
              <a:t>     De </a:t>
            </a:r>
            <a:r>
              <a:rPr lang="pt-BR" dirty="0">
                <a:ea typeface="Times New Roman" panose="02020603050405020304" pitchFamily="18" charset="0"/>
              </a:rPr>
              <a:t>acordo com este modelo, o centro </a:t>
            </a:r>
            <a:r>
              <a:rPr lang="pt-BR" dirty="0" smtClean="0">
                <a:ea typeface="Times New Roman" panose="02020603050405020304" pitchFamily="18" charset="0"/>
              </a:rPr>
              <a:t>do </a:t>
            </a:r>
            <a:r>
              <a:rPr lang="pt-BR" dirty="0">
                <a:ea typeface="Times New Roman" panose="02020603050405020304" pitchFamily="18" charset="0"/>
              </a:rPr>
              <a:t>epiciclo se moveria sobre o deferente com </a:t>
            </a:r>
            <a:r>
              <a:rPr lang="pt-BR" i="1" dirty="0">
                <a:ea typeface="Times New Roman" panose="02020603050405020304" pitchFamily="18" charset="0"/>
              </a:rPr>
              <a:t>velocidade angular </a:t>
            </a:r>
            <a:r>
              <a:rPr lang="pt-BR" i="1" dirty="0" err="1">
                <a:ea typeface="Times New Roman" panose="02020603050405020304" pitchFamily="18" charset="0"/>
              </a:rPr>
              <a:t>ω</a:t>
            </a:r>
            <a:r>
              <a:rPr lang="pt-BR" i="1" baseline="-25000" dirty="0" err="1">
                <a:ea typeface="Times New Roman" panose="02020603050405020304" pitchFamily="18" charset="0"/>
              </a:rPr>
              <a:t>D</a:t>
            </a:r>
            <a:r>
              <a:rPr lang="pt-BR" i="1" dirty="0">
                <a:ea typeface="Times New Roman" panose="02020603050405020304" pitchFamily="18" charset="0"/>
              </a:rPr>
              <a:t> constante</a:t>
            </a:r>
            <a:r>
              <a:rPr lang="pt-BR" dirty="0">
                <a:ea typeface="Times New Roman" panose="02020603050405020304" pitchFamily="18" charset="0"/>
              </a:rPr>
              <a:t> e o planeta se movimentaria sobre o epiciclo com </a:t>
            </a:r>
            <a:r>
              <a:rPr lang="pt-BR" i="1" dirty="0" smtClean="0">
                <a:ea typeface="Times New Roman" panose="02020603050405020304" pitchFamily="18" charset="0"/>
              </a:rPr>
              <a:t>velocidade angular </a:t>
            </a:r>
            <a:r>
              <a:rPr lang="pt-BR" i="1" dirty="0" err="1">
                <a:ea typeface="Times New Roman" panose="02020603050405020304" pitchFamily="18" charset="0"/>
              </a:rPr>
              <a:t>ω</a:t>
            </a:r>
            <a:r>
              <a:rPr lang="pt-BR" i="1" baseline="-25000" dirty="0" err="1">
                <a:ea typeface="Times New Roman" panose="02020603050405020304" pitchFamily="18" charset="0"/>
              </a:rPr>
              <a:t>E</a:t>
            </a:r>
            <a:r>
              <a:rPr lang="pt-BR" i="1" dirty="0">
                <a:ea typeface="Times New Roman" panose="02020603050405020304" pitchFamily="18" charset="0"/>
              </a:rPr>
              <a:t> também constante</a:t>
            </a:r>
            <a:r>
              <a:rPr lang="pt-BR" dirty="0">
                <a:ea typeface="Times New Roman" panose="02020603050405020304" pitchFamily="18" charset="0"/>
              </a:rPr>
              <a:t>.</a:t>
            </a:r>
            <a:endParaRPr lang="pt-BR" sz="3600" dirty="0">
              <a:ea typeface="Times New Roman" panose="02020603050405020304" pitchFamily="18" charset="0"/>
            </a:endParaRPr>
          </a:p>
        </p:txBody>
      </p:sp>
      <p:pic>
        <p:nvPicPr>
          <p:cNvPr id="10" name="Imagem 9" descr="http://www.nova-acropole.pt/images/apolonio.png"/>
          <p:cNvPicPr/>
          <p:nvPr/>
        </p:nvPicPr>
        <p:blipFill rotWithShape="1">
          <a:blip r:embed="rId5">
            <a:extLst>
              <a:ext uri="{28A0092B-C50C-407E-A947-70E740481C1C}">
                <a14:useLocalDpi xmlns:a14="http://schemas.microsoft.com/office/drawing/2010/main" val="0"/>
              </a:ext>
            </a:extLst>
          </a:blip>
          <a:srcRect t="2128"/>
          <a:stretch/>
        </p:blipFill>
        <p:spPr bwMode="auto">
          <a:xfrm>
            <a:off x="7809706" y="83164"/>
            <a:ext cx="1082774" cy="1329612"/>
          </a:xfrm>
          <a:prstGeom prst="rect">
            <a:avLst/>
          </a:prstGeom>
          <a:noFill/>
          <a:ln w="3175">
            <a:solidFill>
              <a:schemeClr val="tx1"/>
            </a:solidFill>
          </a:ln>
        </p:spPr>
      </p:pic>
    </p:spTree>
    <p:extLst>
      <p:ext uri="{BB962C8B-B14F-4D97-AF65-F5344CB8AC3E}">
        <p14:creationId xmlns:p14="http://schemas.microsoft.com/office/powerpoint/2010/main" val="40850190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9191115-9D58-4918-AC81-3F8AF3F1DBE1}" type="slidenum">
              <a:rPr lang="pt-BR" altLang="pt-BR" sz="1400" smtClean="0">
                <a:solidFill>
                  <a:schemeClr val="bg1"/>
                </a:solidFill>
              </a:rPr>
              <a:pPr>
                <a:spcBef>
                  <a:spcPct val="0"/>
                </a:spcBef>
                <a:buSzTx/>
                <a:buFontTx/>
                <a:buNone/>
              </a:pPr>
              <a:t>12</a:t>
            </a:fld>
            <a:endParaRPr lang="pt-BR" altLang="pt-BR" sz="1400" smtClean="0">
              <a:solidFill>
                <a:schemeClr val="bg1"/>
              </a:solidFill>
            </a:endParaRPr>
          </a:p>
        </p:txBody>
      </p:sp>
      <p:pic>
        <p:nvPicPr>
          <p:cNvPr id="3" name="Eudoxo, Ptolomeo, Copérnico.wmv">
            <a:hlinkClick r:id="" action="ppaction://media"/>
          </p:cNvPr>
          <p:cNvPicPr>
            <a:picLocks noChangeAspect="1"/>
          </p:cNvPicPr>
          <p:nvPr>
            <a:videoFile r:link="rId1"/>
            <p:extLst>
              <p:ext uri="{DAA4B4D4-6D71-4841-9C94-3DE7FCFB9230}">
                <p14:media xmlns:p14="http://schemas.microsoft.com/office/powerpoint/2010/main" r:link="rId2">
                  <p14:trim st="91000" end="55886"/>
                </p14:media>
              </p:ext>
            </p:extLst>
          </p:nvPr>
        </p:nvPicPr>
        <p:blipFill>
          <a:blip r:embed="rId5"/>
          <a:srcRect/>
          <a:stretch>
            <a:fillRect/>
          </a:stretch>
        </p:blipFill>
        <p:spPr bwMode="auto">
          <a:xfrm>
            <a:off x="899592" y="2348880"/>
            <a:ext cx="316835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descr="Large confetti"/>
          <p:cNvSpPr>
            <a:spLocks noGrp="1" noChangeArrowheads="1"/>
          </p:cNvSpPr>
          <p:nvPr>
            <p:ph type="title"/>
          </p:nvPr>
        </p:nvSpPr>
        <p:spPr>
          <a:xfrm>
            <a:off x="1331640" y="260350"/>
            <a:ext cx="6573838" cy="879475"/>
          </a:xfrm>
        </p:spPr>
        <p:txBody>
          <a:bodyPr/>
          <a:lstStyle/>
          <a:p>
            <a:pPr algn="ctr" eaLnBrk="1" hangingPunct="1"/>
            <a:r>
              <a:rPr lang="pt-BR" altLang="pt-BR" sz="2400" b="1" dirty="0" smtClean="0"/>
              <a:t>MODELO DE DEFERENTE E EPICICLO</a:t>
            </a:r>
            <a:br>
              <a:rPr lang="pt-BR" altLang="pt-BR" sz="2400" b="1" dirty="0" smtClean="0"/>
            </a:br>
            <a:r>
              <a:rPr lang="pt-BR" altLang="pt-BR" sz="2400" b="1" dirty="0" smtClean="0"/>
              <a:t>DE APOLÔNIO DE PERGA</a:t>
            </a:r>
            <a:endParaRPr lang="pt-BR" altLang="pt-BR" sz="2800" b="1" dirty="0" smtClean="0"/>
          </a:p>
        </p:txBody>
      </p:sp>
      <p:pic>
        <p:nvPicPr>
          <p:cNvPr id="5" name="Eudoxo, Ptolomeo, Copérnico.wmv">
            <a:hlinkClick r:id="" action="ppaction://media"/>
          </p:cNvPr>
          <p:cNvPicPr>
            <a:picLocks noChangeAspect="1"/>
          </p:cNvPicPr>
          <p:nvPr>
            <a:videoFile r:link="rId1"/>
            <p:extLst>
              <p:ext uri="{DAA4B4D4-6D71-4841-9C94-3DE7FCFB9230}">
                <p14:media xmlns:p14="http://schemas.microsoft.com/office/powerpoint/2010/main" r:link="rId2">
                  <p14:trim end="100886"/>
                </p14:media>
              </p:ext>
            </p:extLst>
          </p:nvPr>
        </p:nvPicPr>
        <p:blipFill>
          <a:blip r:embed="rId6"/>
          <a:srcRect/>
          <a:stretch>
            <a:fillRect/>
          </a:stretch>
        </p:blipFill>
        <p:spPr bwMode="auto">
          <a:xfrm>
            <a:off x="5220072" y="2348880"/>
            <a:ext cx="3168352"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descr="Large confetti"/>
          <p:cNvSpPr txBox="1">
            <a:spLocks noChangeArrowheads="1"/>
          </p:cNvSpPr>
          <p:nvPr/>
        </p:nvSpPr>
        <p:spPr bwMode="auto">
          <a:xfrm>
            <a:off x="4334866" y="1412776"/>
            <a:ext cx="4845646"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pt-BR" altLang="pt-BR" sz="1800" b="1" kern="0" dirty="0" smtClean="0"/>
              <a:t>MODELO DE ESFERAS HOMOCÊNTRICAS</a:t>
            </a:r>
            <a:br>
              <a:rPr lang="pt-BR" altLang="pt-BR" sz="1800" b="1" kern="0" dirty="0" smtClean="0"/>
            </a:br>
            <a:r>
              <a:rPr lang="pt-BR" altLang="pt-BR" sz="1800" b="1" kern="0" dirty="0" smtClean="0"/>
              <a:t>DE EUDOXO DE CNIDO (408-355 a.C.)</a:t>
            </a:r>
          </a:p>
        </p:txBody>
      </p:sp>
    </p:spTree>
    <p:extLst>
      <p:ext uri="{BB962C8B-B14F-4D97-AF65-F5344CB8AC3E}">
        <p14:creationId xmlns:p14="http://schemas.microsoft.com/office/powerpoint/2010/main" val="15889265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video fullScrn="1">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A6AB98-EC0F-40FC-AEF8-56DEA0BD990D}" type="slidenum">
              <a:rPr lang="pt-BR" altLang="pt-BR" sz="1400" smtClean="0">
                <a:solidFill>
                  <a:schemeClr val="bg1"/>
                </a:solidFill>
              </a:rPr>
              <a:pPr>
                <a:spcBef>
                  <a:spcPct val="0"/>
                </a:spcBef>
                <a:buSzTx/>
                <a:buFontTx/>
                <a:buNone/>
              </a:pPr>
              <a:t>13</a:t>
            </a:fld>
            <a:endParaRPr lang="pt-BR" altLang="pt-BR" sz="1400" smtClean="0">
              <a:solidFill>
                <a:schemeClr val="bg1"/>
              </a:solidFill>
            </a:endParaRPr>
          </a:p>
        </p:txBody>
      </p:sp>
      <p:pic>
        <p:nvPicPr>
          <p:cNvPr id="47111" name="Picture 12" descr="msotw9_temp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27984" y="1772816"/>
            <a:ext cx="3496232" cy="308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descr="Resultado de imagem para esferas excêntricas de apolôn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772816"/>
            <a:ext cx="2801888" cy="3082078"/>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07504" y="4831992"/>
            <a:ext cx="8928992" cy="1477328"/>
          </a:xfrm>
          <a:prstGeom prst="rect">
            <a:avLst/>
          </a:prstGeom>
          <a:noFill/>
        </p:spPr>
        <p:txBody>
          <a:bodyPr wrap="square" rtlCol="0">
            <a:spAutoFit/>
          </a:bodyPr>
          <a:lstStyle/>
          <a:p>
            <a:pPr algn="just"/>
            <a:r>
              <a:rPr lang="pt-BR" sz="1800" dirty="0"/>
              <a:t> </a:t>
            </a:r>
            <a:r>
              <a:rPr lang="pt-BR" sz="1800" dirty="0" smtClean="0"/>
              <a:t>    </a:t>
            </a:r>
            <a:r>
              <a:rPr lang="pt-BR" sz="1800" dirty="0" smtClean="0">
                <a:ea typeface="Times New Roman" panose="02020603050405020304" pitchFamily="18" charset="0"/>
              </a:rPr>
              <a:t>O </a:t>
            </a:r>
            <a:r>
              <a:rPr lang="pt-BR" sz="1800" dirty="0">
                <a:ea typeface="Times New Roman" panose="02020603050405020304" pitchFamily="18" charset="0"/>
              </a:rPr>
              <a:t>esquema de deferentes e epiciclos para explicar os movimentos irregulares dos planetas admitia uma complicada combinação de movimentos circulares. Na figura da esquerda, o planeta viaja ao redor </a:t>
            </a:r>
            <a:r>
              <a:rPr lang="pt-BR" sz="1800" dirty="0" smtClean="0">
                <a:ea typeface="Times New Roman" panose="02020603050405020304" pitchFamily="18" charset="0"/>
              </a:rPr>
              <a:t>do ponto </a:t>
            </a:r>
            <a:r>
              <a:rPr lang="pt-BR" sz="1800" dirty="0">
                <a:ea typeface="Times New Roman" panose="02020603050405020304" pitchFamily="18" charset="0"/>
              </a:rPr>
              <a:t>P, que por sua vez, move-se ao redor de C. A trajetória com as “laçadas” é o caminho seguido pelo planeta no movimento combinado. À direita, mostra-se que o movimento combinado do deferente e do epiciclo pode gerar uma trajetória elíptica.</a:t>
            </a:r>
            <a:endParaRPr lang="pt-BR" sz="1800" dirty="0"/>
          </a:p>
        </p:txBody>
      </p:sp>
      <p:sp>
        <p:nvSpPr>
          <p:cNvPr id="11" name="Rectangle 2" descr="Large confetti"/>
          <p:cNvSpPr>
            <a:spLocks noGrp="1" noChangeArrowheads="1"/>
          </p:cNvSpPr>
          <p:nvPr>
            <p:ph type="title"/>
          </p:nvPr>
        </p:nvSpPr>
        <p:spPr>
          <a:xfrm>
            <a:off x="1188467" y="260648"/>
            <a:ext cx="6551885" cy="853008"/>
          </a:xfrm>
        </p:spPr>
        <p:txBody>
          <a:bodyPr/>
          <a:lstStyle/>
          <a:p>
            <a:pPr algn="ctr" eaLnBrk="1" hangingPunct="1"/>
            <a:r>
              <a:rPr lang="pt-BR" altLang="pt-BR" sz="2400" b="1" dirty="0" smtClean="0"/>
              <a:t>O MODELO ASTRONÔMICO DE</a:t>
            </a:r>
            <a:br>
              <a:rPr lang="pt-BR" altLang="pt-BR" sz="2400" b="1" dirty="0" smtClean="0"/>
            </a:br>
            <a:r>
              <a:rPr lang="pt-BR" altLang="pt-BR" sz="2400" b="1" dirty="0" smtClean="0"/>
              <a:t>APOLÔNIO DE PERGA (262-190) </a:t>
            </a:r>
          </a:p>
        </p:txBody>
      </p:sp>
      <p:pic>
        <p:nvPicPr>
          <p:cNvPr id="12" name="Imagem 11" descr="http://www.nova-acropole.pt/images/apolonio.png"/>
          <p:cNvPicPr/>
          <p:nvPr/>
        </p:nvPicPr>
        <p:blipFill rotWithShape="1">
          <a:blip r:embed="rId5">
            <a:extLst>
              <a:ext uri="{28A0092B-C50C-407E-A947-70E740481C1C}">
                <a14:useLocalDpi xmlns:a14="http://schemas.microsoft.com/office/drawing/2010/main" val="0"/>
              </a:ext>
            </a:extLst>
          </a:blip>
          <a:srcRect t="2128"/>
          <a:stretch/>
        </p:blipFill>
        <p:spPr bwMode="auto">
          <a:xfrm>
            <a:off x="7809706" y="83164"/>
            <a:ext cx="1082774" cy="1329612"/>
          </a:xfrm>
          <a:prstGeom prst="rect">
            <a:avLst/>
          </a:prstGeom>
          <a:noFill/>
          <a:ln w="3175">
            <a:solidFill>
              <a:schemeClr val="tx1"/>
            </a:solidFill>
          </a:ln>
        </p:spPr>
      </p:pic>
    </p:spTree>
    <p:extLst>
      <p:ext uri="{BB962C8B-B14F-4D97-AF65-F5344CB8AC3E}">
        <p14:creationId xmlns:p14="http://schemas.microsoft.com/office/powerpoint/2010/main" val="8118635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4"/>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E3A6AB98-EC0F-40FC-AEF8-56DEA0BD990D}" type="slidenum">
              <a:rPr lang="pt-BR" altLang="pt-BR" sz="1400" smtClean="0">
                <a:solidFill>
                  <a:schemeClr val="bg1"/>
                </a:solidFill>
              </a:rPr>
              <a:pPr>
                <a:spcBef>
                  <a:spcPct val="0"/>
                </a:spcBef>
                <a:buSzTx/>
                <a:buFontTx/>
                <a:buNone/>
              </a:pPr>
              <a:t>14</a:t>
            </a:fld>
            <a:endParaRPr lang="pt-BR" altLang="pt-BR" sz="1400" smtClean="0">
              <a:solidFill>
                <a:schemeClr val="bg1"/>
              </a:solidFill>
            </a:endParaRPr>
          </a:p>
        </p:txBody>
      </p:sp>
      <p:pic>
        <p:nvPicPr>
          <p:cNvPr id="3" name="Física   Video 67   Los epicicl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5736" y="2168860"/>
            <a:ext cx="4560507" cy="3420380"/>
          </a:xfrm>
          <a:prstGeom prst="rect">
            <a:avLst/>
          </a:prstGeom>
        </p:spPr>
      </p:pic>
      <p:sp>
        <p:nvSpPr>
          <p:cNvPr id="9" name="Rectangle 2" descr="Large confetti"/>
          <p:cNvSpPr>
            <a:spLocks noGrp="1" noChangeArrowheads="1"/>
          </p:cNvSpPr>
          <p:nvPr>
            <p:ph type="title"/>
          </p:nvPr>
        </p:nvSpPr>
        <p:spPr>
          <a:xfrm>
            <a:off x="1188467" y="260648"/>
            <a:ext cx="6551885" cy="853008"/>
          </a:xfrm>
        </p:spPr>
        <p:txBody>
          <a:bodyPr/>
          <a:lstStyle/>
          <a:p>
            <a:pPr algn="ctr" eaLnBrk="1" hangingPunct="1"/>
            <a:r>
              <a:rPr lang="pt-BR" altLang="pt-BR" sz="2400" b="1" dirty="0" smtClean="0"/>
              <a:t>O MODELO ASTRONÔMICO DE</a:t>
            </a:r>
            <a:br>
              <a:rPr lang="pt-BR" altLang="pt-BR" sz="2400" b="1" dirty="0" smtClean="0"/>
            </a:br>
            <a:r>
              <a:rPr lang="pt-BR" altLang="pt-BR" sz="2400" b="1" dirty="0" smtClean="0"/>
              <a:t>APOLÔNIO DE PERGA (262-190) </a:t>
            </a:r>
          </a:p>
        </p:txBody>
      </p:sp>
      <p:pic>
        <p:nvPicPr>
          <p:cNvPr id="10" name="Imagem 9" descr="http://www.nova-acropole.pt/images/apolonio.png"/>
          <p:cNvPicPr/>
          <p:nvPr/>
        </p:nvPicPr>
        <p:blipFill rotWithShape="1">
          <a:blip r:embed="rId6">
            <a:extLst>
              <a:ext uri="{28A0092B-C50C-407E-A947-70E740481C1C}">
                <a14:useLocalDpi xmlns:a14="http://schemas.microsoft.com/office/drawing/2010/main" val="0"/>
              </a:ext>
            </a:extLst>
          </a:blip>
          <a:srcRect t="2128"/>
          <a:stretch/>
        </p:blipFill>
        <p:spPr bwMode="auto">
          <a:xfrm>
            <a:off x="7809706" y="83164"/>
            <a:ext cx="1082774" cy="1329612"/>
          </a:xfrm>
          <a:prstGeom prst="rect">
            <a:avLst/>
          </a:prstGeom>
          <a:noFill/>
          <a:ln w="3175">
            <a:solidFill>
              <a:schemeClr val="tx1"/>
            </a:solidFill>
          </a:ln>
        </p:spPr>
      </p:pic>
    </p:spTree>
    <p:extLst>
      <p:ext uri="{BB962C8B-B14F-4D97-AF65-F5344CB8AC3E}">
        <p14:creationId xmlns:p14="http://schemas.microsoft.com/office/powerpoint/2010/main" val="5561825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6E1D290-FC64-4A60-8153-4491BE17F189}" type="slidenum">
              <a:rPr lang="pt-BR" altLang="pt-BR" sz="1400" smtClean="0">
                <a:solidFill>
                  <a:schemeClr val="bg1"/>
                </a:solidFill>
              </a:rPr>
              <a:pPr>
                <a:spcBef>
                  <a:spcPct val="0"/>
                </a:spcBef>
                <a:buSzTx/>
                <a:buFontTx/>
                <a:buNone/>
              </a:pPr>
              <a:t>15</a:t>
            </a:fld>
            <a:endParaRPr lang="pt-BR" altLang="pt-BR" sz="1400" smtClean="0">
              <a:solidFill>
                <a:schemeClr val="bg1"/>
              </a:solidFill>
            </a:endParaRPr>
          </a:p>
        </p:txBody>
      </p:sp>
      <p:sp>
        <p:nvSpPr>
          <p:cNvPr id="48131" name="Rectangle 2" descr="Large confetti"/>
          <p:cNvSpPr>
            <a:spLocks noGrp="1" noChangeArrowheads="1"/>
          </p:cNvSpPr>
          <p:nvPr>
            <p:ph type="title"/>
          </p:nvPr>
        </p:nvSpPr>
        <p:spPr>
          <a:xfrm>
            <a:off x="1165944" y="260648"/>
            <a:ext cx="6502400" cy="877887"/>
          </a:xfrm>
        </p:spPr>
        <p:txBody>
          <a:bodyPr/>
          <a:lstStyle/>
          <a:p>
            <a:pPr algn="ctr" eaLnBrk="1" hangingPunct="1"/>
            <a:r>
              <a:rPr lang="pt-BR" altLang="pt-BR" sz="2400" b="1" dirty="0" smtClean="0"/>
              <a:t>CONTRIBUIÇÕES ASTRONÔMICAS</a:t>
            </a:r>
            <a:br>
              <a:rPr lang="pt-BR" altLang="pt-BR" sz="2400" b="1" dirty="0" smtClean="0"/>
            </a:br>
            <a:r>
              <a:rPr lang="pt-BR" altLang="pt-BR" sz="2400" b="1" dirty="0" smtClean="0"/>
              <a:t>DE HIPARCO DE NICEIA (190-120)</a:t>
            </a:r>
          </a:p>
        </p:txBody>
      </p:sp>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142875"/>
            <a:ext cx="10461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179512" y="1772816"/>
            <a:ext cx="5040560" cy="2677656"/>
          </a:xfrm>
          <a:prstGeom prst="rect">
            <a:avLst/>
          </a:prstGeom>
        </p:spPr>
        <p:txBody>
          <a:bodyPr wrap="square">
            <a:spAutoFit/>
          </a:bodyPr>
          <a:lstStyle/>
          <a:p>
            <a:pPr indent="540385" algn="just">
              <a:spcAft>
                <a:spcPts val="0"/>
              </a:spcAft>
            </a:pPr>
            <a:r>
              <a:rPr lang="pt-BR" dirty="0" err="1" smtClean="0">
                <a:ea typeface="Times New Roman" panose="02020603050405020304" pitchFamily="18" charset="0"/>
              </a:rPr>
              <a:t>Hiparco</a:t>
            </a:r>
            <a:r>
              <a:rPr lang="pt-BR" dirty="0" smtClean="0">
                <a:ea typeface="Times New Roman" panose="02020603050405020304" pitchFamily="18" charset="0"/>
              </a:rPr>
              <a:t> aperfeiçoou o </a:t>
            </a:r>
            <a:r>
              <a:rPr lang="pt-BR" dirty="0">
                <a:ea typeface="Times New Roman" panose="02020603050405020304" pitchFamily="18" charset="0"/>
              </a:rPr>
              <a:t>modelo concebido por </a:t>
            </a:r>
            <a:r>
              <a:rPr lang="pt-BR" dirty="0" smtClean="0">
                <a:ea typeface="Times New Roman" panose="02020603050405020304" pitchFamily="18" charset="0"/>
              </a:rPr>
              <a:t>Apolônio ao introduzir </a:t>
            </a:r>
            <a:r>
              <a:rPr lang="pt-BR" i="1" dirty="0" smtClean="0">
                <a:ea typeface="Times New Roman" panose="02020603050405020304" pitchFamily="18" charset="0"/>
              </a:rPr>
              <a:t>epiciclos secundários</a:t>
            </a:r>
            <a:r>
              <a:rPr lang="pt-BR" dirty="0" smtClean="0">
                <a:ea typeface="Times New Roman" panose="02020603050405020304" pitchFamily="18" charset="0"/>
              </a:rPr>
              <a:t> e </a:t>
            </a:r>
            <a:r>
              <a:rPr lang="pt-BR" i="1" dirty="0" smtClean="0">
                <a:ea typeface="Times New Roman" panose="02020603050405020304" pitchFamily="18" charset="0"/>
              </a:rPr>
              <a:t>excêntricos com </a:t>
            </a:r>
            <a:r>
              <a:rPr lang="pt-BR" i="1" dirty="0">
                <a:ea typeface="Times New Roman" panose="02020603050405020304" pitchFamily="18" charset="0"/>
              </a:rPr>
              <a:t>centro </a:t>
            </a:r>
            <a:r>
              <a:rPr lang="pt-BR" i="1" dirty="0" smtClean="0">
                <a:ea typeface="Times New Roman" panose="02020603050405020304" pitchFamily="18" charset="0"/>
              </a:rPr>
              <a:t>fixo</a:t>
            </a:r>
            <a:r>
              <a:rPr lang="pt-BR" dirty="0" smtClean="0">
                <a:ea typeface="Times New Roman" panose="02020603050405020304" pitchFamily="18" charset="0"/>
              </a:rPr>
              <a:t>, obtendo resultados mais precisos ao aplicar estas técnicas no </a:t>
            </a:r>
            <a:r>
              <a:rPr lang="pt-BR" dirty="0">
                <a:ea typeface="Times New Roman" panose="02020603050405020304" pitchFamily="18" charset="0"/>
              </a:rPr>
              <a:t>estudo dos movimentos do Sol e da Lua</a:t>
            </a:r>
            <a:r>
              <a:rPr lang="pt-BR" dirty="0" smtClean="0">
                <a:ea typeface="Times New Roman" panose="02020603050405020304" pitchFamily="18" charset="0"/>
              </a:rPr>
              <a:t>.</a:t>
            </a:r>
            <a:endParaRPr lang="pt-BR" dirty="0">
              <a:ea typeface="Times New Roman" panose="02020603050405020304" pitchFamily="18" charset="0"/>
            </a:endParaRPr>
          </a:p>
        </p:txBody>
      </p:sp>
      <p:sp>
        <p:nvSpPr>
          <p:cNvPr id="9" name="Retângulo 8"/>
          <p:cNvSpPr/>
          <p:nvPr/>
        </p:nvSpPr>
        <p:spPr>
          <a:xfrm>
            <a:off x="179512" y="5013176"/>
            <a:ext cx="8712968" cy="1569660"/>
          </a:xfrm>
          <a:prstGeom prst="rect">
            <a:avLst/>
          </a:prstGeom>
        </p:spPr>
        <p:txBody>
          <a:bodyPr wrap="square">
            <a:spAutoFit/>
          </a:bodyPr>
          <a:lstStyle/>
          <a:p>
            <a:pPr indent="540385" algn="just">
              <a:spcAft>
                <a:spcPts val="0"/>
              </a:spcAft>
            </a:pPr>
            <a:r>
              <a:rPr lang="pt-BR" dirty="0" smtClean="0">
                <a:ea typeface="Times New Roman" panose="02020603050405020304" pitchFamily="18" charset="0"/>
              </a:rPr>
              <a:t>E nos deixou </a:t>
            </a:r>
            <a:r>
              <a:rPr lang="pt-BR" dirty="0">
                <a:ea typeface="Times New Roman" panose="02020603050405020304" pitchFamily="18" charset="0"/>
              </a:rPr>
              <a:t>um catálogo contendo </a:t>
            </a:r>
            <a:r>
              <a:rPr lang="pt-BR" dirty="0" smtClean="0">
                <a:ea typeface="Times New Roman" panose="02020603050405020304" pitchFamily="18" charset="0"/>
              </a:rPr>
              <a:t>cerca de </a:t>
            </a:r>
            <a:r>
              <a:rPr lang="pt-BR" dirty="0">
                <a:ea typeface="Times New Roman" panose="02020603050405020304" pitchFamily="18" charset="0"/>
              </a:rPr>
              <a:t>mil estrelas, com suas respectivas coordenadas de posição e </a:t>
            </a:r>
            <a:r>
              <a:rPr lang="pt-BR" dirty="0" smtClean="0">
                <a:ea typeface="Times New Roman" panose="02020603050405020304" pitchFamily="18" charset="0"/>
              </a:rPr>
              <a:t>uma </a:t>
            </a:r>
            <a:r>
              <a:rPr lang="pt-BR" dirty="0">
                <a:ea typeface="Times New Roman" panose="02020603050405020304" pitchFamily="18" charset="0"/>
              </a:rPr>
              <a:t>estimativa </a:t>
            </a:r>
            <a:r>
              <a:rPr lang="pt-BR" dirty="0" smtClean="0">
                <a:ea typeface="Times New Roman" panose="02020603050405020304" pitchFamily="18" charset="0"/>
              </a:rPr>
              <a:t>de </a:t>
            </a:r>
            <a:r>
              <a:rPr lang="pt-BR" dirty="0">
                <a:ea typeface="Times New Roman" panose="02020603050405020304" pitchFamily="18" charset="0"/>
              </a:rPr>
              <a:t>suas </a:t>
            </a:r>
            <a:r>
              <a:rPr lang="pt-BR" dirty="0" smtClean="0">
                <a:ea typeface="Times New Roman" panose="02020603050405020304" pitchFamily="18" charset="0"/>
              </a:rPr>
              <a:t>respectivas luminosidades </a:t>
            </a:r>
            <a:r>
              <a:rPr lang="pt-BR" dirty="0">
                <a:ea typeface="Times New Roman" panose="02020603050405020304" pitchFamily="18" charset="0"/>
              </a:rPr>
              <a:t>(“grandezas”), cujo método de medida, com algumas modificações, é utilizado até hoje.</a:t>
            </a:r>
          </a:p>
        </p:txBody>
      </p:sp>
      <p:sp>
        <p:nvSpPr>
          <p:cNvPr id="7" name="Retângulo 6"/>
          <p:cNvSpPr/>
          <p:nvPr/>
        </p:nvSpPr>
        <p:spPr>
          <a:xfrm>
            <a:off x="179512" y="4293096"/>
            <a:ext cx="8712968" cy="830997"/>
          </a:xfrm>
          <a:prstGeom prst="rect">
            <a:avLst/>
          </a:prstGeom>
        </p:spPr>
        <p:txBody>
          <a:bodyPr wrap="square">
            <a:spAutoFit/>
          </a:bodyPr>
          <a:lstStyle/>
          <a:p>
            <a:pPr indent="540385" algn="just">
              <a:spcAft>
                <a:spcPts val="0"/>
              </a:spcAft>
            </a:pPr>
            <a:r>
              <a:rPr lang="pt-BR" dirty="0" smtClean="0">
                <a:ea typeface="Times New Roman" panose="02020603050405020304" pitchFamily="18" charset="0"/>
              </a:rPr>
              <a:t>Ele também calculou com mais precisão as distâncias </a:t>
            </a:r>
            <a:r>
              <a:rPr lang="pt-BR" dirty="0">
                <a:ea typeface="Times New Roman" panose="02020603050405020304" pitchFamily="18" charset="0"/>
              </a:rPr>
              <a:t>da Terra à Lua e da Terra ao </a:t>
            </a:r>
            <a:r>
              <a:rPr lang="pt-BR" dirty="0" smtClean="0">
                <a:ea typeface="Times New Roman" panose="02020603050405020304" pitchFamily="18" charset="0"/>
              </a:rPr>
              <a:t>Sol, </a:t>
            </a:r>
            <a:r>
              <a:rPr lang="pt-BR" dirty="0">
                <a:ea typeface="Times New Roman" panose="02020603050405020304" pitchFamily="18" charset="0"/>
              </a:rPr>
              <a:t>utilizando o método de </a:t>
            </a:r>
            <a:r>
              <a:rPr lang="pt-BR" dirty="0" smtClean="0">
                <a:ea typeface="Times New Roman" panose="02020603050405020304" pitchFamily="18" charset="0"/>
              </a:rPr>
              <a:t>Aristarco</a:t>
            </a:r>
            <a:r>
              <a:rPr lang="pt-BR" dirty="0">
                <a:ea typeface="Times New Roman" panose="02020603050405020304" pitchFamily="18" charset="0"/>
              </a:rPr>
              <a:t>.</a:t>
            </a:r>
          </a:p>
        </p:txBody>
      </p:sp>
      <p:pic>
        <p:nvPicPr>
          <p:cNvPr id="1026" name="Picture 2" descr="Resultado de imagem para Epiciclos de epicicl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808819"/>
            <a:ext cx="3312368" cy="2484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8893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6E1D290-FC64-4A60-8153-4491BE17F189}" type="slidenum">
              <a:rPr lang="pt-BR" altLang="pt-BR" sz="1400" smtClean="0">
                <a:solidFill>
                  <a:schemeClr val="bg1"/>
                </a:solidFill>
              </a:rPr>
              <a:pPr>
                <a:spcBef>
                  <a:spcPct val="0"/>
                </a:spcBef>
                <a:buSzTx/>
                <a:buFontTx/>
                <a:buNone/>
              </a:pPr>
              <a:t>16</a:t>
            </a:fld>
            <a:endParaRPr lang="pt-BR" altLang="pt-BR" sz="1400" smtClean="0">
              <a:solidFill>
                <a:schemeClr val="bg1"/>
              </a:solidFill>
            </a:endParaRPr>
          </a:p>
        </p:txBody>
      </p:sp>
      <p:sp>
        <p:nvSpPr>
          <p:cNvPr id="48131" name="Rectangle 2" descr="Large confetti"/>
          <p:cNvSpPr>
            <a:spLocks noGrp="1" noChangeArrowheads="1"/>
          </p:cNvSpPr>
          <p:nvPr>
            <p:ph type="title"/>
          </p:nvPr>
        </p:nvSpPr>
        <p:spPr>
          <a:xfrm>
            <a:off x="1331640" y="534889"/>
            <a:ext cx="6049094" cy="445839"/>
          </a:xfrm>
        </p:spPr>
        <p:txBody>
          <a:bodyPr/>
          <a:lstStyle/>
          <a:p>
            <a:pPr algn="ctr" eaLnBrk="1" hangingPunct="1"/>
            <a:r>
              <a:rPr lang="pt-BR" altLang="pt-BR" sz="2400" b="1" dirty="0" smtClean="0"/>
              <a:t>A PRECESSÃO DOS EQUINÓCIOS</a:t>
            </a:r>
          </a:p>
        </p:txBody>
      </p:sp>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317" y="142875"/>
            <a:ext cx="10461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p:nvPr/>
        </p:nvSpPr>
        <p:spPr>
          <a:xfrm>
            <a:off x="107504" y="3473132"/>
            <a:ext cx="8928992" cy="1107996"/>
          </a:xfrm>
          <a:prstGeom prst="rect">
            <a:avLst/>
          </a:prstGeom>
        </p:spPr>
        <p:txBody>
          <a:bodyPr wrap="square">
            <a:spAutoFit/>
          </a:bodyPr>
          <a:lstStyle/>
          <a:p>
            <a:pPr indent="540385" algn="just">
              <a:spcAft>
                <a:spcPts val="0"/>
              </a:spcAft>
            </a:pPr>
            <a:r>
              <a:rPr lang="pt-BR" sz="2200" dirty="0" smtClean="0">
                <a:ea typeface="Times New Roman" panose="02020603050405020304" pitchFamily="18" charset="0"/>
              </a:rPr>
              <a:t>A este movimento, </a:t>
            </a:r>
            <a:r>
              <a:rPr lang="pt-BR" sz="2200" dirty="0" err="1" smtClean="0">
                <a:ea typeface="Times New Roman" panose="02020603050405020304" pitchFamily="18" charset="0"/>
              </a:rPr>
              <a:t>Hiparco</a:t>
            </a:r>
            <a:r>
              <a:rPr lang="pt-BR" sz="2200" dirty="0" smtClean="0">
                <a:ea typeface="Times New Roman" panose="02020603050405020304" pitchFamily="18" charset="0"/>
              </a:rPr>
              <a:t> denominou </a:t>
            </a:r>
            <a:r>
              <a:rPr lang="pt-BR" sz="2200" i="1" dirty="0" smtClean="0">
                <a:ea typeface="Times New Roman" panose="02020603050405020304" pitchFamily="18" charset="0"/>
              </a:rPr>
              <a:t>precessão dos equinócios</a:t>
            </a:r>
            <a:r>
              <a:rPr lang="pt-BR" sz="2200" dirty="0" smtClean="0">
                <a:ea typeface="Times New Roman" panose="02020603050405020304" pitchFamily="18" charset="0"/>
              </a:rPr>
              <a:t>. E p</a:t>
            </a:r>
            <a:r>
              <a:rPr lang="pt-BR" sz="2200" dirty="0" smtClean="0"/>
              <a:t>ara explicá-lo, ele supôs que o eixo da esfera das estrelas não teria uma posição fixa, mas se moveria lentamente, preso a uma outra esfera superior.</a:t>
            </a:r>
            <a:endParaRPr lang="pt-BR" sz="2200" dirty="0">
              <a:ea typeface="Times New Roman" panose="02020603050405020304" pitchFamily="18" charset="0"/>
            </a:endParaRPr>
          </a:p>
        </p:txBody>
      </p:sp>
      <p:sp>
        <p:nvSpPr>
          <p:cNvPr id="4" name="Retângulo 3"/>
          <p:cNvSpPr/>
          <p:nvPr/>
        </p:nvSpPr>
        <p:spPr>
          <a:xfrm>
            <a:off x="107504" y="1844824"/>
            <a:ext cx="8928992" cy="1785104"/>
          </a:xfrm>
          <a:prstGeom prst="rect">
            <a:avLst/>
          </a:prstGeom>
        </p:spPr>
        <p:txBody>
          <a:bodyPr wrap="square">
            <a:spAutoFit/>
          </a:bodyPr>
          <a:lstStyle/>
          <a:p>
            <a:pPr indent="540385" algn="just">
              <a:spcAft>
                <a:spcPts val="0"/>
              </a:spcAft>
            </a:pPr>
            <a:r>
              <a:rPr lang="pt-BR" sz="2200" dirty="0" smtClean="0">
                <a:ea typeface="Times New Roman" panose="02020603050405020304" pitchFamily="18" charset="0"/>
              </a:rPr>
              <a:t>Mas a principal contribuição de </a:t>
            </a:r>
            <a:r>
              <a:rPr lang="pt-BR" sz="2200" dirty="0" err="1" smtClean="0">
                <a:ea typeface="Times New Roman" panose="02020603050405020304" pitchFamily="18" charset="0"/>
              </a:rPr>
              <a:t>Hiparco</a:t>
            </a:r>
            <a:r>
              <a:rPr lang="pt-BR" sz="2200" dirty="0" smtClean="0">
                <a:ea typeface="Times New Roman" panose="02020603050405020304" pitchFamily="18" charset="0"/>
              </a:rPr>
              <a:t> foi perceber </a:t>
            </a:r>
            <a:r>
              <a:rPr lang="pt-BR" sz="2200" dirty="0">
                <a:ea typeface="Times New Roman" panose="02020603050405020304" pitchFamily="18" charset="0"/>
              </a:rPr>
              <a:t>que </a:t>
            </a:r>
            <a:r>
              <a:rPr lang="pt-BR" sz="2200" dirty="0" smtClean="0">
                <a:ea typeface="Times New Roman" panose="02020603050405020304" pitchFamily="18" charset="0"/>
              </a:rPr>
              <a:t>o Sol, ao completar uma volta, retorna em </a:t>
            </a:r>
            <a:r>
              <a:rPr lang="pt-BR" sz="2200" dirty="0">
                <a:ea typeface="Times New Roman" panose="02020603050405020304" pitchFamily="18" charset="0"/>
              </a:rPr>
              <a:t>um ponto ligeiramente </a:t>
            </a:r>
            <a:r>
              <a:rPr lang="pt-BR" sz="2200" dirty="0" smtClean="0">
                <a:ea typeface="Times New Roman" panose="02020603050405020304" pitchFamily="18" charset="0"/>
              </a:rPr>
              <a:t>deslocado em relação ao </a:t>
            </a:r>
            <a:r>
              <a:rPr lang="pt-BR" sz="2200" dirty="0">
                <a:ea typeface="Times New Roman" panose="02020603050405020304" pitchFamily="18" charset="0"/>
              </a:rPr>
              <a:t>zodíaco. </a:t>
            </a:r>
            <a:r>
              <a:rPr lang="pt-BR" sz="2200" dirty="0" smtClean="0">
                <a:ea typeface="Times New Roman" panose="02020603050405020304" pitchFamily="18" charset="0"/>
              </a:rPr>
              <a:t>Assim</a:t>
            </a:r>
            <a:r>
              <a:rPr lang="pt-BR" sz="2200" dirty="0">
                <a:ea typeface="Times New Roman" panose="02020603050405020304" pitchFamily="18" charset="0"/>
              </a:rPr>
              <a:t>, a posição da eclíptica estaria mudando em relação à esfera das </a:t>
            </a:r>
            <a:r>
              <a:rPr lang="pt-BR" sz="2200" dirty="0" smtClean="0">
                <a:ea typeface="Times New Roman" panose="02020603050405020304" pitchFamily="18" charset="0"/>
              </a:rPr>
              <a:t>estrelas de cerca de 1</a:t>
            </a:r>
            <a:r>
              <a:rPr lang="pt-BR" sz="2200" baseline="30000" dirty="0" smtClean="0">
                <a:ea typeface="Times New Roman" panose="02020603050405020304" pitchFamily="18" charset="0"/>
              </a:rPr>
              <a:t>o</a:t>
            </a:r>
            <a:r>
              <a:rPr lang="pt-BR" sz="2200" dirty="0" smtClean="0">
                <a:ea typeface="Times New Roman" panose="02020603050405020304" pitchFamily="18" charset="0"/>
              </a:rPr>
              <a:t> a cada 100 anos, o que corresponde a um período de 36000 anos! (Hoje, este valor está estimado em cerca de 25800 anos)</a:t>
            </a:r>
            <a:endParaRPr lang="pt-BR" sz="2200" dirty="0">
              <a:ea typeface="Times New Roman" panose="02020603050405020304" pitchFamily="18" charset="0"/>
            </a:endParaRPr>
          </a:p>
        </p:txBody>
      </p:sp>
      <p:sp>
        <p:nvSpPr>
          <p:cNvPr id="10" name="Retângulo 9"/>
          <p:cNvSpPr/>
          <p:nvPr/>
        </p:nvSpPr>
        <p:spPr>
          <a:xfrm>
            <a:off x="65411" y="4502730"/>
            <a:ext cx="8928992" cy="1446550"/>
          </a:xfrm>
          <a:prstGeom prst="rect">
            <a:avLst/>
          </a:prstGeom>
        </p:spPr>
        <p:txBody>
          <a:bodyPr wrap="square">
            <a:spAutoFit/>
          </a:bodyPr>
          <a:lstStyle/>
          <a:p>
            <a:pPr indent="540385" algn="just">
              <a:spcAft>
                <a:spcPts val="0"/>
              </a:spcAft>
            </a:pPr>
            <a:r>
              <a:rPr lang="pt-BR" sz="2200" dirty="0" smtClean="0"/>
              <a:t>Essa </a:t>
            </a:r>
            <a:r>
              <a:rPr lang="pt-BR" sz="2200" dirty="0"/>
              <a:t>ideia de que a esfera das estrelas possui um novo movimento, antes desconhecido, era revolucionária e principalmente incômoda, pois quebrava a simplicidade fundamental do movimento anteriormente atribuído a essa esfera</a:t>
            </a:r>
            <a:r>
              <a:rPr lang="pt-BR" sz="2200" dirty="0" smtClean="0"/>
              <a:t>.</a:t>
            </a:r>
            <a:endParaRPr lang="pt-BR" sz="2200" dirty="0">
              <a:ea typeface="Times New Roman" panose="02020603050405020304" pitchFamily="18" charset="0"/>
            </a:endParaRPr>
          </a:p>
        </p:txBody>
      </p:sp>
    </p:spTree>
    <p:extLst>
      <p:ext uri="{BB962C8B-B14F-4D97-AF65-F5344CB8AC3E}">
        <p14:creationId xmlns:p14="http://schemas.microsoft.com/office/powerpoint/2010/main" val="29323243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5"/>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6E1D290-FC64-4A60-8153-4491BE17F189}" type="slidenum">
              <a:rPr lang="pt-BR" altLang="pt-BR" sz="1400" smtClean="0">
                <a:solidFill>
                  <a:schemeClr val="bg1"/>
                </a:solidFill>
              </a:rPr>
              <a:pPr>
                <a:spcBef>
                  <a:spcPct val="0"/>
                </a:spcBef>
                <a:buSzTx/>
                <a:buFontTx/>
                <a:buNone/>
              </a:pPr>
              <a:t>17</a:t>
            </a:fld>
            <a:endParaRPr lang="pt-BR" altLang="pt-BR" sz="1400" smtClean="0">
              <a:solidFill>
                <a:schemeClr val="bg1"/>
              </a:solidFill>
            </a:endParaRPr>
          </a:p>
        </p:txBody>
      </p:sp>
      <p:sp>
        <p:nvSpPr>
          <p:cNvPr id="48131" name="Rectangle 2" descr="Large confetti"/>
          <p:cNvSpPr>
            <a:spLocks noGrp="1" noChangeArrowheads="1"/>
          </p:cNvSpPr>
          <p:nvPr>
            <p:ph type="title"/>
          </p:nvPr>
        </p:nvSpPr>
        <p:spPr>
          <a:xfrm>
            <a:off x="1259632" y="534889"/>
            <a:ext cx="6841182" cy="445839"/>
          </a:xfrm>
        </p:spPr>
        <p:txBody>
          <a:bodyPr/>
          <a:lstStyle/>
          <a:p>
            <a:pPr algn="ctr" eaLnBrk="1" hangingPunct="1"/>
            <a:r>
              <a:rPr lang="pt-BR" altLang="pt-BR" sz="2400" b="1" dirty="0" smtClean="0"/>
              <a:t>O MOVIMENTO DE PRECESSÃO DA TERRA</a:t>
            </a:r>
          </a:p>
        </p:txBody>
      </p:sp>
      <p:pic>
        <p:nvPicPr>
          <p:cNvPr id="2" name="Precession of the ear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7704" y="2852936"/>
            <a:ext cx="5248583" cy="2952328"/>
          </a:xfrm>
          <a:prstGeom prst="rect">
            <a:avLst/>
          </a:prstGeom>
        </p:spPr>
      </p:pic>
      <p:sp>
        <p:nvSpPr>
          <p:cNvPr id="3" name="CaixaDeTexto 2"/>
          <p:cNvSpPr txBox="1"/>
          <p:nvPr/>
        </p:nvSpPr>
        <p:spPr>
          <a:xfrm>
            <a:off x="107504" y="1805915"/>
            <a:ext cx="8928992" cy="830997"/>
          </a:xfrm>
          <a:prstGeom prst="rect">
            <a:avLst/>
          </a:prstGeom>
          <a:noFill/>
        </p:spPr>
        <p:txBody>
          <a:bodyPr wrap="square" rtlCol="0">
            <a:spAutoFit/>
          </a:bodyPr>
          <a:lstStyle/>
          <a:p>
            <a:pPr algn="just"/>
            <a:r>
              <a:rPr lang="pt-BR" dirty="0" smtClean="0"/>
              <a:t>     Hoje em dia, atribui-se a precessão dos equinócios devido ao movimento de precessão do eixo da Terra.</a:t>
            </a:r>
            <a:endParaRPr lang="pt-BR" dirty="0"/>
          </a:p>
        </p:txBody>
      </p:sp>
    </p:spTree>
    <p:extLst>
      <p:ext uri="{BB962C8B-B14F-4D97-AF65-F5344CB8AC3E}">
        <p14:creationId xmlns:p14="http://schemas.microsoft.com/office/powerpoint/2010/main" val="39257377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56E1D290-FC64-4A60-8153-4491BE17F189}" type="slidenum">
              <a:rPr lang="pt-BR" altLang="pt-BR" sz="1400" smtClean="0">
                <a:solidFill>
                  <a:schemeClr val="bg1"/>
                </a:solidFill>
              </a:rPr>
              <a:pPr>
                <a:spcBef>
                  <a:spcPct val="0"/>
                </a:spcBef>
                <a:buSzTx/>
                <a:buFontTx/>
                <a:buNone/>
              </a:pPr>
              <a:t>18</a:t>
            </a:fld>
            <a:endParaRPr lang="pt-BR" altLang="pt-BR" sz="1400" smtClean="0">
              <a:solidFill>
                <a:schemeClr val="bg1"/>
              </a:solidFill>
            </a:endParaRPr>
          </a:p>
        </p:txBody>
      </p:sp>
      <p:sp>
        <p:nvSpPr>
          <p:cNvPr id="48131" name="Rectangle 2" descr="Large confetti"/>
          <p:cNvSpPr>
            <a:spLocks noGrp="1" noChangeArrowheads="1"/>
          </p:cNvSpPr>
          <p:nvPr>
            <p:ph type="title"/>
          </p:nvPr>
        </p:nvSpPr>
        <p:spPr>
          <a:xfrm>
            <a:off x="1115616" y="476672"/>
            <a:ext cx="6841182" cy="445839"/>
          </a:xfrm>
        </p:spPr>
        <p:txBody>
          <a:bodyPr/>
          <a:lstStyle/>
          <a:p>
            <a:pPr algn="ctr" eaLnBrk="1" hangingPunct="1"/>
            <a:r>
              <a:rPr lang="pt-BR" altLang="pt-BR" sz="2400" b="1" dirty="0" smtClean="0"/>
              <a:t>O ZODÍACO</a:t>
            </a:r>
          </a:p>
        </p:txBody>
      </p:sp>
      <p:sp>
        <p:nvSpPr>
          <p:cNvPr id="3" name="CaixaDeTexto 2"/>
          <p:cNvSpPr txBox="1"/>
          <p:nvPr/>
        </p:nvSpPr>
        <p:spPr>
          <a:xfrm>
            <a:off x="4283968" y="1844824"/>
            <a:ext cx="4644008" cy="1569660"/>
          </a:xfrm>
          <a:prstGeom prst="rect">
            <a:avLst/>
          </a:prstGeom>
          <a:noFill/>
        </p:spPr>
        <p:txBody>
          <a:bodyPr wrap="square" rtlCol="0">
            <a:spAutoFit/>
          </a:bodyPr>
          <a:lstStyle/>
          <a:p>
            <a:pPr algn="just"/>
            <a:r>
              <a:rPr lang="pt-BR" dirty="0" smtClean="0"/>
              <a:t>     Chama-se </a:t>
            </a:r>
            <a:r>
              <a:rPr lang="pt-BR" b="1" i="1" dirty="0" smtClean="0"/>
              <a:t>zodíaco</a:t>
            </a:r>
            <a:r>
              <a:rPr lang="pt-BR" b="1" dirty="0" smtClean="0"/>
              <a:t> </a:t>
            </a:r>
            <a:r>
              <a:rPr lang="pt-BR" dirty="0" smtClean="0"/>
              <a:t>ao conjunto de constelações ao </a:t>
            </a:r>
            <a:r>
              <a:rPr lang="pt-BR" dirty="0"/>
              <a:t>longo </a:t>
            </a:r>
            <a:r>
              <a:rPr lang="pt-BR" dirty="0" smtClean="0"/>
              <a:t>da eclíptica</a:t>
            </a:r>
            <a:r>
              <a:rPr lang="pt-BR" dirty="0"/>
              <a:t> (o caminho aparente </a:t>
            </a:r>
            <a:r>
              <a:rPr lang="pt-BR" dirty="0" smtClean="0"/>
              <a:t>percorrido pelo</a:t>
            </a:r>
            <a:r>
              <a:rPr lang="pt-BR" dirty="0"/>
              <a:t> </a:t>
            </a:r>
            <a:r>
              <a:rPr lang="pt-BR" dirty="0" smtClean="0"/>
              <a:t>Sol</a:t>
            </a:r>
            <a:r>
              <a:rPr lang="pt-BR" dirty="0"/>
              <a:t> durante o </a:t>
            </a:r>
            <a:r>
              <a:rPr lang="pt-BR" dirty="0" smtClean="0"/>
              <a:t>ano).</a:t>
            </a:r>
            <a:endParaRPr lang="pt-BR" dirty="0"/>
          </a:p>
        </p:txBody>
      </p:sp>
      <p:graphicFrame>
        <p:nvGraphicFramePr>
          <p:cNvPr id="4" name="Tabela 3"/>
          <p:cNvGraphicFramePr>
            <a:graphicFrameLocks noGrp="1"/>
          </p:cNvGraphicFramePr>
          <p:nvPr>
            <p:extLst>
              <p:ext uri="{D42A27DB-BD31-4B8C-83A1-F6EECF244321}">
                <p14:modId xmlns:p14="http://schemas.microsoft.com/office/powerpoint/2010/main" val="2108493531"/>
              </p:ext>
            </p:extLst>
          </p:nvPr>
        </p:nvGraphicFramePr>
        <p:xfrm>
          <a:off x="288180" y="1905002"/>
          <a:ext cx="3851772" cy="4692345"/>
        </p:xfrm>
        <a:graphic>
          <a:graphicData uri="http://schemas.openxmlformats.org/drawingml/2006/table">
            <a:tbl>
              <a:tblPr/>
              <a:tblGrid>
                <a:gridCol w="962943"/>
                <a:gridCol w="962943"/>
                <a:gridCol w="962943"/>
                <a:gridCol w="962943"/>
              </a:tblGrid>
              <a:tr h="464589">
                <a:tc>
                  <a:txBody>
                    <a:bodyPr/>
                    <a:lstStyle/>
                    <a:p>
                      <a:pPr algn="ctr"/>
                      <a:r>
                        <a:rPr lang="pt-BR" sz="800" u="sng" dirty="0">
                          <a:solidFill>
                            <a:srgbClr val="0B0080"/>
                          </a:solidFill>
                          <a:effectLst/>
                          <a:hlinkClick r:id="rId4" tooltip="Constelação"/>
                        </a:rPr>
                        <a:t>Constelação</a:t>
                      </a:r>
                      <a:endParaRPr lang="pt-BR" sz="800" dirty="0">
                        <a:effectLst/>
                      </a:endParaRPr>
                    </a:p>
                  </a:txBody>
                  <a:tcPr marL="41495" marR="90770"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pt-BR" sz="800">
                          <a:effectLst/>
                        </a:rPr>
                        <a:t>Período de Passagem</a:t>
                      </a:r>
                    </a:p>
                  </a:txBody>
                  <a:tcPr marL="41495" marR="90770"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pt-BR" sz="800">
                          <a:effectLst/>
                        </a:rPr>
                        <a:t>Dias de permanência do Sol</a:t>
                      </a:r>
                    </a:p>
                  </a:txBody>
                  <a:tcPr marL="41495" marR="90770"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pt-BR" sz="800">
                          <a:effectLst/>
                        </a:rPr>
                        <a:t>Estrela mais Brilhante</a:t>
                      </a:r>
                    </a:p>
                  </a:txBody>
                  <a:tcPr marL="41495" marR="90770"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r>
              <a:tr h="325212">
                <a:tc>
                  <a:txBody>
                    <a:bodyPr/>
                    <a:lstStyle/>
                    <a:p>
                      <a:r>
                        <a:rPr lang="pt-BR" sz="800" u="none" strike="noStrike">
                          <a:solidFill>
                            <a:srgbClr val="0B0080"/>
                          </a:solidFill>
                          <a:effectLst/>
                          <a:hlinkClick r:id="rId5" tooltip="Aries"/>
                        </a:rPr>
                        <a:t>Áries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19 de abril a 13 de maio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25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6" tooltip="Alpha Arietis"/>
                        </a:rPr>
                        <a:t>Hamal</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7" tooltip="Taurus"/>
                        </a:rPr>
                        <a:t>Touro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14 de maio a 19 de junho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37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8" tooltip="Aldebaran"/>
                        </a:rPr>
                        <a:t>Aldebaran</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9" tooltip="Gemini (constelação)"/>
                        </a:rPr>
                        <a:t>Gêmeos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20 de junho a 20 de julho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31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10" tooltip="Pólux (estrela)"/>
                        </a:rPr>
                        <a:t>Beta Geminorum (Pollux)</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11" tooltip="Cancer"/>
                        </a:rPr>
                        <a:t>Câncer</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21 de julho a 9 de agosto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20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12" tooltip="Beta Cancri"/>
                        </a:rPr>
                        <a:t>Al Tarf</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dirty="0">
                          <a:solidFill>
                            <a:srgbClr val="0B0080"/>
                          </a:solidFill>
                          <a:effectLst/>
                          <a:hlinkClick r:id="rId13" tooltip="Leo"/>
                        </a:rPr>
                        <a:t>Leão</a:t>
                      </a:r>
                      <a:endParaRPr lang="pt-BR" sz="800" dirty="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dirty="0">
                          <a:effectLst/>
                        </a:rPr>
                        <a:t>10 de agosto a 15 de setembro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37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14" tooltip="Regulus"/>
                        </a:rPr>
                        <a:t>Regulus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dirty="0">
                          <a:solidFill>
                            <a:srgbClr val="0B0080"/>
                          </a:solidFill>
                          <a:effectLst/>
                          <a:hlinkClick r:id="rId15" tooltip="Virgo"/>
                        </a:rPr>
                        <a:t>Virgem</a:t>
                      </a:r>
                      <a:endParaRPr lang="pt-BR" sz="800" dirty="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16 de setembro a 30 de outubro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45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16" tooltip="Spica"/>
                        </a:rPr>
                        <a:t>Spica</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17" tooltip="Libra (constelação)"/>
                        </a:rPr>
                        <a:t>Libra</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31 de outubro a 22 de novembro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23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18" tooltip="Beta Librae"/>
                        </a:rPr>
                        <a:t>Zubeneschamali</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19" tooltip="Scorpius"/>
                        </a:rPr>
                        <a:t>Escorpião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23 de novembro a 29 de novembro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7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20" tooltip="Antares"/>
                        </a:rPr>
                        <a:t>Antares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21" tooltip="Ophiuchus"/>
                        </a:rPr>
                        <a:t>Serpentário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30 de novembro a 17 de dezembro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18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22" tooltip="Alpha Ophiuchi"/>
                        </a:rPr>
                        <a:t>Rasalhague</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23" tooltip="Sagittarius"/>
                        </a:rPr>
                        <a:t>Sagitário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18 de dezembro a 18 de janeiro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32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24" tooltip="Epsilon Sagittarii"/>
                        </a:rPr>
                        <a:t>Kaus Australis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25" tooltip="Capricornus"/>
                        </a:rPr>
                        <a:t>Capricórnio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19 de janeiro a 15 de fevereiro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28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26" tooltip="Delta Capricorni"/>
                        </a:rPr>
                        <a:t>Deneb Algedi</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27" tooltip="Aquarius"/>
                        </a:rPr>
                        <a:t>Aquário</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16 de fevereiro a 11 de março</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24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a:solidFill>
                            <a:srgbClr val="0B0080"/>
                          </a:solidFill>
                          <a:effectLst/>
                          <a:hlinkClick r:id="rId28" tooltip="Beta Aquarii"/>
                        </a:rPr>
                        <a:t>Sadalsuud</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r h="325212">
                <a:tc>
                  <a:txBody>
                    <a:bodyPr/>
                    <a:lstStyle/>
                    <a:p>
                      <a:r>
                        <a:rPr lang="pt-BR" sz="800" u="none" strike="noStrike">
                          <a:solidFill>
                            <a:srgbClr val="0B0080"/>
                          </a:solidFill>
                          <a:effectLst/>
                          <a:hlinkClick r:id="rId29" tooltip="Pisces"/>
                        </a:rPr>
                        <a:t>Peixes</a:t>
                      </a:r>
                      <a:endParaRPr lang="pt-BR" sz="80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12 de março a 18 de abril</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a:effectLst/>
                        </a:rPr>
                        <a:t>38 dias</a:t>
                      </a: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pt-BR" sz="800" u="none" strike="noStrike" dirty="0" err="1">
                          <a:solidFill>
                            <a:srgbClr val="0B0080"/>
                          </a:solidFill>
                          <a:effectLst/>
                          <a:hlinkClick r:id="rId30" tooltip="Eta Piscium"/>
                        </a:rPr>
                        <a:t>Eta</a:t>
                      </a:r>
                      <a:r>
                        <a:rPr lang="pt-BR" sz="800" u="none" strike="noStrike" dirty="0">
                          <a:solidFill>
                            <a:srgbClr val="0B0080"/>
                          </a:solidFill>
                          <a:effectLst/>
                          <a:hlinkClick r:id="rId30" tooltip="Eta Piscium"/>
                        </a:rPr>
                        <a:t> </a:t>
                      </a:r>
                      <a:r>
                        <a:rPr lang="pt-BR" sz="800" u="none" strike="noStrike" dirty="0" err="1">
                          <a:solidFill>
                            <a:srgbClr val="0B0080"/>
                          </a:solidFill>
                          <a:effectLst/>
                          <a:hlinkClick r:id="rId30" tooltip="Eta Piscium"/>
                        </a:rPr>
                        <a:t>Piscium</a:t>
                      </a:r>
                      <a:endParaRPr lang="pt-BR" sz="800" dirty="0">
                        <a:effectLst/>
                      </a:endParaRPr>
                    </a:p>
                  </a:txBody>
                  <a:tcPr marL="41495" marR="41495" marT="20748" marB="20748"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r>
            </a:tbl>
          </a:graphicData>
        </a:graphic>
      </p:graphicFrame>
      <p:sp>
        <p:nvSpPr>
          <p:cNvPr id="6" name="CaixaDeTexto 5"/>
          <p:cNvSpPr txBox="1"/>
          <p:nvPr/>
        </p:nvSpPr>
        <p:spPr>
          <a:xfrm>
            <a:off x="4283968" y="3284984"/>
            <a:ext cx="4644008" cy="2308324"/>
          </a:xfrm>
          <a:prstGeom prst="rect">
            <a:avLst/>
          </a:prstGeom>
          <a:noFill/>
        </p:spPr>
        <p:txBody>
          <a:bodyPr wrap="square" rtlCol="0">
            <a:spAutoFit/>
          </a:bodyPr>
          <a:lstStyle/>
          <a:p>
            <a:pPr algn="just"/>
            <a:r>
              <a:rPr lang="pt-BR" dirty="0" smtClean="0"/>
              <a:t>     As 13 constelações</a:t>
            </a:r>
            <a:r>
              <a:rPr lang="pt-BR" dirty="0"/>
              <a:t> que compõem o </a:t>
            </a:r>
            <a:r>
              <a:rPr lang="pt-BR" dirty="0" smtClean="0"/>
              <a:t>zodíaco </a:t>
            </a:r>
            <a:r>
              <a:rPr lang="pt-BR" dirty="0"/>
              <a:t>encontram-se na tabela ao </a:t>
            </a:r>
            <a:r>
              <a:rPr lang="pt-BR" dirty="0" smtClean="0"/>
              <a:t>lado, de acordo com a divisão </a:t>
            </a:r>
            <a:r>
              <a:rPr lang="pt-BR" dirty="0"/>
              <a:t>feita </a:t>
            </a:r>
            <a:r>
              <a:rPr lang="pt-BR" dirty="0" smtClean="0"/>
              <a:t>pela União Astronômica Internacional, em 1930.</a:t>
            </a:r>
            <a:endParaRPr lang="pt-BR" dirty="0"/>
          </a:p>
        </p:txBody>
      </p:sp>
    </p:spTree>
    <p:extLst>
      <p:ext uri="{BB962C8B-B14F-4D97-AF65-F5344CB8AC3E}">
        <p14:creationId xmlns:p14="http://schemas.microsoft.com/office/powerpoint/2010/main" val="16662818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19</a:t>
            </a:fld>
            <a:endParaRPr lang="pt-BR" altLang="pt-BR" sz="1400" smtClean="0">
              <a:solidFill>
                <a:schemeClr val="bg1"/>
              </a:solidFill>
            </a:endParaRPr>
          </a:p>
        </p:txBody>
      </p:sp>
      <p:sp>
        <p:nvSpPr>
          <p:cNvPr id="49155" name="Rectangle 2" descr="Large confetti"/>
          <p:cNvSpPr>
            <a:spLocks noGrp="1" noChangeArrowheads="1"/>
          </p:cNvSpPr>
          <p:nvPr>
            <p:ph type="title"/>
          </p:nvPr>
        </p:nvSpPr>
        <p:spPr>
          <a:xfrm>
            <a:off x="1165374" y="260648"/>
            <a:ext cx="6430962" cy="877888"/>
          </a:xfrm>
        </p:spPr>
        <p:txBody>
          <a:bodyPr/>
          <a:lstStyle/>
          <a:p>
            <a:pPr algn="ctr" eaLnBrk="1" hangingPunct="1"/>
            <a:r>
              <a:rPr lang="pt-BR" altLang="pt-BR" sz="2400" b="1" dirty="0" smtClean="0"/>
              <a:t>AS OBRAS DE</a:t>
            </a:r>
            <a:br>
              <a:rPr lang="pt-BR" altLang="pt-BR" sz="2400" b="1" dirty="0" smtClean="0"/>
            </a:br>
            <a:r>
              <a:rPr lang="pt-BR" altLang="pt-BR" sz="2400" b="1" dirty="0" smtClean="0"/>
              <a:t>CLÁUDIO PTOLOMEU (100-170) </a:t>
            </a:r>
          </a:p>
        </p:txBody>
      </p:sp>
      <p:sp>
        <p:nvSpPr>
          <p:cNvPr id="49156" name="Rectangle 3"/>
          <p:cNvSpPr>
            <a:spLocks noGrp="1" noChangeArrowheads="1"/>
          </p:cNvSpPr>
          <p:nvPr>
            <p:ph type="body" idx="1"/>
          </p:nvPr>
        </p:nvSpPr>
        <p:spPr>
          <a:xfrm>
            <a:off x="107504" y="1844824"/>
            <a:ext cx="8928992" cy="1458097"/>
          </a:xfrm>
        </p:spPr>
        <p:txBody>
          <a:bodyPr/>
          <a:lstStyle/>
          <a:p>
            <a:pPr marL="0" indent="0" algn="just">
              <a:buNone/>
            </a:pPr>
            <a:r>
              <a:rPr lang="pt-BR" sz="2200" dirty="0" smtClean="0"/>
              <a:t>     </a:t>
            </a:r>
            <a:r>
              <a:rPr lang="pt-BR" sz="2400" dirty="0" smtClean="0"/>
              <a:t>Embora considere a Terra imóvel no centro do universo, </a:t>
            </a:r>
            <a:r>
              <a:rPr lang="pt-BR" sz="2400" dirty="0"/>
              <a:t>Ptolomeu </a:t>
            </a:r>
            <a:r>
              <a:rPr lang="pt-BR" sz="2400" dirty="0" smtClean="0"/>
              <a:t>não a considera como </a:t>
            </a:r>
            <a:r>
              <a:rPr lang="pt-BR" sz="2400" dirty="0"/>
              <a:t>centro </a:t>
            </a:r>
            <a:r>
              <a:rPr lang="pt-BR" sz="2400" dirty="0" smtClean="0"/>
              <a:t>das </a:t>
            </a:r>
            <a:r>
              <a:rPr lang="pt-BR" sz="2400" dirty="0"/>
              <a:t>esferas </a:t>
            </a:r>
            <a:r>
              <a:rPr lang="pt-BR" sz="2400" dirty="0" smtClean="0"/>
              <a:t>cristalinas que movem os planetas (seguindo desta forma, quase </a:t>
            </a:r>
            <a:r>
              <a:rPr lang="pt-BR" sz="2400" dirty="0"/>
              <a:t>todos os seus </a:t>
            </a:r>
            <a:r>
              <a:rPr lang="pt-BR" sz="2400" dirty="0" smtClean="0"/>
              <a:t>predecessores), </a:t>
            </a:r>
            <a:r>
              <a:rPr lang="pt-BR" sz="2400" dirty="0" smtClean="0"/>
              <a:t>pois estas encontram-se deslocadas em relação ao centro da esfera celeste.</a:t>
            </a:r>
            <a:endParaRPr lang="pt-BR" sz="2400" dirty="0"/>
          </a:p>
        </p:txBody>
      </p:sp>
      <p:pic>
        <p:nvPicPr>
          <p:cNvPr id="49157"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07504" y="3633783"/>
            <a:ext cx="8928992" cy="159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None/>
            </a:pPr>
            <a:r>
              <a:rPr lang="pt-BR" altLang="pt-BR" sz="2800" kern="0" dirty="0" smtClean="0"/>
              <a:t>    </a:t>
            </a:r>
            <a:r>
              <a:rPr lang="pt-BR" sz="2400" dirty="0"/>
              <a:t>Utilizando conceitos e recursos como </a:t>
            </a:r>
            <a:r>
              <a:rPr lang="pt-BR" sz="2400" dirty="0" smtClean="0"/>
              <a:t>esferas excêntricas, deferentes e epiciclos, </a:t>
            </a:r>
            <a:r>
              <a:rPr lang="pt-BR" sz="2400" dirty="0"/>
              <a:t>os astrônomos gregos e helenísticos foram gradualmente aperfeiçoando observações e elaborando modelos para dar conta dos fenômenos planetários</a:t>
            </a:r>
            <a:r>
              <a:rPr lang="pt-BR" sz="2400" dirty="0" smtClean="0"/>
              <a:t>.</a:t>
            </a:r>
            <a:endParaRPr lang="pt-BR" altLang="pt-BR" sz="2400" i="1" kern="0" dirty="0"/>
          </a:p>
        </p:txBody>
      </p:sp>
      <p:sp>
        <p:nvSpPr>
          <p:cNvPr id="9" name="Rectangle 3"/>
          <p:cNvSpPr txBox="1">
            <a:spLocks noChangeArrowheads="1"/>
          </p:cNvSpPr>
          <p:nvPr/>
        </p:nvSpPr>
        <p:spPr bwMode="auto">
          <a:xfrm>
            <a:off x="107504" y="5157192"/>
            <a:ext cx="892899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None/>
            </a:pPr>
            <a:r>
              <a:rPr lang="pt-BR" sz="2200" dirty="0" smtClean="0"/>
              <a:t>     </a:t>
            </a:r>
            <a:r>
              <a:rPr lang="pt-BR" sz="2400" dirty="0" smtClean="0"/>
              <a:t>A </a:t>
            </a:r>
            <a:r>
              <a:rPr lang="pt-BR" sz="2400" dirty="0"/>
              <a:t>culminação desse trabalho foi a obra de Ptolomeu. Dois de seus livros astronômicos chegaram, completos, até nós: o </a:t>
            </a:r>
            <a:r>
              <a:rPr lang="pt-BR" sz="2400" b="1" i="1" dirty="0" err="1"/>
              <a:t>Almagesto</a:t>
            </a:r>
            <a:r>
              <a:rPr lang="pt-BR" sz="2400" dirty="0"/>
              <a:t> e </a:t>
            </a:r>
            <a:r>
              <a:rPr lang="pt-BR" sz="2400" b="1" i="1" dirty="0"/>
              <a:t>As Hipóteses dos Planetas</a:t>
            </a:r>
            <a:r>
              <a:rPr lang="pt-BR" sz="2400" dirty="0"/>
              <a:t>.</a:t>
            </a:r>
          </a:p>
          <a:p>
            <a:pPr marL="0" indent="0" algn="just" eaLnBrk="1" hangingPunct="1">
              <a:spcBef>
                <a:spcPts val="0"/>
              </a:spcBef>
              <a:buFontTx/>
              <a:buNone/>
            </a:pPr>
            <a:endParaRPr lang="pt-BR" altLang="pt-BR" sz="2400" i="1" kern="0" dirty="0"/>
          </a:p>
        </p:txBody>
      </p:sp>
    </p:spTree>
    <p:extLst>
      <p:ext uri="{BB962C8B-B14F-4D97-AF65-F5344CB8AC3E}">
        <p14:creationId xmlns:p14="http://schemas.microsoft.com/office/powerpoint/2010/main" val="12111685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C2C3988-A211-4821-9411-A4D7D796A7DC}" type="slidenum">
              <a:rPr lang="pt-BR" altLang="pt-BR" sz="1400" smtClean="0">
                <a:solidFill>
                  <a:schemeClr val="bg1"/>
                </a:solidFill>
              </a:rPr>
              <a:pPr>
                <a:spcBef>
                  <a:spcPct val="0"/>
                </a:spcBef>
                <a:buSzTx/>
                <a:buFontTx/>
                <a:buNone/>
              </a:pPr>
              <a:t>2</a:t>
            </a:fld>
            <a:endParaRPr lang="pt-BR" altLang="pt-BR" sz="1400" smtClean="0">
              <a:solidFill>
                <a:schemeClr val="bg1"/>
              </a:solidFill>
            </a:endParaRPr>
          </a:p>
        </p:txBody>
      </p:sp>
      <p:sp>
        <p:nvSpPr>
          <p:cNvPr id="6147"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400"/>
          </a:p>
        </p:txBody>
      </p:sp>
      <p:sp>
        <p:nvSpPr>
          <p:cNvPr id="6148" name="Rectangle 2" descr="Large confetti"/>
          <p:cNvSpPr>
            <a:spLocks noGrp="1" noChangeArrowheads="1"/>
          </p:cNvSpPr>
          <p:nvPr>
            <p:ph type="title"/>
          </p:nvPr>
        </p:nvSpPr>
        <p:spPr>
          <a:xfrm>
            <a:off x="1547664" y="371475"/>
            <a:ext cx="5976664" cy="825500"/>
          </a:xfrm>
        </p:spPr>
        <p:txBody>
          <a:bodyPr/>
          <a:lstStyle/>
          <a:p>
            <a:pPr algn="ctr" eaLnBrk="1" hangingPunct="1"/>
            <a:r>
              <a:rPr lang="pt-BR" altLang="pt-BR" sz="2400" b="1" dirty="0" smtClean="0">
                <a:solidFill>
                  <a:schemeClr val="tx1"/>
                </a:solidFill>
              </a:rPr>
              <a:t>LOCALIZAÇÃO DE</a:t>
            </a:r>
            <a:br>
              <a:rPr lang="pt-BR" altLang="pt-BR" sz="2400" b="1" dirty="0" smtClean="0">
                <a:solidFill>
                  <a:schemeClr val="tx1"/>
                </a:solidFill>
              </a:rPr>
            </a:br>
            <a:r>
              <a:rPr lang="pt-BR" altLang="pt-BR" sz="2400" b="1" dirty="0" smtClean="0">
                <a:solidFill>
                  <a:schemeClr val="tx1"/>
                </a:solidFill>
              </a:rPr>
              <a:t>PERGA, NICEIA E ALEXANDRIA</a:t>
            </a:r>
            <a:endParaRPr lang="pt-BR" altLang="pt-BR" sz="2400" dirty="0" smtClean="0">
              <a:solidFill>
                <a:schemeClr val="tx1"/>
              </a:solidFill>
            </a:endParaRPr>
          </a:p>
        </p:txBody>
      </p:sp>
      <p:sp>
        <p:nvSpPr>
          <p:cNvPr id="6149" name="AutoShape 24" descr="Resultado de imagem para demócrito de abder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pt-BR" altLang="pt-BR" sz="2400"/>
          </a:p>
        </p:txBody>
      </p:sp>
      <p:pic>
        <p:nvPicPr>
          <p:cNvPr id="6154" name="Picture 10" descr="Resultado de imagem para mar mediterrâneo oriental"/>
          <p:cNvPicPr>
            <a:picLocks noChangeAspect="1" noChangeArrowheads="1"/>
          </p:cNvPicPr>
          <p:nvPr/>
        </p:nvPicPr>
        <p:blipFill rotWithShape="1">
          <a:blip r:embed="rId3">
            <a:extLst>
              <a:ext uri="{28A0092B-C50C-407E-A947-70E740481C1C}">
                <a14:useLocalDpi xmlns:a14="http://schemas.microsoft.com/office/drawing/2010/main" val="0"/>
              </a:ext>
            </a:extLst>
          </a:blip>
          <a:srcRect l="391" t="16087" r="6166" b="15664"/>
          <a:stretch/>
        </p:blipFill>
        <p:spPr bwMode="auto">
          <a:xfrm>
            <a:off x="683568" y="1944688"/>
            <a:ext cx="7704856" cy="422061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6012160" y="3429000"/>
            <a:ext cx="936104" cy="707886"/>
          </a:xfrm>
          <a:prstGeom prst="rect">
            <a:avLst/>
          </a:prstGeom>
          <a:noFill/>
        </p:spPr>
        <p:txBody>
          <a:bodyPr wrap="square" rtlCol="0">
            <a:spAutoFit/>
          </a:bodyPr>
          <a:lstStyle/>
          <a:p>
            <a:r>
              <a:rPr lang="pt-BR" sz="4000" dirty="0" smtClean="0"/>
              <a:t>.</a:t>
            </a:r>
            <a:endParaRPr lang="pt-BR" sz="4000" dirty="0"/>
          </a:p>
        </p:txBody>
      </p:sp>
      <p:sp>
        <p:nvSpPr>
          <p:cNvPr id="11" name="CaixaDeTexto 10"/>
          <p:cNvSpPr txBox="1"/>
          <p:nvPr/>
        </p:nvSpPr>
        <p:spPr>
          <a:xfrm>
            <a:off x="6660232" y="4953362"/>
            <a:ext cx="936104" cy="707886"/>
          </a:xfrm>
          <a:prstGeom prst="rect">
            <a:avLst/>
          </a:prstGeom>
          <a:noFill/>
        </p:spPr>
        <p:txBody>
          <a:bodyPr wrap="square" rtlCol="0">
            <a:spAutoFit/>
          </a:bodyPr>
          <a:lstStyle/>
          <a:p>
            <a:r>
              <a:rPr lang="pt-BR" sz="4000" dirty="0" smtClean="0"/>
              <a:t>.</a:t>
            </a:r>
            <a:endParaRPr lang="pt-BR" sz="4000" dirty="0"/>
          </a:p>
        </p:txBody>
      </p:sp>
      <p:sp>
        <p:nvSpPr>
          <p:cNvPr id="12" name="CaixaDeTexto 11"/>
          <p:cNvSpPr txBox="1"/>
          <p:nvPr/>
        </p:nvSpPr>
        <p:spPr>
          <a:xfrm>
            <a:off x="6228184" y="3212976"/>
            <a:ext cx="1088504" cy="707886"/>
          </a:xfrm>
          <a:prstGeom prst="rect">
            <a:avLst/>
          </a:prstGeom>
          <a:noFill/>
        </p:spPr>
        <p:txBody>
          <a:bodyPr wrap="square" rtlCol="0">
            <a:spAutoFit/>
          </a:bodyPr>
          <a:lstStyle/>
          <a:p>
            <a:r>
              <a:rPr lang="pt-BR" sz="4000" dirty="0" smtClean="0"/>
              <a:t>.</a:t>
            </a:r>
            <a:endParaRPr lang="pt-BR" sz="4000" dirty="0"/>
          </a:p>
        </p:txBody>
      </p:sp>
      <p:sp>
        <p:nvSpPr>
          <p:cNvPr id="3" name="CaixaDeTexto 2"/>
          <p:cNvSpPr txBox="1"/>
          <p:nvPr/>
        </p:nvSpPr>
        <p:spPr>
          <a:xfrm>
            <a:off x="6372200" y="3717032"/>
            <a:ext cx="936104" cy="338554"/>
          </a:xfrm>
          <a:prstGeom prst="rect">
            <a:avLst/>
          </a:prstGeom>
          <a:noFill/>
        </p:spPr>
        <p:txBody>
          <a:bodyPr wrap="square" rtlCol="0">
            <a:spAutoFit/>
          </a:bodyPr>
          <a:lstStyle/>
          <a:p>
            <a:r>
              <a:rPr lang="pt-BR" sz="1600" b="1" dirty="0" smtClean="0"/>
              <a:t>Niceia</a:t>
            </a:r>
            <a:endParaRPr lang="pt-BR" sz="1600" b="1" dirty="0"/>
          </a:p>
        </p:txBody>
      </p:sp>
      <p:sp>
        <p:nvSpPr>
          <p:cNvPr id="14" name="CaixaDeTexto 13"/>
          <p:cNvSpPr txBox="1"/>
          <p:nvPr/>
        </p:nvSpPr>
        <p:spPr>
          <a:xfrm>
            <a:off x="6084168" y="3933056"/>
            <a:ext cx="864096" cy="338554"/>
          </a:xfrm>
          <a:prstGeom prst="rect">
            <a:avLst/>
          </a:prstGeom>
          <a:noFill/>
        </p:spPr>
        <p:txBody>
          <a:bodyPr wrap="square" rtlCol="0">
            <a:spAutoFit/>
          </a:bodyPr>
          <a:lstStyle/>
          <a:p>
            <a:r>
              <a:rPr lang="pt-BR" sz="1600" b="1" dirty="0" err="1" smtClean="0"/>
              <a:t>Perga</a:t>
            </a:r>
            <a:endParaRPr lang="pt-BR" sz="1600" b="1" dirty="0"/>
          </a:p>
        </p:txBody>
      </p:sp>
      <p:sp>
        <p:nvSpPr>
          <p:cNvPr id="15" name="CaixaDeTexto 14"/>
          <p:cNvSpPr txBox="1"/>
          <p:nvPr/>
        </p:nvSpPr>
        <p:spPr>
          <a:xfrm>
            <a:off x="6524600" y="5085184"/>
            <a:ext cx="1287760" cy="338554"/>
          </a:xfrm>
          <a:prstGeom prst="rect">
            <a:avLst/>
          </a:prstGeom>
          <a:noFill/>
        </p:spPr>
        <p:txBody>
          <a:bodyPr wrap="square" rtlCol="0">
            <a:spAutoFit/>
          </a:bodyPr>
          <a:lstStyle/>
          <a:p>
            <a:r>
              <a:rPr lang="pt-BR" sz="1600" b="1" dirty="0" smtClean="0"/>
              <a:t>Alexandria</a:t>
            </a:r>
            <a:endParaRPr lang="pt-BR" sz="1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20</a:t>
            </a:fld>
            <a:endParaRPr lang="pt-BR" altLang="pt-BR" sz="1400" smtClean="0">
              <a:solidFill>
                <a:schemeClr val="bg1"/>
              </a:solidFill>
            </a:endParaRPr>
          </a:p>
        </p:txBody>
      </p:sp>
      <p:sp>
        <p:nvSpPr>
          <p:cNvPr id="49155" name="Rectangle 2" descr="Large confetti"/>
          <p:cNvSpPr>
            <a:spLocks noGrp="1" noChangeArrowheads="1"/>
          </p:cNvSpPr>
          <p:nvPr>
            <p:ph type="title"/>
          </p:nvPr>
        </p:nvSpPr>
        <p:spPr>
          <a:xfrm>
            <a:off x="1165374" y="260648"/>
            <a:ext cx="6430962" cy="877888"/>
          </a:xfrm>
        </p:spPr>
        <p:txBody>
          <a:bodyPr/>
          <a:lstStyle/>
          <a:p>
            <a:pPr algn="ctr" eaLnBrk="1" hangingPunct="1"/>
            <a:r>
              <a:rPr lang="pt-BR" altLang="pt-BR" sz="2400" b="1" dirty="0" smtClean="0"/>
              <a:t>AS OBRAS DE</a:t>
            </a:r>
            <a:br>
              <a:rPr lang="pt-BR" altLang="pt-BR" sz="2400" b="1" dirty="0" smtClean="0"/>
            </a:br>
            <a:r>
              <a:rPr lang="pt-BR" altLang="pt-BR" sz="2400" b="1" dirty="0" smtClean="0"/>
              <a:t>CLÁUDIO PTOLOMEU (100-170) </a:t>
            </a:r>
          </a:p>
        </p:txBody>
      </p:sp>
      <p:pic>
        <p:nvPicPr>
          <p:cNvPr id="49157"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107504" y="1844824"/>
            <a:ext cx="8928992" cy="107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dirty="0" smtClean="0"/>
              <a:t>     </a:t>
            </a:r>
            <a:r>
              <a:rPr lang="pt-BR" sz="2400" dirty="0" smtClean="0"/>
              <a:t>O </a:t>
            </a:r>
            <a:r>
              <a:rPr lang="pt-BR" sz="2400" b="1" i="1" dirty="0" err="1" smtClean="0"/>
              <a:t>Almagesto</a:t>
            </a:r>
            <a:r>
              <a:rPr lang="pt-BR" sz="2400" dirty="0" smtClean="0"/>
              <a:t> apresentou </a:t>
            </a:r>
            <a:r>
              <a:rPr lang="pt-BR" sz="2400" dirty="0"/>
              <a:t>uma teoria matemática coerente, completa e com as melhores previsões para os movimentos do Sol, da Lua e dos planetas conhecidas até então</a:t>
            </a:r>
            <a:r>
              <a:rPr lang="pt-BR" sz="2400" dirty="0" smtClean="0"/>
              <a:t>.</a:t>
            </a:r>
            <a:endParaRPr lang="pt-BR" sz="2400" dirty="0"/>
          </a:p>
        </p:txBody>
      </p:sp>
      <p:sp>
        <p:nvSpPr>
          <p:cNvPr id="12" name="Rectangle 3"/>
          <p:cNvSpPr txBox="1">
            <a:spLocks noChangeArrowheads="1"/>
          </p:cNvSpPr>
          <p:nvPr/>
        </p:nvSpPr>
        <p:spPr bwMode="auto">
          <a:xfrm>
            <a:off x="107504" y="2924944"/>
            <a:ext cx="8928992" cy="11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dirty="0" smtClean="0"/>
              <a:t>     </a:t>
            </a:r>
            <a:r>
              <a:rPr lang="pt-BR" sz="2400" dirty="0" smtClean="0"/>
              <a:t>A obra </a:t>
            </a:r>
            <a:r>
              <a:rPr lang="pt-BR" sz="2400" b="1" i="1" dirty="0" smtClean="0"/>
              <a:t>As Hipóteses </a:t>
            </a:r>
            <a:r>
              <a:rPr lang="pt-BR" sz="2400" b="1" i="1" dirty="0"/>
              <a:t>dos </a:t>
            </a:r>
            <a:r>
              <a:rPr lang="pt-BR" sz="2400" b="1" i="1" dirty="0" smtClean="0"/>
              <a:t>Planetas</a:t>
            </a:r>
            <a:r>
              <a:rPr lang="pt-BR" sz="2400" dirty="0" smtClean="0"/>
              <a:t> </a:t>
            </a:r>
            <a:r>
              <a:rPr lang="pt-BR" sz="2400" dirty="0"/>
              <a:t>trata da estrutura física do universo. Pode-se dizer que essas duas obras resumem toda a astronomia </a:t>
            </a:r>
            <a:r>
              <a:rPr lang="pt-BR" sz="2400" dirty="0" smtClean="0"/>
              <a:t>geocêntrica </a:t>
            </a:r>
            <a:r>
              <a:rPr lang="pt-BR" sz="2400" dirty="0"/>
              <a:t>grega e helenística</a:t>
            </a:r>
            <a:r>
              <a:rPr lang="pt-BR" sz="2400" dirty="0" smtClean="0"/>
              <a:t>.</a:t>
            </a:r>
            <a:endParaRPr lang="pt-BR" sz="2400" dirty="0"/>
          </a:p>
        </p:txBody>
      </p:sp>
    </p:spTree>
    <p:extLst>
      <p:ext uri="{BB962C8B-B14F-4D97-AF65-F5344CB8AC3E}">
        <p14:creationId xmlns:p14="http://schemas.microsoft.com/office/powerpoint/2010/main" val="13501765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21</a:t>
            </a:fld>
            <a:endParaRPr lang="pt-BR" altLang="pt-BR" sz="1400" smtClean="0">
              <a:solidFill>
                <a:schemeClr val="bg1"/>
              </a:solidFill>
            </a:endParaRPr>
          </a:p>
        </p:txBody>
      </p:sp>
      <p:sp>
        <p:nvSpPr>
          <p:cNvPr id="49155" name="Rectangle 2" descr="Large confetti"/>
          <p:cNvSpPr>
            <a:spLocks noGrp="1" noChangeArrowheads="1"/>
          </p:cNvSpPr>
          <p:nvPr>
            <p:ph type="title"/>
          </p:nvPr>
        </p:nvSpPr>
        <p:spPr>
          <a:xfrm>
            <a:off x="1453406" y="476672"/>
            <a:ext cx="6430962" cy="517848"/>
          </a:xfrm>
        </p:spPr>
        <p:txBody>
          <a:bodyPr/>
          <a:lstStyle/>
          <a:p>
            <a:pPr algn="ctr" eaLnBrk="1" hangingPunct="1"/>
            <a:r>
              <a:rPr lang="pt-BR" altLang="pt-BR" sz="2400" b="1" dirty="0" smtClean="0"/>
              <a:t>A DIFÍCIL PREVISÃO DAS “LAÇADAS”</a:t>
            </a:r>
          </a:p>
        </p:txBody>
      </p:sp>
      <p:sp>
        <p:nvSpPr>
          <p:cNvPr id="49156" name="Rectangle 3"/>
          <p:cNvSpPr>
            <a:spLocks noGrp="1" noChangeArrowheads="1"/>
          </p:cNvSpPr>
          <p:nvPr>
            <p:ph type="body" idx="1"/>
          </p:nvPr>
        </p:nvSpPr>
        <p:spPr>
          <a:xfrm>
            <a:off x="107504" y="1772816"/>
            <a:ext cx="8928992" cy="826285"/>
          </a:xfrm>
        </p:spPr>
        <p:txBody>
          <a:bodyPr/>
          <a:lstStyle/>
          <a:p>
            <a:pPr marL="0" indent="0" algn="just" eaLnBrk="1" hangingPunct="1">
              <a:spcBef>
                <a:spcPts val="0"/>
              </a:spcBef>
              <a:buFontTx/>
              <a:buNone/>
            </a:pPr>
            <a:r>
              <a:rPr lang="pt-BR" altLang="pt-BR" sz="2800" dirty="0" smtClean="0"/>
              <a:t>    </a:t>
            </a:r>
            <a:r>
              <a:rPr lang="pt-BR" sz="2400" dirty="0"/>
              <a:t>O modelo de deferente com </a:t>
            </a:r>
            <a:r>
              <a:rPr lang="pt-BR" sz="2400" dirty="0" smtClean="0"/>
              <a:t>epiciclo, </a:t>
            </a:r>
            <a:r>
              <a:rPr lang="pt-BR" sz="2400" dirty="0"/>
              <a:t>que utiliza círculos e movimentos </a:t>
            </a:r>
            <a:r>
              <a:rPr lang="pt-BR" sz="2400" dirty="0" smtClean="0"/>
              <a:t>uniformes, </a:t>
            </a:r>
            <a:r>
              <a:rPr lang="pt-BR" sz="2400" dirty="0"/>
              <a:t>não descreve de forma exata os movimentos celestes observados. </a:t>
            </a:r>
            <a:endParaRPr lang="pt-BR" altLang="pt-BR" sz="2400" i="1" dirty="0"/>
          </a:p>
        </p:txBody>
      </p:sp>
      <p:sp>
        <p:nvSpPr>
          <p:cNvPr id="11" name="Rectangle 3"/>
          <p:cNvSpPr txBox="1">
            <a:spLocks noChangeArrowheads="1"/>
          </p:cNvSpPr>
          <p:nvPr/>
        </p:nvSpPr>
        <p:spPr bwMode="auto">
          <a:xfrm>
            <a:off x="107504" y="2879659"/>
            <a:ext cx="8928992" cy="112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sz="2200" kern="0" dirty="0" smtClean="0"/>
              <a:t>     </a:t>
            </a:r>
            <a:r>
              <a:rPr lang="pt-BR" sz="2400" kern="0" dirty="0" smtClean="0"/>
              <a:t>Pode-se provar que, ao empregar-se um modelo desse tipo, todas as paradas e </a:t>
            </a:r>
            <a:r>
              <a:rPr lang="pt-BR" sz="2400" kern="0" dirty="0" err="1" smtClean="0"/>
              <a:t>retrogradações</a:t>
            </a:r>
            <a:r>
              <a:rPr lang="pt-BR" sz="2400" kern="0" dirty="0" smtClean="0"/>
              <a:t> ocorrerão periodicamente e que o tamanho das “laçadas” (distância angular entre duas paradas) será sempre o mesmo.</a:t>
            </a:r>
            <a:endParaRPr lang="pt-BR" altLang="pt-BR" sz="2400" i="1" kern="0" dirty="0"/>
          </a:p>
        </p:txBody>
      </p:sp>
      <p:sp>
        <p:nvSpPr>
          <p:cNvPr id="12" name="Rectangle 3"/>
          <p:cNvSpPr txBox="1">
            <a:spLocks noChangeArrowheads="1"/>
          </p:cNvSpPr>
          <p:nvPr/>
        </p:nvSpPr>
        <p:spPr bwMode="auto">
          <a:xfrm>
            <a:off x="107504" y="4293096"/>
            <a:ext cx="892899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sz="2200" kern="0" dirty="0" smtClean="0"/>
              <a:t>     </a:t>
            </a:r>
            <a:r>
              <a:rPr lang="pt-BR" sz="2400" kern="0" dirty="0" smtClean="0"/>
              <a:t>No entanto, os movimentos dos planetas são muito mais complicados do que essa previsão, não podendo ser descritos adequadamente pelos modelos que já haviam sido propostos.</a:t>
            </a:r>
            <a:endParaRPr lang="pt-BR" altLang="pt-BR" sz="2400" i="1" kern="0" dirty="0"/>
          </a:p>
        </p:txBody>
      </p:sp>
      <p:sp>
        <p:nvSpPr>
          <p:cNvPr id="13" name="Rectangle 3"/>
          <p:cNvSpPr txBox="1">
            <a:spLocks noChangeArrowheads="1"/>
          </p:cNvSpPr>
          <p:nvPr/>
        </p:nvSpPr>
        <p:spPr bwMode="auto">
          <a:xfrm>
            <a:off x="107504" y="5373216"/>
            <a:ext cx="892899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sz="2200" kern="0" dirty="0" smtClean="0"/>
              <a:t>     </a:t>
            </a:r>
            <a:r>
              <a:rPr lang="pt-BR" sz="2400" kern="0" dirty="0" smtClean="0"/>
              <a:t>As “laçadas” dos planetas variam de tamanho, e isto exige supor que o epiciclo não esteja sempre à mesma distância da Terra – ou seja, que o deferente é excêntrico.</a:t>
            </a:r>
            <a:endParaRPr lang="pt-BR" altLang="pt-BR" sz="2400" i="1" kern="0" dirty="0"/>
          </a:p>
        </p:txBody>
      </p:sp>
    </p:spTree>
    <p:extLst>
      <p:ext uri="{BB962C8B-B14F-4D97-AF65-F5344CB8AC3E}">
        <p14:creationId xmlns:p14="http://schemas.microsoft.com/office/powerpoint/2010/main" val="4254971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P spid="11" grpId="0" build="p"/>
      <p:bldP spid="12" grpId="0" build="p"/>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22</a:t>
            </a:fld>
            <a:endParaRPr lang="pt-BR" altLang="pt-BR" sz="1400" smtClean="0">
              <a:solidFill>
                <a:schemeClr val="bg1"/>
              </a:solidFill>
            </a:endParaRPr>
          </a:p>
        </p:txBody>
      </p:sp>
      <p:sp>
        <p:nvSpPr>
          <p:cNvPr id="49155" name="Rectangle 2" descr="Large confetti"/>
          <p:cNvSpPr>
            <a:spLocks noGrp="1" noChangeArrowheads="1"/>
          </p:cNvSpPr>
          <p:nvPr>
            <p:ph type="title"/>
          </p:nvPr>
        </p:nvSpPr>
        <p:spPr>
          <a:xfrm>
            <a:off x="1237382" y="534888"/>
            <a:ext cx="6430962" cy="517848"/>
          </a:xfrm>
        </p:spPr>
        <p:txBody>
          <a:bodyPr/>
          <a:lstStyle/>
          <a:p>
            <a:pPr algn="ctr" eaLnBrk="1" hangingPunct="1"/>
            <a:r>
              <a:rPr lang="pt-BR" altLang="pt-BR" sz="2400" b="1" dirty="0" smtClean="0"/>
              <a:t>UM ARTIFÍCIO MATEMÁTICO NOVO</a:t>
            </a:r>
          </a:p>
        </p:txBody>
      </p:sp>
      <p:pic>
        <p:nvPicPr>
          <p:cNvPr id="49157"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107504" y="1844824"/>
            <a:ext cx="892899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kern="0" dirty="0"/>
              <a:t> </a:t>
            </a:r>
            <a:r>
              <a:rPr lang="pt-BR" sz="2200" kern="0" dirty="0" smtClean="0"/>
              <a:t>    </a:t>
            </a:r>
            <a:r>
              <a:rPr lang="pt-BR" sz="2200" dirty="0" smtClean="0"/>
              <a:t>Poder-se-ia </a:t>
            </a:r>
            <a:r>
              <a:rPr lang="pt-BR" sz="2200" dirty="0"/>
              <a:t>introduzir sucessivas complicações no modelo, fazendo com que o centro do deferente se deslocasse ou introduzindo epiciclos menores que se movessem sobre os epiciclos</a:t>
            </a:r>
            <a:r>
              <a:rPr lang="pt-BR" sz="2200" dirty="0" smtClean="0"/>
              <a:t>.</a:t>
            </a:r>
            <a:endParaRPr lang="pt-BR" sz="2200" dirty="0"/>
          </a:p>
        </p:txBody>
      </p:sp>
      <p:sp>
        <p:nvSpPr>
          <p:cNvPr id="15" name="Rectangle 3"/>
          <p:cNvSpPr txBox="1">
            <a:spLocks noChangeArrowheads="1"/>
          </p:cNvSpPr>
          <p:nvPr/>
        </p:nvSpPr>
        <p:spPr bwMode="auto">
          <a:xfrm>
            <a:off x="107504" y="2852936"/>
            <a:ext cx="892899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dirty="0" smtClean="0"/>
              <a:t>     Isso </a:t>
            </a:r>
            <a:r>
              <a:rPr lang="pt-BR" sz="2200" dirty="0"/>
              <a:t>permitiria melhorar a concordância com as observações. No entanto, em vez de seguir um método desse tipo, Ptolomeu introduziu uma inovação técnica que permitiu manter um número relativamente pequeno de circunferências e melhorar a teoria</a:t>
            </a:r>
            <a:r>
              <a:rPr lang="pt-BR" sz="2200" dirty="0" smtClean="0"/>
              <a:t>.</a:t>
            </a:r>
            <a:endParaRPr lang="pt-BR" sz="2200" dirty="0"/>
          </a:p>
        </p:txBody>
      </p:sp>
      <p:sp>
        <p:nvSpPr>
          <p:cNvPr id="16" name="Rectangle 3"/>
          <p:cNvSpPr txBox="1">
            <a:spLocks noChangeArrowheads="1"/>
          </p:cNvSpPr>
          <p:nvPr/>
        </p:nvSpPr>
        <p:spPr bwMode="auto">
          <a:xfrm>
            <a:off x="107504" y="4149080"/>
            <a:ext cx="892899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400" dirty="0" smtClean="0"/>
              <a:t>     </a:t>
            </a:r>
            <a:r>
              <a:rPr lang="pt-BR" sz="2200" dirty="0" smtClean="0"/>
              <a:t>Para </a:t>
            </a:r>
            <a:r>
              <a:rPr lang="pt-BR" sz="2200" dirty="0"/>
              <a:t>salvar as aparências observadas no céu, Ptolomeu não só utilizou toda a geometria já usada pelos seus predecessores, como também fez uso de um novo </a:t>
            </a:r>
            <a:r>
              <a:rPr lang="pt-BR" sz="2200" dirty="0" smtClean="0"/>
              <a:t>princípio.</a:t>
            </a:r>
            <a:endParaRPr lang="pt-BR" sz="2200" dirty="0"/>
          </a:p>
        </p:txBody>
      </p:sp>
      <p:sp>
        <p:nvSpPr>
          <p:cNvPr id="17" name="Rectangle 3"/>
          <p:cNvSpPr txBox="1">
            <a:spLocks noChangeArrowheads="1"/>
          </p:cNvSpPr>
          <p:nvPr/>
        </p:nvSpPr>
        <p:spPr bwMode="auto">
          <a:xfrm>
            <a:off x="107504" y="5114375"/>
            <a:ext cx="8928992" cy="119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altLang="pt-BR" sz="2800" kern="0" smtClean="0"/>
              <a:t>    </a:t>
            </a:r>
            <a:r>
              <a:rPr lang="pt-BR" sz="2200" kern="0" smtClean="0"/>
              <a:t>Ptolomeu introduziu uma hipótese </a:t>
            </a:r>
            <a:r>
              <a:rPr lang="pt-BR" sz="2200" i="1" kern="0" smtClean="0"/>
              <a:t>ad hoc</a:t>
            </a:r>
            <a:r>
              <a:rPr lang="pt-BR" sz="2200" kern="0" smtClean="0"/>
              <a:t>, um artifício matemático, que servia para ajustar a teoria geral dos movimentos planetários com boa concordância com os dados.</a:t>
            </a:r>
            <a:endParaRPr lang="pt-BR" altLang="pt-BR" sz="2200" i="1" kern="0" dirty="0"/>
          </a:p>
        </p:txBody>
      </p:sp>
    </p:spTree>
    <p:extLst>
      <p:ext uri="{BB962C8B-B14F-4D97-AF65-F5344CB8AC3E}">
        <p14:creationId xmlns:p14="http://schemas.microsoft.com/office/powerpoint/2010/main" val="8713276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23</a:t>
            </a:fld>
            <a:endParaRPr lang="pt-BR" altLang="pt-BR" sz="1400" smtClean="0">
              <a:solidFill>
                <a:schemeClr val="bg1"/>
              </a:solidFill>
            </a:endParaRPr>
          </a:p>
        </p:txBody>
      </p:sp>
      <p:sp>
        <p:nvSpPr>
          <p:cNvPr id="49155" name="Rectangle 2" descr="Large confetti"/>
          <p:cNvSpPr>
            <a:spLocks noGrp="1" noChangeArrowheads="1"/>
          </p:cNvSpPr>
          <p:nvPr>
            <p:ph type="title"/>
          </p:nvPr>
        </p:nvSpPr>
        <p:spPr>
          <a:xfrm>
            <a:off x="1165374" y="534888"/>
            <a:ext cx="6430962" cy="445840"/>
          </a:xfrm>
        </p:spPr>
        <p:txBody>
          <a:bodyPr/>
          <a:lstStyle/>
          <a:p>
            <a:pPr algn="ctr" eaLnBrk="1" hangingPunct="1"/>
            <a:r>
              <a:rPr lang="pt-BR" altLang="pt-BR" sz="2400" b="1" dirty="0" smtClean="0"/>
              <a:t>O ARTIFÍCIO DO EQUANTE</a:t>
            </a:r>
          </a:p>
        </p:txBody>
      </p:sp>
      <p:pic>
        <p:nvPicPr>
          <p:cNvPr id="49157"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72008" y="1747936"/>
            <a:ext cx="8964488" cy="12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None/>
            </a:pPr>
            <a:r>
              <a:rPr lang="pt-BR" altLang="pt-BR" sz="2800" kern="0" dirty="0" smtClean="0"/>
              <a:t>    </a:t>
            </a:r>
            <a:r>
              <a:rPr lang="pt-BR" sz="2200" kern="0" dirty="0" smtClean="0"/>
              <a:t>Ele verificou que era conveniente, em certos casos, introduzir um certo ponto geométrico, denominado </a:t>
            </a:r>
            <a:r>
              <a:rPr lang="pt-BR" sz="2200" b="1" i="1" kern="0" dirty="0" err="1" smtClean="0"/>
              <a:t>equante</a:t>
            </a:r>
            <a:r>
              <a:rPr lang="pt-BR" sz="2200" kern="0" dirty="0" smtClean="0"/>
              <a:t>, em relação ao qual a velocidade angular do movimento principal seria uniforme.</a:t>
            </a:r>
            <a:endParaRPr lang="pt-BR" sz="2200" i="1" kern="0" dirty="0" smtClean="0"/>
          </a:p>
          <a:p>
            <a:pPr marL="0" indent="0" algn="just" eaLnBrk="1" hangingPunct="1">
              <a:spcBef>
                <a:spcPts val="0"/>
              </a:spcBef>
              <a:buFontTx/>
              <a:buNone/>
            </a:pPr>
            <a:endParaRPr lang="pt-BR" altLang="pt-BR" sz="2400" i="1" kern="0" dirty="0"/>
          </a:p>
        </p:txBody>
      </p:sp>
      <p:pic>
        <p:nvPicPr>
          <p:cNvPr id="9" name="Picture 7" descr="95F350BE"/>
          <p:cNvPicPr>
            <a:picLocks noChangeAspect="1" noChangeArrowheads="1"/>
          </p:cNvPicPr>
          <p:nvPr/>
        </p:nvPicPr>
        <p:blipFill>
          <a:blip r:embed="rId6">
            <a:lum contrast="12000"/>
            <a:grayscl/>
            <a:extLst>
              <a:ext uri="{28A0092B-C50C-407E-A947-70E740481C1C}">
                <a14:useLocalDpi xmlns:a14="http://schemas.microsoft.com/office/drawing/2010/main" val="0"/>
              </a:ext>
            </a:extLst>
          </a:blip>
          <a:srcRect/>
          <a:stretch>
            <a:fillRect/>
          </a:stretch>
        </p:blipFill>
        <p:spPr bwMode="auto">
          <a:xfrm>
            <a:off x="179512" y="3027893"/>
            <a:ext cx="3816424" cy="32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4139952" y="2852936"/>
            <a:ext cx="489654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None/>
            </a:pPr>
            <a:r>
              <a:rPr lang="pt-BR" sz="2200" dirty="0" smtClean="0"/>
              <a:t>     Os </a:t>
            </a:r>
            <a:r>
              <a:rPr lang="pt-BR" sz="2200" dirty="0"/>
              <a:t>ângulos </a:t>
            </a:r>
            <a:r>
              <a:rPr lang="pt-BR" sz="2200" dirty="0">
                <a:sym typeface="Symbol" panose="05050102010706020507" pitchFamily="18" charset="2"/>
              </a:rPr>
              <a:t></a:t>
            </a:r>
            <a:r>
              <a:rPr lang="pt-BR" sz="2200" dirty="0"/>
              <a:t>, </a:t>
            </a:r>
            <a:r>
              <a:rPr lang="pt-BR" sz="2200" dirty="0">
                <a:sym typeface="Symbol" panose="05050102010706020507" pitchFamily="18" charset="2"/>
              </a:rPr>
              <a:t></a:t>
            </a:r>
            <a:r>
              <a:rPr lang="pt-BR" sz="2200" dirty="0"/>
              <a:t> e </a:t>
            </a:r>
            <a:r>
              <a:rPr lang="pt-BR" sz="2200" dirty="0">
                <a:sym typeface="Symbol" panose="05050102010706020507" pitchFamily="18" charset="2"/>
              </a:rPr>
              <a:t></a:t>
            </a:r>
            <a:r>
              <a:rPr lang="pt-BR" sz="2200" dirty="0"/>
              <a:t> são iguais</a:t>
            </a:r>
            <a:r>
              <a:rPr lang="pt-BR" sz="2200" dirty="0" smtClean="0"/>
              <a:t>. Portanto, o </a:t>
            </a:r>
            <a:r>
              <a:rPr lang="pt-BR" sz="2200" dirty="0"/>
              <a:t>planeta descreve os arcos AA’, BB’ e CC’ em intervalos de tempo iguais, </a:t>
            </a:r>
            <a:r>
              <a:rPr lang="pt-BR" sz="2200" dirty="0" smtClean="0"/>
              <a:t>porém </a:t>
            </a:r>
            <a:r>
              <a:rPr lang="pt-BR" sz="2200" dirty="0"/>
              <a:t>com </a:t>
            </a:r>
            <a:r>
              <a:rPr lang="pt-BR" sz="2200" dirty="0" smtClean="0"/>
              <a:t>velocidades lineares </a:t>
            </a:r>
            <a:r>
              <a:rPr lang="pt-BR" sz="2200" dirty="0"/>
              <a:t>diferentes, já que os comprimentos dos arcos são diferentes.</a:t>
            </a:r>
          </a:p>
          <a:p>
            <a:pPr marL="0" indent="0" algn="just" eaLnBrk="1" hangingPunct="1">
              <a:spcBef>
                <a:spcPts val="0"/>
              </a:spcBef>
              <a:buFontTx/>
              <a:buNone/>
            </a:pPr>
            <a:endParaRPr lang="pt-BR" sz="2400" i="1" kern="0" dirty="0" smtClean="0"/>
          </a:p>
          <a:p>
            <a:pPr marL="0" indent="0" algn="just" eaLnBrk="1" hangingPunct="1">
              <a:spcBef>
                <a:spcPts val="0"/>
              </a:spcBef>
              <a:buFontTx/>
              <a:buNone/>
            </a:pPr>
            <a:endParaRPr lang="pt-BR" altLang="pt-BR" sz="2400" i="1" kern="0" dirty="0"/>
          </a:p>
        </p:txBody>
      </p:sp>
    </p:spTree>
    <p:extLst>
      <p:ext uri="{BB962C8B-B14F-4D97-AF65-F5344CB8AC3E}">
        <p14:creationId xmlns:p14="http://schemas.microsoft.com/office/powerpoint/2010/main" val="2285823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24</a:t>
            </a:fld>
            <a:endParaRPr lang="pt-BR" altLang="pt-BR" sz="1400" smtClean="0">
              <a:solidFill>
                <a:schemeClr val="bg1"/>
              </a:solidFill>
            </a:endParaRPr>
          </a:p>
        </p:txBody>
      </p:sp>
      <p:sp>
        <p:nvSpPr>
          <p:cNvPr id="49156" name="Rectangle 3"/>
          <p:cNvSpPr>
            <a:spLocks noGrp="1" noChangeArrowheads="1"/>
          </p:cNvSpPr>
          <p:nvPr>
            <p:ph type="body" idx="1"/>
          </p:nvPr>
        </p:nvSpPr>
        <p:spPr>
          <a:xfrm>
            <a:off x="107504" y="1700808"/>
            <a:ext cx="8928992" cy="1224136"/>
          </a:xfrm>
        </p:spPr>
        <p:txBody>
          <a:bodyPr/>
          <a:lstStyle/>
          <a:p>
            <a:pPr marL="0" indent="0" algn="just" eaLnBrk="1" hangingPunct="1">
              <a:spcBef>
                <a:spcPts val="0"/>
              </a:spcBef>
              <a:buFontTx/>
              <a:buNone/>
            </a:pPr>
            <a:r>
              <a:rPr lang="pt-BR" altLang="pt-BR" sz="2800" dirty="0" smtClean="0"/>
              <a:t>    </a:t>
            </a:r>
            <a:r>
              <a:rPr lang="pt-BR" altLang="pt-BR" sz="2400" dirty="0" smtClean="0"/>
              <a:t>Para explicar as trajetórias dos planetas vistas da Terra, Ptolomeu utilizou um sistema de um </a:t>
            </a:r>
            <a:r>
              <a:rPr lang="pt-BR" altLang="pt-BR" sz="2400" b="1" i="1" dirty="0" smtClean="0"/>
              <a:t>deferente excêntrico com </a:t>
            </a:r>
            <a:r>
              <a:rPr lang="pt-BR" altLang="pt-BR" sz="2400" b="1" i="1" dirty="0" err="1" smtClean="0"/>
              <a:t>equante</a:t>
            </a:r>
            <a:r>
              <a:rPr lang="pt-BR" altLang="pt-BR" sz="2400" dirty="0" smtClean="0"/>
              <a:t>, </a:t>
            </a:r>
            <a:r>
              <a:rPr lang="pt-BR" altLang="pt-BR" sz="2400" b="1" i="1" dirty="0" smtClean="0"/>
              <a:t>associado a um epiciclo</a:t>
            </a:r>
            <a:r>
              <a:rPr lang="pt-BR" altLang="pt-BR" sz="2400" dirty="0" smtClean="0"/>
              <a:t>.</a:t>
            </a:r>
          </a:p>
        </p:txBody>
      </p:sp>
      <p:pic>
        <p:nvPicPr>
          <p:cNvPr id="49159" name="Picture 9" descr="887815ED"/>
          <p:cNvPicPr>
            <a:picLocks noChangeAspect="1" noChangeArrowheads="1"/>
          </p:cNvPicPr>
          <p:nvPr/>
        </p:nvPicPr>
        <p:blipFill>
          <a:blip r:embed="rId3">
            <a:extLst>
              <a:ext uri="{28A0092B-C50C-407E-A947-70E740481C1C}">
                <a14:useLocalDpi xmlns:a14="http://schemas.microsoft.com/office/drawing/2010/main" val="0"/>
              </a:ext>
            </a:extLst>
          </a:blip>
          <a:srcRect l="9329" t="7330" r="43242" b="68985"/>
          <a:stretch>
            <a:fillRect/>
          </a:stretch>
        </p:blipFill>
        <p:spPr bwMode="auto">
          <a:xfrm>
            <a:off x="2339752" y="4077072"/>
            <a:ext cx="3887788" cy="2517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bwMode="auto">
          <a:xfrm>
            <a:off x="107504" y="2780928"/>
            <a:ext cx="892899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ts val="0"/>
              </a:spcBef>
              <a:buFontTx/>
              <a:buNone/>
            </a:pPr>
            <a:r>
              <a:rPr lang="pt-BR" altLang="pt-BR" sz="2800" kern="0" dirty="0" smtClean="0"/>
              <a:t>    </a:t>
            </a:r>
            <a:r>
              <a:rPr lang="pt-BR" altLang="pt-BR" sz="2400" kern="0" dirty="0" smtClean="0"/>
              <a:t>A posição do </a:t>
            </a:r>
            <a:r>
              <a:rPr lang="pt-BR" altLang="pt-BR" sz="2400" kern="0" dirty="0" err="1" smtClean="0"/>
              <a:t>equante</a:t>
            </a:r>
            <a:r>
              <a:rPr lang="pt-BR" altLang="pt-BR" sz="2400" kern="0" dirty="0" smtClean="0"/>
              <a:t> é exatamente simétrica à da Terra, em relação ao centro do círculo, ou seja, o centro A da circunferência está exatamente entre o ponto </a:t>
            </a:r>
            <a:r>
              <a:rPr lang="pt-BR" altLang="pt-BR" sz="2400" kern="0" dirty="0" err="1" smtClean="0"/>
              <a:t>equante</a:t>
            </a:r>
            <a:r>
              <a:rPr lang="pt-BR" altLang="pt-BR" sz="2400" kern="0" dirty="0" smtClean="0"/>
              <a:t> Q e a posição da Terra.</a:t>
            </a:r>
          </a:p>
        </p:txBody>
      </p:sp>
      <p:sp>
        <p:nvSpPr>
          <p:cNvPr id="10" name="Rectangle 2" descr="Large confetti"/>
          <p:cNvSpPr>
            <a:spLocks noGrp="1" noChangeArrowheads="1"/>
          </p:cNvSpPr>
          <p:nvPr>
            <p:ph type="title"/>
          </p:nvPr>
        </p:nvSpPr>
        <p:spPr>
          <a:xfrm>
            <a:off x="1259632" y="476672"/>
            <a:ext cx="6214938" cy="517848"/>
          </a:xfrm>
        </p:spPr>
        <p:txBody>
          <a:bodyPr/>
          <a:lstStyle/>
          <a:p>
            <a:pPr algn="ctr" eaLnBrk="1" hangingPunct="1"/>
            <a:r>
              <a:rPr lang="pt-BR" altLang="pt-BR" sz="2400" b="1" dirty="0" smtClean="0"/>
              <a:t>A POSIÇÃO DO EQUANTE</a:t>
            </a:r>
          </a:p>
        </p:txBody>
      </p:sp>
      <p:pic>
        <p:nvPicPr>
          <p:cNvPr id="11"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66299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25</a:t>
            </a:fld>
            <a:endParaRPr lang="pt-BR" altLang="pt-BR" sz="1400" smtClean="0">
              <a:solidFill>
                <a:schemeClr val="bg1"/>
              </a:solidFill>
            </a:endParaRPr>
          </a:p>
        </p:txBody>
      </p:sp>
      <p:sp>
        <p:nvSpPr>
          <p:cNvPr id="49156" name="Rectangle 3"/>
          <p:cNvSpPr>
            <a:spLocks noGrp="1" noChangeArrowheads="1"/>
          </p:cNvSpPr>
          <p:nvPr>
            <p:ph type="body" idx="1"/>
          </p:nvPr>
        </p:nvSpPr>
        <p:spPr>
          <a:xfrm>
            <a:off x="35496" y="1772816"/>
            <a:ext cx="8928992" cy="1440160"/>
          </a:xfrm>
        </p:spPr>
        <p:txBody>
          <a:bodyPr/>
          <a:lstStyle/>
          <a:p>
            <a:pPr marL="0" indent="0" algn="just">
              <a:buNone/>
            </a:pPr>
            <a:r>
              <a:rPr lang="pt-BR" sz="2200" dirty="0" smtClean="0"/>
              <a:t>     </a:t>
            </a:r>
            <a:r>
              <a:rPr lang="pt-BR" sz="2300" dirty="0" smtClean="0"/>
              <a:t>A </a:t>
            </a:r>
            <a:r>
              <a:rPr lang="pt-BR" sz="2300" dirty="0"/>
              <a:t>ideia básica existente na obra </a:t>
            </a:r>
            <a:r>
              <a:rPr lang="pt-BR" sz="2300" i="1" dirty="0"/>
              <a:t>As Hipóteses dos Planetas</a:t>
            </a:r>
            <a:r>
              <a:rPr lang="pt-BR" sz="2300" dirty="0"/>
              <a:t> é a de que todos os movimentos celestes seriam produzidos pela rotação de cascas esféricas encaixadas umas nas </a:t>
            </a:r>
            <a:r>
              <a:rPr lang="pt-BR" sz="2300" dirty="0" smtClean="0"/>
              <a:t>outras, sem deixar qualquer espaço vazio. </a:t>
            </a:r>
            <a:endParaRPr lang="pt-BR" sz="2300" dirty="0"/>
          </a:p>
        </p:txBody>
      </p:sp>
      <p:sp>
        <p:nvSpPr>
          <p:cNvPr id="10" name="Rectangle 2" descr="Large confetti"/>
          <p:cNvSpPr>
            <a:spLocks noGrp="1" noChangeArrowheads="1"/>
          </p:cNvSpPr>
          <p:nvPr>
            <p:ph type="title"/>
          </p:nvPr>
        </p:nvSpPr>
        <p:spPr>
          <a:xfrm>
            <a:off x="1259632" y="476672"/>
            <a:ext cx="6214938" cy="517848"/>
          </a:xfrm>
        </p:spPr>
        <p:txBody>
          <a:bodyPr/>
          <a:lstStyle/>
          <a:p>
            <a:pPr algn="ctr" eaLnBrk="1" hangingPunct="1"/>
            <a:r>
              <a:rPr lang="pt-BR" altLang="pt-BR" sz="2400" b="1" dirty="0" smtClean="0"/>
              <a:t>AS HIPÓTESES DOS PLANETAS</a:t>
            </a:r>
          </a:p>
        </p:txBody>
      </p:sp>
      <p:pic>
        <p:nvPicPr>
          <p:cNvPr id="11" name="Picture 4" descr="eudoxi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107504" y="4869160"/>
            <a:ext cx="892899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pt-BR" sz="2200" kern="0" dirty="0" smtClean="0"/>
              <a:t>    </a:t>
            </a:r>
            <a:r>
              <a:rPr lang="pt-BR" sz="2300" dirty="0" smtClean="0"/>
              <a:t>Não se trata, no entanto, de uma nova versão da teoria de </a:t>
            </a:r>
            <a:r>
              <a:rPr lang="pt-BR" sz="2300" dirty="0" err="1" smtClean="0"/>
              <a:t>Eudoxo</a:t>
            </a:r>
            <a:r>
              <a:rPr lang="pt-BR" sz="2300" dirty="0" smtClean="0"/>
              <a:t>.</a:t>
            </a:r>
            <a:r>
              <a:rPr lang="pt-BR" sz="2300" kern="0" dirty="0" smtClean="0"/>
              <a:t> As esferas de Ptolomeu não possuíam seus centros coincidentes com o centro da Terra (são excêntricas) e nessas cascas esféricas existiriam certos “tubos” por onde rolariam esferas menores, correspondentes aos epiciclos.</a:t>
            </a:r>
            <a:endParaRPr lang="pt-BR" sz="2300" kern="0" dirty="0"/>
          </a:p>
        </p:txBody>
      </p:sp>
      <p:sp>
        <p:nvSpPr>
          <p:cNvPr id="2" name="Retângulo 1"/>
          <p:cNvSpPr/>
          <p:nvPr/>
        </p:nvSpPr>
        <p:spPr>
          <a:xfrm>
            <a:off x="539552" y="2909843"/>
            <a:ext cx="8424936" cy="2031325"/>
          </a:xfrm>
          <a:prstGeom prst="rect">
            <a:avLst/>
          </a:prstGeom>
        </p:spPr>
        <p:txBody>
          <a:bodyPr wrap="square">
            <a:spAutoFit/>
          </a:bodyPr>
          <a:lstStyle/>
          <a:p>
            <a:pPr algn="just">
              <a:spcAft>
                <a:spcPts val="0"/>
              </a:spcAft>
            </a:pPr>
            <a:r>
              <a:rPr lang="pt-BR" sz="2100" dirty="0" smtClean="0">
                <a:ea typeface="Times New Roman" panose="02020603050405020304" pitchFamily="18" charset="0"/>
              </a:rPr>
              <a:t>[...] </a:t>
            </a:r>
            <a:r>
              <a:rPr lang="pt-BR" sz="2100" dirty="0">
                <a:ea typeface="Times New Roman" panose="02020603050405020304" pitchFamily="18" charset="0"/>
              </a:rPr>
              <a:t>não há espaços vazios entre as distâncias maiores e menores [de esferas adjacentes], e as superfícies que separam uma esfera da outra não diferem das quantidades [já mencionadas]. Esta é a mais plausível das configurações porque não se pode conceber que na natureza exista espaço vazio ou coisas sem sentido ou inúteis. (PTOLOMEU. </a:t>
            </a:r>
            <a:r>
              <a:rPr lang="pt-BR" sz="2100" i="1" dirty="0" err="1">
                <a:ea typeface="Times New Roman" panose="02020603050405020304" pitchFamily="18" charset="0"/>
              </a:rPr>
              <a:t>Las</a:t>
            </a:r>
            <a:r>
              <a:rPr lang="pt-BR" sz="2100" i="1" dirty="0">
                <a:ea typeface="Times New Roman" panose="02020603050405020304" pitchFamily="18" charset="0"/>
              </a:rPr>
              <a:t> </a:t>
            </a:r>
            <a:r>
              <a:rPr lang="pt-BR" sz="2100" i="1" dirty="0" err="1">
                <a:ea typeface="Times New Roman" panose="02020603050405020304" pitchFamily="18" charset="0"/>
              </a:rPr>
              <a:t>Hipótesis</a:t>
            </a:r>
            <a:r>
              <a:rPr lang="pt-BR" sz="2100" i="1" dirty="0">
                <a:ea typeface="Times New Roman" panose="02020603050405020304" pitchFamily="18" charset="0"/>
              </a:rPr>
              <a:t> de </a:t>
            </a:r>
            <a:r>
              <a:rPr lang="pt-BR" sz="2100" i="1" dirty="0" err="1">
                <a:ea typeface="Times New Roman" panose="02020603050405020304" pitchFamily="18" charset="0"/>
              </a:rPr>
              <a:t>los</a:t>
            </a:r>
            <a:r>
              <a:rPr lang="pt-BR" sz="2100" i="1" dirty="0">
                <a:ea typeface="Times New Roman" panose="02020603050405020304" pitchFamily="18" charset="0"/>
              </a:rPr>
              <a:t> Planetas</a:t>
            </a:r>
            <a:r>
              <a:rPr lang="pt-BR" sz="2100" dirty="0">
                <a:ea typeface="Times New Roman" panose="02020603050405020304" pitchFamily="18" charset="0"/>
              </a:rPr>
              <a:t>, Livro I, Parte II, p. 85).</a:t>
            </a:r>
          </a:p>
        </p:txBody>
      </p:sp>
    </p:spTree>
    <p:extLst>
      <p:ext uri="{BB962C8B-B14F-4D97-AF65-F5344CB8AC3E}">
        <p14:creationId xmlns:p14="http://schemas.microsoft.com/office/powerpoint/2010/main" val="37667118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26</a:t>
            </a:fld>
            <a:endParaRPr lang="pt-BR" altLang="pt-BR" sz="1400" smtClean="0">
              <a:solidFill>
                <a:schemeClr val="bg1"/>
              </a:solidFill>
            </a:endParaRPr>
          </a:p>
        </p:txBody>
      </p:sp>
      <p:sp>
        <p:nvSpPr>
          <p:cNvPr id="10" name="Rectangle 2" descr="Large confetti"/>
          <p:cNvSpPr>
            <a:spLocks noGrp="1" noChangeArrowheads="1"/>
          </p:cNvSpPr>
          <p:nvPr>
            <p:ph type="title"/>
          </p:nvPr>
        </p:nvSpPr>
        <p:spPr>
          <a:xfrm>
            <a:off x="1259632" y="476672"/>
            <a:ext cx="6214938" cy="517848"/>
          </a:xfrm>
        </p:spPr>
        <p:txBody>
          <a:bodyPr/>
          <a:lstStyle/>
          <a:p>
            <a:pPr algn="ctr" eaLnBrk="1" hangingPunct="1"/>
            <a:r>
              <a:rPr lang="pt-BR" altLang="pt-BR" sz="2400" b="1" dirty="0" smtClean="0"/>
              <a:t>AS HIPÓTESES DOS PLANETAS</a:t>
            </a:r>
          </a:p>
        </p:txBody>
      </p:sp>
      <p:pic>
        <p:nvPicPr>
          <p:cNvPr id="11" name="Picture 4" descr="eudoxi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m 12" descr="http://plato.if.usp.br/1-2003/fmt0405d/apostila/helen8/img10.png"/>
          <p:cNvPicPr/>
          <p:nvPr/>
        </p:nvPicPr>
        <p:blipFill>
          <a:blip r:embed="rId5">
            <a:extLst>
              <a:ext uri="{28A0092B-C50C-407E-A947-70E740481C1C}">
                <a14:useLocalDpi xmlns:a14="http://schemas.microsoft.com/office/drawing/2010/main" val="0"/>
              </a:ext>
            </a:extLst>
          </a:blip>
          <a:srcRect/>
          <a:stretch>
            <a:fillRect/>
          </a:stretch>
        </p:blipFill>
        <p:spPr bwMode="auto">
          <a:xfrm>
            <a:off x="1530583" y="2628880"/>
            <a:ext cx="5943987" cy="2960360"/>
          </a:xfrm>
          <a:prstGeom prst="rect">
            <a:avLst/>
          </a:prstGeom>
          <a:noFill/>
          <a:ln>
            <a:noFill/>
          </a:ln>
        </p:spPr>
      </p:pic>
      <p:sp>
        <p:nvSpPr>
          <p:cNvPr id="14" name="Rectangle 3"/>
          <p:cNvSpPr txBox="1">
            <a:spLocks noChangeArrowheads="1"/>
          </p:cNvSpPr>
          <p:nvPr/>
        </p:nvSpPr>
        <p:spPr bwMode="auto">
          <a:xfrm>
            <a:off x="35496" y="1772816"/>
            <a:ext cx="892899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pt-BR" sz="2200" kern="0" dirty="0" smtClean="0"/>
              <a:t>     Este modelo permitiu introduzir de forma mais concreta e mecânica, todos os recursos utilizados na teoria abstrata e matemática apresentada no </a:t>
            </a:r>
            <a:r>
              <a:rPr lang="pt-BR" sz="2200" i="1" kern="0" dirty="0" err="1" smtClean="0"/>
              <a:t>Almagesto</a:t>
            </a:r>
            <a:r>
              <a:rPr lang="pt-BR" sz="2200" kern="0" dirty="0" smtClean="0"/>
              <a:t>.</a:t>
            </a:r>
            <a:endParaRPr lang="pt-BR" sz="2200" kern="0" dirty="0"/>
          </a:p>
        </p:txBody>
      </p:sp>
      <p:sp>
        <p:nvSpPr>
          <p:cNvPr id="15" name="Rectangle 3"/>
          <p:cNvSpPr txBox="1">
            <a:spLocks noChangeArrowheads="1"/>
          </p:cNvSpPr>
          <p:nvPr/>
        </p:nvSpPr>
        <p:spPr bwMode="auto">
          <a:xfrm>
            <a:off x="1115616" y="5589240"/>
            <a:ext cx="6912768" cy="94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1800" dirty="0" smtClean="0"/>
              <a:t>Modelo </a:t>
            </a:r>
            <a:r>
              <a:rPr lang="pt-BR" sz="1800" dirty="0"/>
              <a:t>do movimento de Mercúrio, de acordo com Ptolomeu. O pequeno círculo EK na borda representa o local do epiciclo. À direita, um esquema em detalhe da geometria desse epiciclo genérico</a:t>
            </a:r>
            <a:r>
              <a:rPr lang="pt-BR" sz="1800" dirty="0" smtClean="0"/>
              <a:t>.</a:t>
            </a:r>
            <a:endParaRPr lang="pt-BR" sz="1800" dirty="0"/>
          </a:p>
        </p:txBody>
      </p:sp>
    </p:spTree>
    <p:extLst>
      <p:ext uri="{BB962C8B-B14F-4D97-AF65-F5344CB8AC3E}">
        <p14:creationId xmlns:p14="http://schemas.microsoft.com/office/powerpoint/2010/main" val="78341563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27</a:t>
            </a:fld>
            <a:endParaRPr lang="pt-BR" altLang="pt-BR" sz="1400" smtClean="0">
              <a:solidFill>
                <a:schemeClr val="bg1"/>
              </a:solidFill>
            </a:endParaRPr>
          </a:p>
        </p:txBody>
      </p:sp>
      <p:sp>
        <p:nvSpPr>
          <p:cNvPr id="10" name="Rectangle 2" descr="Large confetti"/>
          <p:cNvSpPr>
            <a:spLocks noGrp="1" noChangeArrowheads="1"/>
          </p:cNvSpPr>
          <p:nvPr>
            <p:ph type="title"/>
          </p:nvPr>
        </p:nvSpPr>
        <p:spPr>
          <a:xfrm>
            <a:off x="1259632" y="476672"/>
            <a:ext cx="6214938" cy="517848"/>
          </a:xfrm>
        </p:spPr>
        <p:txBody>
          <a:bodyPr/>
          <a:lstStyle/>
          <a:p>
            <a:pPr algn="ctr" eaLnBrk="1" hangingPunct="1"/>
            <a:r>
              <a:rPr lang="pt-BR" altLang="pt-BR" sz="2400" b="1" dirty="0" smtClean="0"/>
              <a:t>O LEGADO PTOLOMAICO</a:t>
            </a:r>
          </a:p>
        </p:txBody>
      </p:sp>
      <p:pic>
        <p:nvPicPr>
          <p:cNvPr id="11" name="Picture 4" descr="eudoxi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35496" y="1772816"/>
            <a:ext cx="612068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kern="0" dirty="0"/>
              <a:t> </a:t>
            </a:r>
            <a:r>
              <a:rPr lang="pt-BR" sz="2200" kern="0" dirty="0" smtClean="0"/>
              <a:t>    </a:t>
            </a:r>
            <a:r>
              <a:rPr lang="pt-BR" sz="2200" dirty="0" smtClean="0"/>
              <a:t>A </a:t>
            </a:r>
            <a:r>
              <a:rPr lang="pt-BR" sz="2200" dirty="0"/>
              <a:t>estrutura completa do sistema astronômico de Ptolomeu é bastante complexa. Cada planeta tem um movimento principal, que acompanha o movimento da esfera das estrelas fixas, e muitos outros movimentos secundários. A própria esfera das estrelas fixas teria dois movimentos (o de rotação diária e o da precessão dos equinócios).</a:t>
            </a:r>
            <a:endParaRPr lang="pt-BR" sz="2200" b="1" dirty="0"/>
          </a:p>
        </p:txBody>
      </p:sp>
      <p:sp>
        <p:nvSpPr>
          <p:cNvPr id="8" name="Rectangle 3"/>
          <p:cNvSpPr txBox="1">
            <a:spLocks noChangeArrowheads="1"/>
          </p:cNvSpPr>
          <p:nvPr/>
        </p:nvSpPr>
        <p:spPr bwMode="auto">
          <a:xfrm>
            <a:off x="35496" y="4077072"/>
            <a:ext cx="6120680"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200" dirty="0" smtClean="0"/>
              <a:t>     Levando-se </a:t>
            </a:r>
            <a:r>
              <a:rPr lang="pt-BR" sz="2200" dirty="0"/>
              <a:t>em conta todos os movimentos, a Lua precisaria de 5 esferas para descrever todos os seus movimentos, 8 esferas para o movimento complicado de Mercúrio, 4 para o movimento do Sol e 6 esferas para cada um dos planetas Vênus, Marte, Júpiter e Saturno. Ao todo, o universo de Ptolomeu seria constituído por 43 esferas (ou movimentos circulares).</a:t>
            </a:r>
            <a:endParaRPr lang="pt-BR" sz="2200" b="1" dirty="0"/>
          </a:p>
        </p:txBody>
      </p:sp>
      <p:graphicFrame>
        <p:nvGraphicFramePr>
          <p:cNvPr id="9" name="Tabela 8"/>
          <p:cNvGraphicFramePr>
            <a:graphicFrameLocks noGrp="1"/>
          </p:cNvGraphicFramePr>
          <p:nvPr>
            <p:extLst>
              <p:ext uri="{D42A27DB-BD31-4B8C-83A1-F6EECF244321}">
                <p14:modId xmlns:p14="http://schemas.microsoft.com/office/powerpoint/2010/main" val="2897540958"/>
              </p:ext>
            </p:extLst>
          </p:nvPr>
        </p:nvGraphicFramePr>
        <p:xfrm>
          <a:off x="6300190" y="1916832"/>
          <a:ext cx="2591296" cy="4032444"/>
        </p:xfrm>
        <a:graphic>
          <a:graphicData uri="http://schemas.openxmlformats.org/drawingml/2006/table">
            <a:tbl>
              <a:tblPr firstRow="1" bandRow="1">
                <a:tableStyleId>{5C22544A-7EE6-4342-B048-85BDC9FD1C3A}</a:tableStyleId>
              </a:tblPr>
              <a:tblGrid>
                <a:gridCol w="1295648"/>
                <a:gridCol w="1295648"/>
              </a:tblGrid>
              <a:tr h="656445">
                <a:tc>
                  <a:txBody>
                    <a:bodyPr/>
                    <a:lstStyle/>
                    <a:p>
                      <a:pPr algn="ctr"/>
                      <a:r>
                        <a:rPr lang="pt-BR" dirty="0" smtClean="0"/>
                        <a:t>ASTRO</a:t>
                      </a:r>
                      <a:endParaRPr lang="pt-BR" dirty="0"/>
                    </a:p>
                  </a:txBody>
                  <a:tcPr/>
                </a:tc>
                <a:tc>
                  <a:txBody>
                    <a:bodyPr/>
                    <a:lstStyle/>
                    <a:p>
                      <a:pPr algn="ctr"/>
                      <a:r>
                        <a:rPr lang="pt-BR" dirty="0" smtClean="0"/>
                        <a:t>N</a:t>
                      </a:r>
                      <a:r>
                        <a:rPr lang="pt-BR" baseline="30000" dirty="0" smtClean="0"/>
                        <a:t>o</a:t>
                      </a:r>
                      <a:r>
                        <a:rPr lang="pt-BR" baseline="0" dirty="0" smtClean="0"/>
                        <a:t> DE ESFERAS</a:t>
                      </a:r>
                      <a:endParaRPr lang="pt-BR" dirty="0"/>
                    </a:p>
                  </a:txBody>
                  <a:tcPr/>
                </a:tc>
              </a:tr>
              <a:tr h="375111">
                <a:tc>
                  <a:txBody>
                    <a:bodyPr/>
                    <a:lstStyle/>
                    <a:p>
                      <a:pPr algn="ctr"/>
                      <a:r>
                        <a:rPr lang="pt-BR" dirty="0" smtClean="0"/>
                        <a:t>Estrelas</a:t>
                      </a:r>
                      <a:endParaRPr lang="pt-BR" dirty="0"/>
                    </a:p>
                  </a:txBody>
                  <a:tcPr/>
                </a:tc>
                <a:tc>
                  <a:txBody>
                    <a:bodyPr/>
                    <a:lstStyle/>
                    <a:p>
                      <a:pPr algn="ctr"/>
                      <a:r>
                        <a:rPr lang="pt-BR" dirty="0" smtClean="0"/>
                        <a:t>2</a:t>
                      </a:r>
                      <a:endParaRPr lang="pt-BR" dirty="0"/>
                    </a:p>
                  </a:txBody>
                  <a:tcPr/>
                </a:tc>
              </a:tr>
              <a:tr h="375111">
                <a:tc>
                  <a:txBody>
                    <a:bodyPr/>
                    <a:lstStyle/>
                    <a:p>
                      <a:pPr algn="ctr"/>
                      <a:r>
                        <a:rPr lang="pt-BR" dirty="0" smtClean="0"/>
                        <a:t>Saturno</a:t>
                      </a:r>
                      <a:endParaRPr lang="pt-BR" dirty="0"/>
                    </a:p>
                  </a:txBody>
                  <a:tcPr/>
                </a:tc>
                <a:tc>
                  <a:txBody>
                    <a:bodyPr/>
                    <a:lstStyle/>
                    <a:p>
                      <a:pPr algn="ctr"/>
                      <a:r>
                        <a:rPr lang="pt-BR" dirty="0" smtClean="0"/>
                        <a:t>6</a:t>
                      </a:r>
                      <a:endParaRPr lang="pt-BR" dirty="0"/>
                    </a:p>
                  </a:txBody>
                  <a:tcPr/>
                </a:tc>
              </a:tr>
              <a:tr h="375111">
                <a:tc>
                  <a:txBody>
                    <a:bodyPr/>
                    <a:lstStyle/>
                    <a:p>
                      <a:pPr algn="ctr"/>
                      <a:r>
                        <a:rPr lang="pt-BR" dirty="0" smtClean="0"/>
                        <a:t>Júpiter</a:t>
                      </a:r>
                      <a:endParaRPr lang="pt-BR" dirty="0"/>
                    </a:p>
                  </a:txBody>
                  <a:tcPr/>
                </a:tc>
                <a:tc>
                  <a:txBody>
                    <a:bodyPr/>
                    <a:lstStyle/>
                    <a:p>
                      <a:pPr algn="ctr"/>
                      <a:r>
                        <a:rPr lang="pt-BR" dirty="0" smtClean="0"/>
                        <a:t>6</a:t>
                      </a:r>
                      <a:endParaRPr lang="pt-BR" dirty="0"/>
                    </a:p>
                  </a:txBody>
                  <a:tcPr/>
                </a:tc>
              </a:tr>
              <a:tr h="375111">
                <a:tc>
                  <a:txBody>
                    <a:bodyPr/>
                    <a:lstStyle/>
                    <a:p>
                      <a:pPr algn="ctr"/>
                      <a:r>
                        <a:rPr lang="pt-BR" dirty="0" smtClean="0"/>
                        <a:t>Marte</a:t>
                      </a:r>
                      <a:endParaRPr lang="pt-BR" dirty="0"/>
                    </a:p>
                  </a:txBody>
                  <a:tcPr/>
                </a:tc>
                <a:tc>
                  <a:txBody>
                    <a:bodyPr/>
                    <a:lstStyle/>
                    <a:p>
                      <a:pPr algn="ctr"/>
                      <a:r>
                        <a:rPr lang="pt-BR" dirty="0" smtClean="0"/>
                        <a:t>6</a:t>
                      </a:r>
                      <a:endParaRPr lang="pt-BR" dirty="0"/>
                    </a:p>
                  </a:txBody>
                  <a:tcPr/>
                </a:tc>
              </a:tr>
              <a:tr h="375111">
                <a:tc>
                  <a:txBody>
                    <a:bodyPr/>
                    <a:lstStyle/>
                    <a:p>
                      <a:pPr algn="ctr"/>
                      <a:r>
                        <a:rPr lang="pt-BR" dirty="0" smtClean="0"/>
                        <a:t>Sol</a:t>
                      </a:r>
                      <a:endParaRPr lang="pt-BR" dirty="0"/>
                    </a:p>
                  </a:txBody>
                  <a:tcPr/>
                </a:tc>
                <a:tc>
                  <a:txBody>
                    <a:bodyPr/>
                    <a:lstStyle/>
                    <a:p>
                      <a:pPr algn="ctr"/>
                      <a:r>
                        <a:rPr lang="pt-BR" dirty="0" smtClean="0"/>
                        <a:t>4</a:t>
                      </a:r>
                      <a:endParaRPr lang="pt-BR" dirty="0"/>
                    </a:p>
                  </a:txBody>
                  <a:tcPr/>
                </a:tc>
              </a:tr>
              <a:tr h="375111">
                <a:tc>
                  <a:txBody>
                    <a:bodyPr/>
                    <a:lstStyle/>
                    <a:p>
                      <a:pPr algn="ctr"/>
                      <a:r>
                        <a:rPr lang="pt-BR" dirty="0" smtClean="0"/>
                        <a:t>Vênus</a:t>
                      </a:r>
                      <a:endParaRPr lang="pt-BR" dirty="0"/>
                    </a:p>
                  </a:txBody>
                  <a:tcPr/>
                </a:tc>
                <a:tc>
                  <a:txBody>
                    <a:bodyPr/>
                    <a:lstStyle/>
                    <a:p>
                      <a:pPr algn="ctr"/>
                      <a:r>
                        <a:rPr lang="pt-BR" dirty="0" smtClean="0"/>
                        <a:t>6</a:t>
                      </a:r>
                      <a:endParaRPr lang="pt-BR" dirty="0"/>
                    </a:p>
                  </a:txBody>
                  <a:tcPr/>
                </a:tc>
              </a:tr>
              <a:tr h="375111">
                <a:tc>
                  <a:txBody>
                    <a:bodyPr/>
                    <a:lstStyle/>
                    <a:p>
                      <a:pPr algn="ctr"/>
                      <a:r>
                        <a:rPr lang="pt-BR" dirty="0" smtClean="0"/>
                        <a:t>Mercúrio</a:t>
                      </a:r>
                      <a:endParaRPr lang="pt-BR" dirty="0"/>
                    </a:p>
                  </a:txBody>
                  <a:tcPr/>
                </a:tc>
                <a:tc>
                  <a:txBody>
                    <a:bodyPr/>
                    <a:lstStyle/>
                    <a:p>
                      <a:pPr algn="ctr"/>
                      <a:r>
                        <a:rPr lang="pt-BR" dirty="0" smtClean="0"/>
                        <a:t>8</a:t>
                      </a:r>
                      <a:endParaRPr lang="pt-BR" dirty="0"/>
                    </a:p>
                  </a:txBody>
                  <a:tcPr/>
                </a:tc>
              </a:tr>
              <a:tr h="375111">
                <a:tc>
                  <a:txBody>
                    <a:bodyPr/>
                    <a:lstStyle/>
                    <a:p>
                      <a:pPr algn="ctr"/>
                      <a:r>
                        <a:rPr lang="pt-BR" dirty="0" smtClean="0"/>
                        <a:t>Lua</a:t>
                      </a:r>
                      <a:endParaRPr lang="pt-BR" dirty="0"/>
                    </a:p>
                  </a:txBody>
                  <a:tcPr/>
                </a:tc>
                <a:tc>
                  <a:txBody>
                    <a:bodyPr/>
                    <a:lstStyle/>
                    <a:p>
                      <a:pPr algn="ctr"/>
                      <a:r>
                        <a:rPr lang="pt-BR" dirty="0" smtClean="0"/>
                        <a:t>5</a:t>
                      </a:r>
                      <a:endParaRPr lang="pt-BR" dirty="0"/>
                    </a:p>
                  </a:txBody>
                  <a:tcPr/>
                </a:tc>
              </a:tr>
              <a:tr h="375111">
                <a:tc>
                  <a:txBody>
                    <a:bodyPr/>
                    <a:lstStyle/>
                    <a:p>
                      <a:pPr algn="ctr"/>
                      <a:r>
                        <a:rPr lang="pt-BR" dirty="0" smtClean="0"/>
                        <a:t>Total</a:t>
                      </a:r>
                      <a:endParaRPr lang="pt-BR" dirty="0"/>
                    </a:p>
                  </a:txBody>
                  <a:tcPr/>
                </a:tc>
                <a:tc>
                  <a:txBody>
                    <a:bodyPr/>
                    <a:lstStyle/>
                    <a:p>
                      <a:pPr algn="ctr"/>
                      <a:r>
                        <a:rPr lang="pt-BR" dirty="0" smtClean="0"/>
                        <a:t>43</a:t>
                      </a:r>
                      <a:endParaRPr lang="pt-BR" dirty="0"/>
                    </a:p>
                  </a:txBody>
                  <a:tcPr/>
                </a:tc>
              </a:tr>
            </a:tbl>
          </a:graphicData>
        </a:graphic>
      </p:graphicFrame>
    </p:spTree>
    <p:extLst>
      <p:ext uri="{BB962C8B-B14F-4D97-AF65-F5344CB8AC3E}">
        <p14:creationId xmlns:p14="http://schemas.microsoft.com/office/powerpoint/2010/main" val="39249890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A1C579EC-5DDA-4F4F-A7B1-0F3640C16312}" type="slidenum">
              <a:rPr lang="pt-BR" altLang="pt-BR" sz="1400" smtClean="0">
                <a:solidFill>
                  <a:schemeClr val="bg1"/>
                </a:solidFill>
              </a:rPr>
              <a:pPr>
                <a:spcBef>
                  <a:spcPct val="0"/>
                </a:spcBef>
                <a:buSzTx/>
                <a:buFontTx/>
                <a:buNone/>
              </a:pPr>
              <a:t>28</a:t>
            </a:fld>
            <a:endParaRPr lang="pt-BR" altLang="pt-BR" sz="1400" smtClean="0">
              <a:solidFill>
                <a:schemeClr val="bg1"/>
              </a:solidFill>
            </a:endParaRPr>
          </a:p>
        </p:txBody>
      </p:sp>
      <p:sp>
        <p:nvSpPr>
          <p:cNvPr id="10" name="Rectangle 2" descr="Large confetti"/>
          <p:cNvSpPr>
            <a:spLocks noGrp="1" noChangeArrowheads="1"/>
          </p:cNvSpPr>
          <p:nvPr>
            <p:ph type="title"/>
          </p:nvPr>
        </p:nvSpPr>
        <p:spPr>
          <a:xfrm>
            <a:off x="1259632" y="476672"/>
            <a:ext cx="6214938" cy="517848"/>
          </a:xfrm>
        </p:spPr>
        <p:txBody>
          <a:bodyPr/>
          <a:lstStyle/>
          <a:p>
            <a:pPr algn="ctr" eaLnBrk="1" hangingPunct="1"/>
            <a:r>
              <a:rPr lang="pt-BR" altLang="pt-BR" sz="2400" b="1" dirty="0" smtClean="0"/>
              <a:t>O LEGADO PTOLOMAICO</a:t>
            </a:r>
          </a:p>
        </p:txBody>
      </p:sp>
      <p:pic>
        <p:nvPicPr>
          <p:cNvPr id="11" name="Picture 4" descr="eudoxi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352" y="44624"/>
            <a:ext cx="1151135" cy="1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107504" y="1916832"/>
            <a:ext cx="8928992" cy="1938992"/>
          </a:xfrm>
          <a:prstGeom prst="rect">
            <a:avLst/>
          </a:prstGeom>
        </p:spPr>
        <p:txBody>
          <a:bodyPr wrap="square">
            <a:spAutoFit/>
          </a:bodyPr>
          <a:lstStyle/>
          <a:p>
            <a:pPr algn="just">
              <a:spcAft>
                <a:spcPts val="0"/>
              </a:spcAft>
            </a:pPr>
            <a:r>
              <a:rPr lang="pt-BR" sz="2200" b="0" dirty="0" smtClean="0">
                <a:effectLst/>
                <a:ea typeface="Times New Roman" panose="02020603050405020304" pitchFamily="18" charset="0"/>
              </a:rPr>
              <a:t>     </a:t>
            </a:r>
            <a:r>
              <a:rPr lang="pt-BR" b="0" dirty="0" smtClean="0">
                <a:effectLst/>
                <a:ea typeface="Times New Roman" panose="02020603050405020304" pitchFamily="18" charset="0"/>
              </a:rPr>
              <a:t>A teoria de Ptolomeu era, assim, muito complexa, mas essa complexidade não era gratuita ou fruto de especulações. </a:t>
            </a:r>
            <a:r>
              <a:rPr lang="pt-BR" dirty="0" smtClean="0">
                <a:ea typeface="Times New Roman" panose="02020603050405020304" pitchFamily="18" charset="0"/>
              </a:rPr>
              <a:t>Era o </a:t>
            </a:r>
            <a:r>
              <a:rPr lang="pt-BR" b="0" dirty="0" smtClean="0">
                <a:effectLst/>
                <a:ea typeface="Times New Roman" panose="02020603050405020304" pitchFamily="18" charset="0"/>
              </a:rPr>
              <a:t>resultado de uma tentativa sistemática de explicar de forma quantitativa todos os detalhes conhecidos dos movimentos celestes até aquela época.</a:t>
            </a:r>
            <a:endParaRPr lang="pt-BR" b="1" dirty="0">
              <a:effectLst/>
              <a:latin typeface="Arial" panose="020B0604020202020204" pitchFamily="34" charset="0"/>
              <a:ea typeface="Times New Roman" panose="02020603050405020304" pitchFamily="18" charset="0"/>
            </a:endParaRPr>
          </a:p>
        </p:txBody>
      </p:sp>
      <p:sp>
        <p:nvSpPr>
          <p:cNvPr id="12" name="Retângulo 11"/>
          <p:cNvSpPr/>
          <p:nvPr/>
        </p:nvSpPr>
        <p:spPr>
          <a:xfrm>
            <a:off x="107504" y="3722256"/>
            <a:ext cx="8928992" cy="1569660"/>
          </a:xfrm>
          <a:prstGeom prst="rect">
            <a:avLst/>
          </a:prstGeom>
        </p:spPr>
        <p:txBody>
          <a:bodyPr wrap="square">
            <a:spAutoFit/>
          </a:bodyPr>
          <a:lstStyle/>
          <a:p>
            <a:pPr algn="just">
              <a:spcAft>
                <a:spcPts val="0"/>
              </a:spcAft>
            </a:pPr>
            <a:r>
              <a:rPr lang="pt-BR" sz="2200" b="0" dirty="0" smtClean="0">
                <a:effectLst/>
                <a:ea typeface="Times New Roman" panose="02020603050405020304" pitchFamily="18" charset="0"/>
              </a:rPr>
              <a:t>     </a:t>
            </a:r>
            <a:r>
              <a:rPr lang="pt-BR" b="0" dirty="0" smtClean="0">
                <a:effectLst/>
                <a:ea typeface="Times New Roman" panose="02020603050405020304" pitchFamily="18" charset="0"/>
              </a:rPr>
              <a:t>Este modelo de universo perdurará até o século 16, quando Copérnico irá propor um modelo </a:t>
            </a:r>
            <a:r>
              <a:rPr lang="pt-BR" b="0" dirty="0" smtClean="0">
                <a:effectLst/>
                <a:ea typeface="Times New Roman" panose="02020603050405020304" pitchFamily="18" charset="0"/>
              </a:rPr>
              <a:t>heliocêntrico, </a:t>
            </a:r>
            <a:r>
              <a:rPr lang="pt-BR" b="0" dirty="0" smtClean="0">
                <a:effectLst/>
                <a:ea typeface="Times New Roman" panose="02020603050405020304" pitchFamily="18" charset="0"/>
              </a:rPr>
              <a:t>resgatando de certa forma, aquilo que já havia sido proposto por Aristarco (310-230) no século 3 a.C.</a:t>
            </a:r>
            <a:endParaRPr lang="pt-BR"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538928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6101E68-9F3D-4FDD-AF16-E414581ACFAE}" type="slidenum">
              <a:rPr lang="pt-BR" altLang="pt-BR" sz="1400" smtClean="0">
                <a:solidFill>
                  <a:schemeClr val="bg1"/>
                </a:solidFill>
              </a:rPr>
              <a:pPr>
                <a:spcBef>
                  <a:spcPct val="0"/>
                </a:spcBef>
                <a:buSzTx/>
                <a:buFontTx/>
                <a:buNone/>
              </a:pPr>
              <a:t>29</a:t>
            </a:fld>
            <a:endParaRPr lang="pt-BR" altLang="pt-BR" sz="1400" smtClean="0">
              <a:solidFill>
                <a:schemeClr val="bg1"/>
              </a:solidFill>
            </a:endParaRPr>
          </a:p>
        </p:txBody>
      </p:sp>
      <p:sp>
        <p:nvSpPr>
          <p:cNvPr id="67587" name="Rectangle 2" descr="Large confetti"/>
          <p:cNvSpPr>
            <a:spLocks noGrp="1" noChangeArrowheads="1"/>
          </p:cNvSpPr>
          <p:nvPr>
            <p:ph type="title"/>
          </p:nvPr>
        </p:nvSpPr>
        <p:spPr>
          <a:xfrm>
            <a:off x="1547664" y="260350"/>
            <a:ext cx="5832475" cy="903288"/>
          </a:xfrm>
        </p:spPr>
        <p:txBody>
          <a:bodyPr/>
          <a:lstStyle/>
          <a:p>
            <a:pPr algn="ctr" eaLnBrk="1" hangingPunct="1"/>
            <a:r>
              <a:rPr lang="pt-BR" altLang="pt-BR" sz="2400" b="1" i="1" dirty="0" smtClean="0"/>
              <a:t>A DIVINA COMÉDIA</a:t>
            </a:r>
            <a:r>
              <a:rPr lang="pt-BR" altLang="pt-BR" sz="2400" b="1" dirty="0" smtClean="0"/>
              <a:t/>
            </a:r>
            <a:br>
              <a:rPr lang="pt-BR" altLang="pt-BR" sz="2400" b="1" dirty="0" smtClean="0"/>
            </a:br>
            <a:r>
              <a:rPr lang="pt-BR" altLang="pt-BR" sz="2400" b="1" dirty="0" smtClean="0"/>
              <a:t>DE DANTE ALIGUIERI (1265-1321)</a:t>
            </a:r>
          </a:p>
        </p:txBody>
      </p:sp>
      <p:sp>
        <p:nvSpPr>
          <p:cNvPr id="6" name="Rectangle 3"/>
          <p:cNvSpPr txBox="1">
            <a:spLocks noChangeArrowheads="1"/>
          </p:cNvSpPr>
          <p:nvPr/>
        </p:nvSpPr>
        <p:spPr bwMode="auto">
          <a:xfrm>
            <a:off x="107504" y="2348880"/>
            <a:ext cx="892854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400" kern="0" dirty="0" smtClean="0"/>
              <a:t>     </a:t>
            </a:r>
            <a:r>
              <a:rPr lang="pt-BR" altLang="pt-BR" sz="2000" kern="0" dirty="0" smtClean="0"/>
              <a:t>Conforme esse modo de compreender a harmonia celestial, a Terra estaria imóvel, tendo nove planetas (nove céus, no poema) a girar ao seu redor, além do Empíreo, para perfazer a perfeição das dez divisões.</a:t>
            </a:r>
          </a:p>
        </p:txBody>
      </p:sp>
      <p:sp>
        <p:nvSpPr>
          <p:cNvPr id="7" name="Rectangle 3"/>
          <p:cNvSpPr txBox="1">
            <a:spLocks noChangeArrowheads="1"/>
          </p:cNvSpPr>
          <p:nvPr/>
        </p:nvSpPr>
        <p:spPr bwMode="auto">
          <a:xfrm>
            <a:off x="107504" y="3284984"/>
            <a:ext cx="892854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400" kern="0" dirty="0" smtClean="0"/>
              <a:t>     </a:t>
            </a:r>
            <a:r>
              <a:rPr lang="pt-BR" altLang="pt-BR" sz="2000" kern="0" dirty="0" smtClean="0"/>
              <a:t>O primeiro céu, o da Lua, acolhe as almas que ainda guardam vestígios das fraquezas terrenas. No segundo céu, o de Mercúrio, encontram-se aqueles que praticaram o bem visando às recompensas humanas.</a:t>
            </a:r>
          </a:p>
        </p:txBody>
      </p:sp>
      <p:pic>
        <p:nvPicPr>
          <p:cNvPr id="87044" name="Picture 4" descr="Resultado de imagem para DANTE ALIGHI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90685"/>
            <a:ext cx="1008112" cy="13642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107504" y="1700808"/>
            <a:ext cx="8929687" cy="76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400" kern="0" dirty="0" smtClean="0"/>
              <a:t>     </a:t>
            </a:r>
            <a:r>
              <a:rPr lang="pt-BR" altLang="pt-BR" sz="2000" kern="0" dirty="0" smtClean="0"/>
              <a:t>Dante escreveu a terceira parte de sua obra-prima baseando-se no sistema </a:t>
            </a:r>
            <a:r>
              <a:rPr lang="pt-BR" altLang="pt-BR" sz="2000" kern="0" dirty="0" smtClean="0"/>
              <a:t>geocêntrico </a:t>
            </a:r>
            <a:r>
              <a:rPr lang="pt-BR" altLang="pt-BR" sz="2000" kern="0" dirty="0" smtClean="0"/>
              <a:t>de Ptolomeu. </a:t>
            </a:r>
          </a:p>
        </p:txBody>
      </p:sp>
      <p:sp>
        <p:nvSpPr>
          <p:cNvPr id="11" name="Rectangle 3"/>
          <p:cNvSpPr txBox="1">
            <a:spLocks noChangeArrowheads="1"/>
          </p:cNvSpPr>
          <p:nvPr/>
        </p:nvSpPr>
        <p:spPr bwMode="auto">
          <a:xfrm>
            <a:off x="81967" y="4221088"/>
            <a:ext cx="8928546"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000" kern="0" dirty="0" smtClean="0"/>
              <a:t>     O terceiro céu, o de Vênus, acolhe os que mesclaram a devoção com o amor terreno. O quarto céu, o do Sol, os doutores da Igreja. O quinto, o de Marte, os que combateram em favor da fé. </a:t>
            </a:r>
            <a:r>
              <a:rPr lang="pt-BR" altLang="pt-BR" sz="2000" kern="0" dirty="0"/>
              <a:t>No sexto, o de Júpiter, gozam os espíritos justos. O sétimo, o de Saturno, é o dos espíritos contemplativos e místicos. </a:t>
            </a:r>
            <a:endParaRPr lang="pt-BR" altLang="pt-BR" sz="2000" kern="0" dirty="0" smtClean="0"/>
          </a:p>
        </p:txBody>
      </p:sp>
      <p:sp>
        <p:nvSpPr>
          <p:cNvPr id="12" name="Rectangle 3"/>
          <p:cNvSpPr txBox="1">
            <a:spLocks noChangeArrowheads="1"/>
          </p:cNvSpPr>
          <p:nvPr/>
        </p:nvSpPr>
        <p:spPr bwMode="auto">
          <a:xfrm>
            <a:off x="107504" y="5434136"/>
            <a:ext cx="8928546" cy="94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000" kern="0" dirty="0" smtClean="0"/>
              <a:t>     O oitavo, o das Estrelas Fixas, que tem por inteligência motriz os Querubins, quedam-se os espíritos triunfantes. O nono céu também é chamado de Primeiro Móvel. No último céu, o Empíreo, dos Serafins, contém os sete coros angelicais.</a:t>
            </a:r>
          </a:p>
        </p:txBody>
      </p:sp>
    </p:spTree>
    <p:extLst>
      <p:ext uri="{BB962C8B-B14F-4D97-AF65-F5344CB8AC3E}">
        <p14:creationId xmlns:p14="http://schemas.microsoft.com/office/powerpoint/2010/main" val="39732358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10" grpId="0" build="p" autoUpdateAnimBg="0"/>
      <p:bldP spid="11" grpId="0" autoUpdateAnimBg="0"/>
      <p:bldP spid="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EE8411F-6189-4727-87D0-85693E5A16B3}" type="slidenum">
              <a:rPr lang="pt-BR" altLang="pt-BR" sz="1400" smtClean="0">
                <a:solidFill>
                  <a:schemeClr val="bg1"/>
                </a:solidFill>
              </a:rPr>
              <a:pPr>
                <a:spcBef>
                  <a:spcPct val="0"/>
                </a:spcBef>
                <a:buSzTx/>
                <a:buFontTx/>
                <a:buNone/>
              </a:pPr>
              <a:t>3</a:t>
            </a:fld>
            <a:endParaRPr lang="pt-BR" altLang="pt-BR" sz="1400" smtClean="0">
              <a:solidFill>
                <a:schemeClr val="bg1"/>
              </a:solidFill>
            </a:endParaRPr>
          </a:p>
        </p:txBody>
      </p:sp>
      <p:sp>
        <p:nvSpPr>
          <p:cNvPr id="7171"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400"/>
          </a:p>
        </p:txBody>
      </p:sp>
      <p:sp>
        <p:nvSpPr>
          <p:cNvPr id="7172" name="Rectangle 2" descr="Large confetti"/>
          <p:cNvSpPr>
            <a:spLocks noGrp="1" noChangeArrowheads="1"/>
          </p:cNvSpPr>
          <p:nvPr>
            <p:ph type="title"/>
          </p:nvPr>
        </p:nvSpPr>
        <p:spPr>
          <a:xfrm>
            <a:off x="1403648" y="586557"/>
            <a:ext cx="6481093" cy="394171"/>
          </a:xfrm>
        </p:spPr>
        <p:txBody>
          <a:bodyPr/>
          <a:lstStyle/>
          <a:p>
            <a:pPr algn="ctr" eaLnBrk="1" hangingPunct="1"/>
            <a:r>
              <a:rPr lang="pt-BR" altLang="pt-BR" sz="2400" b="1" dirty="0" smtClean="0">
                <a:solidFill>
                  <a:schemeClr val="tx1"/>
                </a:solidFill>
              </a:rPr>
              <a:t>MAPA MAIS DETALHADO DA REGIÃO</a:t>
            </a:r>
            <a:endParaRPr lang="pt-BR" altLang="pt-BR" sz="2400" dirty="0" smtClean="0">
              <a:solidFill>
                <a:schemeClr val="tx1"/>
              </a:solidFill>
            </a:endParaRPr>
          </a:p>
        </p:txBody>
      </p:sp>
      <p:sp>
        <p:nvSpPr>
          <p:cNvPr id="7173" name="AutoShape 24" descr="Resultado de imagem para demócrito de abder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pt-BR" altLang="pt-BR" sz="2400"/>
          </a:p>
        </p:txBody>
      </p:sp>
      <p:pic>
        <p:nvPicPr>
          <p:cNvPr id="717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8188" y="3400425"/>
            <a:ext cx="476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p:cNvPicPr>
            <a:picLocks noChangeAspect="1"/>
          </p:cNvPicPr>
          <p:nvPr/>
        </p:nvPicPr>
        <p:blipFill rotWithShape="1">
          <a:blip r:embed="rId4"/>
          <a:srcRect l="30077" t="18500" r="5172" b="5703"/>
          <a:stretch/>
        </p:blipFill>
        <p:spPr>
          <a:xfrm>
            <a:off x="1211833" y="1844824"/>
            <a:ext cx="6816551" cy="4486105"/>
          </a:xfrm>
          <a:prstGeom prst="rect">
            <a:avLst/>
          </a:prstGeom>
          <a:ln w="3175">
            <a:solidFill>
              <a:schemeClr val="tx1"/>
            </a:solidFill>
          </a:ln>
        </p:spPr>
      </p:pic>
      <p:sp>
        <p:nvSpPr>
          <p:cNvPr id="5" name="CaixaDeTexto 4"/>
          <p:cNvSpPr txBox="1"/>
          <p:nvPr/>
        </p:nvSpPr>
        <p:spPr>
          <a:xfrm>
            <a:off x="4644008" y="3429000"/>
            <a:ext cx="576064" cy="215444"/>
          </a:xfrm>
          <a:prstGeom prst="rect">
            <a:avLst/>
          </a:prstGeom>
          <a:noFill/>
        </p:spPr>
        <p:txBody>
          <a:bodyPr wrap="square" rtlCol="0">
            <a:spAutoFit/>
          </a:bodyPr>
          <a:lstStyle/>
          <a:p>
            <a:r>
              <a:rPr lang="pt-BR" sz="800" b="1" dirty="0" err="1" smtClean="0"/>
              <a:t>Perga</a:t>
            </a:r>
            <a:endParaRPr lang="pt-BR" sz="800" b="1" dirty="0"/>
          </a:p>
        </p:txBody>
      </p:sp>
      <p:sp>
        <p:nvSpPr>
          <p:cNvPr id="6" name="CaixaDeTexto 5"/>
          <p:cNvSpPr txBox="1"/>
          <p:nvPr/>
        </p:nvSpPr>
        <p:spPr>
          <a:xfrm>
            <a:off x="4499992" y="3136612"/>
            <a:ext cx="282501" cy="584775"/>
          </a:xfrm>
          <a:prstGeom prst="rect">
            <a:avLst/>
          </a:prstGeom>
          <a:noFill/>
        </p:spPr>
        <p:txBody>
          <a:bodyPr wrap="square" rtlCol="0">
            <a:spAutoFit/>
          </a:bodyPr>
          <a:lstStyle/>
          <a:p>
            <a:r>
              <a:rPr lang="pt-BR" sz="3200" dirty="0" smtClean="0"/>
              <a:t>.</a:t>
            </a:r>
            <a:endParaRPr lang="pt-BR" sz="3200" dirty="0"/>
          </a:p>
        </p:txBody>
      </p:sp>
      <p:sp>
        <p:nvSpPr>
          <p:cNvPr id="15" name="CaixaDeTexto 14"/>
          <p:cNvSpPr txBox="1"/>
          <p:nvPr/>
        </p:nvSpPr>
        <p:spPr>
          <a:xfrm>
            <a:off x="4937571" y="2852936"/>
            <a:ext cx="282501" cy="584775"/>
          </a:xfrm>
          <a:prstGeom prst="rect">
            <a:avLst/>
          </a:prstGeom>
          <a:noFill/>
        </p:spPr>
        <p:txBody>
          <a:bodyPr wrap="square" rtlCol="0">
            <a:spAutoFit/>
          </a:bodyPr>
          <a:lstStyle/>
          <a:p>
            <a:r>
              <a:rPr lang="pt-BR" sz="3200" dirty="0" smtClean="0"/>
              <a:t>.</a:t>
            </a:r>
            <a:endParaRPr lang="pt-BR" sz="3200" dirty="0"/>
          </a:p>
        </p:txBody>
      </p:sp>
      <p:sp>
        <p:nvSpPr>
          <p:cNvPr id="17" name="CaixaDeTexto 16"/>
          <p:cNvSpPr txBox="1"/>
          <p:nvPr/>
        </p:nvSpPr>
        <p:spPr>
          <a:xfrm>
            <a:off x="5076056" y="3140968"/>
            <a:ext cx="576064" cy="215444"/>
          </a:xfrm>
          <a:prstGeom prst="rect">
            <a:avLst/>
          </a:prstGeom>
          <a:noFill/>
        </p:spPr>
        <p:txBody>
          <a:bodyPr wrap="square" rtlCol="0">
            <a:spAutoFit/>
          </a:bodyPr>
          <a:lstStyle/>
          <a:p>
            <a:r>
              <a:rPr lang="pt-BR" sz="800" b="1" dirty="0" smtClean="0"/>
              <a:t>Niceia</a:t>
            </a:r>
            <a:endParaRPr lang="pt-BR" sz="8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36101E68-9F3D-4FDD-AF16-E414581ACFAE}" type="slidenum">
              <a:rPr lang="pt-BR" altLang="pt-BR" sz="1400" smtClean="0">
                <a:solidFill>
                  <a:schemeClr val="bg1"/>
                </a:solidFill>
              </a:rPr>
              <a:pPr>
                <a:spcBef>
                  <a:spcPct val="0"/>
                </a:spcBef>
                <a:buSzTx/>
                <a:buFontTx/>
                <a:buNone/>
              </a:pPr>
              <a:t>30</a:t>
            </a:fld>
            <a:endParaRPr lang="pt-BR" altLang="pt-BR" sz="1400" smtClean="0">
              <a:solidFill>
                <a:schemeClr val="bg1"/>
              </a:solidFill>
            </a:endParaRPr>
          </a:p>
        </p:txBody>
      </p:sp>
      <p:sp>
        <p:nvSpPr>
          <p:cNvPr id="67587" name="Rectangle 2" descr="Large confetti"/>
          <p:cNvSpPr>
            <a:spLocks noGrp="1" noChangeArrowheads="1"/>
          </p:cNvSpPr>
          <p:nvPr>
            <p:ph type="title"/>
          </p:nvPr>
        </p:nvSpPr>
        <p:spPr>
          <a:xfrm>
            <a:off x="1547664" y="260350"/>
            <a:ext cx="5832475" cy="903288"/>
          </a:xfrm>
        </p:spPr>
        <p:txBody>
          <a:bodyPr/>
          <a:lstStyle/>
          <a:p>
            <a:pPr algn="ctr" eaLnBrk="1" hangingPunct="1"/>
            <a:r>
              <a:rPr lang="pt-BR" altLang="pt-BR" sz="2400" b="1" i="1" dirty="0" smtClean="0"/>
              <a:t>A DIVINA COMÉDIA</a:t>
            </a:r>
            <a:r>
              <a:rPr lang="pt-BR" altLang="pt-BR" sz="2400" b="1" dirty="0" smtClean="0"/>
              <a:t/>
            </a:r>
            <a:br>
              <a:rPr lang="pt-BR" altLang="pt-BR" sz="2400" b="1" dirty="0" smtClean="0"/>
            </a:br>
            <a:r>
              <a:rPr lang="pt-BR" altLang="pt-BR" sz="2400" b="1" dirty="0" smtClean="0"/>
              <a:t>DE DANTE ALIGUIERI (1265-1321)</a:t>
            </a:r>
          </a:p>
        </p:txBody>
      </p:sp>
      <p:sp>
        <p:nvSpPr>
          <p:cNvPr id="8196" name="Rectangle 3"/>
          <p:cNvSpPr>
            <a:spLocks noGrp="1" noChangeArrowheads="1"/>
          </p:cNvSpPr>
          <p:nvPr>
            <p:ph type="body" idx="1"/>
          </p:nvPr>
        </p:nvSpPr>
        <p:spPr>
          <a:xfrm>
            <a:off x="683568" y="2564904"/>
            <a:ext cx="8352482" cy="1162497"/>
          </a:xfrm>
        </p:spPr>
        <p:txBody>
          <a:bodyPr/>
          <a:lstStyle/>
          <a:p>
            <a:pPr marL="0" indent="0" algn="just" eaLnBrk="1" hangingPunct="1">
              <a:spcBef>
                <a:spcPct val="0"/>
              </a:spcBef>
              <a:buFontTx/>
              <a:buNone/>
            </a:pPr>
            <a:r>
              <a:rPr lang="pt-BR" altLang="pt-BR" sz="2400" dirty="0" smtClean="0"/>
              <a:t>     As partes do céu, as próximas tanto quanto as mais distantes, eram tão uniformes em seu brilho e formosura, que fiquei sem saber a qual delas Beatriz me endireitava.</a:t>
            </a:r>
          </a:p>
        </p:txBody>
      </p:sp>
      <p:sp>
        <p:nvSpPr>
          <p:cNvPr id="6" name="Rectangle 3"/>
          <p:cNvSpPr txBox="1">
            <a:spLocks noChangeArrowheads="1"/>
          </p:cNvSpPr>
          <p:nvPr/>
        </p:nvSpPr>
        <p:spPr bwMode="auto">
          <a:xfrm>
            <a:off x="683568" y="3644255"/>
            <a:ext cx="8352482" cy="79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400" kern="0" dirty="0" smtClean="0"/>
              <a:t>     Mas ela, compreendendo o meu embaraço e sorrindo com alegria tamanha que dir-se-ia o próprio Deus sorrir nela, disse:</a:t>
            </a:r>
          </a:p>
        </p:txBody>
      </p:sp>
      <p:sp>
        <p:nvSpPr>
          <p:cNvPr id="7" name="Rectangle 3"/>
          <p:cNvSpPr txBox="1">
            <a:spLocks noChangeArrowheads="1"/>
          </p:cNvSpPr>
          <p:nvPr/>
        </p:nvSpPr>
        <p:spPr bwMode="auto">
          <a:xfrm>
            <a:off x="683568" y="4365104"/>
            <a:ext cx="8352482"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defRPr/>
            </a:pPr>
            <a:r>
              <a:rPr lang="pt-BR" altLang="pt-BR" sz="2400" kern="0" dirty="0" smtClean="0"/>
              <a:t>     “O movimento universal, </a:t>
            </a:r>
            <a:r>
              <a:rPr lang="pt-BR" altLang="pt-BR" sz="2400" i="1" kern="0" dirty="0" smtClean="0"/>
              <a:t>que mantém a Terra imóvel e faz girar ao seu redor os demais astros</a:t>
            </a:r>
            <a:r>
              <a:rPr lang="pt-BR" altLang="pt-BR" sz="2400" kern="0" dirty="0" smtClean="0"/>
              <a:t>, daqui se endereça ao universo inteiro. De nenhuma outra origem derivou este céu e esta força senão da mente divina, donde lhe vem o amor que o faz mover-se e a virtude que em outros céus infunde. [...]” (ALIGUIERI, D. </a:t>
            </a:r>
            <a:r>
              <a:rPr lang="pt-BR" altLang="pt-BR" sz="2400" i="1" kern="0" dirty="0" smtClean="0"/>
              <a:t>A Divina Comédia</a:t>
            </a:r>
            <a:r>
              <a:rPr lang="pt-BR" altLang="pt-BR" sz="2400" kern="0" dirty="0" smtClean="0"/>
              <a:t>, 1313-1321, nossa ênfase).</a:t>
            </a:r>
          </a:p>
        </p:txBody>
      </p:sp>
      <p:pic>
        <p:nvPicPr>
          <p:cNvPr id="87044" name="Picture 4" descr="Resultado de imagem para DANTE ALIGHI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90685"/>
            <a:ext cx="1008112" cy="13642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107504" y="1772817"/>
            <a:ext cx="8929687" cy="76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spcBef>
                <a:spcPct val="0"/>
              </a:spcBef>
              <a:buFontTx/>
              <a:buNone/>
            </a:pPr>
            <a:r>
              <a:rPr lang="pt-BR" altLang="pt-BR" sz="2400" kern="0" dirty="0" smtClean="0"/>
              <a:t>     </a:t>
            </a:r>
            <a:r>
              <a:rPr lang="pt-BR" altLang="pt-BR" sz="2600" kern="0" dirty="0" smtClean="0"/>
              <a:t>No “Paraíso”, a terceira parte da obra, pode-se ler a seguinte passagem: </a:t>
            </a:r>
          </a:p>
        </p:txBody>
      </p:sp>
    </p:spTree>
    <p:extLst>
      <p:ext uri="{BB962C8B-B14F-4D97-AF65-F5344CB8AC3E}">
        <p14:creationId xmlns:p14="http://schemas.microsoft.com/office/powerpoint/2010/main" val="15284745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autoUpdateAnimBg="0"/>
      <p:bldP spid="6" grpId="0" autoUpdateAnimBg="0"/>
      <p:bldP spid="7" grpId="0" autoUpdateAnimBg="0"/>
      <p:bldP spid="10"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Número de Slide 1"/>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7CCB403-5CC7-4F19-8457-BEE6B7E655E4}" type="slidenum">
              <a:rPr lang="pt-BR" altLang="pt-BR" sz="1400" smtClean="0">
                <a:solidFill>
                  <a:schemeClr val="bg1"/>
                </a:solidFill>
              </a:rPr>
              <a:pPr>
                <a:spcBef>
                  <a:spcPct val="0"/>
                </a:spcBef>
                <a:buSzTx/>
                <a:buFontTx/>
                <a:buNone/>
              </a:pPr>
              <a:t>31</a:t>
            </a:fld>
            <a:endParaRPr lang="pt-BR" altLang="pt-BR" sz="1400" smtClean="0">
              <a:solidFill>
                <a:schemeClr val="bg1"/>
              </a:solidFill>
            </a:endParaRPr>
          </a:p>
        </p:txBody>
      </p:sp>
      <p:sp>
        <p:nvSpPr>
          <p:cNvPr id="2" name="CaixaDeTexto 1"/>
          <p:cNvSpPr txBox="1">
            <a:spLocks noChangeArrowheads="1"/>
          </p:cNvSpPr>
          <p:nvPr/>
        </p:nvSpPr>
        <p:spPr bwMode="auto">
          <a:xfrm>
            <a:off x="1187450" y="3141663"/>
            <a:ext cx="6553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SzTx/>
              <a:buFontTx/>
              <a:buNone/>
            </a:pPr>
            <a:r>
              <a:rPr lang="pt-BR" altLang="pt-BR" sz="6000"/>
              <a:t>ATÉ A PRÓXIMA!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4</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835696" y="116632"/>
            <a:ext cx="5041057" cy="1224136"/>
          </a:xfrm>
        </p:spPr>
        <p:txBody>
          <a:bodyPr/>
          <a:lstStyle/>
          <a:p>
            <a:pPr algn="ctr" eaLnBrk="1" hangingPunct="1"/>
            <a:r>
              <a:rPr lang="pt-BR" altLang="pt-BR" sz="2400" b="1" dirty="0" smtClean="0"/>
              <a:t>CIÊNCIA HELÊNICA</a:t>
            </a:r>
            <a:br>
              <a:rPr lang="pt-BR" altLang="pt-BR" sz="2400" b="1" dirty="0" smtClean="0"/>
            </a:br>
            <a:r>
              <a:rPr lang="pt-BR" altLang="pt-BR" sz="2400" b="1" dirty="0" smtClean="0"/>
              <a:t>X</a:t>
            </a:r>
            <a:br>
              <a:rPr lang="pt-BR" altLang="pt-BR" sz="2400" b="1" dirty="0" smtClean="0"/>
            </a:br>
            <a:r>
              <a:rPr lang="pt-BR" altLang="pt-BR" sz="2400" b="1" dirty="0" smtClean="0"/>
              <a:t>CIÊNCIA HELENÍSTICA</a:t>
            </a:r>
          </a:p>
        </p:txBody>
      </p:sp>
      <p:sp>
        <p:nvSpPr>
          <p:cNvPr id="51204" name="Rectangle 3"/>
          <p:cNvSpPr>
            <a:spLocks noGrp="1" noChangeArrowheads="1"/>
          </p:cNvSpPr>
          <p:nvPr>
            <p:ph type="body" idx="1"/>
          </p:nvPr>
        </p:nvSpPr>
        <p:spPr>
          <a:xfrm>
            <a:off x="107504" y="1700808"/>
            <a:ext cx="8928992" cy="1583878"/>
          </a:xfrm>
        </p:spPr>
        <p:txBody>
          <a:bodyPr/>
          <a:lstStyle/>
          <a:p>
            <a:pPr marL="0" indent="0" algn="just" eaLnBrk="1" hangingPunct="1">
              <a:buNone/>
            </a:pPr>
            <a:r>
              <a:rPr lang="pt-BR" altLang="pt-BR" sz="2400" dirty="0" smtClean="0"/>
              <a:t>     A ciência helênica, nascida na Grécia continental durante a época em que esta dominou o vale mediterrâneo, tinha um método essencialmente qualitativo e sua orientação era cosmológica, tendo Aristóteles como seu maior e último representante.</a:t>
            </a:r>
          </a:p>
        </p:txBody>
      </p:sp>
      <p:sp>
        <p:nvSpPr>
          <p:cNvPr id="5" name="Rectangle 3"/>
          <p:cNvSpPr txBox="1">
            <a:spLocks noChangeArrowheads="1"/>
          </p:cNvSpPr>
          <p:nvPr/>
        </p:nvSpPr>
        <p:spPr bwMode="auto">
          <a:xfrm>
            <a:off x="107504" y="3141266"/>
            <a:ext cx="8928992" cy="230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altLang="pt-BR" sz="2400" kern="0" dirty="0" smtClean="0"/>
              <a:t>     A civilização helenística, por sua vez, surgida depois das conquistas guerreiras de Alexandre Magno (356-323), centrou-se em metrópoles comerciais e cosmopolitas, como Alexandria, onde a confluência de sábios de diferentes países e raças, e o confronto de suas diversas culturas, gerou como produto uma ciência menos filosófica e mais matemática que sua predecessora.</a:t>
            </a:r>
          </a:p>
        </p:txBody>
      </p:sp>
      <p:sp>
        <p:nvSpPr>
          <p:cNvPr id="6" name="Rectangle 3"/>
          <p:cNvSpPr txBox="1">
            <a:spLocks noChangeArrowheads="1"/>
          </p:cNvSpPr>
          <p:nvPr/>
        </p:nvSpPr>
        <p:spPr bwMode="auto">
          <a:xfrm>
            <a:off x="107504" y="5301208"/>
            <a:ext cx="8928992" cy="155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altLang="pt-BR" sz="2400" kern="0" dirty="0" smtClean="0"/>
              <a:t>     Entretanto, é preciso salientar que, em geral, os astrônomos helenísticos não se preocupavam com a realidade física de seus artifícios geométricos quando elaboravam sistemas matemáticos para predizer as posições planetárias. </a:t>
            </a:r>
          </a:p>
        </p:txBody>
      </p:sp>
    </p:spTree>
    <p:extLst>
      <p:ext uri="{BB962C8B-B14F-4D97-AF65-F5344CB8AC3E}">
        <p14:creationId xmlns:p14="http://schemas.microsoft.com/office/powerpoint/2010/main" val="5733796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Número de Slide 6"/>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1C10BDE9-0D27-44EC-83EB-7BD7A47833AB}" type="slidenum">
              <a:rPr lang="pt-BR" altLang="pt-BR" sz="1400" smtClean="0">
                <a:solidFill>
                  <a:schemeClr val="bg1"/>
                </a:solidFill>
              </a:rPr>
              <a:pPr>
                <a:spcBef>
                  <a:spcPct val="0"/>
                </a:spcBef>
                <a:buSzTx/>
                <a:buFontTx/>
                <a:buNone/>
              </a:pPr>
              <a:t>5</a:t>
            </a:fld>
            <a:endParaRPr lang="pt-BR" altLang="pt-BR" sz="1400" smtClean="0">
              <a:solidFill>
                <a:schemeClr val="bg1"/>
              </a:solidFill>
            </a:endParaRPr>
          </a:p>
        </p:txBody>
      </p:sp>
      <p:sp>
        <p:nvSpPr>
          <p:cNvPr id="64515"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SzTx/>
              <a:buFontTx/>
              <a:buNone/>
            </a:pPr>
            <a:endParaRPr lang="pt-BR" altLang="pt-BR" sz="2400"/>
          </a:p>
        </p:txBody>
      </p:sp>
      <p:sp>
        <p:nvSpPr>
          <p:cNvPr id="64516" name="Rectangle 2" descr="Large confetti"/>
          <p:cNvSpPr>
            <a:spLocks noGrp="1" noChangeArrowheads="1"/>
          </p:cNvSpPr>
          <p:nvPr>
            <p:ph type="title"/>
          </p:nvPr>
        </p:nvSpPr>
        <p:spPr>
          <a:xfrm>
            <a:off x="900113" y="300038"/>
            <a:ext cx="7392987" cy="825500"/>
          </a:xfrm>
        </p:spPr>
        <p:txBody>
          <a:bodyPr/>
          <a:lstStyle/>
          <a:p>
            <a:pPr algn="ctr" eaLnBrk="1" hangingPunct="1"/>
            <a:r>
              <a:rPr lang="pt-BR" altLang="pt-BR" sz="2400" b="1" smtClean="0">
                <a:solidFill>
                  <a:schemeClr val="tx1"/>
                </a:solidFill>
              </a:rPr>
              <a:t>PERÍODOS HISTÓRICOS</a:t>
            </a:r>
            <a:br>
              <a:rPr lang="pt-BR" altLang="pt-BR" sz="2400" b="1" smtClean="0">
                <a:solidFill>
                  <a:schemeClr val="tx1"/>
                </a:solidFill>
              </a:rPr>
            </a:br>
            <a:r>
              <a:rPr lang="pt-BR" altLang="pt-BR" sz="2400" b="1" smtClean="0">
                <a:solidFill>
                  <a:schemeClr val="tx1"/>
                </a:solidFill>
              </a:rPr>
              <a:t>DA GRÉCIA NA ANTIGUIDADE</a:t>
            </a:r>
            <a:endParaRPr lang="pt-BR" altLang="pt-BR" sz="2400" smtClean="0">
              <a:solidFill>
                <a:schemeClr val="tx1"/>
              </a:solidFill>
            </a:endParaRPr>
          </a:p>
        </p:txBody>
      </p:sp>
      <p:sp>
        <p:nvSpPr>
          <p:cNvPr id="64517" name="AutoShape 24" descr="Resultado de imagem para demócrito de abdera"/>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3"/>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pt-BR" altLang="pt-BR" sz="2400"/>
          </a:p>
        </p:txBody>
      </p:sp>
      <p:pic>
        <p:nvPicPr>
          <p:cNvPr id="64518" name="Picture 2" descr="A METAFÍSICA&#10;ARISTOTÉLICA NÃO É&#10;DUALISTA, PORTANTO, O&#10;CONJUNTO DOS&#10;INDIVÍDUOS CONCRETOS&#10;FORMA A REALIDADE.&#1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772816"/>
            <a:ext cx="6076950" cy="4562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49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6</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803188" y="332656"/>
            <a:ext cx="5793148" cy="806450"/>
          </a:xfrm>
        </p:spPr>
        <p:txBody>
          <a:bodyPr/>
          <a:lstStyle/>
          <a:p>
            <a:pPr algn="ctr" eaLnBrk="1" hangingPunct="1"/>
            <a:r>
              <a:rPr lang="pt-BR" altLang="pt-BR" sz="2400" b="1" dirty="0" smtClean="0"/>
              <a:t>LIMITAÇÕES DO MODELO DE</a:t>
            </a:r>
            <a:br>
              <a:rPr lang="pt-BR" altLang="pt-BR" sz="2400" b="1" dirty="0" smtClean="0"/>
            </a:br>
            <a:r>
              <a:rPr lang="pt-BR" altLang="pt-BR" sz="2400" b="1" dirty="0" smtClean="0"/>
              <a:t>EUDOXO-CALIPO-ARISTÓTELES</a:t>
            </a:r>
          </a:p>
        </p:txBody>
      </p:sp>
      <p:sp>
        <p:nvSpPr>
          <p:cNvPr id="51204" name="Rectangle 3"/>
          <p:cNvSpPr>
            <a:spLocks noGrp="1" noChangeArrowheads="1"/>
          </p:cNvSpPr>
          <p:nvPr>
            <p:ph type="body" idx="1"/>
          </p:nvPr>
        </p:nvSpPr>
        <p:spPr>
          <a:xfrm>
            <a:off x="107504" y="1989138"/>
            <a:ext cx="8928992" cy="1079822"/>
          </a:xfrm>
        </p:spPr>
        <p:txBody>
          <a:bodyPr/>
          <a:lstStyle/>
          <a:p>
            <a:pPr algn="just" eaLnBrk="1" hangingPunct="1"/>
            <a:r>
              <a:rPr lang="pt-BR" altLang="pt-BR" dirty="0" smtClean="0"/>
              <a:t>Não explicava a variação de brilho apresentada pelos planetas em seus movimentos retrógrados.</a:t>
            </a:r>
          </a:p>
        </p:txBody>
      </p:sp>
      <p:sp>
        <p:nvSpPr>
          <p:cNvPr id="5" name="Rectangle 3"/>
          <p:cNvSpPr txBox="1">
            <a:spLocks noChangeArrowheads="1"/>
          </p:cNvSpPr>
          <p:nvPr/>
        </p:nvSpPr>
        <p:spPr bwMode="auto">
          <a:xfrm>
            <a:off x="107504" y="3212976"/>
            <a:ext cx="8928992"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r>
              <a:rPr lang="pt-BR" altLang="pt-BR" kern="0" dirty="0" smtClean="0"/>
              <a:t>Não explicava a variação de velocidade dos planetas em suas órbitas.</a:t>
            </a:r>
          </a:p>
        </p:txBody>
      </p:sp>
      <p:sp>
        <p:nvSpPr>
          <p:cNvPr id="6" name="Rectangle 3"/>
          <p:cNvSpPr txBox="1">
            <a:spLocks noChangeArrowheads="1"/>
          </p:cNvSpPr>
          <p:nvPr/>
        </p:nvSpPr>
        <p:spPr bwMode="auto">
          <a:xfrm>
            <a:off x="107504" y="4437112"/>
            <a:ext cx="8928992"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r>
              <a:rPr lang="pt-BR" altLang="pt-BR" kern="0" dirty="0" smtClean="0"/>
              <a:t>Não explicava os afastamentos limitados de Mercúrio (~23</a:t>
            </a:r>
            <a:r>
              <a:rPr lang="pt-BR" altLang="pt-BR" kern="0" baseline="30000" dirty="0" smtClean="0"/>
              <a:t>º</a:t>
            </a:r>
            <a:r>
              <a:rPr lang="pt-BR" altLang="pt-BR" kern="0" dirty="0" smtClean="0"/>
              <a:t>) e Vênus (~46</a:t>
            </a:r>
            <a:r>
              <a:rPr lang="pt-BR" altLang="pt-BR" kern="0" baseline="30000" dirty="0" smtClean="0"/>
              <a:t>º</a:t>
            </a:r>
            <a:r>
              <a:rPr lang="pt-BR" altLang="pt-BR" kern="0" dirty="0" smtClean="0"/>
              <a:t>) em relação ao Sol.</a:t>
            </a:r>
          </a:p>
        </p:txBody>
      </p:sp>
    </p:spTree>
    <p:extLst>
      <p:ext uri="{BB962C8B-B14F-4D97-AF65-F5344CB8AC3E}">
        <p14:creationId xmlns:p14="http://schemas.microsoft.com/office/powerpoint/2010/main" val="35431206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7</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260475" y="533599"/>
            <a:ext cx="7056438" cy="447129"/>
          </a:xfrm>
        </p:spPr>
        <p:txBody>
          <a:bodyPr/>
          <a:lstStyle/>
          <a:p>
            <a:pPr algn="ctr" eaLnBrk="1" hangingPunct="1"/>
            <a:r>
              <a:rPr lang="pt-BR" altLang="pt-BR" sz="2400" b="1" dirty="0" smtClean="0"/>
              <a:t>A VARIAÇÃO DE BRILHO DOS PLANETAS</a:t>
            </a:r>
          </a:p>
        </p:txBody>
      </p:sp>
      <p:sp>
        <p:nvSpPr>
          <p:cNvPr id="51204" name="Rectangle 3"/>
          <p:cNvSpPr>
            <a:spLocks noGrp="1" noChangeArrowheads="1"/>
          </p:cNvSpPr>
          <p:nvPr>
            <p:ph type="body" idx="1"/>
          </p:nvPr>
        </p:nvSpPr>
        <p:spPr>
          <a:xfrm>
            <a:off x="107504" y="1772816"/>
            <a:ext cx="8928992" cy="1440160"/>
          </a:xfrm>
        </p:spPr>
        <p:txBody>
          <a:bodyPr/>
          <a:lstStyle/>
          <a:p>
            <a:pPr marL="0" indent="0" algn="just" eaLnBrk="1" hangingPunct="1">
              <a:buNone/>
            </a:pPr>
            <a:r>
              <a:rPr lang="pt-BR" sz="2200" dirty="0" smtClean="0"/>
              <a:t>     A interpretação </a:t>
            </a:r>
            <a:r>
              <a:rPr lang="pt-BR" sz="2200" dirty="0"/>
              <a:t>do aumento de brilho dos planetas (particularmente notável nos casos de Vênus e Marte durante os períodos de </a:t>
            </a:r>
            <a:r>
              <a:rPr lang="pt-BR" sz="2200" dirty="0" err="1"/>
              <a:t>retrogradação</a:t>
            </a:r>
            <a:r>
              <a:rPr lang="pt-BR" sz="2200" dirty="0"/>
              <a:t>), como sendo devido a uma aproximação da </a:t>
            </a:r>
            <a:r>
              <a:rPr lang="pt-BR" sz="2200" dirty="0" smtClean="0"/>
              <a:t>Terra, </a:t>
            </a:r>
            <a:r>
              <a:rPr lang="pt-BR" sz="2200" dirty="0"/>
              <a:t>que ocupava o centro do universo, encaminharia a Astronomia para </a:t>
            </a:r>
            <a:r>
              <a:rPr lang="pt-BR" sz="2200" dirty="0" smtClean="0"/>
              <a:t>novos rumos.</a:t>
            </a:r>
            <a:endParaRPr lang="pt-BR" sz="2200" b="1" dirty="0"/>
          </a:p>
        </p:txBody>
      </p:sp>
      <p:sp>
        <p:nvSpPr>
          <p:cNvPr id="5" name="Rectangle 3"/>
          <p:cNvSpPr txBox="1">
            <a:spLocks noChangeArrowheads="1"/>
          </p:cNvSpPr>
          <p:nvPr/>
        </p:nvSpPr>
        <p:spPr bwMode="auto">
          <a:xfrm>
            <a:off x="3563888" y="3140968"/>
            <a:ext cx="547260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sz="2200" kern="0" dirty="0" smtClean="0"/>
              <a:t>     Este foi um dos motivos que levou ao abandono da teoria das esferas homocêntricas proposta por </a:t>
            </a:r>
            <a:r>
              <a:rPr lang="pt-BR" sz="2200" kern="0" dirty="0" err="1" smtClean="0"/>
              <a:t>Eudoxo</a:t>
            </a:r>
            <a:r>
              <a:rPr lang="pt-BR" sz="2200" kern="0" dirty="0" smtClean="0"/>
              <a:t> de </a:t>
            </a:r>
            <a:r>
              <a:rPr lang="pt-BR" sz="2200" kern="0" dirty="0" err="1" smtClean="0"/>
              <a:t>Cnido</a:t>
            </a:r>
            <a:r>
              <a:rPr lang="pt-BR" sz="2200" kern="0" dirty="0" smtClean="0"/>
              <a:t> (408-355) e aperfeiçoada por Aristóteles de </a:t>
            </a:r>
            <a:r>
              <a:rPr lang="pt-BR" sz="2200" kern="0" dirty="0" err="1" smtClean="0"/>
              <a:t>Estagira</a:t>
            </a:r>
            <a:r>
              <a:rPr lang="pt-BR" sz="2200" kern="0" dirty="0" smtClean="0"/>
              <a:t> (384-322) e </a:t>
            </a:r>
            <a:r>
              <a:rPr lang="pt-BR" sz="2200" kern="0" dirty="0" err="1" smtClean="0"/>
              <a:t>Calipo</a:t>
            </a:r>
            <a:r>
              <a:rPr lang="pt-BR" sz="2200" kern="0" dirty="0" smtClean="0"/>
              <a:t> de </a:t>
            </a:r>
            <a:r>
              <a:rPr lang="pt-BR" sz="2200" kern="0" dirty="0" err="1" smtClean="0"/>
              <a:t>Cízico</a:t>
            </a:r>
            <a:r>
              <a:rPr lang="pt-BR" sz="2200" kern="0" dirty="0" smtClean="0"/>
              <a:t> (370-310). </a:t>
            </a:r>
            <a:endParaRPr lang="pt-BR" sz="2200" b="1" kern="0" dirty="0"/>
          </a:p>
        </p:txBody>
      </p:sp>
      <p:sp>
        <p:nvSpPr>
          <p:cNvPr id="6" name="Rectangle 3"/>
          <p:cNvSpPr txBox="1">
            <a:spLocks noChangeArrowheads="1"/>
          </p:cNvSpPr>
          <p:nvPr/>
        </p:nvSpPr>
        <p:spPr bwMode="auto">
          <a:xfrm>
            <a:off x="3563888" y="4858072"/>
            <a:ext cx="5472608" cy="145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sz="2200" kern="0" dirty="0" smtClean="0"/>
              <a:t>     A hipótese de </a:t>
            </a:r>
            <a:r>
              <a:rPr lang="pt-BR" sz="2200" kern="0" dirty="0" err="1" smtClean="0"/>
              <a:t>Heráclides</a:t>
            </a:r>
            <a:r>
              <a:rPr lang="pt-BR" sz="2200" kern="0" dirty="0" smtClean="0"/>
              <a:t> de Ponto (387-312) de que Mercúrio e Vênus estariam girando ao redor do Sol é um exemplo dessa nova atitude.</a:t>
            </a:r>
            <a:endParaRPr lang="pt-BR" sz="2200" b="1" kern="0" dirty="0"/>
          </a:p>
        </p:txBody>
      </p:sp>
      <p:pic>
        <p:nvPicPr>
          <p:cNvPr id="82946" name="Picture 2" descr="Resultado de imagem para modelo de heráclides do po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94446"/>
            <a:ext cx="3312368" cy="330290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315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946"/>
                                        </p:tgtEl>
                                        <p:attrNameLst>
                                          <p:attrName>style.visibility</p:attrName>
                                        </p:attrNameLst>
                                      </p:cBhvr>
                                      <p:to>
                                        <p:strVal val="visible"/>
                                      </p:to>
                                    </p:set>
                                    <p:anim calcmode="lin" valueType="num">
                                      <p:cBhvr additive="base">
                                        <p:cTn id="19" dur="500" fill="hold"/>
                                        <p:tgtEl>
                                          <p:spTgt spid="82946"/>
                                        </p:tgtEl>
                                        <p:attrNameLst>
                                          <p:attrName>ppt_x</p:attrName>
                                        </p:attrNameLst>
                                      </p:cBhvr>
                                      <p:tavLst>
                                        <p:tav tm="0">
                                          <p:val>
                                            <p:strVal val="#ppt_x"/>
                                          </p:val>
                                        </p:tav>
                                        <p:tav tm="100000">
                                          <p:val>
                                            <p:strVal val="#ppt_x"/>
                                          </p:val>
                                        </p:tav>
                                      </p:tavLst>
                                    </p:anim>
                                    <p:anim calcmode="lin" valueType="num">
                                      <p:cBhvr additive="base">
                                        <p:cTn id="20"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8</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332483" y="476672"/>
            <a:ext cx="6695901" cy="515144"/>
          </a:xfrm>
        </p:spPr>
        <p:txBody>
          <a:bodyPr/>
          <a:lstStyle/>
          <a:p>
            <a:pPr algn="ctr" eaLnBrk="1" hangingPunct="1"/>
            <a:r>
              <a:rPr lang="pt-BR" altLang="pt-BR" sz="2400" b="1" dirty="0" smtClean="0"/>
              <a:t>CIRCUNFERÊNCIAS EXCÊNTRICAS</a:t>
            </a:r>
          </a:p>
        </p:txBody>
      </p:sp>
      <p:sp>
        <p:nvSpPr>
          <p:cNvPr id="51204" name="Rectangle 3"/>
          <p:cNvSpPr>
            <a:spLocks noGrp="1" noChangeArrowheads="1"/>
          </p:cNvSpPr>
          <p:nvPr>
            <p:ph type="body" idx="1"/>
          </p:nvPr>
        </p:nvSpPr>
        <p:spPr>
          <a:xfrm>
            <a:off x="107504" y="1772816"/>
            <a:ext cx="8928992" cy="1152128"/>
          </a:xfrm>
        </p:spPr>
        <p:txBody>
          <a:bodyPr/>
          <a:lstStyle/>
          <a:p>
            <a:pPr marL="0" indent="0" algn="just">
              <a:buNone/>
            </a:pPr>
            <a:r>
              <a:rPr lang="pt-BR" sz="2400" dirty="0" smtClean="0"/>
              <a:t>     Por </a:t>
            </a:r>
            <a:r>
              <a:rPr lang="pt-BR" sz="2400" dirty="0"/>
              <a:t>volta de 200 a.C., Apolônio de </a:t>
            </a:r>
            <a:r>
              <a:rPr lang="pt-BR" sz="2400" dirty="0" err="1"/>
              <a:t>Perga</a:t>
            </a:r>
            <a:r>
              <a:rPr lang="pt-BR" sz="2400" dirty="0"/>
              <a:t> (262-190</a:t>
            </a:r>
            <a:r>
              <a:rPr lang="pt-BR" sz="2400" dirty="0" smtClean="0"/>
              <a:t>) utilizou </a:t>
            </a:r>
            <a:r>
              <a:rPr lang="pt-BR" sz="2400" dirty="0"/>
              <a:t>o conceito de </a:t>
            </a:r>
            <a:r>
              <a:rPr lang="pt-BR" sz="2400" b="1" i="1" dirty="0"/>
              <a:t>circunferências excêntricas</a:t>
            </a:r>
            <a:r>
              <a:rPr lang="pt-BR" sz="2400" dirty="0"/>
              <a:t>, ou seja, circunferências cujo centro em comum não coincidia com o centro da Terra. </a:t>
            </a:r>
          </a:p>
        </p:txBody>
      </p:sp>
      <p:sp>
        <p:nvSpPr>
          <p:cNvPr id="5" name="Rectangle 3"/>
          <p:cNvSpPr txBox="1">
            <a:spLocks noChangeArrowheads="1"/>
          </p:cNvSpPr>
          <p:nvPr/>
        </p:nvSpPr>
        <p:spPr bwMode="auto">
          <a:xfrm>
            <a:off x="107504" y="2852936"/>
            <a:ext cx="8928992"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eaLnBrk="1" hangingPunct="1">
              <a:buFontTx/>
              <a:buNone/>
            </a:pPr>
            <a:r>
              <a:rPr lang="pt-BR" sz="2200" kern="0" dirty="0" smtClean="0"/>
              <a:t>     </a:t>
            </a:r>
            <a:r>
              <a:rPr lang="pt-BR" sz="2400" dirty="0" smtClean="0"/>
              <a:t>Ao supor </a:t>
            </a:r>
            <a:r>
              <a:rPr lang="pt-BR" sz="2400" dirty="0"/>
              <a:t>que os planetas </a:t>
            </a:r>
            <a:r>
              <a:rPr lang="pt-BR" sz="2400" dirty="0" smtClean="0"/>
              <a:t>estariam se movendo uniformemente </a:t>
            </a:r>
            <a:r>
              <a:rPr lang="pt-BR" sz="2400" dirty="0"/>
              <a:t>sobre essas circunferências, </a:t>
            </a:r>
            <a:r>
              <a:rPr lang="pt-BR" sz="2400" b="1" i="1" dirty="0"/>
              <a:t>era possível explicar </a:t>
            </a:r>
            <a:r>
              <a:rPr lang="pt-BR" sz="2400" b="1" i="1" dirty="0" smtClean="0"/>
              <a:t>tanto suas </a:t>
            </a:r>
            <a:r>
              <a:rPr lang="pt-BR" sz="2400" b="1" i="1" dirty="0"/>
              <a:t>variações de </a:t>
            </a:r>
            <a:r>
              <a:rPr lang="pt-BR" sz="2400" b="1" i="1" dirty="0" smtClean="0"/>
              <a:t>brilho</a:t>
            </a:r>
            <a:r>
              <a:rPr lang="pt-BR" sz="2400" dirty="0" smtClean="0"/>
              <a:t>, já que </a:t>
            </a:r>
            <a:r>
              <a:rPr lang="pt-BR" sz="2400" dirty="0"/>
              <a:t>a distância do planeta à Terra agora estaria variando, </a:t>
            </a:r>
            <a:r>
              <a:rPr lang="pt-BR" sz="2400" b="1" i="1" dirty="0" smtClean="0"/>
              <a:t>como também suas </a:t>
            </a:r>
            <a:r>
              <a:rPr lang="pt-BR" sz="2400" b="1" i="1" dirty="0"/>
              <a:t>variações de velocidade angular</a:t>
            </a:r>
            <a:r>
              <a:rPr lang="pt-BR" sz="2400" dirty="0"/>
              <a:t>, já que </a:t>
            </a:r>
            <a:r>
              <a:rPr lang="pt-BR" sz="2400" dirty="0" smtClean="0"/>
              <a:t>os planetas girariam </a:t>
            </a:r>
            <a:r>
              <a:rPr lang="pt-BR" sz="2400" dirty="0"/>
              <a:t>mais rápido quando </a:t>
            </a:r>
            <a:r>
              <a:rPr lang="pt-BR" sz="2400" dirty="0" smtClean="0"/>
              <a:t>estivessem </a:t>
            </a:r>
            <a:r>
              <a:rPr lang="pt-BR" sz="2400" dirty="0"/>
              <a:t>mais próximo da Terra e mais devagar quando </a:t>
            </a:r>
            <a:r>
              <a:rPr lang="pt-BR" sz="2400" dirty="0" smtClean="0"/>
              <a:t>estivessem </a:t>
            </a:r>
            <a:r>
              <a:rPr lang="pt-BR" sz="2400" dirty="0"/>
              <a:t>mais afastado.</a:t>
            </a:r>
            <a:endParaRPr lang="pt-BR" sz="2200" b="1" kern="0" dirty="0"/>
          </a:p>
        </p:txBody>
      </p:sp>
      <p:sp>
        <p:nvSpPr>
          <p:cNvPr id="6" name="Rectangle 3"/>
          <p:cNvSpPr txBox="1">
            <a:spLocks noChangeArrowheads="1"/>
          </p:cNvSpPr>
          <p:nvPr/>
        </p:nvSpPr>
        <p:spPr bwMode="auto">
          <a:xfrm>
            <a:off x="107504" y="5013176"/>
            <a:ext cx="8928992" cy="123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85000"/>
              <a:buBlip>
                <a:blip r:embed="rId2"/>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SzPct val="7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SzPct val="7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pt-BR" sz="2400" dirty="0" smtClean="0"/>
              <a:t>     Essa </a:t>
            </a:r>
            <a:r>
              <a:rPr lang="pt-BR" sz="2400" dirty="0"/>
              <a:t>inovação deve ter parecido </a:t>
            </a:r>
            <a:r>
              <a:rPr lang="pt-BR" sz="2400" dirty="0" smtClean="0"/>
              <a:t>artificial quando foi proposta. </a:t>
            </a:r>
            <a:r>
              <a:rPr lang="pt-BR" sz="2400" dirty="0"/>
              <a:t>Por que motivo um planeta giraria em torno de um ponto em que a Terra não se encontra, no qual não existe nada de especial?</a:t>
            </a:r>
          </a:p>
        </p:txBody>
      </p:sp>
    </p:spTree>
    <p:extLst>
      <p:ext uri="{BB962C8B-B14F-4D97-AF65-F5344CB8AC3E}">
        <p14:creationId xmlns:p14="http://schemas.microsoft.com/office/powerpoint/2010/main" val="41426629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Número de Slide 5"/>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85000"/>
              <a:buBlip>
                <a:blip r:embed="rId2"/>
              </a:buBlip>
              <a:defRPr sz="3200">
                <a:solidFill>
                  <a:schemeClr val="tx1"/>
                </a:solidFill>
                <a:latin typeface="Times New Roman" panose="02020603050405020304" pitchFamily="18" charset="0"/>
              </a:defRPr>
            </a:lvl1pPr>
            <a:lvl2pPr marL="742950" indent="-285750">
              <a:spcBef>
                <a:spcPct val="20000"/>
              </a:spcBef>
              <a:buClr>
                <a:schemeClr val="bg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fld id="{DC26A7D9-CC5F-4FE7-9A3C-04AE95EA7F6A}" type="slidenum">
              <a:rPr lang="pt-BR" altLang="pt-BR" sz="1400" smtClean="0">
                <a:solidFill>
                  <a:schemeClr val="bg1"/>
                </a:solidFill>
              </a:rPr>
              <a:pPr>
                <a:spcBef>
                  <a:spcPct val="0"/>
                </a:spcBef>
                <a:buSzTx/>
                <a:buFontTx/>
                <a:buNone/>
              </a:pPr>
              <a:t>9</a:t>
            </a:fld>
            <a:endParaRPr lang="pt-BR" altLang="pt-BR" sz="1400" smtClean="0">
              <a:solidFill>
                <a:schemeClr val="bg1"/>
              </a:solidFill>
            </a:endParaRPr>
          </a:p>
        </p:txBody>
      </p:sp>
      <p:sp>
        <p:nvSpPr>
          <p:cNvPr id="51203" name="Rectangle 2" descr="Large confetti"/>
          <p:cNvSpPr>
            <a:spLocks noGrp="1" noChangeArrowheads="1"/>
          </p:cNvSpPr>
          <p:nvPr>
            <p:ph type="title"/>
          </p:nvPr>
        </p:nvSpPr>
        <p:spPr>
          <a:xfrm>
            <a:off x="1979712" y="343744"/>
            <a:ext cx="5112569" cy="853008"/>
          </a:xfrm>
        </p:spPr>
        <p:txBody>
          <a:bodyPr/>
          <a:lstStyle/>
          <a:p>
            <a:pPr algn="ctr" eaLnBrk="1" hangingPunct="1"/>
            <a:r>
              <a:rPr lang="pt-BR" altLang="pt-BR" sz="2400" b="1" dirty="0" smtClean="0"/>
              <a:t>MOTIVO DA VARIAÇÃO</a:t>
            </a:r>
            <a:br>
              <a:rPr lang="pt-BR" altLang="pt-BR" sz="2400" b="1" dirty="0" smtClean="0"/>
            </a:br>
            <a:r>
              <a:rPr lang="pt-BR" altLang="pt-BR" sz="2400" b="1" dirty="0" smtClean="0"/>
              <a:t>DA VELOCIDADE ANGULAR</a:t>
            </a:r>
          </a:p>
        </p:txBody>
      </p:sp>
      <p:pic>
        <p:nvPicPr>
          <p:cNvPr id="91138" name="Picture 2" descr="Resultado de imagem para esferas excêntricas de apolônio"/>
          <p:cNvPicPr>
            <a:picLocks noChangeAspect="1" noChangeArrowheads="1"/>
          </p:cNvPicPr>
          <p:nvPr/>
        </p:nvPicPr>
        <p:blipFill rotWithShape="1">
          <a:blip r:embed="rId3">
            <a:extLst>
              <a:ext uri="{28A0092B-C50C-407E-A947-70E740481C1C}">
                <a14:useLocalDpi xmlns:a14="http://schemas.microsoft.com/office/drawing/2010/main" val="0"/>
              </a:ext>
            </a:extLst>
          </a:blip>
          <a:srcRect l="26068" t="14205" r="1650" b="10040"/>
          <a:stretch/>
        </p:blipFill>
        <p:spPr bwMode="auto">
          <a:xfrm>
            <a:off x="251520" y="2110292"/>
            <a:ext cx="5162208" cy="406206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tângulo 2"/>
              <p:cNvSpPr/>
              <p:nvPr/>
            </p:nvSpPr>
            <p:spPr>
              <a:xfrm>
                <a:off x="6415053" y="1700808"/>
                <a:ext cx="1325299" cy="461665"/>
              </a:xfrm>
              <a:prstGeom prst="rect">
                <a:avLst/>
              </a:prstGeom>
              <a:ln w="3175">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rPr>
                            <m:t>𝒗</m:t>
                          </m:r>
                        </m:e>
                        <m:sub>
                          <m:r>
                            <a:rPr lang="pt-BR" altLang="pt-BR" b="1" i="1" smtClean="0">
                              <a:latin typeface="Cambria Math" panose="02040503050406030204" pitchFamily="18" charset="0"/>
                            </a:rPr>
                            <m:t>𝟏</m:t>
                          </m:r>
                        </m:sub>
                      </m:sSub>
                      <m:r>
                        <a:rPr lang="pt-BR" altLang="pt-BR" b="1" i="1" smtClean="0">
                          <a:latin typeface="Cambria Math" panose="02040503050406030204" pitchFamily="18" charset="0"/>
                        </a:rPr>
                        <m:t>=</m:t>
                      </m:r>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rPr>
                            <m:t>𝒗</m:t>
                          </m:r>
                        </m:e>
                        <m:sub>
                          <m:r>
                            <a:rPr lang="pt-BR" altLang="pt-BR" b="1" i="1" smtClean="0">
                              <a:latin typeface="Cambria Math" panose="02040503050406030204" pitchFamily="18" charset="0"/>
                            </a:rPr>
                            <m:t>𝟐</m:t>
                          </m:r>
                        </m:sub>
                      </m:sSub>
                    </m:oMath>
                  </m:oMathPara>
                </a14:m>
                <a:endParaRPr lang="pt-BR" dirty="0"/>
              </a:p>
            </p:txBody>
          </p:sp>
        </mc:Choice>
        <mc:Fallback xmlns="">
          <p:sp>
            <p:nvSpPr>
              <p:cNvPr id="3" name="Retângulo 2"/>
              <p:cNvSpPr>
                <a:spLocks noRot="1" noChangeAspect="1" noMove="1" noResize="1" noEditPoints="1" noAdjustHandles="1" noChangeArrowheads="1" noChangeShapeType="1" noTextEdit="1"/>
              </p:cNvSpPr>
              <p:nvPr/>
            </p:nvSpPr>
            <p:spPr>
              <a:xfrm>
                <a:off x="6415053" y="1700808"/>
                <a:ext cx="1325299" cy="461665"/>
              </a:xfrm>
              <a:prstGeom prst="rect">
                <a:avLst/>
              </a:prstGeom>
              <a:blipFill rotWithShape="0">
                <a:blip r:embed="rId4"/>
                <a:stretch>
                  <a:fillRect b="-2597"/>
                </a:stretch>
              </a:blipFill>
              <a:ln w="3175">
                <a:solidFill>
                  <a:schemeClr val="tx1"/>
                </a:solidFill>
              </a:ln>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10"/>
              <p:cNvSpPr/>
              <p:nvPr/>
            </p:nvSpPr>
            <p:spPr>
              <a:xfrm>
                <a:off x="6275021" y="2222318"/>
                <a:ext cx="1825371" cy="8466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altLang="pt-BR" b="1" i="1" smtClean="0">
                              <a:latin typeface="Cambria Math" panose="02040503050406030204" pitchFamily="18" charset="0"/>
                            </a:rPr>
                          </m:ctrlPr>
                        </m:fPr>
                        <m:num>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𝒔</m:t>
                              </m:r>
                            </m:e>
                            <m:sub>
                              <m:r>
                                <a:rPr lang="pt-BR" altLang="pt-BR" b="1" i="1" smtClean="0">
                                  <a:latin typeface="Cambria Math" panose="02040503050406030204" pitchFamily="18" charset="0"/>
                                </a:rPr>
                                <m:t>𝟏</m:t>
                              </m:r>
                            </m:sub>
                          </m:sSub>
                        </m:num>
                        <m:den>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e>
                            <m:sub>
                              <m:r>
                                <a:rPr lang="pt-BR" altLang="pt-BR" b="1" i="1" smtClean="0">
                                  <a:latin typeface="Cambria Math" panose="02040503050406030204" pitchFamily="18" charset="0"/>
                                </a:rPr>
                                <m:t>𝟏</m:t>
                              </m:r>
                            </m:sub>
                          </m:sSub>
                        </m:den>
                      </m:f>
                      <m:r>
                        <a:rPr lang="pt-BR" altLang="pt-BR" b="1" i="1" smtClean="0">
                          <a:latin typeface="Cambria Math" panose="02040503050406030204" pitchFamily="18" charset="0"/>
                        </a:rPr>
                        <m:t>=</m:t>
                      </m:r>
                      <m:sSub>
                        <m:sSubPr>
                          <m:ctrlPr>
                            <a:rPr lang="pt-BR" altLang="pt-BR" b="1" i="1" smtClean="0">
                              <a:latin typeface="Cambria Math" panose="02040503050406030204" pitchFamily="18" charset="0"/>
                            </a:rPr>
                          </m:ctrlPr>
                        </m:sSubPr>
                        <m:e>
                          <m:f>
                            <m:fPr>
                              <m:ctrlPr>
                                <a:rPr lang="pt-BR" altLang="pt-BR" b="1" i="1" smtClean="0">
                                  <a:latin typeface="Cambria Math" panose="02040503050406030204" pitchFamily="18" charset="0"/>
                                  <a:ea typeface="Cambria Math" panose="02040503050406030204" pitchFamily="18" charset="0"/>
                                </a:rPr>
                              </m:ctrlPr>
                            </m:fPr>
                            <m:num>
                              <m:sSub>
                                <m:sSubPr>
                                  <m:ctrlPr>
                                    <a:rPr lang="pt-BR" altLang="pt-BR" b="1" i="1" smtClean="0">
                                      <a:latin typeface="Cambria Math" panose="02040503050406030204" pitchFamily="18" charset="0"/>
                                      <a:ea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𝒔</m:t>
                                  </m:r>
                                </m:e>
                                <m:sub>
                                  <m:r>
                                    <a:rPr lang="pt-BR" altLang="pt-BR" b="1" i="1" smtClean="0">
                                      <a:latin typeface="Cambria Math" panose="02040503050406030204" pitchFamily="18" charset="0"/>
                                      <a:ea typeface="Cambria Math" panose="02040503050406030204" pitchFamily="18" charset="0"/>
                                    </a:rPr>
                                    <m:t>𝟐</m:t>
                                  </m:r>
                                </m:sub>
                              </m:sSub>
                            </m:num>
                            <m:den>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den>
                          </m:f>
                        </m:e>
                        <m:sub>
                          <m:r>
                            <a:rPr lang="pt-BR" altLang="pt-BR" b="1" i="1" smtClean="0">
                              <a:latin typeface="Cambria Math" panose="02040503050406030204" pitchFamily="18" charset="0"/>
                            </a:rPr>
                            <m:t>𝟐</m:t>
                          </m:r>
                        </m:sub>
                      </m:sSub>
                    </m:oMath>
                  </m:oMathPara>
                </a14:m>
                <a:endParaRPr lang="pt-BR" dirty="0"/>
              </a:p>
            </p:txBody>
          </p:sp>
        </mc:Choice>
        <mc:Fallback xmlns="">
          <p:sp>
            <p:nvSpPr>
              <p:cNvPr id="11" name="Retângulo 10"/>
              <p:cNvSpPr>
                <a:spLocks noRot="1" noChangeAspect="1" noMove="1" noResize="1" noEditPoints="1" noAdjustHandles="1" noChangeArrowheads="1" noChangeShapeType="1" noTextEdit="1"/>
              </p:cNvSpPr>
              <p:nvPr/>
            </p:nvSpPr>
            <p:spPr>
              <a:xfrm>
                <a:off x="6275021" y="2222318"/>
                <a:ext cx="1825371" cy="846642"/>
              </a:xfrm>
              <a:prstGeom prst="rect">
                <a:avLst/>
              </a:prstGeom>
              <a:blipFill rotWithShape="0">
                <a:blip r:embed="rId5"/>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3" name="Retângulo 12"/>
              <p:cNvSpPr/>
              <p:nvPr/>
            </p:nvSpPr>
            <p:spPr>
              <a:xfrm>
                <a:off x="5613634" y="3068960"/>
                <a:ext cx="3278846" cy="461665"/>
              </a:xfrm>
              <a:prstGeom prst="rect">
                <a:avLst/>
              </a:prstGeom>
            </p:spPr>
            <p:txBody>
              <a:bodyPr wrap="none">
                <a:spAutoFit/>
              </a:bodyPr>
              <a:lstStyle/>
              <a:p>
                <a:r>
                  <a:rPr lang="pt-BR" altLang="pt-BR" dirty="0" smtClean="0"/>
                  <a:t>Como</a:t>
                </a:r>
                <a:r>
                  <a:rPr lang="pt-BR" altLang="pt-BR" b="1" dirty="0" smtClean="0"/>
                  <a:t> </a:t>
                </a:r>
                <a14:m>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𝒔</m:t>
                        </m:r>
                      </m:e>
                      <m:sub>
                        <m:r>
                          <a:rPr lang="pt-BR" altLang="pt-BR" b="1" i="1" smtClean="0">
                            <a:latin typeface="Cambria Math" panose="02040503050406030204" pitchFamily="18" charset="0"/>
                          </a:rPr>
                          <m:t>𝟏</m:t>
                        </m:r>
                      </m:sub>
                    </m:sSub>
                    <m:r>
                      <a:rPr lang="pt-BR" altLang="pt-BR" b="1" i="1" smtClean="0">
                        <a:latin typeface="Cambria Math" panose="02040503050406030204" pitchFamily="18" charset="0"/>
                        <a:ea typeface="Cambria Math" panose="02040503050406030204" pitchFamily="18" charset="0"/>
                      </a:rPr>
                      <m:t>&gt;</m:t>
                    </m:r>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𝒔</m:t>
                        </m:r>
                      </m:e>
                      <m:sub>
                        <m:r>
                          <a:rPr lang="pt-BR" altLang="pt-BR" b="1" i="1" smtClean="0">
                            <a:latin typeface="Cambria Math" panose="02040503050406030204" pitchFamily="18" charset="0"/>
                          </a:rPr>
                          <m:t>𝟐</m:t>
                        </m:r>
                      </m:sub>
                    </m:sSub>
                  </m:oMath>
                </a14:m>
                <a:r>
                  <a:rPr lang="pt-BR" dirty="0" smtClean="0"/>
                  <a:t> , então:</a:t>
                </a:r>
                <a:endParaRPr lang="pt-BR" dirty="0"/>
              </a:p>
            </p:txBody>
          </p:sp>
        </mc:Choice>
        <mc:Fallback xmlns="">
          <p:sp>
            <p:nvSpPr>
              <p:cNvPr id="13" name="Retângulo 12"/>
              <p:cNvSpPr>
                <a:spLocks noRot="1" noChangeAspect="1" noMove="1" noResize="1" noEditPoints="1" noAdjustHandles="1" noChangeArrowheads="1" noChangeShapeType="1" noTextEdit="1"/>
              </p:cNvSpPr>
              <p:nvPr/>
            </p:nvSpPr>
            <p:spPr>
              <a:xfrm>
                <a:off x="5613634" y="3068960"/>
                <a:ext cx="3278846" cy="461665"/>
              </a:xfrm>
              <a:prstGeom prst="rect">
                <a:avLst/>
              </a:prstGeom>
              <a:blipFill rotWithShape="0">
                <a:blip r:embed="rId6"/>
                <a:stretch>
                  <a:fillRect l="-2974" t="-10526" r="-2045" b="-2894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4" name="Retângulo 13"/>
              <p:cNvSpPr/>
              <p:nvPr/>
            </p:nvSpPr>
            <p:spPr>
              <a:xfrm>
                <a:off x="5610300" y="4221088"/>
                <a:ext cx="3354188" cy="461665"/>
              </a:xfrm>
              <a:prstGeom prst="rect">
                <a:avLst/>
              </a:prstGeom>
            </p:spPr>
            <p:txBody>
              <a:bodyPr wrap="none">
                <a:spAutoFit/>
              </a:bodyPr>
              <a:lstStyle/>
              <a:p>
                <a:r>
                  <a:rPr lang="pt-BR" altLang="pt-BR" dirty="0" smtClean="0"/>
                  <a:t>Como</a:t>
                </a:r>
                <a:r>
                  <a:rPr lang="pt-BR" altLang="pt-BR" b="1" dirty="0" smtClean="0"/>
                  <a:t> </a:t>
                </a:r>
                <a14:m>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𝜽</m:t>
                        </m:r>
                      </m:e>
                      <m:sub>
                        <m:r>
                          <a:rPr lang="pt-BR" altLang="pt-BR" b="1" i="1" smtClean="0">
                            <a:latin typeface="Cambria Math" panose="02040503050406030204" pitchFamily="18" charset="0"/>
                          </a:rPr>
                          <m:t>𝟏</m:t>
                        </m:r>
                      </m:sub>
                    </m:sSub>
                    <m:r>
                      <a:rPr lang="pt-BR" altLang="pt-BR" b="1" i="1" smtClean="0">
                        <a:latin typeface="Cambria Math" panose="02040503050406030204" pitchFamily="18" charset="0"/>
                        <a:ea typeface="Cambria Math" panose="02040503050406030204" pitchFamily="18" charset="0"/>
                      </a:rPr>
                      <m:t>=</m:t>
                    </m:r>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𝜽</m:t>
                        </m:r>
                      </m:e>
                      <m:sub>
                        <m:r>
                          <a:rPr lang="pt-BR" altLang="pt-BR" b="1" i="1" smtClean="0">
                            <a:latin typeface="Cambria Math" panose="02040503050406030204" pitchFamily="18" charset="0"/>
                          </a:rPr>
                          <m:t>𝟐</m:t>
                        </m:r>
                      </m:sub>
                    </m:sSub>
                  </m:oMath>
                </a14:m>
                <a:r>
                  <a:rPr lang="pt-BR" dirty="0" smtClean="0"/>
                  <a:t> , então:</a:t>
                </a:r>
                <a:endParaRPr lang="pt-BR" dirty="0"/>
              </a:p>
            </p:txBody>
          </p:sp>
        </mc:Choice>
        <mc:Fallback xmlns="">
          <p:sp>
            <p:nvSpPr>
              <p:cNvPr id="14" name="Retângulo 13"/>
              <p:cNvSpPr>
                <a:spLocks noRot="1" noChangeAspect="1" noMove="1" noResize="1" noEditPoints="1" noAdjustHandles="1" noChangeArrowheads="1" noChangeShapeType="1" noTextEdit="1"/>
              </p:cNvSpPr>
              <p:nvPr/>
            </p:nvSpPr>
            <p:spPr>
              <a:xfrm>
                <a:off x="5610300" y="4221088"/>
                <a:ext cx="3354188" cy="461665"/>
              </a:xfrm>
              <a:prstGeom prst="rect">
                <a:avLst/>
              </a:prstGeom>
              <a:blipFill rotWithShape="0">
                <a:blip r:embed="rId7"/>
                <a:stretch>
                  <a:fillRect l="-2722" t="-10526" r="-1996" b="-2894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5" name="Retângulo 14"/>
              <p:cNvSpPr/>
              <p:nvPr/>
            </p:nvSpPr>
            <p:spPr>
              <a:xfrm>
                <a:off x="6246166" y="4725144"/>
                <a:ext cx="1854226" cy="8497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pt-BR" altLang="pt-BR" b="1" i="1" smtClean="0">
                              <a:latin typeface="Cambria Math" panose="02040503050406030204" pitchFamily="18" charset="0"/>
                            </a:rPr>
                          </m:ctrlPr>
                        </m:fPr>
                        <m:num>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𝜽</m:t>
                              </m:r>
                            </m:e>
                            <m:sub>
                              <m:r>
                                <a:rPr lang="pt-BR" altLang="pt-BR" b="1" i="1" smtClean="0">
                                  <a:latin typeface="Cambria Math" panose="02040503050406030204" pitchFamily="18" charset="0"/>
                                </a:rPr>
                                <m:t>𝟏</m:t>
                              </m:r>
                            </m:sub>
                          </m:sSub>
                        </m:num>
                        <m:den>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e>
                            <m:sub>
                              <m:r>
                                <a:rPr lang="pt-BR" altLang="pt-BR" b="1" i="1" smtClean="0">
                                  <a:latin typeface="Cambria Math" panose="02040503050406030204" pitchFamily="18" charset="0"/>
                                </a:rPr>
                                <m:t>𝟏</m:t>
                              </m:r>
                            </m:sub>
                          </m:sSub>
                        </m:den>
                      </m:f>
                      <m:r>
                        <a:rPr lang="pt-BR" altLang="pt-BR" b="1" i="1" smtClean="0">
                          <a:latin typeface="Cambria Math" panose="02040503050406030204" pitchFamily="18" charset="0"/>
                          <a:ea typeface="Cambria Math" panose="02040503050406030204" pitchFamily="18" charset="0"/>
                        </a:rPr>
                        <m:t>&lt;</m:t>
                      </m:r>
                      <m:sSub>
                        <m:sSubPr>
                          <m:ctrlPr>
                            <a:rPr lang="pt-BR" altLang="pt-BR" b="1" i="1" smtClean="0">
                              <a:latin typeface="Cambria Math" panose="02040503050406030204" pitchFamily="18" charset="0"/>
                            </a:rPr>
                          </m:ctrlPr>
                        </m:sSubPr>
                        <m:e>
                          <m:f>
                            <m:fPr>
                              <m:ctrlPr>
                                <a:rPr lang="pt-BR" altLang="pt-BR" b="1" i="1" smtClean="0">
                                  <a:latin typeface="Cambria Math" panose="02040503050406030204" pitchFamily="18" charset="0"/>
                                  <a:ea typeface="Cambria Math" panose="02040503050406030204" pitchFamily="18" charset="0"/>
                                </a:rPr>
                              </m:ctrlPr>
                            </m:fPr>
                            <m:num>
                              <m:sSub>
                                <m:sSubPr>
                                  <m:ctrlPr>
                                    <a:rPr lang="pt-BR" altLang="pt-BR" b="1" i="1" smtClean="0">
                                      <a:latin typeface="Cambria Math" panose="02040503050406030204" pitchFamily="18" charset="0"/>
                                      <a:ea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𝜽</m:t>
                                  </m:r>
                                </m:e>
                                <m:sub>
                                  <m:r>
                                    <a:rPr lang="pt-BR" altLang="pt-BR" b="1" i="1" smtClean="0">
                                      <a:latin typeface="Cambria Math" panose="02040503050406030204" pitchFamily="18" charset="0"/>
                                      <a:ea typeface="Cambria Math" panose="02040503050406030204" pitchFamily="18" charset="0"/>
                                    </a:rPr>
                                    <m:t>𝟐</m:t>
                                  </m:r>
                                </m:sub>
                              </m:sSub>
                            </m:num>
                            <m:den>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den>
                          </m:f>
                        </m:e>
                        <m:sub>
                          <m:r>
                            <a:rPr lang="pt-BR" altLang="pt-BR" b="1" i="1" smtClean="0">
                              <a:latin typeface="Cambria Math" panose="02040503050406030204" pitchFamily="18" charset="0"/>
                            </a:rPr>
                            <m:t>𝟐</m:t>
                          </m:r>
                        </m:sub>
                      </m:sSub>
                    </m:oMath>
                  </m:oMathPara>
                </a14:m>
                <a:endParaRPr lang="pt-BR" dirty="0"/>
              </a:p>
            </p:txBody>
          </p:sp>
        </mc:Choice>
        <mc:Fallback xmlns="">
          <p:sp>
            <p:nvSpPr>
              <p:cNvPr id="15" name="Retângulo 14"/>
              <p:cNvSpPr>
                <a:spLocks noRot="1" noChangeAspect="1" noMove="1" noResize="1" noEditPoints="1" noAdjustHandles="1" noChangeArrowheads="1" noChangeShapeType="1" noTextEdit="1"/>
              </p:cNvSpPr>
              <p:nvPr/>
            </p:nvSpPr>
            <p:spPr>
              <a:xfrm>
                <a:off x="6246166" y="4725144"/>
                <a:ext cx="1854226" cy="849784"/>
              </a:xfrm>
              <a:prstGeom prst="rect">
                <a:avLst/>
              </a:prstGeom>
              <a:blipFill rotWithShape="0">
                <a:blip r:embed="rId8"/>
                <a:stretch>
                  <a:fillRect/>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6" name="Retângulo 15"/>
              <p:cNvSpPr/>
              <p:nvPr/>
            </p:nvSpPr>
            <p:spPr>
              <a:xfrm>
                <a:off x="6118371" y="5733256"/>
                <a:ext cx="1693989" cy="461665"/>
              </a:xfrm>
              <a:prstGeom prst="rect">
                <a:avLst/>
              </a:prstGeom>
              <a:ln w="3175">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 </m:t>
                          </m:r>
                          <m:r>
                            <a:rPr lang="pt-BR" altLang="pt-BR" b="1" i="1" smtClean="0">
                              <a:latin typeface="Cambria Math" panose="02040503050406030204" pitchFamily="18" charset="0"/>
                              <a:ea typeface="Cambria Math" panose="02040503050406030204" pitchFamily="18" charset="0"/>
                            </a:rPr>
                            <m:t>𝝎</m:t>
                          </m:r>
                        </m:e>
                        <m:sub>
                          <m:r>
                            <a:rPr lang="pt-BR" altLang="pt-BR" b="1" i="1" smtClean="0">
                              <a:latin typeface="Cambria Math" panose="02040503050406030204" pitchFamily="18" charset="0"/>
                            </a:rPr>
                            <m:t>𝟏</m:t>
                          </m:r>
                        </m:sub>
                      </m:sSub>
                      <m:r>
                        <a:rPr lang="pt-BR" altLang="pt-BR" b="1" i="1" smtClean="0">
                          <a:latin typeface="Cambria Math" panose="02040503050406030204" pitchFamily="18" charset="0"/>
                          <a:ea typeface="Cambria Math" panose="02040503050406030204" pitchFamily="18" charset="0"/>
                        </a:rPr>
                        <m:t>&lt;</m:t>
                      </m:r>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𝝎</m:t>
                          </m:r>
                        </m:e>
                        <m:sub>
                          <m:r>
                            <a:rPr lang="pt-BR" altLang="pt-BR" b="1" i="1" smtClean="0">
                              <a:latin typeface="Cambria Math" panose="02040503050406030204" pitchFamily="18" charset="0"/>
                            </a:rPr>
                            <m:t>𝟐</m:t>
                          </m:r>
                        </m:sub>
                      </m:sSub>
                    </m:oMath>
                  </m:oMathPara>
                </a14:m>
                <a:endParaRPr lang="pt-BR" dirty="0"/>
              </a:p>
            </p:txBody>
          </p:sp>
        </mc:Choice>
        <mc:Fallback xmlns="">
          <p:sp>
            <p:nvSpPr>
              <p:cNvPr id="16" name="Retângulo 15"/>
              <p:cNvSpPr>
                <a:spLocks noRot="1" noChangeAspect="1" noMove="1" noResize="1" noEditPoints="1" noAdjustHandles="1" noChangeArrowheads="1" noChangeShapeType="1" noTextEdit="1"/>
              </p:cNvSpPr>
              <p:nvPr/>
            </p:nvSpPr>
            <p:spPr>
              <a:xfrm>
                <a:off x="6118371" y="5733256"/>
                <a:ext cx="1693989" cy="461665"/>
              </a:xfrm>
              <a:prstGeom prst="rect">
                <a:avLst/>
              </a:prstGeom>
              <a:blipFill rotWithShape="0">
                <a:blip r:embed="rId9"/>
                <a:stretch>
                  <a:fillRect b="-2597"/>
                </a:stretch>
              </a:blipFill>
              <a:ln w="3175">
                <a:solidFill>
                  <a:schemeClr val="tx1"/>
                </a:solidFill>
              </a:ln>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7" name="Retângulo 16"/>
              <p:cNvSpPr/>
              <p:nvPr/>
            </p:nvSpPr>
            <p:spPr>
              <a:xfrm>
                <a:off x="6458465" y="3615407"/>
                <a:ext cx="1497911" cy="461665"/>
              </a:xfrm>
              <a:prstGeom prst="rect">
                <a:avLst/>
              </a:prstGeom>
              <a:ln w="3175">
                <a:solidFill>
                  <a:schemeClr val="tx1"/>
                </a:solidFill>
              </a:ln>
            </p:spPr>
            <p:txBody>
              <a:bodyPr wrap="none">
                <a:spAutoFit/>
              </a:bodyPr>
              <a:lstStyle/>
              <a:p>
                <a14:m>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e>
                      <m:sub>
                        <m:r>
                          <a:rPr lang="pt-BR" altLang="pt-BR" b="1" i="1" smtClean="0">
                            <a:latin typeface="Cambria Math" panose="02040503050406030204" pitchFamily="18" charset="0"/>
                          </a:rPr>
                          <m:t>𝟏</m:t>
                        </m:r>
                      </m:sub>
                    </m:sSub>
                    <m:r>
                      <a:rPr lang="pt-BR" altLang="pt-BR" b="1" i="1" smtClean="0">
                        <a:latin typeface="Cambria Math" panose="02040503050406030204" pitchFamily="18" charset="0"/>
                        <a:ea typeface="Cambria Math" panose="02040503050406030204" pitchFamily="18" charset="0"/>
                      </a:rPr>
                      <m:t>&gt;</m:t>
                    </m:r>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ea typeface="Cambria Math" panose="02040503050406030204" pitchFamily="18" charset="0"/>
                          </a:rPr>
                          <m:t>∆</m:t>
                        </m:r>
                        <m:r>
                          <a:rPr lang="pt-BR" altLang="pt-BR" b="1" i="1" smtClean="0">
                            <a:latin typeface="Cambria Math" panose="02040503050406030204" pitchFamily="18" charset="0"/>
                            <a:ea typeface="Cambria Math" panose="02040503050406030204" pitchFamily="18" charset="0"/>
                          </a:rPr>
                          <m:t>𝒕</m:t>
                        </m:r>
                      </m:e>
                      <m:sub>
                        <m:r>
                          <a:rPr lang="pt-BR" altLang="pt-BR" b="1" i="1" smtClean="0">
                            <a:latin typeface="Cambria Math" panose="02040503050406030204" pitchFamily="18" charset="0"/>
                          </a:rPr>
                          <m:t>𝟐</m:t>
                        </m:r>
                      </m:sub>
                    </m:sSub>
                  </m:oMath>
                </a14:m>
                <a:r>
                  <a:rPr lang="pt-BR" dirty="0" smtClean="0"/>
                  <a:t> </a:t>
                </a:r>
                <a:endParaRPr lang="pt-BR" dirty="0"/>
              </a:p>
            </p:txBody>
          </p:sp>
        </mc:Choice>
        <mc:Fallback xmlns="">
          <p:sp>
            <p:nvSpPr>
              <p:cNvPr id="17" name="Retângulo 16"/>
              <p:cNvSpPr>
                <a:spLocks noRot="1" noChangeAspect="1" noMove="1" noResize="1" noEditPoints="1" noAdjustHandles="1" noChangeArrowheads="1" noChangeShapeType="1" noTextEdit="1"/>
              </p:cNvSpPr>
              <p:nvPr/>
            </p:nvSpPr>
            <p:spPr>
              <a:xfrm>
                <a:off x="6458465" y="3615407"/>
                <a:ext cx="1497911" cy="461665"/>
              </a:xfrm>
              <a:prstGeom prst="rect">
                <a:avLst/>
              </a:prstGeom>
              <a:blipFill rotWithShape="0">
                <a:blip r:embed="rId10"/>
                <a:stretch>
                  <a:fillRect l="-810" b="-2597"/>
                </a:stretch>
              </a:blipFill>
              <a:ln w="3175">
                <a:solidFill>
                  <a:schemeClr val="tx1"/>
                </a:solidFill>
              </a:ln>
            </p:spPr>
            <p:txBody>
              <a:bodyPr/>
              <a:lstStyle/>
              <a:p>
                <a:r>
                  <a:rPr lang="pt-BR">
                    <a:noFill/>
                  </a:rPr>
                  <a:t> </a:t>
                </a:r>
              </a:p>
            </p:txBody>
          </p:sp>
        </mc:Fallback>
      </mc:AlternateContent>
      <p:cxnSp>
        <p:nvCxnSpPr>
          <p:cNvPr id="5" name="Conector reto 4"/>
          <p:cNvCxnSpPr/>
          <p:nvPr/>
        </p:nvCxnSpPr>
        <p:spPr bwMode="auto">
          <a:xfrm>
            <a:off x="1763688" y="2437867"/>
            <a:ext cx="1298824" cy="365542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Conector reto 19"/>
          <p:cNvCxnSpPr/>
          <p:nvPr/>
        </p:nvCxnSpPr>
        <p:spPr bwMode="auto">
          <a:xfrm flipH="1">
            <a:off x="2195736" y="2437867"/>
            <a:ext cx="1368152" cy="3655429"/>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3" name="Retângulo 32"/>
              <p:cNvSpPr/>
              <p:nvPr/>
            </p:nvSpPr>
            <p:spPr>
              <a:xfrm>
                <a:off x="2394456" y="1628800"/>
                <a:ext cx="593368" cy="461665"/>
              </a:xfrm>
              <a:prstGeom prst="rect">
                <a:avLst/>
              </a:prstGeom>
              <a:ln w="3175">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rPr>
                            <m:t>𝒗</m:t>
                          </m:r>
                        </m:e>
                        <m:sub>
                          <m:r>
                            <a:rPr lang="pt-BR" altLang="pt-BR" b="1" i="1" smtClean="0">
                              <a:latin typeface="Cambria Math" panose="02040503050406030204" pitchFamily="18" charset="0"/>
                            </a:rPr>
                            <m:t>𝟏</m:t>
                          </m:r>
                        </m:sub>
                      </m:sSub>
                    </m:oMath>
                  </m:oMathPara>
                </a14:m>
                <a:endParaRPr lang="pt-BR" dirty="0"/>
              </a:p>
            </p:txBody>
          </p:sp>
        </mc:Choice>
        <mc:Fallback xmlns="">
          <p:sp>
            <p:nvSpPr>
              <p:cNvPr id="33" name="Retângulo 32"/>
              <p:cNvSpPr>
                <a:spLocks noRot="1" noChangeAspect="1" noMove="1" noResize="1" noEditPoints="1" noAdjustHandles="1" noChangeArrowheads="1" noChangeShapeType="1" noTextEdit="1"/>
              </p:cNvSpPr>
              <p:nvPr/>
            </p:nvSpPr>
            <p:spPr>
              <a:xfrm>
                <a:off x="2394456" y="1628800"/>
                <a:ext cx="593368" cy="461665"/>
              </a:xfrm>
              <a:prstGeom prst="rect">
                <a:avLst/>
              </a:prstGeom>
              <a:blipFill rotWithShape="0">
                <a:blip r:embed="rId11"/>
                <a:stretch>
                  <a:fillRect b="-3947"/>
                </a:stretch>
              </a:blipFill>
              <a:ln w="3175">
                <a:noFill/>
              </a:ln>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4" name="Retângulo 33"/>
              <p:cNvSpPr/>
              <p:nvPr/>
            </p:nvSpPr>
            <p:spPr>
              <a:xfrm>
                <a:off x="2411760" y="6135687"/>
                <a:ext cx="593368" cy="461665"/>
              </a:xfrm>
              <a:prstGeom prst="rect">
                <a:avLst/>
              </a:prstGeom>
              <a:ln w="3175">
                <a:no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b="1" i="1" smtClean="0">
                              <a:latin typeface="Cambria Math" panose="02040503050406030204" pitchFamily="18" charset="0"/>
                            </a:rPr>
                          </m:ctrlPr>
                        </m:sSubPr>
                        <m:e>
                          <m:r>
                            <a:rPr lang="pt-BR" altLang="pt-BR" b="1" i="1" smtClean="0">
                              <a:latin typeface="Cambria Math" panose="02040503050406030204" pitchFamily="18" charset="0"/>
                            </a:rPr>
                            <m:t>𝒗</m:t>
                          </m:r>
                        </m:e>
                        <m:sub>
                          <m:r>
                            <a:rPr lang="pt-BR" altLang="pt-BR" b="1" i="1" smtClean="0">
                              <a:latin typeface="Cambria Math" panose="02040503050406030204" pitchFamily="18" charset="0"/>
                            </a:rPr>
                            <m:t>𝟐</m:t>
                          </m:r>
                        </m:sub>
                      </m:sSub>
                    </m:oMath>
                  </m:oMathPara>
                </a14:m>
                <a:endParaRPr lang="pt-BR" dirty="0"/>
              </a:p>
            </p:txBody>
          </p:sp>
        </mc:Choice>
        <mc:Fallback xmlns="">
          <p:sp>
            <p:nvSpPr>
              <p:cNvPr id="34" name="Retângulo 33"/>
              <p:cNvSpPr>
                <a:spLocks noRot="1" noChangeAspect="1" noMove="1" noResize="1" noEditPoints="1" noAdjustHandles="1" noChangeArrowheads="1" noChangeShapeType="1" noTextEdit="1"/>
              </p:cNvSpPr>
              <p:nvPr/>
            </p:nvSpPr>
            <p:spPr>
              <a:xfrm>
                <a:off x="2411760" y="6135687"/>
                <a:ext cx="593368" cy="461665"/>
              </a:xfrm>
              <a:prstGeom prst="rect">
                <a:avLst/>
              </a:prstGeom>
              <a:blipFill rotWithShape="0">
                <a:blip r:embed="rId12"/>
                <a:stretch>
                  <a:fillRect b="-4000"/>
                </a:stretch>
              </a:blipFill>
              <a:ln w="3175">
                <a:noFill/>
              </a:ln>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5" name="Retângulo 34"/>
              <p:cNvSpPr/>
              <p:nvPr/>
            </p:nvSpPr>
            <p:spPr>
              <a:xfrm>
                <a:off x="2339752" y="3532946"/>
                <a:ext cx="68422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sz="2000" b="1" i="1" smtClean="0">
                              <a:latin typeface="Cambria Math" panose="02040503050406030204" pitchFamily="18" charset="0"/>
                            </a:rPr>
                          </m:ctrlPr>
                        </m:sSubPr>
                        <m:e>
                          <m:r>
                            <a:rPr lang="pt-BR" altLang="pt-BR" sz="2000" b="1" i="1" smtClean="0">
                              <a:latin typeface="Cambria Math" panose="02040503050406030204" pitchFamily="18" charset="0"/>
                              <a:ea typeface="Cambria Math" panose="02040503050406030204" pitchFamily="18" charset="0"/>
                            </a:rPr>
                            <m:t>∆</m:t>
                          </m:r>
                          <m:r>
                            <a:rPr lang="pt-BR" altLang="pt-BR" sz="2000" b="1" i="1" smtClean="0">
                              <a:latin typeface="Cambria Math" panose="02040503050406030204" pitchFamily="18" charset="0"/>
                              <a:ea typeface="Cambria Math" panose="02040503050406030204" pitchFamily="18" charset="0"/>
                            </a:rPr>
                            <m:t>𝜽</m:t>
                          </m:r>
                        </m:e>
                        <m:sub>
                          <m:r>
                            <a:rPr lang="pt-BR" altLang="pt-BR" sz="2000" b="1" i="1" smtClean="0">
                              <a:latin typeface="Cambria Math" panose="02040503050406030204" pitchFamily="18" charset="0"/>
                            </a:rPr>
                            <m:t>𝟏</m:t>
                          </m:r>
                        </m:sub>
                      </m:sSub>
                    </m:oMath>
                  </m:oMathPara>
                </a14:m>
                <a:endParaRPr lang="pt-BR" sz="2000" dirty="0"/>
              </a:p>
            </p:txBody>
          </p:sp>
        </mc:Choice>
        <mc:Fallback xmlns="">
          <p:sp>
            <p:nvSpPr>
              <p:cNvPr id="35" name="Retângulo 34"/>
              <p:cNvSpPr>
                <a:spLocks noRot="1" noChangeAspect="1" noMove="1" noResize="1" noEditPoints="1" noAdjustHandles="1" noChangeArrowheads="1" noChangeShapeType="1" noTextEdit="1"/>
              </p:cNvSpPr>
              <p:nvPr/>
            </p:nvSpPr>
            <p:spPr>
              <a:xfrm>
                <a:off x="2339752" y="3532946"/>
                <a:ext cx="684225" cy="400110"/>
              </a:xfrm>
              <a:prstGeom prst="rect">
                <a:avLst/>
              </a:prstGeom>
              <a:blipFill rotWithShape="0">
                <a:blip r:embed="rId13"/>
                <a:stretch>
                  <a:fillRect b="-307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36" name="Retângulo 35"/>
              <p:cNvSpPr/>
              <p:nvPr/>
            </p:nvSpPr>
            <p:spPr>
              <a:xfrm>
                <a:off x="2339752" y="5405154"/>
                <a:ext cx="68422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altLang="pt-BR" sz="2000" b="1" i="1" smtClean="0">
                              <a:latin typeface="Cambria Math" panose="02040503050406030204" pitchFamily="18" charset="0"/>
                            </a:rPr>
                          </m:ctrlPr>
                        </m:sSubPr>
                        <m:e>
                          <m:r>
                            <a:rPr lang="pt-BR" altLang="pt-BR" sz="2000" b="1" i="1" smtClean="0">
                              <a:latin typeface="Cambria Math" panose="02040503050406030204" pitchFamily="18" charset="0"/>
                              <a:ea typeface="Cambria Math" panose="02040503050406030204" pitchFamily="18" charset="0"/>
                            </a:rPr>
                            <m:t>∆</m:t>
                          </m:r>
                          <m:r>
                            <a:rPr lang="pt-BR" altLang="pt-BR" sz="2000" b="1" i="1" smtClean="0">
                              <a:latin typeface="Cambria Math" panose="02040503050406030204" pitchFamily="18" charset="0"/>
                              <a:ea typeface="Cambria Math" panose="02040503050406030204" pitchFamily="18" charset="0"/>
                            </a:rPr>
                            <m:t>𝜽</m:t>
                          </m:r>
                        </m:e>
                        <m:sub>
                          <m:r>
                            <a:rPr lang="pt-BR" altLang="pt-BR" sz="2000" b="1" i="1" smtClean="0">
                              <a:latin typeface="Cambria Math" panose="02040503050406030204" pitchFamily="18" charset="0"/>
                            </a:rPr>
                            <m:t>𝟐</m:t>
                          </m:r>
                        </m:sub>
                      </m:sSub>
                    </m:oMath>
                  </m:oMathPara>
                </a14:m>
                <a:endParaRPr lang="pt-BR" sz="2000" dirty="0"/>
              </a:p>
            </p:txBody>
          </p:sp>
        </mc:Choice>
        <mc:Fallback xmlns="">
          <p:sp>
            <p:nvSpPr>
              <p:cNvPr id="36" name="Retângulo 35"/>
              <p:cNvSpPr>
                <a:spLocks noRot="1" noChangeAspect="1" noMove="1" noResize="1" noEditPoints="1" noAdjustHandles="1" noChangeArrowheads="1" noChangeShapeType="1" noTextEdit="1"/>
              </p:cNvSpPr>
              <p:nvPr/>
            </p:nvSpPr>
            <p:spPr>
              <a:xfrm>
                <a:off x="2339752" y="5405154"/>
                <a:ext cx="684225" cy="400110"/>
              </a:xfrm>
              <a:prstGeom prst="rect">
                <a:avLst/>
              </a:prstGeom>
              <a:blipFill rotWithShape="0">
                <a:blip r:embed="rId14"/>
                <a:stretch>
                  <a:fillRect b="-3077"/>
                </a:stretch>
              </a:blipFill>
            </p:spPr>
            <p:txBody>
              <a:bodyPr/>
              <a:lstStyle/>
              <a:p>
                <a:r>
                  <a:rPr lang="pt-BR">
                    <a:noFill/>
                  </a:rPr>
                  <a:t> </a:t>
                </a:r>
              </a:p>
            </p:txBody>
          </p:sp>
        </mc:Fallback>
      </mc:AlternateContent>
      <p:sp>
        <p:nvSpPr>
          <p:cNvPr id="30" name="CaixaDeTexto 29"/>
          <p:cNvSpPr txBox="1"/>
          <p:nvPr/>
        </p:nvSpPr>
        <p:spPr>
          <a:xfrm>
            <a:off x="1475656" y="980728"/>
            <a:ext cx="504056" cy="461665"/>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34031582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3" grpId="0"/>
      <p:bldP spid="14" grpId="0"/>
      <p:bldP spid="15" grpId="0"/>
      <p:bldP spid="16" grpId="0" animBg="1"/>
      <p:bldP spid="17" grpId="0" animBg="1"/>
    </p:bldLst>
  </p:timing>
</p:sld>
</file>

<file path=ppt/theme/theme1.xml><?xml version="1.0" encoding="utf-8"?>
<a:theme xmlns:a="http://schemas.openxmlformats.org/drawingml/2006/main" name="Papel de arroz">
  <a:themeElements>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fontScheme name="Papel de arroz">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apel de arroz 1">
        <a:dk1>
          <a:srgbClr val="9D9475"/>
        </a:dk1>
        <a:lt1>
          <a:srgbClr val="333333"/>
        </a:lt1>
        <a:dk2>
          <a:srgbClr val="333300"/>
        </a:dk2>
        <a:lt2>
          <a:srgbClr val="333333"/>
        </a:lt2>
        <a:accent1>
          <a:srgbClr val="B3C39F"/>
        </a:accent1>
        <a:accent2>
          <a:srgbClr val="DCD9CE"/>
        </a:accent2>
        <a:accent3>
          <a:srgbClr val="ADADAA"/>
        </a:accent3>
        <a:accent4>
          <a:srgbClr val="2A2A2A"/>
        </a:accent4>
        <a:accent5>
          <a:srgbClr val="D6DECD"/>
        </a:accent5>
        <a:accent6>
          <a:srgbClr val="C7C4BA"/>
        </a:accent6>
        <a:hlink>
          <a:srgbClr val="CC9900"/>
        </a:hlink>
        <a:folHlink>
          <a:srgbClr val="ADA68B"/>
        </a:folHlink>
      </a:clrScheme>
      <a:clrMap bg1="dk2" tx1="lt1" bg2="dk1" tx2="lt2" accent1="accent1" accent2="accent2" accent3="accent3" accent4="accent4" accent5="accent5" accent6="accent6" hlink="hlink" folHlink="folHlink"/>
    </a:extraClrScheme>
    <a:extraClrScheme>
      <a:clrScheme name="Papel de arroz 2">
        <a:dk1>
          <a:srgbClr val="00264C"/>
        </a:dk1>
        <a:lt1>
          <a:srgbClr val="FFFFE9"/>
        </a:lt1>
        <a:dk2>
          <a:srgbClr val="333333"/>
        </a:dk2>
        <a:lt2>
          <a:srgbClr val="333333"/>
        </a:lt2>
        <a:accent1>
          <a:srgbClr val="78C0B2"/>
        </a:accent1>
        <a:accent2>
          <a:srgbClr val="262D4C"/>
        </a:accent2>
        <a:accent3>
          <a:srgbClr val="FFFFF2"/>
        </a:accent3>
        <a:accent4>
          <a:srgbClr val="001F40"/>
        </a:accent4>
        <a:accent5>
          <a:srgbClr val="BEDCD5"/>
        </a:accent5>
        <a:accent6>
          <a:srgbClr val="212844"/>
        </a:accent6>
        <a:hlink>
          <a:srgbClr val="598BBD"/>
        </a:hlink>
        <a:folHlink>
          <a:srgbClr val="4D4D4D"/>
        </a:folHlink>
      </a:clrScheme>
      <a:clrMap bg1="lt1" tx1="dk1" bg2="lt2" tx2="dk2" accent1="accent1" accent2="accent2" accent3="accent3" accent4="accent4" accent5="accent5" accent6="accent6" hlink="hlink" folHlink="folHlink"/>
    </a:extraClrScheme>
    <a:extraClrScheme>
      <a:clrScheme name="Papel de arroz 3">
        <a:dk1>
          <a:srgbClr val="000000"/>
        </a:dk1>
        <a:lt1>
          <a:srgbClr val="F8F8F8"/>
        </a:lt1>
        <a:dk2>
          <a:srgbClr val="333333"/>
        </a:dk2>
        <a:lt2>
          <a:srgbClr val="5F5F5F"/>
        </a:lt2>
        <a:accent1>
          <a:srgbClr val="DDDDDD"/>
        </a:accent1>
        <a:accent2>
          <a:srgbClr val="808080"/>
        </a:accent2>
        <a:accent3>
          <a:srgbClr val="FBFBFB"/>
        </a:accent3>
        <a:accent4>
          <a:srgbClr val="000000"/>
        </a:accent4>
        <a:accent5>
          <a:srgbClr val="EBEBEB"/>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Papel de arroz 4">
        <a:dk1>
          <a:srgbClr val="00264C"/>
        </a:dk1>
        <a:lt1>
          <a:srgbClr val="FFFFFF"/>
        </a:lt1>
        <a:dk2>
          <a:srgbClr val="333333"/>
        </a:dk2>
        <a:lt2>
          <a:srgbClr val="2E697E"/>
        </a:lt2>
        <a:accent1>
          <a:srgbClr val="BAC8AA"/>
        </a:accent1>
        <a:accent2>
          <a:srgbClr val="6E9883"/>
        </a:accent2>
        <a:accent3>
          <a:srgbClr val="FFFFFF"/>
        </a:accent3>
        <a:accent4>
          <a:srgbClr val="001F40"/>
        </a:accent4>
        <a:accent5>
          <a:srgbClr val="D9E0D2"/>
        </a:accent5>
        <a:accent6>
          <a:srgbClr val="638976"/>
        </a:accent6>
        <a:hlink>
          <a:srgbClr val="CC9900"/>
        </a:hlink>
        <a:folHlink>
          <a:srgbClr val="7DAECF"/>
        </a:folHlink>
      </a:clrScheme>
      <a:clrMap bg1="lt1" tx1="dk1" bg2="lt2" tx2="dk2" accent1="accent1" accent2="accent2" accent3="accent3" accent4="accent4" accent5="accent5" accent6="accent6" hlink="hlink" folHlink="folHlink"/>
    </a:extraClrScheme>
    <a:extraClrScheme>
      <a:clrScheme name="Papel de arroz 5">
        <a:dk1>
          <a:srgbClr val="20374E"/>
        </a:dk1>
        <a:lt1>
          <a:srgbClr val="DCE4D2"/>
        </a:lt1>
        <a:dk2>
          <a:srgbClr val="333333"/>
        </a:dk2>
        <a:lt2>
          <a:srgbClr val="524C46"/>
        </a:lt2>
        <a:accent1>
          <a:srgbClr val="C9C491"/>
        </a:accent1>
        <a:accent2>
          <a:srgbClr val="8A776A"/>
        </a:accent2>
        <a:accent3>
          <a:srgbClr val="EBEFE5"/>
        </a:accent3>
        <a:accent4>
          <a:srgbClr val="1A2D41"/>
        </a:accent4>
        <a:accent5>
          <a:srgbClr val="E1DEC7"/>
        </a:accent5>
        <a:accent6>
          <a:srgbClr val="7D6B5F"/>
        </a:accent6>
        <a:hlink>
          <a:srgbClr val="67895F"/>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apresentação\Papel de arroz.pot</Template>
  <TotalTime>70965</TotalTime>
  <Words>3069</Words>
  <Application>Microsoft Office PowerPoint</Application>
  <PresentationFormat>Apresentação na tela (4:3)</PresentationFormat>
  <Paragraphs>257</Paragraphs>
  <Slides>31</Slides>
  <Notes>15</Notes>
  <HiddenSlides>0</HiddenSlides>
  <MMClips>4</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31</vt:i4>
      </vt:variant>
    </vt:vector>
  </HeadingPairs>
  <TitlesOfParts>
    <vt:vector size="37" baseType="lpstr">
      <vt:lpstr>Arial</vt:lpstr>
      <vt:lpstr>Cambria Math</vt:lpstr>
      <vt:lpstr>Symbol</vt:lpstr>
      <vt:lpstr>Times New Roman</vt:lpstr>
      <vt:lpstr>Wingdings</vt:lpstr>
      <vt:lpstr>Papel de arroz</vt:lpstr>
      <vt:lpstr>DEFERENTES, EPICICLOS EXCÊNTRICOS E EQUANTES</vt:lpstr>
      <vt:lpstr>LOCALIZAÇÃO DE PERGA, NICEIA E ALEXANDRIA</vt:lpstr>
      <vt:lpstr>MAPA MAIS DETALHADO DA REGIÃO</vt:lpstr>
      <vt:lpstr>CIÊNCIA HELÊNICA X CIÊNCIA HELENÍSTICA</vt:lpstr>
      <vt:lpstr>PERÍODOS HISTÓRICOS DA GRÉCIA NA ANTIGUIDADE</vt:lpstr>
      <vt:lpstr>LIMITAÇÕES DO MODELO DE EUDOXO-CALIPO-ARISTÓTELES</vt:lpstr>
      <vt:lpstr>A VARIAÇÃO DE BRILHO DOS PLANETAS</vt:lpstr>
      <vt:lpstr>CIRCUNFERÊNCIAS EXCÊNTRICAS</vt:lpstr>
      <vt:lpstr>MOTIVO DA VARIAÇÃO DA VELOCIDADE ANGULAR</vt:lpstr>
      <vt:lpstr>A PROVÁVEL INSPIRAÇÃO EM HERÁCLIDES DE PONTO (387-312)</vt:lpstr>
      <vt:lpstr>O MODELO ASTRONÔMICO DE APOLÔNIO DE PERGA (262-190) </vt:lpstr>
      <vt:lpstr>MODELO DE DEFERENTE E EPICICLO DE APOLÔNIO DE PERGA</vt:lpstr>
      <vt:lpstr>O MODELO ASTRONÔMICO DE APOLÔNIO DE PERGA (262-190) </vt:lpstr>
      <vt:lpstr>O MODELO ASTRONÔMICO DE APOLÔNIO DE PERGA (262-190) </vt:lpstr>
      <vt:lpstr>CONTRIBUIÇÕES ASTRONÔMICAS DE HIPARCO DE NICEIA (190-120)</vt:lpstr>
      <vt:lpstr>A PRECESSÃO DOS EQUINÓCIOS</vt:lpstr>
      <vt:lpstr>O MOVIMENTO DE PRECESSÃO DA TERRA</vt:lpstr>
      <vt:lpstr>O ZODÍACO</vt:lpstr>
      <vt:lpstr>AS OBRAS DE CLÁUDIO PTOLOMEU (100-170) </vt:lpstr>
      <vt:lpstr>AS OBRAS DE CLÁUDIO PTOLOMEU (100-170) </vt:lpstr>
      <vt:lpstr>A DIFÍCIL PREVISÃO DAS “LAÇADAS”</vt:lpstr>
      <vt:lpstr>UM ARTIFÍCIO MATEMÁTICO NOVO</vt:lpstr>
      <vt:lpstr>O ARTIFÍCIO DO EQUANTE</vt:lpstr>
      <vt:lpstr>A POSIÇÃO DO EQUANTE</vt:lpstr>
      <vt:lpstr>AS HIPÓTESES DOS PLANETAS</vt:lpstr>
      <vt:lpstr>AS HIPÓTESES DOS PLANETAS</vt:lpstr>
      <vt:lpstr>O LEGADO PTOLOMAICO</vt:lpstr>
      <vt:lpstr>O LEGADO PTOLOMAICO</vt:lpstr>
      <vt:lpstr>A DIVINA COMÉDIA DE DANTE ALIGUIERI (1265-1321)</vt:lpstr>
      <vt:lpstr>A DIVINA COMÉDIA DE DANTE ALIGUIERI (1265-1321)</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uso pessoal</dc:creator>
  <cp:lastModifiedBy>Daniel</cp:lastModifiedBy>
  <cp:revision>505</cp:revision>
  <dcterms:created xsi:type="dcterms:W3CDTF">2004-05-20T16:07:03Z</dcterms:created>
  <dcterms:modified xsi:type="dcterms:W3CDTF">2017-06-09T01:40:28Z</dcterms:modified>
</cp:coreProperties>
</file>