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sldIdLst>
    <p:sldId id="481" r:id="rId2"/>
    <p:sldId id="389" r:id="rId3"/>
    <p:sldId id="402" r:id="rId4"/>
    <p:sldId id="473" r:id="rId5"/>
    <p:sldId id="430" r:id="rId6"/>
    <p:sldId id="432" r:id="rId7"/>
    <p:sldId id="431" r:id="rId8"/>
    <p:sldId id="376" r:id="rId9"/>
    <p:sldId id="435" r:id="rId10"/>
    <p:sldId id="477" r:id="rId11"/>
    <p:sldId id="436" r:id="rId12"/>
    <p:sldId id="433" r:id="rId13"/>
    <p:sldId id="434" r:id="rId14"/>
    <p:sldId id="510" r:id="rId15"/>
    <p:sldId id="377" r:id="rId16"/>
    <p:sldId id="474" r:id="rId17"/>
    <p:sldId id="378" r:id="rId18"/>
    <p:sldId id="513" r:id="rId19"/>
    <p:sldId id="445" r:id="rId20"/>
    <p:sldId id="379" r:id="rId21"/>
    <p:sldId id="512" r:id="rId22"/>
    <p:sldId id="403" r:id="rId23"/>
    <p:sldId id="511" r:id="rId24"/>
    <p:sldId id="404" r:id="rId25"/>
    <p:sldId id="405" r:id="rId26"/>
    <p:sldId id="406" r:id="rId27"/>
    <p:sldId id="475" r:id="rId28"/>
    <p:sldId id="437" r:id="rId29"/>
    <p:sldId id="446" r:id="rId30"/>
    <p:sldId id="463" r:id="rId31"/>
    <p:sldId id="410" r:id="rId32"/>
    <p:sldId id="480" r:id="rId33"/>
    <p:sldId id="464" r:id="rId34"/>
    <p:sldId id="515" r:id="rId35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611"/>
    <a:srgbClr val="4B0801"/>
    <a:srgbClr val="3F6AD7"/>
    <a:srgbClr val="32D3E4"/>
    <a:srgbClr val="470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533" autoAdjust="0"/>
  </p:normalViewPr>
  <p:slideViewPr>
    <p:cSldViewPr>
      <p:cViewPr varScale="1">
        <p:scale>
          <a:sx n="68" d="100"/>
          <a:sy n="68" d="100"/>
        </p:scale>
        <p:origin x="13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3FCAA2E-A78B-4C81-BEB2-128E378B9D3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7491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algn="just">
              <a:buFontTx/>
              <a:buChar char="•"/>
            </a:pPr>
            <a:endParaRPr lang="pt-BR" altLang="pt-BR" smtClean="0"/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2F4630-72CB-4473-9D82-CD2FF9230F0D}" type="slidenum">
              <a:rPr lang="pt-BR" altLang="pt-BR" sz="1200" smtClean="0"/>
              <a:pPr/>
              <a:t>2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318388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F12CD92-B9DF-4987-A926-EC2D0DB1BCE2}" type="slidenum">
              <a:rPr lang="pt-BR" altLang="pt-BR" sz="1200" smtClean="0"/>
              <a:pPr/>
              <a:t>11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3848286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31B2015-5F22-40CD-8744-DBE8C6517A0E}" type="slidenum">
              <a:rPr lang="pt-BR" altLang="pt-BR" sz="1200" smtClean="0"/>
              <a:pPr/>
              <a:t>12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4013219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ED9BF-CAE2-4D6A-8330-FF5A4D138BCA}" type="slidenum">
              <a:rPr lang="pt-BR" altLang="pt-BR" sz="1200" smtClean="0"/>
              <a:pPr/>
              <a:t>13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3680073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ED9BF-CAE2-4D6A-8330-FF5A4D138BCA}" type="slidenum">
              <a:rPr lang="pt-BR" altLang="pt-BR" sz="1200" smtClean="0"/>
              <a:pPr/>
              <a:t>14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4209654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dirty="0" smtClean="0"/>
              <a:t> Referência: LOPARI</a:t>
            </a:r>
            <a:r>
              <a:rPr lang="pt-BR" altLang="pt-BR" sz="1200" dirty="0" smtClean="0"/>
              <a:t>Ć</a:t>
            </a:r>
            <a:r>
              <a:rPr lang="pt-BR" dirty="0" smtClean="0"/>
              <a:t>,</a:t>
            </a:r>
            <a:r>
              <a:rPr lang="pt-BR" baseline="0" dirty="0" smtClean="0"/>
              <a:t> </a:t>
            </a:r>
            <a:r>
              <a:rPr lang="pt-BR" baseline="0" dirty="0" err="1" smtClean="0"/>
              <a:t>Zeljko</a:t>
            </a:r>
            <a:r>
              <a:rPr lang="pt-BR" baseline="0" dirty="0" smtClean="0"/>
              <a:t>. Andreas </a:t>
            </a:r>
            <a:r>
              <a:rPr lang="pt-BR" baseline="0" dirty="0" err="1" smtClean="0"/>
              <a:t>Osiander</a:t>
            </a:r>
            <a:r>
              <a:rPr lang="pt-BR" baseline="0" dirty="0" smtClean="0"/>
              <a:t>: Prefácio ao “</a:t>
            </a:r>
            <a:r>
              <a:rPr lang="pt-BR" i="1" baseline="0" dirty="0" smtClean="0"/>
              <a:t>De </a:t>
            </a:r>
            <a:r>
              <a:rPr lang="pt-BR" i="1" baseline="0" dirty="0" err="1" smtClean="0"/>
              <a:t>Revolutionibus</a:t>
            </a:r>
            <a:r>
              <a:rPr lang="pt-BR" i="1" baseline="0" dirty="0" smtClean="0"/>
              <a:t> </a:t>
            </a:r>
            <a:r>
              <a:rPr lang="pt-BR" i="1" baseline="0" dirty="0" err="1" smtClean="0"/>
              <a:t>Orbium</a:t>
            </a:r>
            <a:r>
              <a:rPr lang="pt-BR" i="1" baseline="0" dirty="0" smtClean="0"/>
              <a:t> </a:t>
            </a:r>
            <a:r>
              <a:rPr lang="pt-BR" i="1" baseline="0" dirty="0" err="1" smtClean="0"/>
              <a:t>Coelestium</a:t>
            </a:r>
            <a:r>
              <a:rPr lang="pt-BR" baseline="0" dirty="0" smtClean="0"/>
              <a:t>” de Copérnico. </a:t>
            </a:r>
            <a:r>
              <a:rPr lang="pt-BR" i="1" baseline="0" dirty="0" smtClean="0"/>
              <a:t>Caderno de História e Filosofia da Ciência</a:t>
            </a:r>
            <a:r>
              <a:rPr lang="pt-BR" baseline="0" dirty="0" smtClean="0"/>
              <a:t>, n. 1, p. 44-61, 1980.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FCAA2E-A78B-4C81-BEB2-128E378B9D35}" type="slidenum">
              <a:rPr lang="pt-BR" altLang="pt-BR" smtClean="0"/>
              <a:pPr>
                <a:defRPr/>
              </a:pPr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4459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39AE5C3-040E-4E1D-AEF2-DCC115803081}" type="slidenum">
              <a:rPr lang="pt-BR" altLang="pt-BR" sz="1200" smtClean="0"/>
              <a:pPr/>
              <a:t>17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2941321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39AE5C3-040E-4E1D-AEF2-DCC115803081}" type="slidenum">
              <a:rPr lang="pt-BR" altLang="pt-BR" sz="1200" smtClean="0"/>
              <a:pPr/>
              <a:t>18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246077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39AE5C3-040E-4E1D-AEF2-DCC115803081}" type="slidenum">
              <a:rPr lang="pt-BR" altLang="pt-BR" sz="1200" smtClean="0"/>
              <a:pPr/>
              <a:t>19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1246572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134505-8D4C-4A13-94B9-46496C644FCC}" type="slidenum">
              <a:rPr lang="pt-BR" altLang="pt-BR" sz="1200" smtClean="0"/>
              <a:pPr/>
              <a:t>20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3460749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134505-8D4C-4A13-94B9-46496C644FCC}" type="slidenum">
              <a:rPr lang="pt-BR" altLang="pt-BR" sz="1200" smtClean="0"/>
              <a:pPr/>
              <a:t>21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2802944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algn="just">
              <a:buFontTx/>
              <a:buChar char="•"/>
            </a:pPr>
            <a:r>
              <a:rPr lang="pt-BR" altLang="pt-BR" smtClean="0"/>
              <a:t>O conteúdo acima também pode ser encontrado em: MARICONDA, Pablo Rubén. Introdução ao </a:t>
            </a:r>
            <a:r>
              <a:rPr lang="pt-BR" altLang="pt-BR" i="1" smtClean="0"/>
              <a:t>Duas Novas Ciências</a:t>
            </a:r>
            <a:r>
              <a:rPr lang="pt-BR" altLang="pt-BR" smtClean="0"/>
              <a:t>, p. XVII).</a:t>
            </a:r>
          </a:p>
          <a:p>
            <a:pPr marL="171450" indent="-171450" algn="just">
              <a:buFontTx/>
              <a:buChar char="•"/>
            </a:pPr>
            <a:endParaRPr lang="pt-BR" altLang="pt-BR" smtClean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CF9F40-85CC-4E1C-A473-8108E4A6F69B}" type="slidenum">
              <a:rPr lang="pt-BR" altLang="pt-BR" sz="1200" smtClean="0"/>
              <a:pPr/>
              <a:t>3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4177729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mtClean="0"/>
              <a:t>Obs.: George Berkeley (1685-1753) – filósofo idealista irlandês.</a:t>
            </a:r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4CC4CE-B1FD-465E-9394-6440A496E8F8}" type="slidenum">
              <a:rPr lang="pt-BR" altLang="pt-BR" sz="1200" smtClean="0"/>
              <a:pPr/>
              <a:t>22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314930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mtClean="0"/>
              <a:t>Obs.: George Berkeley (1685-1753) – filósofo idealista irlandês.</a:t>
            </a:r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4CC4CE-B1FD-465E-9394-6440A496E8F8}" type="slidenum">
              <a:rPr lang="pt-BR" altLang="pt-BR" sz="1200" smtClean="0"/>
              <a:pPr/>
              <a:t>23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3706753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4BAB228-A0CA-43C1-B788-84A91E454074}" type="slidenum">
              <a:rPr lang="pt-BR" altLang="pt-BR" sz="1200" smtClean="0"/>
              <a:pPr/>
              <a:t>24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17481201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mtClean="0"/>
              <a:t>Referência: </a:t>
            </a:r>
            <a:r>
              <a:rPr lang="pt-BR" altLang="pt-BR" i="1" smtClean="0"/>
              <a:t>A Bíblia</a:t>
            </a:r>
            <a:r>
              <a:rPr lang="pt-BR" altLang="pt-BR" smtClean="0"/>
              <a:t>, Volume 6 – Os Evangelhos / Os Atos dos Apóstolos, p. 327.</a:t>
            </a:r>
          </a:p>
          <a:p>
            <a:endParaRPr lang="pt-BR" altLang="pt-BR" smtClean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E48D403-A06E-456F-A439-4C3E0AAF0D88}" type="slidenum">
              <a:rPr lang="pt-BR" altLang="pt-BR" sz="1200" smtClean="0"/>
              <a:pPr/>
              <a:t>25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2314618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pt-BR" altLang="pt-BR" smtClean="0">
                <a:solidFill>
                  <a:srgbClr val="4B0801"/>
                </a:solidFill>
              </a:rPr>
              <a:t>Obs.: Em 31 de outubro de 1517, Lutero fixou uma carta na porta da igreja do castelo de Wittenberg ,conhecida como as </a:t>
            </a:r>
            <a:r>
              <a:rPr lang="pt-BR" altLang="pt-BR" b="1" smtClean="0">
                <a:solidFill>
                  <a:srgbClr val="4B0801"/>
                </a:solidFill>
              </a:rPr>
              <a:t>95 Teses</a:t>
            </a:r>
            <a:r>
              <a:rPr lang="pt-BR" altLang="pt-BR" smtClean="0">
                <a:solidFill>
                  <a:srgbClr val="4B0801"/>
                </a:solidFill>
              </a:rPr>
              <a:t>, que desafiava os ensinamentos da Igreja Católica quanto à natureza da penitência, à autoridade do papa e à utilidade das indulgências. A ação de Lutero foi em grande parte uma resposta à venda de indulgências (perdão) pelo frade dominicano João Tetzel, que tinha como objetivo angariar fundos para o financiamento da Basílica de São Pedro em Roma. Este documento é considerado por muitos como um marco da Reforma Protestante.</a:t>
            </a:r>
          </a:p>
          <a:p>
            <a:pPr algn="just"/>
            <a:endParaRPr lang="pt-BR" altLang="pt-BR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649F1A0-0A31-4C80-A2C7-F736AF024F09}" type="slidenum">
              <a:rPr lang="pt-BR" altLang="pt-BR" sz="1200" smtClean="0"/>
              <a:pPr/>
              <a:t>26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17862638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pt-BR" altLang="pt-BR" smtClean="0">
                <a:solidFill>
                  <a:srgbClr val="4B0801"/>
                </a:solidFill>
              </a:rPr>
              <a:t>Obs.: Em 31 de outubro de 1517, Lutero fixou uma carta na porta da igreja do castelo de Wittenberg ,conhecida como as </a:t>
            </a:r>
            <a:r>
              <a:rPr lang="pt-BR" altLang="pt-BR" b="1" smtClean="0">
                <a:solidFill>
                  <a:srgbClr val="4B0801"/>
                </a:solidFill>
              </a:rPr>
              <a:t>95 Teses</a:t>
            </a:r>
            <a:r>
              <a:rPr lang="pt-BR" altLang="pt-BR" smtClean="0">
                <a:solidFill>
                  <a:srgbClr val="4B0801"/>
                </a:solidFill>
              </a:rPr>
              <a:t>, que desafiava os ensinamentos da Igreja Católica quanto à natureza da penitência, à autoridade do papa e à utilidade das indulgências. A ação de Lutero foi em grande parte uma resposta à venda de indulgências (perdão) pelo frade dominicano João Tetzel, que tinha como objetivo angariar fundos para o financiamento da Basílica de São Pedro em Roma. Este documento é considerado por muitos como um marco da Reforma Protestante.</a:t>
            </a:r>
          </a:p>
          <a:p>
            <a:pPr algn="just"/>
            <a:endParaRPr lang="pt-BR" altLang="pt-BR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649F1A0-0A31-4C80-A2C7-F736AF024F09}" type="slidenum">
              <a:rPr lang="pt-BR" altLang="pt-BR" sz="1200" smtClean="0"/>
              <a:pPr/>
              <a:t>27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41316434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0"/>
              </a:spcBef>
              <a:buFontTx/>
              <a:buChar char="•"/>
            </a:pPr>
            <a:r>
              <a:rPr lang="pt-BR" altLang="pt-BR" smtClean="0"/>
              <a:t> Referência: Disponível em: http://www.worldlibrary.org/articles/list_of_authors_and_works_on_the_index_librorum_prohibitorum. Acesso em: 20/04/2017.</a:t>
            </a:r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48F5036-1578-45A7-A600-7799BCBA8A77}" type="slidenum">
              <a:rPr lang="pt-BR" altLang="pt-BR" sz="1200" smtClean="0"/>
              <a:pPr/>
              <a:t>28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32479061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0"/>
              </a:spcBef>
              <a:buFontTx/>
              <a:buChar char="•"/>
            </a:pPr>
            <a:r>
              <a:rPr lang="pt-BR" altLang="pt-BR" dirty="0" smtClean="0"/>
              <a:t> Referência: Disponível em: http://www.worldlibrary.org/articles/list_of_authors_and_works_on_the_index_librorum_prohibitorum. Acesso em: 20/04/2017.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Décimo </a:t>
            </a:r>
            <a:r>
              <a:rPr lang="pt-BR" sz="12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Júnio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Juvenal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(c.55-127) foi um poeta e retórico romano, autor de </a:t>
            </a:r>
            <a:r>
              <a:rPr lang="pt-BR" sz="1200" b="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Sátiras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</a:t>
            </a:r>
            <a:endParaRPr lang="pt-BR" altLang="pt-BR" dirty="0" smtClean="0"/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48F5036-1578-45A7-A600-7799BCBA8A77}" type="slidenum">
              <a:rPr lang="pt-BR" altLang="pt-BR" sz="1200" smtClean="0"/>
              <a:pPr/>
              <a:t>29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35144002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pt-BR" dirty="0" smtClean="0"/>
              <a:t> Raymond Douglas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Bradbury também escreveu roteiros para filmes, e pelo mais conhecido deles, a adaptação de </a:t>
            </a:r>
            <a:r>
              <a:rPr lang="pt-BR" sz="1200" b="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Moby Dick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(1956), dirigido por John Huston, recebeu uma indicação ao Oscar de melhor roteiro adaptado. Na televisão, Bradbury escreveu para a clássica </a:t>
            </a:r>
            <a:r>
              <a:rPr lang="pt-BR" sz="1200" b="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Além da Imaginação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</a:t>
            </a:r>
            <a:r>
              <a:rPr lang="pt-BR" sz="1200" b="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Twilight</a:t>
            </a:r>
            <a:r>
              <a:rPr lang="pt-BR" sz="1200" b="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Zone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1959-1964), de Rod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Serling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adaptando algumas de suas histórias. Disponível em: http://almanaqueafb.blogspot.com.br/2015/09/especial-ray-bradbury-1920-2012.html. Acesso em: 16/06/2017.</a:t>
            </a:r>
            <a:endParaRPr lang="pt-BR" altLang="pt-BR" dirty="0" smtClean="0"/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D8F954-0093-4C12-87F6-558F55887A92}" type="slidenum">
              <a:rPr lang="pt-BR" altLang="pt-BR" sz="1200" smtClean="0"/>
              <a:pPr/>
              <a:t>31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9158056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altLang="pt-BR" dirty="0" smtClean="0"/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D8F954-0093-4C12-87F6-558F55887A92}" type="slidenum">
              <a:rPr lang="pt-BR" altLang="pt-BR" sz="1200" smtClean="0"/>
              <a:pPr/>
              <a:t>32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765338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pt-BR" dirty="0" smtClean="0"/>
              <a:t> O conteúdo acima também pode ser encontrado em: MARICONDA, Pablo Rubén. Introdução ao </a:t>
            </a:r>
            <a:r>
              <a:rPr lang="pt-BR" altLang="pt-BR" i="1" dirty="0" smtClean="0"/>
              <a:t>Duas Novas Ciências</a:t>
            </a:r>
            <a:r>
              <a:rPr lang="pt-BR" altLang="pt-BR" dirty="0" smtClean="0"/>
              <a:t>, p. XVII).</a:t>
            </a:r>
          </a:p>
          <a:p>
            <a:pPr marL="0" indent="0" algn="just">
              <a:spcBef>
                <a:spcPts val="0"/>
              </a:spcBef>
              <a:buFontTx/>
              <a:buChar char="•"/>
            </a:pPr>
            <a:r>
              <a:rPr lang="pt-BR" altLang="pt-BR" dirty="0" smtClean="0"/>
              <a:t> Referência:</a:t>
            </a:r>
            <a:r>
              <a:rPr lang="pt-BR" altLang="pt-BR" baseline="0" dirty="0" smtClean="0"/>
              <a:t> MARICONDA, Pablo Rubén. O Diálogo de Galileu e a Condenação. </a:t>
            </a:r>
            <a:r>
              <a:rPr lang="pt-BR" altLang="pt-BR" i="1" baseline="0" dirty="0" smtClean="0"/>
              <a:t>Cadernos de História e Filosofia da Ciência</a:t>
            </a:r>
            <a:r>
              <a:rPr lang="pt-BR" altLang="pt-BR" baseline="0" dirty="0" smtClean="0"/>
              <a:t>, Série 3, v. 10, n. 1, p. 77-160, jan.-jun. 2000.</a:t>
            </a:r>
            <a:endParaRPr lang="pt-BR" altLang="pt-BR" dirty="0" smtClean="0"/>
          </a:p>
          <a:p>
            <a:pPr marL="171450" indent="-171450" algn="just">
              <a:buFontTx/>
              <a:buChar char="•"/>
            </a:pPr>
            <a:endParaRPr lang="pt-BR" altLang="pt-BR" dirty="0" smtClean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CF9F40-85CC-4E1C-A473-8108E4A6F69B}" type="slidenum">
              <a:rPr lang="pt-BR" altLang="pt-BR" sz="1200" smtClean="0"/>
              <a:pPr/>
              <a:t>4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33765503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pt-BR" dirty="0" smtClean="0"/>
              <a:t> Alguns filmes de Truffaut:</a:t>
            </a:r>
            <a:r>
              <a:rPr lang="pt-BR" altLang="pt-BR" baseline="0" dirty="0" smtClean="0"/>
              <a:t> Os Incompreendidos (1959); O Homem que Amava as Mulheres (1977);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Jules e Jim – Uma Mulher para Dois (1962); Beijos Proibidos (1968);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 História de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Adèle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H. (1975); A Noite Americana (1973).</a:t>
            </a:r>
            <a:endParaRPr lang="pt-BR" altLang="pt-BR" dirty="0" smtClean="0"/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D8F954-0093-4C12-87F6-558F55887A92}" type="slidenum">
              <a:rPr lang="pt-BR" altLang="pt-BR" sz="1200" smtClean="0"/>
              <a:pPr/>
              <a:t>33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303221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dirty="0" smtClean="0"/>
              <a:t>tálamo: leito conjugal.</a:t>
            </a:r>
          </a:p>
          <a:p>
            <a:r>
              <a:rPr lang="pt-BR" altLang="pt-BR" dirty="0" smtClean="0"/>
              <a:t>exulta: regozija-se; rejubila-se;</a:t>
            </a:r>
            <a:r>
              <a:rPr lang="pt-BR" altLang="pt-BR" baseline="0" dirty="0" smtClean="0"/>
              <a:t> extasia-se.</a:t>
            </a:r>
            <a:endParaRPr lang="pt-BR" altLang="pt-BR" dirty="0" smtClean="0"/>
          </a:p>
          <a:p>
            <a:r>
              <a:rPr lang="pt-BR" altLang="pt-BR" dirty="0" smtClean="0"/>
              <a:t>Referência: </a:t>
            </a:r>
            <a:r>
              <a:rPr lang="pt-BR" altLang="pt-BR" i="1" dirty="0" smtClean="0"/>
              <a:t>A Bíblia</a:t>
            </a:r>
            <a:r>
              <a:rPr lang="pt-BR" altLang="pt-BR" dirty="0" smtClean="0"/>
              <a:t>, Volume 4 – Os Livros Sapienciais, p. 85.</a:t>
            </a:r>
          </a:p>
          <a:p>
            <a:endParaRPr lang="pt-BR" altLang="pt-BR" dirty="0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15D625-7D89-4403-8E24-878423AF8245}" type="slidenum">
              <a:rPr lang="pt-BR" altLang="pt-BR" sz="1200" smtClean="0"/>
              <a:pPr/>
              <a:t>5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76079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mtClean="0"/>
              <a:t>Referência: </a:t>
            </a:r>
            <a:r>
              <a:rPr lang="pt-BR" altLang="pt-BR" i="1" smtClean="0"/>
              <a:t>A Bíblia</a:t>
            </a:r>
            <a:r>
              <a:rPr lang="pt-BR" altLang="pt-BR" smtClean="0"/>
              <a:t>, Volume 4 – Os Livros Sapienciais, p. 163-164.</a:t>
            </a:r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BADE8FF-1C8C-4AFB-BADC-9B6FD9D4AC10}" type="slidenum">
              <a:rPr lang="pt-BR" altLang="pt-BR" sz="1200" smtClean="0"/>
              <a:pPr/>
              <a:t>6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3622057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mtClean="0"/>
              <a:t>Referência: </a:t>
            </a:r>
            <a:r>
              <a:rPr lang="pt-BR" altLang="pt-BR" i="1" smtClean="0"/>
              <a:t>A Bíblia</a:t>
            </a:r>
            <a:r>
              <a:rPr lang="pt-BR" altLang="pt-BR" smtClean="0"/>
              <a:t>, Volume 4 – Os Livros Sapienciais, p. 272.</a:t>
            </a:r>
          </a:p>
          <a:p>
            <a:endParaRPr lang="pt-BR" altLang="pt-BR" smtClean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B11B4E-0F9D-4976-8EEE-CCE28936F1AB}" type="slidenum">
              <a:rPr lang="pt-BR" altLang="pt-BR" sz="1200" smtClean="0"/>
              <a:pPr/>
              <a:t>7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4002337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Referência: </a:t>
            </a:r>
            <a:r>
              <a:rPr lang="pt-BR" i="1" dirty="0" smtClean="0"/>
              <a:t>A Bíblia</a:t>
            </a:r>
            <a:r>
              <a:rPr lang="pt-BR" dirty="0" smtClean="0"/>
              <a:t>, Volume 2 – Os Livros Históricos, p. 20.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altLang="pt-BR" dirty="0" smtClean="0"/>
              <a:t>Comentários ao Josué, 10: O vale de </a:t>
            </a:r>
            <a:r>
              <a:rPr lang="pt-BR" altLang="pt-BR" dirty="0" err="1" smtClean="0"/>
              <a:t>Ajalon</a:t>
            </a:r>
            <a:r>
              <a:rPr lang="pt-BR" altLang="pt-BR" dirty="0" smtClean="0"/>
              <a:t> foi mencionado nas cartas de </a:t>
            </a:r>
            <a:r>
              <a:rPr lang="pt-BR" altLang="pt-BR" dirty="0" err="1" smtClean="0"/>
              <a:t>Tel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el-Amarna</a:t>
            </a:r>
            <a:r>
              <a:rPr lang="pt-BR" altLang="pt-BR" dirty="0" smtClean="0"/>
              <a:t> como “campos de </a:t>
            </a:r>
            <a:r>
              <a:rPr lang="pt-BR" altLang="pt-BR" dirty="0" err="1" smtClean="0"/>
              <a:t>Ialuna</a:t>
            </a:r>
            <a:r>
              <a:rPr lang="pt-BR" altLang="pt-BR" dirty="0" smtClean="0"/>
              <a:t>”. Este nome persiste na atual aldeia árabe de </a:t>
            </a:r>
            <a:r>
              <a:rPr lang="pt-BR" altLang="pt-BR" dirty="0" err="1" smtClean="0"/>
              <a:t>Ialu</a:t>
            </a:r>
            <a:r>
              <a:rPr lang="pt-BR" altLang="pt-BR" dirty="0" smtClean="0"/>
              <a:t>. É um vale extenso, onde o levantar do sol de fato </a:t>
            </a:r>
            <a:r>
              <a:rPr lang="pt-BR" altLang="pt-BR" dirty="0" err="1" smtClean="0"/>
              <a:t>ocorrre</a:t>
            </a:r>
            <a:r>
              <a:rPr lang="pt-BR" altLang="pt-BR" dirty="0" smtClean="0"/>
              <a:t> mais cedo e o pôr do sol mais tarde, pela própria configuração do terreno. Todavia, se assim pode ser explicado o </a:t>
            </a:r>
            <a:r>
              <a:rPr lang="pt-BR" altLang="pt-BR" i="1" dirty="0" smtClean="0"/>
              <a:t>dia tão longo </a:t>
            </a:r>
            <a:r>
              <a:rPr lang="pt-BR" altLang="pt-BR" dirty="0" smtClean="0"/>
              <a:t>quanto o descrito acima, a parada do sol pode ter sido contada apenas num texto de óbvia inspiração poética, entrosando-se com a descrição real para aumentar a dramaticidade da batalha. Assim, com a devida licença poética, a tempestade transforma-se num “milagre” espantoso efetuado por ordem do próprio Josué, enquanto o dia – que inclusive pode ter parecido mais longo para aqueles que guerreavam – resulta da “parada do sol”. Este trecho de Josué 10, 12-14 serviu como base bíblica da condenação de Galileu (decreto do Santo Ofício de 5 de março de 1633) num claro exemplo de visão falha da </a:t>
            </a:r>
            <a:r>
              <a:rPr lang="pt-BR" altLang="pt-BR" dirty="0" err="1" smtClean="0"/>
              <a:t>inerrância</a:t>
            </a:r>
            <a:r>
              <a:rPr lang="pt-BR" altLang="pt-BR" dirty="0" smtClean="0"/>
              <a:t> da Sagrada Escritura. Mas, como na poesia não se devem procurar afirmações exatas, na Bíblia não se pretende descobrir ensinamentos científicos. A Bíblia ensina as grandezas de Deus e o caminho da Salvação. Depois da Encíclica de Leão XIII , “</a:t>
            </a:r>
            <a:r>
              <a:rPr lang="pt-BR" altLang="pt-BR" dirty="0" err="1" smtClean="0"/>
              <a:t>Providentissimus</a:t>
            </a:r>
            <a:r>
              <a:rPr lang="pt-BR" altLang="pt-BR" dirty="0" smtClean="0"/>
              <a:t> Deus” (1893), não se repetirá mais um caso tão lamentável. Como se pode ver, o autor sagrado cita expressamente um escrito hoje perdido, “Livro dos Justos”, para realçar o fato. É apenas um recurso literário, sem necessidade de se provocar uma revolução no sistema solar. (A Bíblia, Volume 2 – Os Livros Históricos, p. 20).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FBE62FC-985F-4D5F-84B4-99956C6B8048}" type="slidenum">
              <a:rPr lang="pt-BR" altLang="pt-BR" sz="1200" smtClean="0"/>
              <a:pPr/>
              <a:t>8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80775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8802D50-1DF4-469C-AC4B-1C81046DF77A}" type="slidenum">
              <a:rPr lang="pt-BR" altLang="pt-BR" sz="1200" smtClean="0"/>
              <a:pPr/>
              <a:t>9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3281228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8802D50-1DF4-469C-AC4B-1C81046DF77A}" type="slidenum">
              <a:rPr lang="pt-BR" altLang="pt-BR" sz="1200" smtClean="0"/>
              <a:pPr/>
              <a:t>10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296749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4188" y="1549400"/>
            <a:ext cx="8158162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pt-BR" altLang="pt-BR" smtClean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pt-BR" altLang="pt-BR" smtClean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pt-BR" altLang="pt-BR" smtClean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pt-BR" altLang="pt-BR" smtClean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pt-BR" altLang="pt-BR" smtClean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pt-BR" altLang="pt-BR" smtClean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pt-BR" altLang="pt-BR" smtClean="0"/>
          </a:p>
        </p:txBody>
      </p:sp>
      <p:sp>
        <p:nvSpPr>
          <p:cNvPr id="4105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D9CBA47-FABF-4F7F-AC75-8F5FDAB5A07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4183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3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02BC3-06E2-440C-99A2-2626261FD3E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021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21488" y="284163"/>
            <a:ext cx="2044700" cy="581183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284163"/>
            <a:ext cx="5983288" cy="581183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3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B6242-7641-46F9-895A-D0BD0475BA4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7660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3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98F05-326C-489F-93AA-0497CF85679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6044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3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D9454-B5E4-459A-ABFF-4844CCF30BE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28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3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5B239-A891-4B8B-B459-12EB2CE54E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1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33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648F1-97C9-4031-B278-3073D7D7D1B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0434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033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3C2D8-D875-47FD-A603-75E13E880F2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649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3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35537-FD00-49DC-B906-29B254A1B33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044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33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699ED-2161-4FD6-AC3C-DCE737DA408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213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33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F5544-005F-4E3C-B422-90CCF60177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637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33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76CD8-7AC8-48C5-924A-DCD03E525E7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5629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1030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pt-BR" altLang="pt-BR" smtClean="0"/>
          </a:p>
        </p:txBody>
      </p:sp>
      <p:sp>
        <p:nvSpPr>
          <p:cNvPr id="1031" name="Rectangle 1031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pt-BR" altLang="pt-BR" smtClean="0"/>
          </a:p>
        </p:txBody>
      </p:sp>
      <p:sp>
        <p:nvSpPr>
          <p:cNvPr id="1032" name="Rectangle 1032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pt-BR" altLang="pt-BR" smtClean="0"/>
          </a:p>
        </p:txBody>
      </p:sp>
      <p:sp>
        <p:nvSpPr>
          <p:cNvPr id="3081" name="Rectangle 1033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6900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0C8C946-E062-45CF-9129-259CB9DBEC2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0.jpeg"/><Relationship Id="rId9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Número de Slide 6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B43F773-2FF4-40DB-8E1F-993C190526B4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5900" y="1773238"/>
            <a:ext cx="8604250" cy="6477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t-BR" altLang="pt-BR" sz="2600" b="1" dirty="0" smtClean="0"/>
              <a:t>O LEGADO CIENTÍFICO DE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t-BR" altLang="pt-BR" sz="2600" b="1" dirty="0" smtClean="0"/>
              <a:t>GALILEU GALILEI (1564-1642)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t-BR" altLang="pt-BR" sz="2600" b="1" dirty="0" smtClean="0"/>
              <a:t>2</a:t>
            </a:r>
            <a:r>
              <a:rPr lang="pt-BR" altLang="pt-BR" sz="2600" b="1" u="sng" baseline="30000" dirty="0" smtClean="0"/>
              <a:t>a</a:t>
            </a:r>
            <a:r>
              <a:rPr lang="pt-BR" altLang="pt-BR" sz="2600" b="1" dirty="0" smtClean="0"/>
              <a:t> Parte</a:t>
            </a:r>
          </a:p>
        </p:txBody>
      </p:sp>
      <p:sp>
        <p:nvSpPr>
          <p:cNvPr id="7066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07504" y="6237288"/>
            <a:ext cx="2483892" cy="431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2000" b="1" dirty="0" smtClean="0"/>
              <a:t>Prof. Daniel Gardelli</a:t>
            </a:r>
          </a:p>
        </p:txBody>
      </p:sp>
      <p:sp>
        <p:nvSpPr>
          <p:cNvPr id="7066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graphicFrame>
        <p:nvGraphicFramePr>
          <p:cNvPr id="70662" name="Object 2"/>
          <p:cNvGraphicFramePr>
            <a:graphicFrameLocks noChangeAspect="1"/>
          </p:cNvGraphicFramePr>
          <p:nvPr/>
        </p:nvGraphicFramePr>
        <p:xfrm>
          <a:off x="7816850" y="357188"/>
          <a:ext cx="800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6" r:id="rId4" imgW="2199132" imgH="2164385" progId="CDraw5">
                  <p:embed/>
                </p:oleObj>
              </mc:Choice>
              <mc:Fallback>
                <p:oleObj r:id="rId4" imgW="2199132" imgH="2164385" progId="CDraw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6850" y="357188"/>
                        <a:ext cx="8001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3" name="Rectangle 4"/>
          <p:cNvSpPr>
            <a:spLocks noChangeArrowheads="1"/>
          </p:cNvSpPr>
          <p:nvPr/>
        </p:nvSpPr>
        <p:spPr bwMode="auto">
          <a:xfrm>
            <a:off x="1325563" y="346075"/>
            <a:ext cx="63833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400" b="1"/>
              <a:t>UNIVERSIDADE ESTADUAL DE MARINGÁ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400" b="1"/>
              <a:t>DEPARTAMENTO DE FÍSICA</a:t>
            </a:r>
          </a:p>
        </p:txBody>
      </p:sp>
      <p:pic>
        <p:nvPicPr>
          <p:cNvPr id="70664" name="Picture 10" descr="http://www.ccvalg.pt/astronomia/historia/galileu_galilei/galileu_galilei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837458"/>
            <a:ext cx="3422650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3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EB033A2-1212-41C4-9F02-974E31FD21D2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44035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6553200" cy="863600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CARTA A MONSENHOR PIERO DINI</a:t>
            </a:r>
            <a:r>
              <a:rPr lang="pt-BR" altLang="pt-BR" sz="2200" b="1" dirty="0" smtClean="0"/>
              <a:t/>
            </a:r>
            <a:br>
              <a:rPr lang="pt-BR" altLang="pt-BR" sz="2200" b="1" dirty="0" smtClean="0"/>
            </a:br>
            <a:r>
              <a:rPr lang="pt-BR" altLang="pt-BR" sz="2200" b="1" dirty="0" smtClean="0"/>
              <a:t>23 de março de 1615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7950" y="1844824"/>
            <a:ext cx="896461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400" kern="0" dirty="0" smtClean="0"/>
              <a:t>     </a:t>
            </a:r>
            <a:r>
              <a:rPr lang="pt-BR" altLang="pt-BR" sz="2600" kern="0" dirty="0" smtClean="0"/>
              <a:t>“De maneira que, assim como vemos e sentimos sair luz e calor do nosso fogo e que o calor passa por todos os corpos, embora opacos e solidíssimos, e a luz encontra oposição da solidez e da opacidade, assim também a emanação do Sol é luminosa e calorífica, e a parte calorífica é a mais penetrante.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43892" y="3789040"/>
            <a:ext cx="896461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pt-BR" altLang="pt-BR" sz="2200" kern="0" dirty="0" smtClean="0"/>
              <a:t>     </a:t>
            </a:r>
            <a:r>
              <a:rPr lang="pt-BR" altLang="pt-BR" sz="2600" kern="0" dirty="0" smtClean="0"/>
              <a:t>Que, então, o corpo solar seja, como disse, um receptáculo e, por assim dizer, um armazenador deste espírito e desta luz, que recebe “de fora”, antes que um princípio e fonte primária da qual derivem originariamente, parece-me que se tem evidente certeza disso nas Sagradas Escrituras.” [</a:t>
            </a:r>
            <a:r>
              <a:rPr lang="pt-BR" altLang="pt-BR" sz="2600" i="1" kern="0" dirty="0" smtClean="0"/>
              <a:t>cont.</a:t>
            </a:r>
            <a:r>
              <a:rPr lang="pt-BR" altLang="pt-BR" sz="2600" kern="0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730955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C08C568-05A5-458F-82A8-5DF424569767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46083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6553200" cy="863600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CARTA A MONSENHOR PIERO DINI</a:t>
            </a:r>
            <a:r>
              <a:rPr lang="pt-BR" altLang="pt-BR" sz="2200" b="1" dirty="0" smtClean="0"/>
              <a:t/>
            </a:r>
            <a:br>
              <a:rPr lang="pt-BR" altLang="pt-BR" sz="2200" b="1" dirty="0" smtClean="0"/>
            </a:br>
            <a:r>
              <a:rPr lang="pt-BR" altLang="pt-BR" sz="2200" b="1" dirty="0" smtClean="0"/>
              <a:t>23 de março de 1615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7950" y="1844824"/>
            <a:ext cx="89646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600" kern="0" dirty="0" smtClean="0"/>
              <a:t>     “Nestas vemos, antes da criação do Sol, o espírito com sua força calorífica e fecunda “aquecendo as águas ou chocando as águas” em vista das futuras gerações. Temos, igualmente, a criação da luz no primeiro dia, enquanto que o corpo solar é criado no quarto dia.</a:t>
            </a:r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71438" y="3789040"/>
            <a:ext cx="8964612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pt-BR" altLang="pt-BR" sz="2000" dirty="0"/>
              <a:t>     </a:t>
            </a:r>
            <a:r>
              <a:rPr lang="pt-BR" altLang="pt-BR" sz="2600" dirty="0"/>
              <a:t>Donde podemos afirmar muito verossimilmente que este espírito fecundante e esta luz difundida por todo o mundo confluem para unir-se e fortificar-se no corpo solar, por isso colocado no centro do universo: daí então, tornada mais esplêndida e vigorosa, difunde-se de novo</a:t>
            </a:r>
            <a:r>
              <a:rPr lang="pt-BR" altLang="pt-BR" sz="2600" dirty="0" smtClean="0"/>
              <a:t>.” </a:t>
            </a:r>
            <a:r>
              <a:rPr lang="pt-BR" altLang="pt-BR" sz="2600" dirty="0"/>
              <a:t>(GALILEI, G. Carta a Piero </a:t>
            </a:r>
            <a:r>
              <a:rPr lang="pt-BR" altLang="pt-BR" sz="2600" dirty="0" err="1"/>
              <a:t>Dini</a:t>
            </a:r>
            <a:r>
              <a:rPr lang="pt-BR" altLang="pt-BR" sz="2600" dirty="0"/>
              <a:t>, de 23/03/1615. Em: </a:t>
            </a:r>
            <a:r>
              <a:rPr lang="pt-BR" altLang="pt-BR" sz="2600" i="1" dirty="0"/>
              <a:t>Ciência e Fé</a:t>
            </a:r>
            <a:r>
              <a:rPr lang="pt-BR" altLang="pt-BR" sz="2600" dirty="0"/>
              <a:t>, 2009, p. 41-42).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517B9A7-4FFD-4E77-BB5F-2E3E4DBCF296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48131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6553200" cy="863600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CARTA A MONSENHOR PIERO DINI</a:t>
            </a:r>
            <a:r>
              <a:rPr lang="pt-BR" altLang="pt-BR" sz="2200" b="1" dirty="0" smtClean="0"/>
              <a:t/>
            </a:r>
            <a:br>
              <a:rPr lang="pt-BR" altLang="pt-BR" sz="2200" b="1" dirty="0" smtClean="0"/>
            </a:br>
            <a:r>
              <a:rPr lang="pt-BR" altLang="pt-BR" sz="2200" b="1" dirty="0" smtClean="0"/>
              <a:t>23 de março de 1615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1772816"/>
            <a:ext cx="8964612" cy="2088232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pt-BR" altLang="pt-BR" sz="2200" dirty="0" smtClean="0"/>
              <a:t>     </a:t>
            </a:r>
            <a:r>
              <a:rPr lang="pt-BR" altLang="pt-BR" sz="2400" dirty="0" smtClean="0"/>
              <a:t>“[...] eu creria, falando sempre com aquela humildade e reverência que devo à Santa Igreja e a todos os seus doutíssimos Padres, por mim reverenciados e respeitados e a cujo juízo submeto-me e a todo o meu pensamento, creria, digo, que a passagem do Salmo poderia ter este sentido, ou seja, que “Deus estabeleceu no Sol a sua tenda” como no lugar mais nobre de todo o mundo sensível.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884" y="3933056"/>
            <a:ext cx="896461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pt-BR" altLang="pt-BR" sz="2000" kern="0" dirty="0" smtClean="0"/>
              <a:t>     </a:t>
            </a:r>
            <a:r>
              <a:rPr lang="pt-BR" altLang="pt-BR" sz="2400" kern="0" dirty="0" smtClean="0"/>
              <a:t>Onde se diz depois que “Ele, como o esposo que se levanta de seu leito conjugal, salta igual gigante para percorrer o caminho”, eu entenderia que isto é falado a respeito do Sol brilhante, isto é, do lume e do já mencionado espírito calorífico e que fecunda todas as substâncias corporais, o qual, partindo do corpo solar, difunde-se velocissimamente por todo o mundo.” (GALILEI, G. Carta a Piero </a:t>
            </a:r>
            <a:r>
              <a:rPr lang="pt-BR" altLang="pt-BR" sz="2400" kern="0" dirty="0" err="1" smtClean="0"/>
              <a:t>Dini</a:t>
            </a:r>
            <a:r>
              <a:rPr lang="pt-BR" altLang="pt-BR" sz="2400" kern="0" dirty="0" smtClean="0"/>
              <a:t>, de 23/03/1615. Em: </a:t>
            </a:r>
            <a:r>
              <a:rPr lang="pt-BR" altLang="pt-BR" sz="2400" i="1" kern="0" dirty="0" smtClean="0"/>
              <a:t>Ciência e Fé</a:t>
            </a:r>
            <a:r>
              <a:rPr lang="pt-BR" altLang="pt-BR" sz="2400" kern="0" dirty="0" smtClean="0"/>
              <a:t>, 2009, p. 44).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B874C58-376F-48CC-8DA0-1B85A0341D6A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50179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6553200" cy="863600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CARTA A MONSENHOR PIERO DINI</a:t>
            </a:r>
            <a:r>
              <a:rPr lang="pt-BR" altLang="pt-BR" sz="2200" b="1" dirty="0" smtClean="0"/>
              <a:t/>
            </a:r>
            <a:br>
              <a:rPr lang="pt-BR" altLang="pt-BR" sz="2200" b="1" dirty="0" smtClean="0"/>
            </a:br>
            <a:r>
              <a:rPr lang="pt-BR" altLang="pt-BR" sz="2200" b="1" dirty="0" smtClean="0"/>
              <a:t>23 de março de 1615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1772816"/>
            <a:ext cx="8964612" cy="1866230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pt-BR" altLang="pt-BR" sz="2200" dirty="0" smtClean="0"/>
              <a:t>     </a:t>
            </a:r>
            <a:r>
              <a:rPr lang="pt-BR" altLang="pt-BR" sz="2600" dirty="0" smtClean="0"/>
              <a:t>“[...] Não devo também silenciar uma outra consideração minha que não é alheia a este propósito: Descobri o afluxo contínuo de algumas matérias escuras sobre o corpo solar, onde elas se mostram aos sentidos sob o aspecto de manchas escuríssimas e aí depois vão se consumindo e dissolvendo.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7504" y="3734097"/>
            <a:ext cx="8964612" cy="163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kern="0" dirty="0" smtClean="0"/>
              <a:t>     </a:t>
            </a:r>
            <a:r>
              <a:rPr lang="pt-BR" altLang="pt-BR" sz="2600" kern="0" dirty="0" smtClean="0"/>
              <a:t>Indiquei como estas poderiam talvez ser tidas como parte daquele sustento do qual alguns filósofos antigos julgaram que o Sol tivesse necessidade para sua sustentação, ou, quem sabe, os excrementos deste.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7504" y="5301208"/>
            <a:ext cx="896461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pt-BR" altLang="pt-BR" sz="2600" kern="0" dirty="0" smtClean="0"/>
              <a:t>     Demonstrei também, pelas observações contínuas de tais matérias escuras, como o corpo solar gira sobre si mesmo por necessidade.” [</a:t>
            </a:r>
            <a:r>
              <a:rPr lang="pt-BR" altLang="pt-BR" sz="2600" i="1" kern="0" dirty="0" smtClean="0"/>
              <a:t>cont.</a:t>
            </a:r>
            <a:r>
              <a:rPr lang="pt-BR" altLang="pt-BR" sz="2600" kern="0" dirty="0" smtClean="0"/>
              <a:t>]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B874C58-376F-48CC-8DA0-1B85A0341D6A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50179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6553200" cy="863600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CARTA A MONSENHOR PIERO DINI</a:t>
            </a:r>
            <a:r>
              <a:rPr lang="pt-BR" altLang="pt-BR" sz="2200" b="1" dirty="0" smtClean="0"/>
              <a:t/>
            </a:r>
            <a:br>
              <a:rPr lang="pt-BR" altLang="pt-BR" sz="2200" b="1" dirty="0" smtClean="0"/>
            </a:br>
            <a:r>
              <a:rPr lang="pt-BR" altLang="pt-BR" sz="2200" b="1" dirty="0" smtClean="0"/>
              <a:t>23 de março de 1615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7504" y="1844824"/>
            <a:ext cx="896461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pt-BR" altLang="pt-BR" sz="2200" kern="0" dirty="0" smtClean="0"/>
              <a:t>     </a:t>
            </a:r>
            <a:r>
              <a:rPr lang="pt-BR" altLang="pt-BR" sz="2600" kern="0" dirty="0" smtClean="0"/>
              <a:t>Além disso, indiquei quão razoável seja acreditar que os movimentos dos planetas em torno do próprio Sol dependem desta rotação.” (GALILEI, G. Carta a Piero </a:t>
            </a:r>
            <a:r>
              <a:rPr lang="pt-BR" altLang="pt-BR" sz="2600" kern="0" dirty="0" err="1" smtClean="0"/>
              <a:t>Dini</a:t>
            </a:r>
            <a:r>
              <a:rPr lang="pt-BR" altLang="pt-BR" sz="2600" kern="0" dirty="0" smtClean="0"/>
              <a:t>, de 23/03/1615. Em: </a:t>
            </a:r>
            <a:r>
              <a:rPr lang="pt-BR" altLang="pt-BR" sz="2600" i="1" kern="0" dirty="0" smtClean="0"/>
              <a:t>Ciência e Fé</a:t>
            </a:r>
            <a:r>
              <a:rPr lang="pt-BR" altLang="pt-BR" sz="2600" kern="0" dirty="0" smtClean="0"/>
              <a:t>, 2009, p. 45-46).</a:t>
            </a:r>
          </a:p>
        </p:txBody>
      </p:sp>
    </p:spTree>
    <p:extLst>
      <p:ext uri="{BB962C8B-B14F-4D97-AF65-F5344CB8AC3E}">
        <p14:creationId xmlns:p14="http://schemas.microsoft.com/office/powerpoint/2010/main" val="6587210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CA13C64-ABA6-4087-8F65-BE7CE7E6EC6E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52227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331913" y="332656"/>
            <a:ext cx="6407150" cy="590550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A REAÇÃO DA IGREJA</a:t>
            </a:r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107504" y="1772816"/>
            <a:ext cx="892899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000" dirty="0"/>
              <a:t>     </a:t>
            </a:r>
            <a:r>
              <a:rPr lang="pt-BR" altLang="pt-BR" sz="2600" dirty="0"/>
              <a:t>A igreja estava muito disposta a admitir que o novo sistema era mais simples do que o antigo: que ele era um </a:t>
            </a:r>
            <a:r>
              <a:rPr lang="pt-BR" altLang="pt-BR" sz="2600" i="1" dirty="0"/>
              <a:t>instrumento</a:t>
            </a:r>
            <a:r>
              <a:rPr lang="pt-BR" altLang="pt-BR" sz="2600" dirty="0"/>
              <a:t> mais conveniente para os cálculos astronômicos e para as predições</a:t>
            </a:r>
            <a:r>
              <a:rPr lang="pt-BR" altLang="pt-BR" sz="2600" dirty="0" smtClean="0"/>
              <a:t>.</a:t>
            </a:r>
            <a:endParaRPr lang="pt-BR" altLang="pt-BR" sz="26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7504" y="2924944"/>
            <a:ext cx="892899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000" dirty="0" smtClean="0"/>
              <a:t>     </a:t>
            </a:r>
            <a:r>
              <a:rPr lang="pt-BR" altLang="pt-BR" sz="2600" dirty="0" smtClean="0"/>
              <a:t>Na </a:t>
            </a:r>
            <a:r>
              <a:rPr lang="pt-BR" altLang="pt-BR" sz="2600" dirty="0"/>
              <a:t>reforma do calendário realizada pelo papa Gregório, fez-se uso completo dele</a:t>
            </a:r>
            <a:r>
              <a:rPr lang="pt-BR" altLang="pt-BR" sz="2600" dirty="0" smtClean="0"/>
              <a:t>.</a:t>
            </a:r>
            <a:endParaRPr lang="pt-BR" altLang="pt-BR" sz="26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7504" y="3704252"/>
            <a:ext cx="892899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600" dirty="0" smtClean="0"/>
              <a:t>     Não </a:t>
            </a:r>
            <a:r>
              <a:rPr lang="pt-BR" altLang="pt-BR" sz="2600" dirty="0"/>
              <a:t>havia nenhuma objeção ao ensinamento de Galileu da teoria matemática do sistema, na medida em que ele deixasse claro que seu valor era apenas </a:t>
            </a:r>
            <a:r>
              <a:rPr lang="pt-BR" altLang="pt-BR" sz="2600" b="1" i="1" dirty="0" smtClean="0"/>
              <a:t>instrumental</a:t>
            </a:r>
            <a:r>
              <a:rPr lang="pt-BR" altLang="pt-BR" sz="2600" dirty="0"/>
              <a:t>.</a:t>
            </a:r>
            <a:endParaRPr lang="pt-BR" altLang="pt-BR" sz="26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7504" y="4869160"/>
            <a:ext cx="8928991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600" dirty="0" smtClean="0"/>
              <a:t>     Que </a:t>
            </a:r>
            <a:r>
              <a:rPr lang="pt-BR" altLang="pt-BR" sz="2600" dirty="0" smtClean="0"/>
              <a:t>ela nada mais era do que uma “suposição”, como dizia o cardeal </a:t>
            </a:r>
            <a:r>
              <a:rPr lang="pt-BR" altLang="pt-BR" sz="2600" dirty="0" err="1" smtClean="0"/>
              <a:t>Bellarmino</a:t>
            </a:r>
            <a:r>
              <a:rPr lang="pt-BR" altLang="pt-BR" sz="2600" dirty="0" smtClean="0"/>
              <a:t>; ou uma “hipótese matemática” – uma espécie de estratagema matemático, “inventado e assumido com o fito de abreviar e facilitar os cálculos”.  </a:t>
            </a:r>
            <a:endParaRPr lang="pt-BR" altLang="pt-BR" sz="2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CA13C64-ABA6-4087-8F65-BE7CE7E6EC6E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52227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331913" y="332656"/>
            <a:ext cx="6407150" cy="590550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A REAÇÃO DA IGREJA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7504" y="1844824"/>
            <a:ext cx="8928991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000" dirty="0" smtClean="0"/>
              <a:t>     </a:t>
            </a:r>
            <a:r>
              <a:rPr lang="pt-BR" altLang="pt-BR" sz="2600" dirty="0" smtClean="0"/>
              <a:t>Em </a:t>
            </a:r>
            <a:r>
              <a:rPr lang="pt-BR" altLang="pt-BR" sz="2600" dirty="0"/>
              <a:t>outras palavras, não existiam objeções na medida em que Galileu estivesse disposto a compartilhar a posição de Andreas </a:t>
            </a:r>
            <a:r>
              <a:rPr lang="pt-BR" altLang="pt-BR" sz="2600" dirty="0" err="1" smtClean="0"/>
              <a:t>Osiander</a:t>
            </a:r>
            <a:r>
              <a:rPr lang="pt-BR" altLang="pt-BR" sz="2600" dirty="0" smtClean="0"/>
              <a:t> (1498-1552), </a:t>
            </a:r>
            <a:r>
              <a:rPr lang="pt-BR" altLang="pt-BR" sz="2600" dirty="0"/>
              <a:t>que dizia em seu prefácio ao </a:t>
            </a:r>
            <a:r>
              <a:rPr lang="pt-BR" altLang="pt-BR" sz="2600" i="1" dirty="0"/>
              <a:t>De </a:t>
            </a:r>
            <a:r>
              <a:rPr lang="pt-BR" altLang="pt-BR" sz="2600" i="1" dirty="0" err="1" smtClean="0"/>
              <a:t>Revolutionibus</a:t>
            </a:r>
            <a:r>
              <a:rPr lang="pt-BR" altLang="pt-BR" sz="2600" dirty="0"/>
              <a:t>,</a:t>
            </a:r>
            <a:r>
              <a:rPr lang="pt-BR" altLang="pt-BR" sz="2600" dirty="0" smtClean="0"/>
              <a:t> </a:t>
            </a:r>
            <a:r>
              <a:rPr lang="pt-BR" altLang="pt-BR" sz="2600" dirty="0"/>
              <a:t>de Copérnico</a:t>
            </a:r>
            <a:r>
              <a:rPr lang="pt-BR" altLang="pt-BR" sz="2600" dirty="0" smtClean="0"/>
              <a:t>:</a:t>
            </a:r>
            <a:endParaRPr lang="pt-BR" altLang="pt-BR" sz="26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7544" y="3578240"/>
            <a:ext cx="85689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SzTx/>
              <a:buNone/>
            </a:pPr>
            <a:r>
              <a:rPr lang="pt-BR" altLang="pt-BR" sz="2400" dirty="0" smtClean="0"/>
              <a:t>     “Não existe nenhuma necessidade de que estas hipóteses sejam verdadeiras, ou mesmo que se assemelhem à verdade.</a:t>
            </a:r>
            <a:endParaRPr lang="pt-BR" altLang="pt-BR" sz="2400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7544" y="4293096"/>
            <a:ext cx="856895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SzTx/>
              <a:buNone/>
            </a:pPr>
            <a:r>
              <a:rPr lang="pt-BR" altLang="pt-BR" sz="2400" dirty="0" smtClean="0"/>
              <a:t>     Ao </a:t>
            </a:r>
            <a:r>
              <a:rPr lang="pt-BR" altLang="pt-BR" sz="2400" dirty="0"/>
              <a:t>contrário, apenas uma coisa é suficiente para elas – que elas permitam cálculos que </a:t>
            </a:r>
            <a:r>
              <a:rPr lang="pt-BR" altLang="pt-BR" sz="2400" dirty="0" smtClean="0"/>
              <a:t>concordem </a:t>
            </a:r>
            <a:r>
              <a:rPr lang="pt-BR" altLang="pt-BR" sz="2400" dirty="0"/>
              <a:t>com as </a:t>
            </a:r>
            <a:r>
              <a:rPr lang="pt-BR" altLang="pt-BR" sz="2400" dirty="0" smtClean="0"/>
              <a:t>observações.” (Em: POPPER</a:t>
            </a:r>
            <a:r>
              <a:rPr lang="pt-BR" altLang="pt-BR" sz="2400" dirty="0"/>
              <a:t>, K. </a:t>
            </a:r>
            <a:r>
              <a:rPr lang="pt-BR" altLang="pt-BR" sz="2400" i="1" dirty="0"/>
              <a:t>Três Concepções Acerca do Conhecimento Humano</a:t>
            </a:r>
            <a:r>
              <a:rPr lang="pt-BR" altLang="pt-BR" sz="2400" dirty="0"/>
              <a:t>, p. 127-128).</a:t>
            </a:r>
          </a:p>
        </p:txBody>
      </p:sp>
    </p:spTree>
    <p:extLst>
      <p:ext uri="{BB962C8B-B14F-4D97-AF65-F5344CB8AC3E}">
        <p14:creationId xmlns:p14="http://schemas.microsoft.com/office/powerpoint/2010/main" val="42378320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921BEA5-2E45-4171-8C64-6D2247A1FF61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53251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042988" y="404664"/>
            <a:ext cx="7345362" cy="519112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A CARTA DO CARDEAL BELARMINO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11559" y="3269883"/>
            <a:ext cx="835228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None/>
            </a:pPr>
            <a:r>
              <a:rPr lang="pt-BR" altLang="pt-BR" sz="2600" dirty="0" smtClean="0"/>
              <a:t>     “[...] </a:t>
            </a:r>
            <a:r>
              <a:rPr lang="pt-BR" altLang="pt-BR" sz="2600" dirty="0"/>
              <a:t>Parece-me </a:t>
            </a:r>
            <a:r>
              <a:rPr lang="pt-BR" altLang="pt-BR" sz="2600" dirty="0" smtClean="0"/>
              <a:t>que vossa senhoria </a:t>
            </a:r>
            <a:r>
              <a:rPr lang="pt-BR" altLang="pt-BR" sz="2600" dirty="0"/>
              <a:t>e o senhor Galileu agiriam prudentemente, contentando-se em falar </a:t>
            </a:r>
            <a:r>
              <a:rPr lang="pt-BR" altLang="pt-BR" sz="2600" i="1" dirty="0" err="1"/>
              <a:t>ex</a:t>
            </a:r>
            <a:r>
              <a:rPr lang="pt-BR" altLang="pt-BR" sz="2600" i="1" dirty="0"/>
              <a:t> </a:t>
            </a:r>
            <a:r>
              <a:rPr lang="pt-BR" altLang="pt-BR" sz="2600" i="1" dirty="0" err="1"/>
              <a:t>suppositione</a:t>
            </a:r>
            <a:r>
              <a:rPr lang="pt-BR" altLang="pt-BR" sz="2600" dirty="0"/>
              <a:t> e não absolutamente, como sempre acreditei que Copérnico tenha falado</a:t>
            </a:r>
            <a:r>
              <a:rPr lang="pt-BR" altLang="pt-BR" sz="2600" dirty="0" smtClean="0"/>
              <a:t>.” </a:t>
            </a:r>
            <a:r>
              <a:rPr lang="pt-BR" altLang="pt-BR" sz="2600" dirty="0"/>
              <a:t>[</a:t>
            </a:r>
            <a:r>
              <a:rPr lang="pt-BR" altLang="pt-BR" sz="2600" i="1" dirty="0"/>
              <a:t>cont.</a:t>
            </a:r>
            <a:r>
              <a:rPr lang="pt-BR" altLang="pt-BR" sz="2600" dirty="0"/>
              <a:t>]</a:t>
            </a:r>
          </a:p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endParaRPr lang="pt-BR" altLang="pt-BR" sz="2200" dirty="0"/>
          </a:p>
        </p:txBody>
      </p:sp>
      <p:sp>
        <p:nvSpPr>
          <p:cNvPr id="53253" name="CaixaDeTexto 1"/>
          <p:cNvSpPr txBox="1">
            <a:spLocks noChangeArrowheads="1"/>
          </p:cNvSpPr>
          <p:nvPr/>
        </p:nvSpPr>
        <p:spPr bwMode="auto">
          <a:xfrm>
            <a:off x="107950" y="1827981"/>
            <a:ext cx="88566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800" dirty="0"/>
              <a:t>     Em sua famosa carta a </a:t>
            </a:r>
            <a:r>
              <a:rPr lang="pt-BR" altLang="pt-BR" sz="2800" dirty="0" err="1"/>
              <a:t>Foscarini</a:t>
            </a:r>
            <a:r>
              <a:rPr lang="pt-BR" altLang="pt-BR" sz="2800" dirty="0"/>
              <a:t>, de 12 de abril de 1615, o cardeal </a:t>
            </a:r>
            <a:r>
              <a:rPr lang="pt-BR" altLang="pt-BR" sz="2800" dirty="0" err="1"/>
              <a:t>Belarmino</a:t>
            </a:r>
            <a:r>
              <a:rPr lang="pt-BR" altLang="pt-BR" sz="2800" dirty="0"/>
              <a:t> começa assim a discussão sobre o estatuto das hipóteses de Copérnico: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921BEA5-2E45-4171-8C64-6D2247A1FF61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53251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042988" y="404664"/>
            <a:ext cx="7345362" cy="519112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A CARTA DO CARDEAL BELARMINO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1560" y="1844824"/>
            <a:ext cx="8352284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600" dirty="0" smtClean="0"/>
              <a:t>     “Porque </a:t>
            </a:r>
            <a:r>
              <a:rPr lang="pt-BR" altLang="pt-BR" sz="2600" dirty="0"/>
              <a:t>dizer que se salvam melhor as aparências de acordo com a suposição de a Terra ser móvel e o Sol imóvel, do que supondo os excêntricos e os epiciclos, é falar apropriadamente – não havendo nenhum perigo nisso e por ser isso suficiente para o matemático</a:t>
            </a:r>
            <a:r>
              <a:rPr lang="pt-BR" altLang="pt-BR" sz="2600" dirty="0" smtClean="0"/>
              <a:t>.</a:t>
            </a:r>
            <a:endParaRPr lang="pt-BR" altLang="pt-BR" sz="26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1560" y="3824461"/>
            <a:ext cx="835228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600" dirty="0"/>
              <a:t> </a:t>
            </a:r>
            <a:r>
              <a:rPr lang="pt-BR" altLang="pt-BR" sz="2600" dirty="0" smtClean="0"/>
              <a:t>    Mas </a:t>
            </a:r>
            <a:r>
              <a:rPr lang="pt-BR" altLang="pt-BR" sz="2600" dirty="0"/>
              <a:t>afirmar que na realidade o Sol é imóvel no centro do universo... é arriscar-se não somente a irritar todos os filósofos escolásticos e teólogos, mas também a ofender a Santa Fé, tornando falsas as Sagradas Escrituras. </a:t>
            </a:r>
            <a:r>
              <a:rPr lang="pt-BR" altLang="pt-BR" sz="2600" dirty="0" smtClean="0"/>
              <a:t>[...]” [</a:t>
            </a:r>
            <a:r>
              <a:rPr lang="pt-BR" altLang="pt-BR" sz="2600" i="1" dirty="0" smtClean="0"/>
              <a:t>cont.</a:t>
            </a:r>
            <a:r>
              <a:rPr lang="pt-BR" altLang="pt-BR" sz="2600" dirty="0" smtClean="0"/>
              <a:t>]</a:t>
            </a:r>
            <a:endParaRPr lang="pt-BR" altLang="pt-BR" sz="2600" dirty="0"/>
          </a:p>
        </p:txBody>
      </p:sp>
    </p:spTree>
    <p:extLst>
      <p:ext uri="{BB962C8B-B14F-4D97-AF65-F5344CB8AC3E}">
        <p14:creationId xmlns:p14="http://schemas.microsoft.com/office/powerpoint/2010/main" val="29915071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921BEA5-2E45-4171-8C64-6D2247A1FF61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53251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042988" y="404664"/>
            <a:ext cx="7345362" cy="519112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A CARTA DO CARDEAL BELARMINO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39551" y="1750164"/>
            <a:ext cx="842506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200" dirty="0"/>
              <a:t> </a:t>
            </a:r>
            <a:r>
              <a:rPr lang="pt-BR" altLang="pt-BR" sz="2200" dirty="0" smtClean="0"/>
              <a:t>    </a:t>
            </a:r>
            <a:r>
              <a:rPr lang="pt-BR" altLang="pt-BR" sz="2400" dirty="0" smtClean="0"/>
              <a:t>“Se </a:t>
            </a:r>
            <a:r>
              <a:rPr lang="pt-BR" altLang="pt-BR" sz="2400" dirty="0"/>
              <a:t>existir uma verdadeira demonstração de que o Sol está parado no centro do mundo, de que a Terra está no terceiro céu, e de que o Sol não circula em torno da Terra, mas a Terra em torno do Sol, </a:t>
            </a:r>
            <a:r>
              <a:rPr lang="pt-BR" altLang="pt-BR" sz="2400" b="1" dirty="0">
                <a:solidFill>
                  <a:schemeClr val="accent6"/>
                </a:solidFill>
              </a:rPr>
              <a:t>afirmo que deveremos começar a trabalhar com muita ponderação para explicar as passagens da Escritura aparentemente contrárias a essa opinião e que deveremos dizer não termos entendido essas passagens, em vez de sustentar ser falso o que foi demonstrado. </a:t>
            </a: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539551" y="4658360"/>
            <a:ext cx="83901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200" dirty="0" smtClean="0"/>
              <a:t>     </a:t>
            </a:r>
            <a:r>
              <a:rPr lang="pt-BR" altLang="pt-BR" sz="2400" dirty="0" smtClean="0"/>
              <a:t>Contudo</a:t>
            </a:r>
            <a:r>
              <a:rPr lang="pt-BR" altLang="pt-BR" sz="2400" dirty="0"/>
              <a:t>, não acreditarei que existe uma tal demonstração antes que alguém a mostre a mim: pois demonstrar que supondo o Sol imóvel no centro e a Terra se movendo pelo céu, poderemos salvar as aparências, não é o mesmo que demonstrar que na verdade é assim</a:t>
            </a:r>
            <a:r>
              <a:rPr lang="pt-BR" altLang="pt-BR" sz="2400" dirty="0" smtClean="0"/>
              <a:t>.” [</a:t>
            </a:r>
            <a:r>
              <a:rPr lang="pt-BR" altLang="pt-BR" sz="2400" i="1" dirty="0" smtClean="0"/>
              <a:t>cont.</a:t>
            </a:r>
            <a:r>
              <a:rPr lang="pt-BR" altLang="pt-BR" sz="2400" dirty="0" smtClean="0"/>
              <a:t>]</a:t>
            </a: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28982007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A48A9D0-8165-4B8A-8EC7-ED903A90F81A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31747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2409825" y="260648"/>
            <a:ext cx="3817938" cy="863600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CIÊNCIA E FÉ</a:t>
            </a:r>
            <a:br>
              <a:rPr lang="pt-BR" altLang="pt-BR" sz="2400" b="1" dirty="0" smtClean="0"/>
            </a:br>
            <a:r>
              <a:rPr lang="pt-BR" altLang="pt-BR" sz="2400" b="1" dirty="0" smtClean="0"/>
              <a:t>Cartas – 1613 a 1616</a:t>
            </a:r>
          </a:p>
        </p:txBody>
      </p:sp>
      <p:pic>
        <p:nvPicPr>
          <p:cNvPr id="31748" name="Picture 2" descr="http://www.gazetadopovo.com.br/blogs/tubo-de-ensaio/wp-content/uploads/sites/75/2015/10/cienciaefeunes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060575"/>
            <a:ext cx="2787650" cy="4257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10F47EF-7258-4105-B5B4-3BA2246D31F0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55299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547638" y="404664"/>
            <a:ext cx="6408738" cy="519113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A CARTA DO CARDEAL BELARMINO</a:t>
            </a: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539552" y="3356992"/>
            <a:ext cx="838993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200" dirty="0" smtClean="0"/>
              <a:t>     </a:t>
            </a:r>
            <a:r>
              <a:rPr lang="pt-BR" altLang="pt-BR" sz="2600" dirty="0" smtClean="0"/>
              <a:t>Acrescento </a:t>
            </a:r>
            <a:r>
              <a:rPr lang="pt-BR" altLang="pt-BR" sz="2600" dirty="0"/>
              <a:t>que aquele que escreveu “Levanta-se o Sol e se põe, e retorna ao seu lugar etc.” foi Salomão, o qual não só falou inspirado por Deus, como também foi um homem muitíssimo mais sábio e douto que todos os demais nas ciências humanas e no conhecimento das coisas criadas, e toda esta sabedoria recebeu-a de Deus</a:t>
            </a:r>
            <a:r>
              <a:rPr lang="pt-BR" altLang="pt-BR" sz="2600" dirty="0" smtClean="0"/>
              <a:t>.” </a:t>
            </a:r>
            <a:r>
              <a:rPr lang="pt-BR" altLang="pt-BR" sz="2600" dirty="0"/>
              <a:t>[</a:t>
            </a:r>
            <a:r>
              <a:rPr lang="pt-BR" altLang="pt-BR" sz="2600" i="1" dirty="0"/>
              <a:t>cont.</a:t>
            </a:r>
            <a:r>
              <a:rPr lang="pt-BR" altLang="pt-BR" sz="2600" dirty="0"/>
              <a:t>]</a:t>
            </a:r>
          </a:p>
        </p:txBody>
      </p: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468312" y="1808237"/>
            <a:ext cx="846137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1800" dirty="0" smtClean="0"/>
              <a:t>     “</a:t>
            </a:r>
            <a:r>
              <a:rPr lang="pt-BR" altLang="pt-BR" sz="2600" dirty="0" smtClean="0"/>
              <a:t>Acredito </a:t>
            </a:r>
            <a:r>
              <a:rPr lang="pt-BR" altLang="pt-BR" sz="2600" dirty="0"/>
              <a:t>que a primeira demonstração pode ser dada, mas tenho as maiores dúvidas em relação à segunda e, em caso de dúvida, não devemos abandonar a interpretação das Sagradas Escrituras dada pelos Padres da Igreja</a:t>
            </a:r>
            <a:r>
              <a:rPr lang="pt-BR" altLang="pt-BR" sz="2600" dirty="0" smtClean="0"/>
              <a:t>.</a:t>
            </a:r>
            <a:endParaRPr lang="pt-BR" altLang="pt-BR" sz="2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10F47EF-7258-4105-B5B4-3BA2246D31F0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55299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547638" y="404664"/>
            <a:ext cx="6408738" cy="519113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A CARTA DO CARDEAL BELARMINO</a:t>
            </a:r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539552" y="1848306"/>
            <a:ext cx="838993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400" dirty="0" smtClean="0"/>
              <a:t>     “</a:t>
            </a:r>
            <a:r>
              <a:rPr lang="pt-BR" altLang="pt-BR" sz="2600" dirty="0" smtClean="0"/>
              <a:t>De onde </a:t>
            </a:r>
            <a:r>
              <a:rPr lang="pt-BR" altLang="pt-BR" sz="2600" dirty="0"/>
              <a:t>não ser verossímil que afirmasse uma coisa que fosse contrária à verdade demonstrada ou que se pudesse demonstrar</a:t>
            </a:r>
            <a:r>
              <a:rPr lang="pt-BR" altLang="pt-BR" sz="2600" dirty="0" smtClean="0"/>
              <a:t>.</a:t>
            </a:r>
            <a:endParaRPr lang="pt-BR" altLang="pt-BR" sz="2600" dirty="0"/>
          </a:p>
        </p:txBody>
      </p:sp>
      <p:sp>
        <p:nvSpPr>
          <p:cNvPr id="8" name="CaixaDeTexto 1"/>
          <p:cNvSpPr txBox="1">
            <a:spLocks noChangeArrowheads="1"/>
          </p:cNvSpPr>
          <p:nvPr/>
        </p:nvSpPr>
        <p:spPr bwMode="auto">
          <a:xfrm>
            <a:off x="539552" y="2996952"/>
            <a:ext cx="838993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400" dirty="0" smtClean="0"/>
              <a:t>     </a:t>
            </a:r>
            <a:r>
              <a:rPr lang="pt-BR" altLang="pt-BR" sz="2600" dirty="0" smtClean="0"/>
              <a:t>E</a:t>
            </a:r>
            <a:r>
              <a:rPr lang="pt-BR" altLang="pt-BR" sz="2600" dirty="0"/>
              <a:t>, se for citado que Salomão fala de acordo com a aparência, parecendo-nos que o Sol gira </a:t>
            </a:r>
            <a:r>
              <a:rPr lang="pt-BR" altLang="pt-BR" sz="2600" dirty="0" smtClean="0"/>
              <a:t>enquanto [na verdade, é] </a:t>
            </a:r>
            <a:r>
              <a:rPr lang="pt-BR" altLang="pt-BR" sz="2600" dirty="0"/>
              <a:t>a Terra </a:t>
            </a:r>
            <a:r>
              <a:rPr lang="pt-BR" altLang="pt-BR" sz="2600" dirty="0" smtClean="0"/>
              <a:t>[que] gira</a:t>
            </a:r>
            <a:r>
              <a:rPr lang="pt-BR" altLang="pt-BR" sz="2600" dirty="0"/>
              <a:t>, como a quem se afasta da praia parece que a praia </a:t>
            </a:r>
            <a:r>
              <a:rPr lang="pt-BR" altLang="pt-BR" sz="2600" dirty="0" smtClean="0"/>
              <a:t>[é que] se afasta </a:t>
            </a:r>
            <a:r>
              <a:rPr lang="pt-BR" altLang="pt-BR" sz="2600" dirty="0"/>
              <a:t>do navio, responderei que quem se afasta da praia, embora lhe pareça que a praia se afaste dele, sabe, no entanto, que isto é um erro e o corrige, vendo claramente que o navio se move e não a praia</a:t>
            </a:r>
            <a:r>
              <a:rPr lang="pt-BR" altLang="pt-BR" sz="2600" dirty="0" smtClean="0"/>
              <a:t>.” [</a:t>
            </a:r>
            <a:r>
              <a:rPr lang="pt-BR" altLang="pt-BR" sz="2600" i="1" dirty="0" smtClean="0"/>
              <a:t>cont.</a:t>
            </a:r>
            <a:r>
              <a:rPr lang="pt-BR" altLang="pt-BR" sz="2600" dirty="0" smtClean="0"/>
              <a:t>]</a:t>
            </a:r>
            <a:endParaRPr lang="pt-BR" altLang="pt-BR" sz="2600" dirty="0"/>
          </a:p>
        </p:txBody>
      </p:sp>
    </p:spTree>
    <p:extLst>
      <p:ext uri="{BB962C8B-B14F-4D97-AF65-F5344CB8AC3E}">
        <p14:creationId xmlns:p14="http://schemas.microsoft.com/office/powerpoint/2010/main" val="21368555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C40C4B6-C837-4935-80AC-3B3CCCEF1722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57347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547638" y="404664"/>
            <a:ext cx="6408738" cy="519113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A CARTA DO CARDEAL BELARMINO</a:t>
            </a:r>
          </a:p>
        </p:txBody>
      </p:sp>
      <p:sp>
        <p:nvSpPr>
          <p:cNvPr id="57348" name="CaixaDeTexto 1"/>
          <p:cNvSpPr txBox="1">
            <a:spLocks noChangeArrowheads="1"/>
          </p:cNvSpPr>
          <p:nvPr/>
        </p:nvSpPr>
        <p:spPr bwMode="auto">
          <a:xfrm>
            <a:off x="611560" y="1844824"/>
            <a:ext cx="831812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600" dirty="0" smtClean="0"/>
              <a:t>     “Mas</a:t>
            </a:r>
            <a:r>
              <a:rPr lang="pt-BR" altLang="pt-BR" sz="2600" dirty="0"/>
              <a:t>, no que se refere ao Sol e à Terra, não há nenhum perito na matéria que tenha necessidade de corrigir o </a:t>
            </a:r>
            <a:r>
              <a:rPr lang="pt-BR" altLang="pt-BR" sz="2600" dirty="0" smtClean="0"/>
              <a:t>erro, </a:t>
            </a:r>
            <a:r>
              <a:rPr lang="pt-BR" altLang="pt-BR" sz="2600" dirty="0"/>
              <a:t>porque experimenta claramente que a Terra está parada e que o olho não se engana quando julga que o Sol se move, como também não se engana quando julga que a Lua e as estrelas se movem</a:t>
            </a:r>
            <a:r>
              <a:rPr lang="pt-BR" altLang="pt-BR" sz="2600" dirty="0" smtClean="0"/>
              <a:t>.</a:t>
            </a:r>
            <a:endParaRPr lang="pt-BR" altLang="pt-BR" sz="2600" dirty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611560" y="4200177"/>
            <a:ext cx="831812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600" dirty="0" smtClean="0"/>
              <a:t>     Baste </a:t>
            </a:r>
            <a:r>
              <a:rPr lang="pt-BR" altLang="pt-BR" sz="2600" dirty="0"/>
              <a:t>isso por agora</a:t>
            </a:r>
            <a:r>
              <a:rPr lang="pt-BR" altLang="pt-BR" sz="2600" dirty="0" smtClean="0"/>
              <a:t>.” </a:t>
            </a:r>
            <a:r>
              <a:rPr lang="pt-BR" altLang="pt-BR" sz="2600" dirty="0"/>
              <a:t>(Opere, v. II, p. 13-14. Em: LOPARIĆ, 1980, p. 52. Em: MARICONDA, P. Introdução ao </a:t>
            </a:r>
            <a:r>
              <a:rPr lang="pt-BR" altLang="pt-BR" sz="2600" i="1" dirty="0"/>
              <a:t>Duas Novas Ciências</a:t>
            </a:r>
            <a:r>
              <a:rPr lang="pt-BR" altLang="pt-BR" sz="2600" dirty="0"/>
              <a:t>, 1988, p. XVIII. Em: Ciência e Fé, 2009, p. 133).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C40C4B6-C837-4935-80AC-3B3CCCEF1722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57347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547638" y="404664"/>
            <a:ext cx="6408738" cy="519113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A CARTA DO CARDEAL BELARMINO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07950" y="1817529"/>
            <a:ext cx="88566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800" dirty="0"/>
              <a:t>     </a:t>
            </a:r>
            <a:r>
              <a:rPr lang="pt-BR" altLang="pt-BR" sz="2600" dirty="0"/>
              <a:t>Como se pode ler, </a:t>
            </a:r>
            <a:r>
              <a:rPr lang="pt-BR" altLang="pt-BR" sz="2600" dirty="0" err="1"/>
              <a:t>Belarmino</a:t>
            </a:r>
            <a:r>
              <a:rPr lang="pt-BR" altLang="pt-BR" sz="2600" dirty="0"/>
              <a:t> – diferentemente de </a:t>
            </a:r>
            <a:r>
              <a:rPr lang="pt-BR" altLang="pt-BR" sz="2600" dirty="0" smtClean="0"/>
              <a:t>George Berkeley (1685-1753) </a:t>
            </a:r>
            <a:r>
              <a:rPr lang="pt-BR" altLang="pt-BR" sz="2600" dirty="0"/>
              <a:t>– não era de modo algum um instrumentalista convicto</a:t>
            </a:r>
            <a:r>
              <a:rPr lang="pt-BR" altLang="pt-BR" sz="2600" dirty="0" smtClean="0"/>
              <a:t>.</a:t>
            </a:r>
            <a:endParaRPr lang="pt-BR" altLang="pt-BR" sz="26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7504" y="3040504"/>
            <a:ext cx="88566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400" dirty="0" smtClean="0"/>
              <a:t>     </a:t>
            </a:r>
            <a:r>
              <a:rPr lang="pt-BR" altLang="pt-BR" sz="2600" dirty="0" smtClean="0"/>
              <a:t>Simplesmente </a:t>
            </a:r>
            <a:r>
              <a:rPr lang="pt-BR" altLang="pt-BR" sz="2600" dirty="0"/>
              <a:t>via no instrumentalismo uma das maneiras possíveis de tratar as hipóteses científicas inconvenientes</a:t>
            </a:r>
            <a:r>
              <a:rPr lang="pt-BR" altLang="pt-BR" sz="2600" dirty="0" smtClean="0"/>
              <a:t>.</a:t>
            </a:r>
            <a:endParaRPr lang="pt-BR" altLang="pt-BR" sz="26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7504" y="3864530"/>
            <a:ext cx="885666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400" dirty="0" smtClean="0"/>
              <a:t>     </a:t>
            </a:r>
            <a:r>
              <a:rPr lang="pt-BR" altLang="pt-BR" sz="2600" dirty="0" smtClean="0"/>
              <a:t>O </a:t>
            </a:r>
            <a:r>
              <a:rPr lang="pt-BR" altLang="pt-BR" sz="2600" dirty="0"/>
              <a:t>mesmo poderia muito bem ser verdadeiro para </a:t>
            </a:r>
            <a:r>
              <a:rPr lang="pt-BR" altLang="pt-BR" sz="2600" dirty="0" err="1"/>
              <a:t>Osiander</a:t>
            </a:r>
            <a:r>
              <a:rPr lang="pt-BR" altLang="pt-BR" sz="2600" dirty="0"/>
              <a:t> (POPPER, K. </a:t>
            </a:r>
            <a:r>
              <a:rPr lang="pt-BR" altLang="pt-BR" sz="2600" i="1" dirty="0"/>
              <a:t>Três Concepções Acerca do Conhecimento Humano</a:t>
            </a:r>
            <a:r>
              <a:rPr lang="pt-BR" altLang="pt-BR" sz="2600" dirty="0"/>
              <a:t>, p. 128, nota de rodapé 2).</a:t>
            </a:r>
          </a:p>
        </p:txBody>
      </p:sp>
    </p:spTree>
    <p:extLst>
      <p:ext uri="{BB962C8B-B14F-4D97-AF65-F5344CB8AC3E}">
        <p14:creationId xmlns:p14="http://schemas.microsoft.com/office/powerpoint/2010/main" val="28259618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0F73A73-C122-47E6-9178-46C9FC9DCF3C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59395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547837" y="404664"/>
            <a:ext cx="5832475" cy="519113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A CONDENAÇÃO DE 1616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07504" y="1700808"/>
            <a:ext cx="892899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800" dirty="0"/>
              <a:t>     </a:t>
            </a:r>
            <a:r>
              <a:rPr lang="pt-BR" altLang="pt-BR" sz="2400" dirty="0"/>
              <a:t>Em dezembro de 1615, Galileu </a:t>
            </a:r>
            <a:r>
              <a:rPr lang="pt-BR" altLang="pt-BR" sz="2400" dirty="0" smtClean="0"/>
              <a:t>partiu </a:t>
            </a:r>
            <a:r>
              <a:rPr lang="pt-BR" altLang="pt-BR" sz="2400" dirty="0"/>
              <a:t>para Roma na tentativa de esclarecer a controvérsia e de evitar a proibição da doutrina copernicana</a:t>
            </a:r>
            <a:r>
              <a:rPr lang="pt-BR" altLang="pt-BR" sz="2400" dirty="0" smtClean="0"/>
              <a:t>.</a:t>
            </a:r>
            <a:endParaRPr lang="pt-BR" altLang="pt-BR" sz="2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7504" y="2852936"/>
            <a:ext cx="89289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400" dirty="0" smtClean="0"/>
              <a:t>     No </a:t>
            </a:r>
            <a:r>
              <a:rPr lang="pt-BR" altLang="pt-BR" sz="2400" dirty="0"/>
              <a:t>entanto, ele </a:t>
            </a:r>
            <a:r>
              <a:rPr lang="pt-BR" altLang="pt-BR" sz="2400" dirty="0" smtClean="0"/>
              <a:t>fracassa em seu intento </a:t>
            </a:r>
            <a:r>
              <a:rPr lang="pt-BR" altLang="pt-BR" sz="2400" dirty="0"/>
              <a:t>e, em 24 de fevereiro de 1616, a Sagrada Congregação insere o </a:t>
            </a:r>
            <a:r>
              <a:rPr lang="pt-BR" altLang="pt-BR" sz="2400" i="1" dirty="0"/>
              <a:t>De </a:t>
            </a:r>
            <a:r>
              <a:rPr lang="pt-BR" altLang="pt-BR" sz="2400" i="1" dirty="0" err="1"/>
              <a:t>Revolutionibus</a:t>
            </a:r>
            <a:r>
              <a:rPr lang="pt-BR" altLang="pt-BR" sz="2400" dirty="0"/>
              <a:t> no </a:t>
            </a:r>
            <a:r>
              <a:rPr lang="pt-BR" altLang="pt-BR" sz="2400" i="1" dirty="0"/>
              <a:t>Index </a:t>
            </a:r>
            <a:r>
              <a:rPr lang="pt-BR" altLang="pt-BR" sz="2400" i="1" dirty="0" err="1"/>
              <a:t>Librorum</a:t>
            </a:r>
            <a:r>
              <a:rPr lang="pt-BR" altLang="pt-BR" sz="2400" i="1" dirty="0"/>
              <a:t> </a:t>
            </a:r>
            <a:r>
              <a:rPr lang="pt-BR" altLang="pt-BR" sz="2400" i="1" dirty="0" err="1"/>
              <a:t>Prohibitorum</a:t>
            </a:r>
            <a:r>
              <a:rPr lang="pt-BR" altLang="pt-BR" sz="2400" dirty="0"/>
              <a:t>, uma lista de livros proibidos que perdurou de 1559 a 1966</a:t>
            </a:r>
            <a:r>
              <a:rPr lang="pt-BR" altLang="pt-BR" sz="2400" dirty="0" smtClean="0"/>
              <a:t>!</a:t>
            </a:r>
            <a:endParaRPr lang="pt-BR" altLang="pt-BR" sz="2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7504" y="4293096"/>
            <a:ext cx="89289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400" dirty="0" smtClean="0"/>
              <a:t>     Para </a:t>
            </a:r>
            <a:r>
              <a:rPr lang="pt-BR" altLang="pt-BR" sz="2400" dirty="0"/>
              <a:t>Galileu, entretanto, o dano seria pouco desta vez, pois retornaria a Florença </a:t>
            </a:r>
            <a:r>
              <a:rPr lang="pt-BR" altLang="pt-BR" sz="2400" dirty="0" smtClean="0"/>
              <a:t>apenas com </a:t>
            </a:r>
            <a:r>
              <a:rPr lang="pt-BR" altLang="pt-BR" sz="2400" dirty="0"/>
              <a:t>uma admoestação que o cardeal </a:t>
            </a:r>
            <a:r>
              <a:rPr lang="pt-BR" altLang="pt-BR" sz="2400" dirty="0" err="1"/>
              <a:t>Belarmino</a:t>
            </a:r>
            <a:r>
              <a:rPr lang="pt-BR" altLang="pt-BR" sz="2400" dirty="0"/>
              <a:t>, por ordem do papa Paulo V, lhe faria</a:t>
            </a:r>
            <a:r>
              <a:rPr lang="pt-BR" altLang="pt-BR" sz="2400" dirty="0" smtClean="0"/>
              <a:t>.</a:t>
            </a:r>
            <a:endParaRPr lang="pt-BR" altLang="pt-BR" sz="2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7504" y="5373216"/>
            <a:ext cx="89289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400" dirty="0" smtClean="0"/>
              <a:t>     Galileu foi </a:t>
            </a:r>
            <a:r>
              <a:rPr lang="pt-BR" altLang="pt-BR" sz="2400" dirty="0"/>
              <a:t>intimado a não lecionar, defender ou </a:t>
            </a:r>
            <a:r>
              <a:rPr lang="pt-BR" altLang="pt-BR" sz="2400" dirty="0" smtClean="0"/>
              <a:t>expressar, </a:t>
            </a:r>
            <a:r>
              <a:rPr lang="pt-BR" altLang="pt-BR" sz="2400" dirty="0"/>
              <a:t>de qualquer </a:t>
            </a:r>
            <a:r>
              <a:rPr lang="pt-BR" altLang="pt-BR" sz="2400" dirty="0" smtClean="0"/>
              <a:t>modo, </a:t>
            </a:r>
            <a:r>
              <a:rPr lang="pt-BR" altLang="pt-BR" sz="2400" dirty="0"/>
              <a:t>a opinião copernicana de que o Sol está imóvel no centro do mundo e de que a Terra se move.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6B693DB-984A-4C1A-88F1-B0A12923F46D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61443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6740525" cy="519113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O </a:t>
            </a:r>
            <a:r>
              <a:rPr lang="pt-BR" altLang="pt-BR" sz="2400" b="1" i="1" dirty="0" smtClean="0"/>
              <a:t>INDEX LIBRORUM PROHIBITORUM</a:t>
            </a:r>
          </a:p>
        </p:txBody>
      </p:sp>
      <p:pic>
        <p:nvPicPr>
          <p:cNvPr id="61444" name="Picture 4" descr="https://image.jimcdn.com/app/cms/image/transf/dimension=569x10000:format=jpg/path/s9a966324e95238a0/image/i22ac62973626b575/version/1438694109/lib-18-043-index-librorum-prohibitorum-index-der-verbotenen-b%C3%BCcher-rom-1764-sammlung-pris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31963"/>
            <a:ext cx="5038395" cy="40012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5" name="CaixaDeTexto 1"/>
          <p:cNvSpPr txBox="1">
            <a:spLocks noChangeArrowheads="1"/>
          </p:cNvSpPr>
          <p:nvPr/>
        </p:nvSpPr>
        <p:spPr bwMode="auto">
          <a:xfrm>
            <a:off x="1979712" y="5733256"/>
            <a:ext cx="503839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altLang="pt-BR" sz="2000" dirty="0"/>
              <a:t>“E muitos que eram dados à magia juntavam seus livros e queimavam-nos à vista de todos.” (</a:t>
            </a:r>
            <a:r>
              <a:rPr lang="pt-BR" altLang="pt-BR" sz="2000" i="1" dirty="0"/>
              <a:t>A Bíblia</a:t>
            </a:r>
            <a:r>
              <a:rPr lang="pt-BR" altLang="pt-BR" sz="2000" dirty="0"/>
              <a:t>. Atos dos Apóstolos 19, 19).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AD886E5-8571-4159-AF14-8F8AAC28AFCB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63491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331913" y="404664"/>
            <a:ext cx="6740525" cy="519113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O </a:t>
            </a:r>
            <a:r>
              <a:rPr lang="pt-BR" altLang="pt-BR" sz="2400" b="1" i="1" dirty="0" smtClean="0"/>
              <a:t>INDEX LIBRORUM PROHIBITORUM</a:t>
            </a:r>
          </a:p>
        </p:txBody>
      </p:sp>
      <p:sp>
        <p:nvSpPr>
          <p:cNvPr id="63492" name="CaixaDeTexto 1"/>
          <p:cNvSpPr txBox="1">
            <a:spLocks noChangeArrowheads="1"/>
          </p:cNvSpPr>
          <p:nvPr/>
        </p:nvSpPr>
        <p:spPr bwMode="auto">
          <a:xfrm>
            <a:off x="107950" y="1844824"/>
            <a:ext cx="89281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altLang="pt-BR" sz="2400" dirty="0"/>
              <a:t>     O </a:t>
            </a:r>
            <a:r>
              <a:rPr lang="pt-BR" altLang="pt-BR" sz="2400" i="1" dirty="0"/>
              <a:t>Index </a:t>
            </a:r>
            <a:r>
              <a:rPr lang="pt-BR" altLang="pt-BR" sz="2400" i="1" dirty="0" err="1"/>
              <a:t>Librorum</a:t>
            </a:r>
            <a:r>
              <a:rPr lang="pt-BR" altLang="pt-BR" sz="2400" i="1" dirty="0"/>
              <a:t> </a:t>
            </a:r>
            <a:r>
              <a:rPr lang="pt-BR" altLang="pt-BR" sz="2400" i="1" dirty="0" err="1"/>
              <a:t>Prohibitorum</a:t>
            </a:r>
            <a:r>
              <a:rPr lang="pt-BR" altLang="pt-BR" sz="2400" dirty="0"/>
              <a:t> foi uma lista de publicações literárias que eram proibidas pela Igreja Católica. A 1</a:t>
            </a:r>
            <a:r>
              <a:rPr lang="pt-BR" altLang="pt-BR" sz="2400" u="sng" baseline="30000" dirty="0"/>
              <a:t>a</a:t>
            </a:r>
            <a:r>
              <a:rPr lang="pt-BR" altLang="pt-BR" sz="2400" dirty="0"/>
              <a:t> versão do </a:t>
            </a:r>
            <a:r>
              <a:rPr lang="pt-BR" altLang="pt-BR" sz="2400" i="1" dirty="0"/>
              <a:t>Index</a:t>
            </a:r>
            <a:r>
              <a:rPr lang="pt-BR" altLang="pt-BR" sz="2400" dirty="0"/>
              <a:t> foi promulgada pelo Papa Paulo IV em 1559, e a 32</a:t>
            </a:r>
            <a:r>
              <a:rPr lang="pt-BR" altLang="pt-BR" sz="2400" u="sng" baseline="30000" dirty="0"/>
              <a:t>a</a:t>
            </a:r>
            <a:r>
              <a:rPr lang="pt-BR" altLang="pt-BR" sz="2400" dirty="0"/>
              <a:t> e última edição foi publicada em 1948, sendo abolido apenas em 1966 pelo Papa Paulo VI</a:t>
            </a:r>
            <a:r>
              <a:rPr lang="pt-BR" altLang="pt-BR" sz="2400" dirty="0" smtClean="0"/>
              <a:t>.</a:t>
            </a:r>
            <a:endParaRPr lang="pt-BR" altLang="pt-BR" sz="2400" dirty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07504" y="3645024"/>
            <a:ext cx="89281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altLang="pt-BR" sz="2400" dirty="0" smtClean="0"/>
              <a:t>     O </a:t>
            </a:r>
            <a:r>
              <a:rPr lang="pt-BR" altLang="pt-BR" sz="2400" dirty="0"/>
              <a:t>objetivo do Índice era reagir contra o avanço do protestantismo (Martinho Lutero; João Calvino). A última edição continha cerca de 4000 títulos censurados por várias razões: heresia, deficiência moral, sexualidade explícita, incorreção política etc</a:t>
            </a:r>
            <a:r>
              <a:rPr lang="pt-BR" altLang="pt-BR" sz="2400" dirty="0" smtClean="0"/>
              <a:t>.</a:t>
            </a:r>
            <a:endParaRPr lang="pt-BR" altLang="pt-BR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AD886E5-8571-4159-AF14-8F8AAC28AFCB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63491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331913" y="404664"/>
            <a:ext cx="6740525" cy="519113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O </a:t>
            </a:r>
            <a:r>
              <a:rPr lang="pt-BR" altLang="pt-BR" sz="2400" b="1" i="1" dirty="0" smtClean="0"/>
              <a:t>INDEX LIBRORUM PROHIBITORUM</a:t>
            </a: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107504" y="1772816"/>
            <a:ext cx="89281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altLang="pt-BR" sz="1800" dirty="0" smtClean="0"/>
              <a:t>     </a:t>
            </a:r>
            <a:r>
              <a:rPr lang="pt-BR" altLang="pt-BR" sz="2400" dirty="0" smtClean="0"/>
              <a:t>Obras </a:t>
            </a:r>
            <a:r>
              <a:rPr lang="pt-BR" altLang="pt-BR" sz="2400" dirty="0"/>
              <a:t>de cientistas, filósofos e escritores como Erasmo de Roterdã, Maquiavel, Montaigne, Copérnico, Bruno, Galileu, Hobbes, Pascal, Descartes, Espinosa, Locke, Berkeley, Diderot, Rousseau, Montesquieu, Hume, Voltaire, Kant, John Milton, Daniel </a:t>
            </a:r>
            <a:r>
              <a:rPr lang="pt-BR" altLang="pt-BR" sz="2400" dirty="0" err="1"/>
              <a:t>Defoe</a:t>
            </a:r>
            <a:r>
              <a:rPr lang="pt-BR" altLang="pt-BR" sz="2400" dirty="0"/>
              <a:t>, Laurence </a:t>
            </a:r>
            <a:r>
              <a:rPr lang="pt-BR" altLang="pt-BR" sz="2400" dirty="0" err="1"/>
              <a:t>Sterne</a:t>
            </a:r>
            <a:r>
              <a:rPr lang="pt-BR" altLang="pt-BR" sz="2400" dirty="0"/>
              <a:t>, Jonathan Swift, Heinrich Heine, Alexandre Dumas, Victor Hugo, </a:t>
            </a:r>
            <a:r>
              <a:rPr lang="pt-BR" altLang="pt-BR" sz="2400" dirty="0" err="1"/>
              <a:t>Émile</a:t>
            </a:r>
            <a:r>
              <a:rPr lang="pt-BR" altLang="pt-BR" sz="2400" dirty="0"/>
              <a:t> Zola, Stendhal, Flaubert, Balzac, </a:t>
            </a:r>
            <a:r>
              <a:rPr lang="pt-BR" altLang="pt-BR" sz="2400" dirty="0" err="1"/>
              <a:t>Anatole</a:t>
            </a:r>
            <a:r>
              <a:rPr lang="pt-BR" altLang="pt-BR" sz="2400" dirty="0"/>
              <a:t> France, Sartre, pertenceram a esta lista</a:t>
            </a:r>
            <a:r>
              <a:rPr lang="pt-BR" altLang="pt-BR" sz="2400" dirty="0" smtClean="0"/>
              <a:t>.</a:t>
            </a:r>
            <a:endParaRPr lang="pt-BR" altLang="pt-BR" sz="2400" dirty="0"/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107504" y="4293096"/>
            <a:ext cx="8928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altLang="pt-BR" sz="1800" dirty="0" smtClean="0"/>
              <a:t>     </a:t>
            </a:r>
            <a:r>
              <a:rPr lang="pt-BR" altLang="pt-BR" sz="2400" dirty="0" smtClean="0"/>
              <a:t>Apesar </a:t>
            </a:r>
            <a:r>
              <a:rPr lang="pt-BR" altLang="pt-BR" sz="2400" dirty="0"/>
              <a:t>da abolição do </a:t>
            </a:r>
            <a:r>
              <a:rPr lang="pt-BR" altLang="pt-BR" sz="2400" i="1" dirty="0"/>
              <a:t>Index</a:t>
            </a:r>
            <a:r>
              <a:rPr lang="pt-BR" altLang="pt-BR" sz="2400" dirty="0"/>
              <a:t>, a Igreja Católica continua emitindo um "</a:t>
            </a:r>
            <a:r>
              <a:rPr lang="pt-BR" altLang="pt-BR" sz="2400" i="1" dirty="0" err="1"/>
              <a:t>admonitum</a:t>
            </a:r>
            <a:r>
              <a:rPr lang="pt-BR" altLang="pt-BR" sz="2400" dirty="0"/>
              <a:t>", ou advertência sobre os riscos de uma determinada obra</a:t>
            </a:r>
            <a:r>
              <a:rPr lang="pt-BR" altLang="pt-BR" sz="2400" dirty="0" smtClean="0"/>
              <a:t>.</a:t>
            </a:r>
            <a:endParaRPr lang="pt-BR" altLang="pt-BR" sz="2400" dirty="0"/>
          </a:p>
        </p:txBody>
      </p:sp>
      <p:sp>
        <p:nvSpPr>
          <p:cNvPr id="8" name="CaixaDeTexto 1"/>
          <p:cNvSpPr txBox="1">
            <a:spLocks noChangeArrowheads="1"/>
          </p:cNvSpPr>
          <p:nvPr/>
        </p:nvSpPr>
        <p:spPr bwMode="auto">
          <a:xfrm>
            <a:off x="107504" y="5013176"/>
            <a:ext cx="89281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altLang="pt-BR" sz="2400" dirty="0" smtClean="0"/>
              <a:t>     Isto </a:t>
            </a:r>
            <a:r>
              <a:rPr lang="pt-BR" altLang="pt-BR" sz="2400" dirty="0"/>
              <a:t>aconteceu, por exemplo, com </a:t>
            </a:r>
            <a:r>
              <a:rPr lang="pt-BR" altLang="pt-BR" sz="2400" i="1" dirty="0"/>
              <a:t>O Código Da Vinci</a:t>
            </a:r>
            <a:r>
              <a:rPr lang="pt-BR" altLang="pt-BR" sz="2400" dirty="0"/>
              <a:t>, romance de Dan Brown que critica a </a:t>
            </a:r>
            <a:r>
              <a:rPr lang="pt-BR" altLang="pt-BR" sz="2400" i="1" dirty="0"/>
              <a:t>Opus Dei</a:t>
            </a:r>
            <a:r>
              <a:rPr lang="pt-BR" altLang="pt-BR" sz="2400" dirty="0"/>
              <a:t>, lançado em 2003, e com os livros do personagem Harry Potter, de J. K. Rowling, acusados de promover a bruxaria entre as crianças.</a:t>
            </a:r>
          </a:p>
        </p:txBody>
      </p:sp>
    </p:spTree>
    <p:extLst>
      <p:ext uri="{BB962C8B-B14F-4D97-AF65-F5344CB8AC3E}">
        <p14:creationId xmlns:p14="http://schemas.microsoft.com/office/powerpoint/2010/main" val="33783905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45CA479-EF75-4020-A826-BA28DED533E8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28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65539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331913" y="390525"/>
            <a:ext cx="6740525" cy="806450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O </a:t>
            </a:r>
            <a:r>
              <a:rPr lang="pt-BR" altLang="pt-BR" sz="2400" b="1" i="1" dirty="0" smtClean="0"/>
              <a:t>INDEX LIBRORUM PROHIBITORUM</a:t>
            </a:r>
            <a:br>
              <a:rPr lang="pt-BR" altLang="pt-BR" sz="2400" b="1" i="1" dirty="0" smtClean="0"/>
            </a:br>
            <a:r>
              <a:rPr lang="pt-BR" altLang="pt-BR" sz="2400" b="1" i="1" dirty="0" smtClean="0"/>
              <a:t>(Reversões)</a:t>
            </a: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07504" y="1761620"/>
            <a:ext cx="8928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pt-BR" sz="1800" dirty="0" smtClean="0"/>
              <a:t>     </a:t>
            </a:r>
            <a:r>
              <a:rPr lang="pt-BR" altLang="pt-BR" sz="2400" dirty="0" smtClean="0"/>
              <a:t>Houve casos de reversão em relação a obras que estavam no </a:t>
            </a:r>
            <a:r>
              <a:rPr lang="pt-BR" altLang="pt-BR" sz="2400" i="1" dirty="0" smtClean="0"/>
              <a:t>Índice de Livros Proibidos</a:t>
            </a:r>
            <a:r>
              <a:rPr lang="pt-BR" altLang="pt-BR" sz="2400" dirty="0" smtClean="0"/>
              <a:t>, como as de Nicolau Copérnico e </a:t>
            </a:r>
            <a:r>
              <a:rPr lang="pt-BR" altLang="pt-BR" sz="2400" dirty="0" err="1" smtClean="0"/>
              <a:t>Galileo</a:t>
            </a:r>
            <a:r>
              <a:rPr lang="pt-BR" altLang="pt-BR" sz="2400" dirty="0" smtClean="0"/>
              <a:t> Galilei:</a:t>
            </a:r>
            <a:endParaRPr lang="pt-BR" altLang="pt-BR" sz="2400" dirty="0"/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107504" y="3573016"/>
            <a:ext cx="89281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pt-BR" sz="1800" dirty="0"/>
              <a:t> </a:t>
            </a:r>
            <a:r>
              <a:rPr lang="en-US" altLang="pt-BR" sz="1800" dirty="0" smtClean="0"/>
              <a:t>    </a:t>
            </a:r>
            <a:r>
              <a:rPr lang="pt-BR" altLang="pt-BR" sz="2200" dirty="0" smtClean="0"/>
              <a:t>Em 1741, o Papa Bento XIV autorizou a publicação de uma edição dos trabalhos científicos completos de Galileu, que incluía uma versão levemente censurada do </a:t>
            </a:r>
            <a:r>
              <a:rPr lang="pt-BR" altLang="pt-BR" sz="2200" i="1" dirty="0" smtClean="0"/>
              <a:t>Diálogo</a:t>
            </a:r>
            <a:r>
              <a:rPr lang="en-US" altLang="pt-BR" sz="2200" dirty="0" smtClean="0"/>
              <a:t>.</a:t>
            </a:r>
            <a:r>
              <a:rPr lang="pt-BR" altLang="pt-BR" sz="2200" dirty="0"/>
              <a:t> </a:t>
            </a:r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107504" y="4553252"/>
            <a:ext cx="89281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pt-BR" sz="1800" dirty="0"/>
              <a:t> </a:t>
            </a:r>
            <a:r>
              <a:rPr lang="en-US" altLang="pt-BR" sz="1800" dirty="0" smtClean="0"/>
              <a:t>    </a:t>
            </a:r>
            <a:r>
              <a:rPr lang="pt-BR" altLang="pt-BR" sz="2200" dirty="0" smtClean="0"/>
              <a:t>Em 1758, a proibição geral de obras que defendiam o </a:t>
            </a:r>
            <a:r>
              <a:rPr lang="pt-BR" altLang="pt-BR" sz="2200" dirty="0" err="1" smtClean="0"/>
              <a:t>heliocentrismo</a:t>
            </a:r>
            <a:r>
              <a:rPr lang="pt-BR" altLang="pt-BR" sz="2200" dirty="0" smtClean="0"/>
              <a:t> foi removida do </a:t>
            </a:r>
            <a:r>
              <a:rPr lang="pt-BR" altLang="pt-BR" sz="2200" i="1" dirty="0" smtClean="0"/>
              <a:t>Índice</a:t>
            </a:r>
            <a:r>
              <a:rPr lang="pt-BR" altLang="pt-BR" sz="2200" dirty="0" smtClean="0"/>
              <a:t>, embora a proibição específica de versões não censuradas do </a:t>
            </a:r>
            <a:r>
              <a:rPr lang="pt-BR" altLang="pt-BR" sz="2200" i="1" dirty="0" smtClean="0"/>
              <a:t>Diálogo</a:t>
            </a:r>
            <a:r>
              <a:rPr lang="pt-BR" altLang="pt-BR" sz="2200" dirty="0" smtClean="0"/>
              <a:t> e do </a:t>
            </a:r>
            <a:r>
              <a:rPr lang="pt-BR" altLang="pt-BR" sz="2200" i="1" dirty="0" smtClean="0"/>
              <a:t>De </a:t>
            </a:r>
            <a:r>
              <a:rPr lang="pt-BR" altLang="pt-BR" sz="2200" i="1" dirty="0" err="1" smtClean="0"/>
              <a:t>Revolutionibus</a:t>
            </a:r>
            <a:r>
              <a:rPr lang="pt-BR" altLang="pt-BR" sz="2200" i="1" dirty="0" smtClean="0"/>
              <a:t>,</a:t>
            </a:r>
            <a:r>
              <a:rPr lang="pt-BR" altLang="pt-BR" sz="2200" dirty="0" smtClean="0"/>
              <a:t> de Copérnico, tenha permanecido.</a:t>
            </a:r>
            <a:endParaRPr lang="pt-BR" altLang="pt-BR" sz="2200" dirty="0"/>
          </a:p>
        </p:txBody>
      </p:sp>
      <p:sp>
        <p:nvSpPr>
          <p:cNvPr id="8" name="CaixaDeTexto 1"/>
          <p:cNvSpPr txBox="1">
            <a:spLocks noChangeArrowheads="1"/>
          </p:cNvSpPr>
          <p:nvPr/>
        </p:nvSpPr>
        <p:spPr bwMode="auto">
          <a:xfrm>
            <a:off x="107504" y="5561364"/>
            <a:ext cx="89281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pt-BR" altLang="pt-BR" sz="1800" dirty="0" smtClean="0"/>
              <a:t>     </a:t>
            </a:r>
            <a:r>
              <a:rPr lang="pt-BR" altLang="pt-BR" sz="2200" dirty="0" smtClean="0"/>
              <a:t>Todos os vestígios de oposição oficial ao </a:t>
            </a:r>
            <a:r>
              <a:rPr lang="pt-BR" altLang="pt-BR" sz="2200" dirty="0" err="1" smtClean="0"/>
              <a:t>heliocentrismo</a:t>
            </a:r>
            <a:r>
              <a:rPr lang="pt-BR" altLang="pt-BR" sz="2200" dirty="0" smtClean="0"/>
              <a:t> pela Igreja desapareceram em 1835 quando essas obras foram finalmente retiradas do </a:t>
            </a:r>
            <a:r>
              <a:rPr lang="pt-BR" altLang="pt-BR" sz="2200" i="1" dirty="0" smtClean="0"/>
              <a:t>Índice</a:t>
            </a:r>
            <a:r>
              <a:rPr lang="pt-BR" altLang="pt-BR" sz="2200" dirty="0" smtClean="0"/>
              <a:t>.”</a:t>
            </a:r>
            <a:endParaRPr lang="pt-BR" altLang="pt-BR" sz="2200" dirty="0"/>
          </a:p>
        </p:txBody>
      </p: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107504" y="2564904"/>
            <a:ext cx="89281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pt-BR" sz="1800" dirty="0" smtClean="0"/>
              <a:t>     </a:t>
            </a:r>
            <a:r>
              <a:rPr lang="en-US" altLang="pt-BR" sz="2200" dirty="0" smtClean="0"/>
              <a:t>“</a:t>
            </a:r>
            <a:r>
              <a:rPr lang="pt-BR" altLang="pt-BR" sz="2200" dirty="0" smtClean="0"/>
              <a:t>A proibição da Inquisição sobre a reimpressão das obras de Galileu foi levantada em 1718, quando foi concedida permissão para publicar uma edição de suas obras em Florença (excluindo o </a:t>
            </a:r>
            <a:r>
              <a:rPr lang="pt-BR" altLang="pt-BR" sz="2200" i="1" dirty="0" smtClean="0"/>
              <a:t>Diálogo</a:t>
            </a:r>
            <a:r>
              <a:rPr lang="pt-BR" altLang="pt-BR" sz="2200" dirty="0" smtClean="0"/>
              <a:t> condenado)</a:t>
            </a:r>
            <a:r>
              <a:rPr lang="en-US" altLang="pt-BR" sz="2200" dirty="0" smtClean="0"/>
              <a:t>.</a:t>
            </a:r>
            <a:endParaRPr lang="pt-BR" altLang="pt-BR" sz="2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45CA479-EF75-4020-A826-BA28DED533E8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29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65539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331913" y="390525"/>
            <a:ext cx="6740525" cy="806450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O </a:t>
            </a:r>
            <a:r>
              <a:rPr lang="pt-BR" altLang="pt-BR" sz="2400" b="1" i="1" dirty="0" smtClean="0"/>
              <a:t>INDEX LIBRORUM PROHIBITORUM</a:t>
            </a:r>
            <a:br>
              <a:rPr lang="pt-BR" altLang="pt-BR" sz="2400" b="1" i="1" dirty="0" smtClean="0"/>
            </a:br>
            <a:r>
              <a:rPr lang="pt-BR" altLang="pt-BR" sz="2400" b="1" i="1" dirty="0" smtClean="0"/>
              <a:t>(Não-Inclusões)</a:t>
            </a:r>
          </a:p>
        </p:txBody>
      </p:sp>
      <p:sp>
        <p:nvSpPr>
          <p:cNvPr id="65540" name="CaixaDeTexto 1"/>
          <p:cNvSpPr txBox="1">
            <a:spLocks noChangeArrowheads="1"/>
          </p:cNvSpPr>
          <p:nvPr/>
        </p:nvSpPr>
        <p:spPr bwMode="auto">
          <a:xfrm>
            <a:off x="107504" y="1881188"/>
            <a:ext cx="89285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pt-BR" altLang="pt-BR" sz="1800" dirty="0" smtClean="0"/>
              <a:t>     </a:t>
            </a:r>
            <a:r>
              <a:rPr lang="pt-BR" altLang="pt-BR" sz="2400" dirty="0" smtClean="0"/>
              <a:t>Autores como Aristófanes, Juvenal, John </a:t>
            </a:r>
            <a:r>
              <a:rPr lang="pt-BR" altLang="pt-BR" sz="2400" dirty="0" err="1" smtClean="0"/>
              <a:t>Cleland</a:t>
            </a:r>
            <a:r>
              <a:rPr lang="pt-BR" altLang="pt-BR" sz="2400" dirty="0" smtClean="0"/>
              <a:t>, James Joyce e D. H. Lawrence não foram incorporados ao </a:t>
            </a:r>
            <a:r>
              <a:rPr lang="pt-BR" altLang="pt-BR" sz="2400" i="1" dirty="0" smtClean="0"/>
              <a:t>Índice</a:t>
            </a:r>
            <a:r>
              <a:rPr lang="pt-BR" altLang="pt-BR" sz="2400" dirty="0" smtClean="0"/>
              <a:t>.</a:t>
            </a:r>
            <a:endParaRPr lang="en-US" altLang="pt-BR" sz="2400" dirty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07504" y="4748951"/>
            <a:ext cx="89281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pt-BR" sz="1800" dirty="0"/>
              <a:t> </a:t>
            </a:r>
            <a:r>
              <a:rPr lang="en-US" altLang="pt-BR" sz="1800" dirty="0" smtClean="0"/>
              <a:t>    </a:t>
            </a:r>
            <a:r>
              <a:rPr lang="en-US" altLang="pt-BR" sz="2400" dirty="0" smtClean="0"/>
              <a:t>É </a:t>
            </a:r>
            <a:r>
              <a:rPr lang="en-US" altLang="pt-BR" sz="2400" dirty="0" err="1" smtClean="0"/>
              <a:t>curioso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notar</a:t>
            </a:r>
            <a:r>
              <a:rPr lang="en-US" altLang="pt-BR" sz="2400" dirty="0" smtClean="0"/>
              <a:t> que a</a:t>
            </a:r>
            <a:r>
              <a:rPr lang="pt-BR" altLang="pt-BR" sz="2400" dirty="0" err="1" smtClean="0"/>
              <a:t>lguns</a:t>
            </a:r>
            <a:r>
              <a:rPr lang="pt-BR" altLang="pt-BR" sz="2400" dirty="0" smtClean="0"/>
              <a:t> autores, cujos pontos de vista são geralmente inaceitáveis para a Igreja </a:t>
            </a:r>
            <a:r>
              <a:rPr lang="pt-BR" altLang="pt-BR" sz="2400" dirty="0" smtClean="0"/>
              <a:t>(como </a:t>
            </a:r>
            <a:r>
              <a:rPr lang="pt-BR" altLang="pt-BR" sz="2400" dirty="0" smtClean="0"/>
              <a:t>Karl Marx ou Charles Darwin), nunca foram </a:t>
            </a:r>
            <a:r>
              <a:rPr lang="pt-BR" altLang="pt-BR" sz="2400" dirty="0" smtClean="0"/>
              <a:t>inseridos no </a:t>
            </a:r>
            <a:r>
              <a:rPr lang="pt-BR" altLang="pt-BR" sz="2400" i="1" dirty="0" smtClean="0"/>
              <a:t>Índice</a:t>
            </a:r>
            <a:r>
              <a:rPr lang="pt-BR" altLang="pt-BR" sz="2400" dirty="0" smtClean="0"/>
              <a:t>.</a:t>
            </a:r>
            <a:endParaRPr lang="pt-BR" altLang="pt-BR" sz="2400" dirty="0"/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107504" y="3668831"/>
            <a:ext cx="89281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pt-BR" altLang="pt-BR" sz="2400" dirty="0"/>
              <a:t> </a:t>
            </a:r>
            <a:r>
              <a:rPr lang="pt-BR" altLang="pt-BR" sz="2400" dirty="0" smtClean="0"/>
              <a:t>    </a:t>
            </a:r>
            <a:r>
              <a:rPr lang="pt-BR" altLang="pt-BR" sz="2400" dirty="0" smtClean="0"/>
              <a:t>Talvez isso </a:t>
            </a:r>
            <a:r>
              <a:rPr lang="pt-BR" altLang="pt-BR" sz="2400" dirty="0" smtClean="0"/>
              <a:t>se </a:t>
            </a:r>
            <a:r>
              <a:rPr lang="pt-BR" altLang="pt-BR" sz="2400" dirty="0" smtClean="0"/>
              <a:t>deva </a:t>
            </a:r>
            <a:r>
              <a:rPr lang="pt-BR" altLang="pt-BR" sz="2400" dirty="0" smtClean="0"/>
              <a:t>ao fato de o principal critério para proibir um determinado trabalho ter sido a presença de anticlericalismo, de blasfêmia e de heresia.</a:t>
            </a:r>
            <a:endParaRPr lang="en-US" altLang="pt-BR" sz="2400" dirty="0"/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107504" y="2598003"/>
            <a:ext cx="89285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pt-BR" sz="1800" dirty="0"/>
              <a:t> </a:t>
            </a:r>
            <a:r>
              <a:rPr lang="pt-BR" sz="1800" dirty="0" smtClean="0"/>
              <a:t>    </a:t>
            </a:r>
            <a:r>
              <a:rPr lang="pt-BR" sz="2400" dirty="0" smtClean="0"/>
              <a:t>John </a:t>
            </a:r>
            <a:r>
              <a:rPr lang="pt-BR" sz="2400" dirty="0" err="1"/>
              <a:t>Cleland</a:t>
            </a:r>
            <a:r>
              <a:rPr lang="pt-BR" sz="2400" dirty="0"/>
              <a:t> (1709–1789</a:t>
            </a:r>
            <a:r>
              <a:rPr lang="pt-BR" sz="2400" dirty="0" smtClean="0"/>
              <a:t>), por exemplo, foi </a:t>
            </a:r>
            <a:r>
              <a:rPr lang="pt-BR" sz="2400" dirty="0"/>
              <a:t>um romancista </a:t>
            </a:r>
            <a:r>
              <a:rPr lang="pt-BR" sz="2400" dirty="0" smtClean="0"/>
              <a:t>inglês, </a:t>
            </a:r>
            <a:r>
              <a:rPr lang="pt-BR" sz="2400" dirty="0" smtClean="0"/>
              <a:t>muito </a:t>
            </a:r>
            <a:r>
              <a:rPr lang="pt-BR" sz="2400" dirty="0"/>
              <a:t>conhecido por </a:t>
            </a:r>
            <a:r>
              <a:rPr lang="pt-BR" sz="2400" dirty="0" smtClean="0"/>
              <a:t>sua obra </a:t>
            </a:r>
            <a:r>
              <a:rPr lang="pt-BR" sz="2400" i="1" dirty="0" smtClean="0"/>
              <a:t>Fanny </a:t>
            </a:r>
            <a:r>
              <a:rPr lang="pt-BR" sz="2400" i="1" dirty="0"/>
              <a:t>Hill – Memórias de uma prostituta</a:t>
            </a:r>
            <a:r>
              <a:rPr lang="pt-B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8969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D4C8029-27C7-472F-A07E-AF1F96618800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33795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547813" y="477838"/>
            <a:ext cx="6192837" cy="863600"/>
          </a:xfrm>
        </p:spPr>
        <p:txBody>
          <a:bodyPr/>
          <a:lstStyle/>
          <a:p>
            <a:pPr algn="ctr" eaLnBrk="1" hangingPunct="1"/>
            <a:r>
              <a:rPr lang="pt-BR" altLang="pt-BR" sz="2400" b="1" smtClean="0"/>
              <a:t>CIÊNCIA E FÉ</a:t>
            </a:r>
            <a:br>
              <a:rPr lang="pt-BR" altLang="pt-BR" sz="2400" b="1" smtClean="0"/>
            </a:br>
            <a:r>
              <a:rPr lang="pt-BR" altLang="pt-BR" sz="2400" b="1" smtClean="0"/>
              <a:t>Cartas de Galileu sobre o acordo</a:t>
            </a:r>
            <a:br>
              <a:rPr lang="pt-BR" altLang="pt-BR" sz="2400" b="1" smtClean="0"/>
            </a:br>
            <a:r>
              <a:rPr lang="pt-BR" altLang="pt-BR" sz="2400" b="1" smtClean="0"/>
              <a:t>do sistema copernicano com a Bíblia</a:t>
            </a:r>
          </a:p>
        </p:txBody>
      </p:sp>
      <p:sp>
        <p:nvSpPr>
          <p:cNvPr id="30724" name="CaixaDeTexto 1"/>
          <p:cNvSpPr txBox="1">
            <a:spLocks noChangeArrowheads="1"/>
          </p:cNvSpPr>
          <p:nvPr/>
        </p:nvSpPr>
        <p:spPr bwMode="auto">
          <a:xfrm>
            <a:off x="107950" y="1844824"/>
            <a:ext cx="89281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altLang="pt-BR" sz="2000" dirty="0"/>
              <a:t>     </a:t>
            </a:r>
            <a:r>
              <a:rPr lang="pt-BR" altLang="pt-BR" sz="2400" dirty="0"/>
              <a:t>Em 12 de dezembro de 1613, </a:t>
            </a:r>
            <a:r>
              <a:rPr lang="pt-BR" altLang="pt-BR" sz="2400" dirty="0" smtClean="0"/>
              <a:t>ocorreu </a:t>
            </a:r>
            <a:r>
              <a:rPr lang="pt-BR" altLang="pt-BR" sz="2400" dirty="0"/>
              <a:t>uma discussão em Pisa, à mesa do Grão-Duque onde, em presença da Grã-Duquesa Maria Madalena da Áustria e da Grã-Duquesa mãe Maria Cristina de Lorena, um discípulo de Galileu, Sr. Benedetto Castelli, </a:t>
            </a:r>
            <a:r>
              <a:rPr lang="pt-BR" altLang="pt-BR" sz="2400" dirty="0" smtClean="0"/>
              <a:t>defendeu </a:t>
            </a:r>
            <a:r>
              <a:rPr lang="pt-BR" altLang="pt-BR" sz="2400" dirty="0"/>
              <a:t>o sistema copernicano e </a:t>
            </a:r>
            <a:r>
              <a:rPr lang="pt-BR" altLang="pt-BR" sz="2400" dirty="0" smtClean="0"/>
              <a:t>foi </a:t>
            </a:r>
            <a:r>
              <a:rPr lang="pt-BR" altLang="pt-BR" sz="2400" dirty="0"/>
              <a:t>acusado pelo peripatético </a:t>
            </a:r>
            <a:r>
              <a:rPr lang="pt-BR" altLang="pt-BR" sz="2400" dirty="0" err="1"/>
              <a:t>Cósimo</a:t>
            </a:r>
            <a:r>
              <a:rPr lang="pt-BR" altLang="pt-BR" sz="2400" dirty="0"/>
              <a:t> </a:t>
            </a:r>
            <a:r>
              <a:rPr lang="pt-BR" altLang="pt-BR" sz="2400" dirty="0" err="1"/>
              <a:t>Boscaglia</a:t>
            </a:r>
            <a:r>
              <a:rPr lang="pt-BR" altLang="pt-BR" sz="2400" dirty="0"/>
              <a:t> de estar em contradição com as Sagradas Escrituras.</a:t>
            </a: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07950" y="4005064"/>
            <a:ext cx="89281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altLang="pt-BR" sz="1900" dirty="0"/>
              <a:t>     </a:t>
            </a:r>
            <a:r>
              <a:rPr lang="pt-BR" altLang="pt-BR" sz="2400" dirty="0"/>
              <a:t>Informado sobre a discussão, Galileu </a:t>
            </a:r>
            <a:r>
              <a:rPr lang="pt-BR" altLang="pt-BR" sz="2400" dirty="0" smtClean="0"/>
              <a:t>enviou </a:t>
            </a:r>
            <a:r>
              <a:rPr lang="pt-BR" altLang="pt-BR" sz="2400" dirty="0"/>
              <a:t>uma carta a Castelli em 21 de dezembro de 1613, estabelecendo uma distinção entre teologia e ciência, </a:t>
            </a:r>
            <a:r>
              <a:rPr lang="pt-BR" altLang="pt-BR" sz="2400" dirty="0" smtClean="0"/>
              <a:t>e afirmando </a:t>
            </a:r>
            <a:r>
              <a:rPr lang="pt-BR" altLang="pt-BR" sz="2400" dirty="0"/>
              <a:t>que as passagens bíblicas não </a:t>
            </a:r>
            <a:r>
              <a:rPr lang="pt-BR" altLang="pt-BR" sz="2400" dirty="0" smtClean="0"/>
              <a:t>possuíam </a:t>
            </a:r>
            <a:r>
              <a:rPr lang="pt-BR" altLang="pt-BR" sz="2400" dirty="0"/>
              <a:t>autoridade nas controvérsias científicas, embora </a:t>
            </a:r>
            <a:r>
              <a:rPr lang="pt-BR" altLang="pt-BR" sz="2400" dirty="0" smtClean="0"/>
              <a:t>possuíssem </a:t>
            </a:r>
            <a:r>
              <a:rPr lang="pt-BR" altLang="pt-BR" sz="2400" dirty="0"/>
              <a:t>inquestionável validade referente aos princípios morais e religiosos.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Espaço Reservado para Número de Slide 1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D651F67-EB02-43B5-953C-D387E027239A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30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107504" y="1772816"/>
            <a:ext cx="885698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altLang="pt-BR" sz="2400" dirty="0" smtClean="0"/>
              <a:t>     </a:t>
            </a:r>
            <a:r>
              <a:rPr lang="pt-BR" altLang="pt-BR" sz="2400" b="1" dirty="0" err="1" smtClean="0"/>
              <a:t>Theodoor</a:t>
            </a:r>
            <a:r>
              <a:rPr lang="pt-BR" altLang="pt-BR" sz="2400" b="1" dirty="0" smtClean="0"/>
              <a:t> Hendrik Van de </a:t>
            </a:r>
            <a:r>
              <a:rPr lang="pt-BR" altLang="pt-BR" sz="2400" b="1" dirty="0" err="1" smtClean="0"/>
              <a:t>Velde</a:t>
            </a:r>
            <a:r>
              <a:rPr lang="pt-BR" altLang="pt-BR" sz="2400" b="1" dirty="0" smtClean="0"/>
              <a:t> </a:t>
            </a:r>
            <a:r>
              <a:rPr lang="pt-BR" altLang="pt-BR" sz="2400" dirty="0" smtClean="0"/>
              <a:t>(1873-1937) foi um médico ginecologista holandês que virou celebridade internacional ao publicar, em 1926, seu livro </a:t>
            </a:r>
            <a:r>
              <a:rPr lang="pt-BR" altLang="pt-BR" sz="2400" b="1" i="1" dirty="0" smtClean="0"/>
              <a:t>O Matrimônio Perfeito</a:t>
            </a:r>
            <a:r>
              <a:rPr lang="pt-BR" altLang="pt-BR" sz="2400" dirty="0" smtClean="0"/>
              <a:t>, que defendia a importância do prazer sexual e do orgasmo simultâneo, especialmente para a reprodução.</a:t>
            </a:r>
            <a:endParaRPr lang="pt-BR" altLang="pt-BR" sz="2400" i="1" dirty="0"/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07504" y="3573016"/>
            <a:ext cx="8856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altLang="pt-BR" sz="2400" dirty="0" smtClean="0"/>
              <a:t>     Nesse caso, o livro foi incluído no </a:t>
            </a:r>
            <a:r>
              <a:rPr lang="pt-BR" altLang="pt-BR" sz="2400" i="1" dirty="0" smtClean="0"/>
              <a:t>Index </a:t>
            </a:r>
            <a:r>
              <a:rPr lang="pt-BR" altLang="pt-BR" sz="2400" i="1" dirty="0" err="1" smtClean="0"/>
              <a:t>Librorum</a:t>
            </a:r>
            <a:r>
              <a:rPr lang="pt-BR" altLang="pt-BR" sz="2400" i="1" dirty="0" smtClean="0"/>
              <a:t> </a:t>
            </a:r>
            <a:r>
              <a:rPr lang="pt-BR" altLang="pt-BR" sz="2400" i="1" dirty="0" err="1" smtClean="0"/>
              <a:t>Prohibitorum</a:t>
            </a:r>
            <a:r>
              <a:rPr lang="pt-BR" altLang="pt-BR" sz="2400" dirty="0" smtClean="0"/>
              <a:t>.</a:t>
            </a:r>
            <a:endParaRPr lang="pt-BR" altLang="pt-BR" sz="2400" i="1" dirty="0"/>
          </a:p>
        </p:txBody>
      </p:sp>
      <p:pic>
        <p:nvPicPr>
          <p:cNvPr id="159746" name="Picture 2" descr="Resultado de imagem para theodoor hendrik van de veld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/>
          <a:stretch/>
        </p:blipFill>
        <p:spPr bwMode="auto">
          <a:xfrm rot="16200000">
            <a:off x="7640445" y="200467"/>
            <a:ext cx="1407878" cy="109619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 descr="Large confetti"/>
          <p:cNvSpPr txBox="1">
            <a:spLocks noChangeArrowheads="1"/>
          </p:cNvSpPr>
          <p:nvPr/>
        </p:nvSpPr>
        <p:spPr>
          <a:xfrm>
            <a:off x="1259458" y="476672"/>
            <a:ext cx="6264870" cy="50390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 sz="2400" b="1" i="1" kern="0" dirty="0" smtClean="0"/>
              <a:t>O MATRIMÔNIO PERFEITO</a:t>
            </a:r>
          </a:p>
        </p:txBody>
      </p:sp>
      <p:pic>
        <p:nvPicPr>
          <p:cNvPr id="159748" name="Picture 4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1757292" cy="257951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0" name="Picture 6" descr="Resultado de imagem para o matrimônio perfeito van vel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77072"/>
            <a:ext cx="1791469" cy="25653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4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7D15D0C-6FC9-4F5E-A1A6-56169C5C0ED6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31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67587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619250" y="404813"/>
            <a:ext cx="5734050" cy="519112"/>
          </a:xfrm>
        </p:spPr>
        <p:txBody>
          <a:bodyPr/>
          <a:lstStyle/>
          <a:p>
            <a:pPr algn="ctr" eaLnBrk="1" hangingPunct="1"/>
            <a:r>
              <a:rPr lang="pt-BR" altLang="pt-BR" sz="2400" b="1" i="1" dirty="0" smtClean="0"/>
              <a:t>FAHRENHEIT 451</a:t>
            </a:r>
          </a:p>
        </p:txBody>
      </p:sp>
      <p:sp>
        <p:nvSpPr>
          <p:cNvPr id="67588" name="CaixaDeTexto 1"/>
          <p:cNvSpPr txBox="1">
            <a:spLocks noChangeArrowheads="1"/>
          </p:cNvSpPr>
          <p:nvPr/>
        </p:nvSpPr>
        <p:spPr bwMode="auto">
          <a:xfrm>
            <a:off x="107950" y="1772816"/>
            <a:ext cx="89281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altLang="pt-BR" sz="1800" b="1" dirty="0"/>
              <a:t>     </a:t>
            </a:r>
            <a:r>
              <a:rPr lang="pt-BR" altLang="pt-BR" sz="2000" b="1" i="1" dirty="0"/>
              <a:t>Fahrenheit 451</a:t>
            </a:r>
            <a:r>
              <a:rPr lang="pt-BR" altLang="pt-BR" sz="2000" dirty="0"/>
              <a:t>, publicado originalmente em 1953, é um dos livros pioneiros no gênero da distopia. O autor </a:t>
            </a:r>
            <a:r>
              <a:rPr lang="pt-BR" altLang="pt-BR" sz="2000" b="1" dirty="0"/>
              <a:t>Ray Bradbury</a:t>
            </a:r>
            <a:r>
              <a:rPr lang="pt-BR" altLang="pt-BR" sz="2000" dirty="0"/>
              <a:t> (1920-2012) constrói uma sociedade dominada por um governo totalitário e livre dos malefícios da reflexão, do pensamento e do conhecimento proporcionado pelos livros</a:t>
            </a:r>
            <a:r>
              <a:rPr lang="pt-BR" altLang="pt-BR" sz="2000" dirty="0" smtClean="0"/>
              <a:t>.</a:t>
            </a:r>
            <a:endParaRPr lang="pt-BR" altLang="pt-BR" sz="2000" dirty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07504" y="2996952"/>
            <a:ext cx="8928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altLang="pt-BR" sz="2000" dirty="0" smtClean="0"/>
              <a:t>     O </a:t>
            </a:r>
            <a:r>
              <a:rPr lang="pt-BR" altLang="pt-BR" sz="2000" dirty="0"/>
              <a:t>protagonista Guy </a:t>
            </a:r>
            <a:r>
              <a:rPr lang="pt-BR" altLang="pt-BR" sz="2000" dirty="0" err="1"/>
              <a:t>Montag</a:t>
            </a:r>
            <a:r>
              <a:rPr lang="pt-BR" altLang="pt-BR" sz="2000" dirty="0"/>
              <a:t> é bombeiro e, como tal, segue seu trabalho à risca: ateia fogo em cada casa que possua pelo menos um livro escondido</a:t>
            </a:r>
            <a:r>
              <a:rPr lang="pt-BR" altLang="pt-BR" sz="2000" dirty="0" smtClean="0"/>
              <a:t>.</a:t>
            </a:r>
            <a:endParaRPr lang="pt-BR" altLang="pt-BR" sz="2000" dirty="0"/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2000810" y="4573577"/>
            <a:ext cx="70347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altLang="pt-BR" sz="2000" dirty="0" smtClean="0"/>
              <a:t>     Assim, surge uma comunidade de pessoas, chamadas de </a:t>
            </a:r>
            <a:r>
              <a:rPr lang="pt-BR" altLang="pt-BR" sz="2000" i="1" dirty="0" smtClean="0"/>
              <a:t>homens-livros</a:t>
            </a:r>
            <a:r>
              <a:rPr lang="pt-BR" altLang="pt-BR" sz="2000" dirty="0" smtClean="0"/>
              <a:t>, que memorizavam seus livros antes de destruí-los, na esperança de republicá-los no futuro.</a:t>
            </a:r>
            <a:endParaRPr lang="pt-BR" altLang="pt-BR" sz="2000" dirty="0"/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2000810" y="5486400"/>
            <a:ext cx="7023919" cy="103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altLang="pt-BR" sz="2000" dirty="0" smtClean="0"/>
              <a:t>     Mas um </a:t>
            </a:r>
            <a:r>
              <a:rPr lang="pt-BR" altLang="pt-BR" sz="2000" dirty="0"/>
              <a:t>dia, Clarisse </a:t>
            </a:r>
            <a:r>
              <a:rPr lang="pt-BR" altLang="pt-BR" sz="2000" dirty="0" err="1"/>
              <a:t>McClellan</a:t>
            </a:r>
            <a:r>
              <a:rPr lang="pt-BR" altLang="pt-BR" sz="2000" dirty="0"/>
              <a:t> atravessa o caminho de </a:t>
            </a:r>
            <a:r>
              <a:rPr lang="pt-BR" altLang="pt-BR" sz="2000" dirty="0" err="1"/>
              <a:t>Montag</a:t>
            </a:r>
            <a:r>
              <a:rPr lang="pt-BR" altLang="pt-BR" sz="2000" dirty="0"/>
              <a:t>, e com comentários e questionamentos inquietantes, acaba despertando-o e mudando sua vida de forma irreversível...</a:t>
            </a:r>
          </a:p>
        </p:txBody>
      </p:sp>
      <p:pic>
        <p:nvPicPr>
          <p:cNvPr id="67590" name="Picture 6" descr="Resultado de imagem para ray bradbu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76" y="47275"/>
            <a:ext cx="1052612" cy="140759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1997041" y="3637473"/>
            <a:ext cx="696367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altLang="pt-BR" sz="2000" dirty="0"/>
              <a:t> </a:t>
            </a:r>
            <a:r>
              <a:rPr lang="pt-BR" altLang="pt-BR" sz="2000" dirty="0" smtClean="0"/>
              <a:t>    Isso </a:t>
            </a:r>
            <a:r>
              <a:rPr lang="pt-BR" altLang="pt-BR" sz="2000" dirty="0"/>
              <a:t>porque a sociedade determinou que os livros são perigosos instrumentos de disseminação da discórdia</a:t>
            </a:r>
            <a:r>
              <a:rPr lang="pt-BR" altLang="pt-BR" sz="2000" dirty="0" smtClean="0"/>
              <a:t>, pois levam as pessoas a conquistarem graus diferenciados de conhecimento.</a:t>
            </a:r>
            <a:endParaRPr lang="pt-BR" altLang="pt-BR" sz="2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919" y="3785210"/>
            <a:ext cx="1707091" cy="259239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5" grpId="0"/>
      <p:bldP spid="6" grpId="0"/>
      <p:bldP spid="7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7D15D0C-6FC9-4F5E-A1A6-56169C5C0ED6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32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67587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619250" y="332656"/>
            <a:ext cx="5734050" cy="807293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ALGUMAS OBRAS DE</a:t>
            </a:r>
            <a:br>
              <a:rPr lang="pt-BR" altLang="pt-BR" sz="2400" b="1" dirty="0" smtClean="0"/>
            </a:br>
            <a:r>
              <a:rPr lang="pt-BR" altLang="pt-BR" sz="2400" b="1" dirty="0" smtClean="0"/>
              <a:t>RAY BRADBURY</a:t>
            </a:r>
          </a:p>
        </p:txBody>
      </p:sp>
      <p:pic>
        <p:nvPicPr>
          <p:cNvPr id="67590" name="Picture 6" descr="Resultado de imagem para ray bradbu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76" y="47275"/>
            <a:ext cx="1052612" cy="140759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/>
          <a:srcRect l="3023" r="2814" b="3648"/>
          <a:stretch/>
        </p:blipFill>
        <p:spPr>
          <a:xfrm>
            <a:off x="1345132" y="1772816"/>
            <a:ext cx="1481483" cy="237626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/>
          <a:srcRect l="-1" r="1793"/>
          <a:stretch/>
        </p:blipFill>
        <p:spPr>
          <a:xfrm>
            <a:off x="3686231" y="1823759"/>
            <a:ext cx="1533841" cy="232532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477" y="1832408"/>
            <a:ext cx="1581851" cy="231667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8"/>
          <a:srcRect l="4951" t="4113" r="3273" b="2768"/>
          <a:stretch/>
        </p:blipFill>
        <p:spPr>
          <a:xfrm>
            <a:off x="3686231" y="4344039"/>
            <a:ext cx="1533841" cy="230819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9"/>
          <a:srcRect l="2363"/>
          <a:stretch/>
        </p:blipFill>
        <p:spPr>
          <a:xfrm>
            <a:off x="1345132" y="4326914"/>
            <a:ext cx="1498676" cy="232532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8477" y="4326914"/>
            <a:ext cx="1581851" cy="232532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13915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7D15D0C-6FC9-4F5E-A1A6-56169C5C0ED6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33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67587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691680" y="389459"/>
            <a:ext cx="4752528" cy="807293"/>
          </a:xfrm>
        </p:spPr>
        <p:txBody>
          <a:bodyPr/>
          <a:lstStyle/>
          <a:p>
            <a:pPr algn="ctr" eaLnBrk="1" hangingPunct="1"/>
            <a:r>
              <a:rPr lang="pt-BR" altLang="pt-BR" sz="2400" b="1" i="1" dirty="0" smtClean="0"/>
              <a:t>FAHRENHEIT 451</a:t>
            </a:r>
            <a:br>
              <a:rPr lang="pt-BR" altLang="pt-BR" sz="2400" b="1" i="1" dirty="0" smtClean="0"/>
            </a:br>
            <a:r>
              <a:rPr lang="pt-BR" altLang="pt-BR" sz="2400" b="1" i="1" dirty="0" smtClean="0"/>
              <a:t>(filme)</a:t>
            </a:r>
          </a:p>
        </p:txBody>
      </p:sp>
      <p:sp>
        <p:nvSpPr>
          <p:cNvPr id="67588" name="CaixaDeTexto 1"/>
          <p:cNvSpPr txBox="1">
            <a:spLocks noChangeArrowheads="1"/>
          </p:cNvSpPr>
          <p:nvPr/>
        </p:nvSpPr>
        <p:spPr bwMode="auto">
          <a:xfrm>
            <a:off x="107950" y="1772816"/>
            <a:ext cx="89281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altLang="pt-BR" sz="1800" b="1" dirty="0"/>
              <a:t>     </a:t>
            </a:r>
            <a:r>
              <a:rPr lang="pt-BR" sz="2400" b="1" i="1" dirty="0"/>
              <a:t>Fahrenheit 451</a:t>
            </a:r>
            <a:r>
              <a:rPr lang="pt-BR" sz="2400" dirty="0"/>
              <a:t> </a:t>
            </a:r>
            <a:r>
              <a:rPr lang="pt-BR" sz="2400" dirty="0" smtClean="0"/>
              <a:t>é uma a </a:t>
            </a:r>
            <a:r>
              <a:rPr lang="pt-BR" sz="2400" dirty="0"/>
              <a:t>adaptação cinematográfica </a:t>
            </a:r>
            <a:r>
              <a:rPr lang="pt-BR" sz="2400" dirty="0" smtClean="0"/>
              <a:t>do romance homônimo</a:t>
            </a:r>
            <a:r>
              <a:rPr lang="pt-BR" sz="2400" dirty="0"/>
              <a:t> de </a:t>
            </a:r>
            <a:r>
              <a:rPr lang="pt-BR" sz="2400" dirty="0" smtClean="0"/>
              <a:t>Ray Bradbury (1920-2012), </a:t>
            </a:r>
            <a:r>
              <a:rPr lang="pt-BR" sz="2400" dirty="0"/>
              <a:t>dirigida </a:t>
            </a:r>
            <a:r>
              <a:rPr lang="pt-BR" sz="2400" dirty="0" smtClean="0"/>
              <a:t>pelo cineasta francês François Truffaut (1932-1984), lançada em setembro de 1966.</a:t>
            </a:r>
            <a:endParaRPr lang="pt-BR" altLang="pt-BR" sz="2400" dirty="0"/>
          </a:p>
        </p:txBody>
      </p:sp>
      <p:pic>
        <p:nvPicPr>
          <p:cNvPr id="182274" name="Picture 2" descr="http://imagecache2.allposters.com/images/pic/MG/174218~Fahrenheit-451-Poster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3922" r="3030" b="3922"/>
          <a:stretch/>
        </p:blipFill>
        <p:spPr bwMode="auto">
          <a:xfrm>
            <a:off x="251520" y="2996952"/>
            <a:ext cx="2376264" cy="360272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76" name="Picture 4" descr="Resultado de imagem para françois truffau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16" y="60043"/>
            <a:ext cx="2092672" cy="140824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2771800" y="4019580"/>
            <a:ext cx="6264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sz="2400" dirty="0" smtClean="0"/>
              <a:t>     A trilha sonora é de Bernard Herrmann (compositor </a:t>
            </a:r>
            <a:r>
              <a:rPr lang="pt-BR" sz="2400" dirty="0"/>
              <a:t>favorito </a:t>
            </a:r>
            <a:r>
              <a:rPr lang="pt-BR" sz="2400" dirty="0" smtClean="0"/>
              <a:t>de Alfred Hitchcock) </a:t>
            </a:r>
            <a:r>
              <a:rPr lang="pt-BR" sz="2400" dirty="0"/>
              <a:t>e a direção </a:t>
            </a:r>
            <a:r>
              <a:rPr lang="pt-BR" sz="2400" dirty="0" smtClean="0"/>
              <a:t>de fotografia é de Nicolas </a:t>
            </a:r>
            <a:r>
              <a:rPr lang="pt-BR" sz="2400" dirty="0" err="1" smtClean="0"/>
              <a:t>Roeg</a:t>
            </a:r>
            <a:r>
              <a:rPr lang="pt-BR" sz="2400" dirty="0" smtClean="0"/>
              <a:t>. </a:t>
            </a:r>
            <a:endParaRPr lang="pt-BR" altLang="pt-BR" sz="2400" dirty="0"/>
          </a:p>
        </p:txBody>
      </p:sp>
      <p:sp>
        <p:nvSpPr>
          <p:cNvPr id="12" name="CaixaDeTexto 1"/>
          <p:cNvSpPr txBox="1">
            <a:spLocks noChangeArrowheads="1"/>
          </p:cNvSpPr>
          <p:nvPr/>
        </p:nvSpPr>
        <p:spPr bwMode="auto">
          <a:xfrm>
            <a:off x="2771800" y="2948751"/>
            <a:ext cx="62646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sz="2400" dirty="0" smtClean="0"/>
              <a:t>     </a:t>
            </a:r>
            <a:r>
              <a:rPr lang="pt-BR" sz="2400" dirty="0"/>
              <a:t>Os créditos iniciais do filme não são escritos, mas narrados, para antecipar o clima de leitura proibida.</a:t>
            </a:r>
            <a:endParaRPr lang="pt-BR" altLang="pt-BR" sz="2400" dirty="0"/>
          </a:p>
        </p:txBody>
      </p:sp>
      <p:sp>
        <p:nvSpPr>
          <p:cNvPr id="13" name="CaixaDeTexto 1"/>
          <p:cNvSpPr txBox="1">
            <a:spLocks noChangeArrowheads="1"/>
          </p:cNvSpPr>
          <p:nvPr/>
        </p:nvSpPr>
        <p:spPr bwMode="auto">
          <a:xfrm>
            <a:off x="2771800" y="5085184"/>
            <a:ext cx="62646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sz="2400" dirty="0" smtClean="0"/>
              <a:t>     </a:t>
            </a:r>
            <a:r>
              <a:rPr lang="pt-BR" sz="2400" i="1" dirty="0"/>
              <a:t>Fahrenheit 451</a:t>
            </a:r>
            <a:r>
              <a:rPr lang="pt-BR" sz="2400" dirty="0"/>
              <a:t> é uma referência à temperatura de queima do papel</a:t>
            </a:r>
            <a:r>
              <a:rPr lang="pt-BR" sz="2400" dirty="0" smtClean="0"/>
              <a:t>.</a:t>
            </a:r>
          </a:p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sz="2400" dirty="0" smtClean="0"/>
              <a:t>(451 </a:t>
            </a:r>
            <a:r>
              <a:rPr lang="pt-BR" sz="2400" baseline="30000" dirty="0" err="1" smtClean="0"/>
              <a:t>o</a:t>
            </a:r>
            <a:r>
              <a:rPr lang="pt-BR" sz="2400" dirty="0" err="1" smtClean="0"/>
              <a:t>F</a:t>
            </a:r>
            <a:r>
              <a:rPr lang="pt-BR" sz="2400" dirty="0" smtClean="0"/>
              <a:t> ≈ 233 </a:t>
            </a:r>
            <a:r>
              <a:rPr lang="pt-BR" sz="2400" baseline="30000" dirty="0" err="1" smtClean="0"/>
              <a:t>o</a:t>
            </a:r>
            <a:r>
              <a:rPr lang="pt-BR" sz="2400" dirty="0" err="1" smtClean="0"/>
              <a:t>C</a:t>
            </a:r>
            <a:r>
              <a:rPr lang="pt-BR" sz="2400" dirty="0" smtClean="0"/>
              <a:t>)</a:t>
            </a: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14806607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11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Espaço Reservado para Número de Slide 1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D651F67-EB02-43B5-953C-D387E027239A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34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1187450" y="3213100"/>
            <a:ext cx="65532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6000"/>
              <a:t>ATÉ A PRÓXIMA!</a:t>
            </a:r>
          </a:p>
        </p:txBody>
      </p:sp>
    </p:spTree>
    <p:extLst>
      <p:ext uri="{BB962C8B-B14F-4D97-AF65-F5344CB8AC3E}">
        <p14:creationId xmlns:p14="http://schemas.microsoft.com/office/powerpoint/2010/main" val="387648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D4C8029-27C7-472F-A07E-AF1F96618800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33795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547813" y="477838"/>
            <a:ext cx="6192837" cy="863600"/>
          </a:xfrm>
        </p:spPr>
        <p:txBody>
          <a:bodyPr/>
          <a:lstStyle/>
          <a:p>
            <a:pPr algn="ctr" eaLnBrk="1" hangingPunct="1"/>
            <a:r>
              <a:rPr lang="pt-BR" altLang="pt-BR" sz="2400" b="1" smtClean="0"/>
              <a:t>CIÊNCIA E FÉ</a:t>
            </a:r>
            <a:br>
              <a:rPr lang="pt-BR" altLang="pt-BR" sz="2400" b="1" smtClean="0"/>
            </a:br>
            <a:r>
              <a:rPr lang="pt-BR" altLang="pt-BR" sz="2400" b="1" smtClean="0"/>
              <a:t>Cartas de Galileu sobre o acordo</a:t>
            </a:r>
            <a:br>
              <a:rPr lang="pt-BR" altLang="pt-BR" sz="2400" b="1" smtClean="0"/>
            </a:br>
            <a:r>
              <a:rPr lang="pt-BR" altLang="pt-BR" sz="2400" b="1" smtClean="0"/>
              <a:t>do sistema copernicano com a Bíblia</a:t>
            </a: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107950" y="1844824"/>
            <a:ext cx="89281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altLang="pt-BR" sz="2400" dirty="0"/>
              <a:t>     </a:t>
            </a:r>
            <a:r>
              <a:rPr lang="pt-BR" altLang="pt-BR" sz="2400" dirty="0" smtClean="0"/>
              <a:t>Além disso, a </a:t>
            </a:r>
            <a:r>
              <a:rPr lang="pt-BR" altLang="pt-BR" sz="2400" dirty="0"/>
              <a:t>carta também é um manifesto concernente à liberdade de pesquisa científica, pois defende que as controvérsias científicas devem ser interpretadas à luz do conhecimento humano dos fenômenos naturais, obtido por demonstração e observação.</a:t>
            </a:r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107950" y="5099700"/>
            <a:ext cx="89281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altLang="pt-BR" sz="2400" dirty="0"/>
              <a:t> </a:t>
            </a:r>
            <a:r>
              <a:rPr lang="pt-BR" altLang="pt-BR" sz="2400" dirty="0" smtClean="0"/>
              <a:t>    Mesmo assim, duas </a:t>
            </a:r>
            <a:r>
              <a:rPr lang="pt-BR" altLang="pt-BR" sz="2400" dirty="0"/>
              <a:t>cartas </a:t>
            </a:r>
            <a:r>
              <a:rPr lang="pt-BR" altLang="pt-BR" sz="2400" dirty="0" smtClean="0"/>
              <a:t>ainda foram </a:t>
            </a:r>
            <a:r>
              <a:rPr lang="pt-BR" altLang="pt-BR" sz="2400" dirty="0"/>
              <a:t>enviadas a Piero </a:t>
            </a:r>
            <a:r>
              <a:rPr lang="pt-BR" altLang="pt-BR" sz="2400" dirty="0" err="1" smtClean="0"/>
              <a:t>Dini</a:t>
            </a:r>
            <a:r>
              <a:rPr lang="pt-BR" altLang="pt-BR" sz="2400" dirty="0" smtClean="0"/>
              <a:t>, </a:t>
            </a:r>
            <a:r>
              <a:rPr lang="pt-BR" altLang="pt-BR" sz="2400" dirty="0"/>
              <a:t>em 16/2/1615 e </a:t>
            </a:r>
            <a:r>
              <a:rPr lang="pt-BR" altLang="pt-BR" sz="2400" dirty="0" smtClean="0"/>
              <a:t>23/3/1615, </a:t>
            </a:r>
            <a:r>
              <a:rPr lang="pt-BR" altLang="pt-BR" sz="2400" dirty="0"/>
              <a:t>e uma outra, enviada à Grã-Duquesa Cristina de Lorena em meados de 1615, </a:t>
            </a:r>
            <a:r>
              <a:rPr lang="pt-BR" altLang="pt-BR" sz="2400" dirty="0" smtClean="0"/>
              <a:t>mantendo </a:t>
            </a:r>
            <a:r>
              <a:rPr lang="pt-BR" altLang="pt-BR" sz="2400" dirty="0"/>
              <a:t>a mesma linha de </a:t>
            </a:r>
            <a:r>
              <a:rPr lang="pt-BR" altLang="pt-BR" sz="2400" dirty="0" smtClean="0"/>
              <a:t>raciocínio e </a:t>
            </a:r>
            <a:r>
              <a:rPr lang="pt-BR" altLang="pt-BR" sz="2400" dirty="0"/>
              <a:t>detalhando melhor a argumentação. (</a:t>
            </a:r>
            <a:r>
              <a:rPr lang="pt-BR" altLang="pt-BR" sz="2400" i="1" dirty="0"/>
              <a:t>Ciência e Fé</a:t>
            </a:r>
            <a:r>
              <a:rPr lang="pt-BR" altLang="pt-BR" sz="2400" dirty="0"/>
              <a:t>, p. 10).</a:t>
            </a:r>
          </a:p>
        </p:txBody>
      </p:sp>
      <p:sp>
        <p:nvSpPr>
          <p:cNvPr id="8" name="CaixaDeTexto 1"/>
          <p:cNvSpPr txBox="1">
            <a:spLocks noChangeArrowheads="1"/>
          </p:cNvSpPr>
          <p:nvPr/>
        </p:nvSpPr>
        <p:spPr bwMode="auto">
          <a:xfrm>
            <a:off x="107504" y="3284984"/>
            <a:ext cx="89281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altLang="pt-BR" sz="2400" dirty="0"/>
              <a:t>     </a:t>
            </a:r>
            <a:r>
              <a:rPr lang="pt-BR" altLang="pt-BR" sz="2400" dirty="0" smtClean="0"/>
              <a:t>Cerca de um ano mais tarde, em 7 de fevereiro de 1615, o frade dominicano </a:t>
            </a:r>
            <a:r>
              <a:rPr lang="pt-BR" altLang="pt-BR" sz="2400" dirty="0" err="1" smtClean="0"/>
              <a:t>Niccolò</a:t>
            </a:r>
            <a:r>
              <a:rPr lang="pt-BR" altLang="pt-BR" sz="2400" dirty="0" smtClean="0"/>
              <a:t> </a:t>
            </a:r>
            <a:r>
              <a:rPr lang="pt-BR" altLang="pt-BR" sz="2400" dirty="0" err="1" smtClean="0"/>
              <a:t>Lorini</a:t>
            </a:r>
            <a:r>
              <a:rPr lang="pt-BR" altLang="pt-BR" sz="2400" dirty="0" smtClean="0"/>
              <a:t> denunciaria Galileu ao Santo Ofício em Roma, enviando de Florença uma cópia dessa carta, na qual, segundo ele, “encontram-se muitas proposições que nos parecem suspeitas ou temerárias”. (MARICONDA, 2000, p. 91-92).</a:t>
            </a: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3177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1C2E974-E94A-4DC0-BAFA-40E53FCC910C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35843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6842125" cy="1484313"/>
          </a:xfrm>
        </p:spPr>
        <p:txBody>
          <a:bodyPr/>
          <a:lstStyle/>
          <a:p>
            <a:pPr algn="ctr" eaLnBrk="1" hangingPunct="1"/>
            <a:r>
              <a:rPr lang="pt-BR" altLang="pt-BR" sz="2400" b="1" smtClean="0"/>
              <a:t>PASSAGENS BÍBLICAS</a:t>
            </a:r>
            <a:br>
              <a:rPr lang="pt-BR" altLang="pt-BR" sz="2400" b="1" smtClean="0"/>
            </a:br>
            <a:r>
              <a:rPr lang="pt-BR" altLang="pt-BR" sz="2400" b="1" smtClean="0"/>
              <a:t>A FAVOR DO GEOCENTRISMO</a:t>
            </a:r>
            <a:r>
              <a:rPr lang="pt-BR" altLang="pt-BR" sz="2800" b="1" smtClean="0"/>
              <a:t/>
            </a:r>
            <a:br>
              <a:rPr lang="pt-BR" altLang="pt-BR" sz="2800" b="1" smtClean="0"/>
            </a:br>
            <a:r>
              <a:rPr lang="pt-BR" altLang="pt-BR" sz="2200" b="1" smtClean="0"/>
              <a:t>Salmos 18, 2-7</a:t>
            </a:r>
            <a:br>
              <a:rPr lang="pt-BR" altLang="pt-BR" sz="2200" b="1" smtClean="0"/>
            </a:br>
            <a:r>
              <a:rPr lang="pt-BR" altLang="pt-BR" sz="2200" b="1" i="1" smtClean="0"/>
              <a:t>Hino dos céus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1844824"/>
            <a:ext cx="8893175" cy="3684240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pt-BR" altLang="pt-BR" sz="2400" dirty="0" smtClean="0"/>
              <a:t>2. Proclamam os céus a glória de Deus, o firmamento fala da obra das Suas mãos.</a:t>
            </a:r>
          </a:p>
          <a:p>
            <a:pPr algn="just" eaLnBrk="1" hangingPunct="1">
              <a:buFontTx/>
              <a:buNone/>
              <a:defRPr/>
            </a:pPr>
            <a:r>
              <a:rPr lang="pt-BR" altLang="pt-BR" sz="2400" dirty="0" smtClean="0"/>
              <a:t>3. Um dia segreda palavra ao outro e uma noite diz mensagens à outra.</a:t>
            </a:r>
          </a:p>
          <a:p>
            <a:pPr algn="just" eaLnBrk="1" hangingPunct="1">
              <a:buFontTx/>
              <a:buNone/>
              <a:defRPr/>
            </a:pPr>
            <a:r>
              <a:rPr lang="pt-BR" altLang="pt-BR" sz="2400" dirty="0" smtClean="0"/>
              <a:t>4. Não são discursos nem dizeres: imperceptível é sua voz.</a:t>
            </a:r>
          </a:p>
          <a:p>
            <a:pPr algn="just" eaLnBrk="1" hangingPunct="1">
              <a:buFontTx/>
              <a:buNone/>
              <a:defRPr/>
            </a:pPr>
            <a:r>
              <a:rPr lang="pt-BR" altLang="pt-BR" sz="2400" dirty="0" smtClean="0"/>
              <a:t>5. Contudo, pela terra inteira ecoam tais sons, e até os confins do orbe chegam suas palavras.</a:t>
            </a:r>
          </a:p>
          <a:p>
            <a:pPr algn="just" eaLnBrk="1" hangingPunct="1">
              <a:buFontTx/>
              <a:buNone/>
              <a:defRPr/>
            </a:pPr>
            <a:r>
              <a:rPr lang="pt-BR" altLang="pt-BR" sz="2400" dirty="0" smtClean="0"/>
              <a:t>6. </a:t>
            </a:r>
            <a:r>
              <a:rPr lang="pt-BR" altLang="pt-BR" sz="2400" b="1" dirty="0" smtClean="0"/>
              <a:t>No mar Ele armou uma tenda para o sol que sai como um esposo vindo do tálamo e exulta como herói lançado ao caminho:</a:t>
            </a:r>
          </a:p>
          <a:p>
            <a:pPr algn="just" eaLnBrk="1" hangingPunct="1">
              <a:buFontTx/>
              <a:buNone/>
              <a:defRPr/>
            </a:pPr>
            <a:r>
              <a:rPr lang="pt-BR" altLang="pt-BR" sz="2400" dirty="0" smtClean="0"/>
              <a:t>7. </a:t>
            </a:r>
            <a:r>
              <a:rPr lang="pt-BR" altLang="pt-BR" sz="2400" b="1" dirty="0" smtClean="0">
                <a:solidFill>
                  <a:schemeClr val="accent6"/>
                </a:solidFill>
              </a:rPr>
              <a:t>parte de um extremo do céu e prossegue até o outro extremo e nada se furta ao seu ardor.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A36FE89-A893-4B23-B280-8C39AA807E1D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37891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6842125" cy="1484313"/>
          </a:xfrm>
        </p:spPr>
        <p:txBody>
          <a:bodyPr/>
          <a:lstStyle/>
          <a:p>
            <a:pPr algn="ctr" eaLnBrk="1" hangingPunct="1"/>
            <a:r>
              <a:rPr lang="pt-BR" altLang="pt-BR" sz="2400" b="1" smtClean="0"/>
              <a:t>PASSAGENS BÍBLICAS</a:t>
            </a:r>
            <a:br>
              <a:rPr lang="pt-BR" altLang="pt-BR" sz="2400" b="1" smtClean="0"/>
            </a:br>
            <a:r>
              <a:rPr lang="pt-BR" altLang="pt-BR" sz="2400" b="1" smtClean="0"/>
              <a:t>A FAVOR DO GEOCENTRISMO</a:t>
            </a:r>
            <a:r>
              <a:rPr lang="pt-BR" altLang="pt-BR" sz="2800" b="1" smtClean="0"/>
              <a:t/>
            </a:r>
            <a:br>
              <a:rPr lang="pt-BR" altLang="pt-BR" sz="2800" b="1" smtClean="0"/>
            </a:br>
            <a:r>
              <a:rPr lang="pt-BR" altLang="pt-BR" sz="2200" b="1" smtClean="0"/>
              <a:t>Salmos 103, 1-5 e 19</a:t>
            </a:r>
            <a:br>
              <a:rPr lang="pt-BR" altLang="pt-BR" sz="2200" b="1" smtClean="0"/>
            </a:br>
            <a:r>
              <a:rPr lang="pt-BR" altLang="pt-BR" sz="2200" b="1" i="1" smtClean="0"/>
              <a:t>Criação da luz, do céu e da terra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1772816"/>
            <a:ext cx="8893175" cy="4032250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pt-BR" altLang="pt-BR" sz="2400" dirty="0" smtClean="0"/>
              <a:t>1. Bendize, </a:t>
            </a:r>
            <a:r>
              <a:rPr lang="pt-BR" altLang="pt-BR" sz="2400" dirty="0" err="1" smtClean="0"/>
              <a:t>minh’alma</a:t>
            </a:r>
            <a:r>
              <a:rPr lang="pt-BR" altLang="pt-BR" sz="2400" dirty="0" smtClean="0"/>
              <a:t>  a Javé! Javé, Deus meu, como és grande! Tu te vestiste de glória e de esplendor,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pt-BR" altLang="pt-BR" sz="2400" dirty="0" smtClean="0"/>
              <a:t>2. envolvido em luz, como num manto! Estendeste o céu como um toldo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pt-BR" altLang="pt-BR" sz="2400" dirty="0" smtClean="0"/>
              <a:t>3. e assentaste nas águas Tua morada. Fazes das nuvens o Teu carro e andas sobre as asas do vento.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pt-BR" altLang="pt-BR" sz="2400" dirty="0" smtClean="0"/>
              <a:t>4. Fazes dos ventos os Teus mensageiros, de fogo e chama os Teus ministros.</a:t>
            </a:r>
          </a:p>
          <a:p>
            <a:pPr algn="just" eaLnBrk="1" hangingPunct="1">
              <a:buFontTx/>
              <a:buNone/>
              <a:defRPr/>
            </a:pPr>
            <a:r>
              <a:rPr lang="pt-BR" altLang="pt-BR" sz="2400" dirty="0" smtClean="0"/>
              <a:t>5. </a:t>
            </a:r>
            <a:r>
              <a:rPr lang="pt-BR" altLang="pt-BR" sz="2400" b="1" dirty="0" smtClean="0">
                <a:solidFill>
                  <a:schemeClr val="accent6"/>
                </a:solidFill>
              </a:rPr>
              <a:t>Fundaste a terra sobre seus alicerces, nunca ela vacilará.</a:t>
            </a:r>
          </a:p>
          <a:p>
            <a:pPr algn="just" eaLnBrk="1" hangingPunct="1">
              <a:buFontTx/>
              <a:buNone/>
              <a:defRPr/>
            </a:pPr>
            <a:r>
              <a:rPr lang="pt-BR" altLang="pt-BR" sz="2400" dirty="0" smtClean="0"/>
              <a:t>[...]</a:t>
            </a:r>
          </a:p>
          <a:p>
            <a:pPr algn="just" eaLnBrk="1" hangingPunct="1">
              <a:buFontTx/>
              <a:buNone/>
              <a:defRPr/>
            </a:pPr>
            <a:r>
              <a:rPr lang="pt-BR" altLang="pt-BR" sz="2400" dirty="0" smtClean="0"/>
              <a:t>19. Fizeste a lua para marcar os tempos; </a:t>
            </a:r>
            <a:r>
              <a:rPr lang="pt-BR" altLang="pt-BR" sz="2400" b="1" dirty="0" smtClean="0">
                <a:solidFill>
                  <a:schemeClr val="accent6"/>
                </a:solidFill>
              </a:rPr>
              <a:t>sabe o sol quando deve deitar-se.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570D3D1-6A2B-4A57-974D-0F6E575D177D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39939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6842125" cy="1484313"/>
          </a:xfrm>
        </p:spPr>
        <p:txBody>
          <a:bodyPr/>
          <a:lstStyle/>
          <a:p>
            <a:pPr algn="ctr" eaLnBrk="1" hangingPunct="1"/>
            <a:r>
              <a:rPr lang="pt-BR" altLang="pt-BR" sz="2400" b="1" smtClean="0"/>
              <a:t>PASSAGENS BÍBLICAS</a:t>
            </a:r>
            <a:br>
              <a:rPr lang="pt-BR" altLang="pt-BR" sz="2400" b="1" smtClean="0"/>
            </a:br>
            <a:r>
              <a:rPr lang="pt-BR" altLang="pt-BR" sz="2400" b="1" smtClean="0"/>
              <a:t>A FAVOR DO GEOCENTRISMO</a:t>
            </a:r>
            <a:r>
              <a:rPr lang="pt-BR" altLang="pt-BR" sz="2800" b="1" smtClean="0"/>
              <a:t/>
            </a:r>
            <a:br>
              <a:rPr lang="pt-BR" altLang="pt-BR" sz="2800" b="1" smtClean="0"/>
            </a:br>
            <a:r>
              <a:rPr lang="pt-BR" altLang="pt-BR" sz="2200" b="1" smtClean="0"/>
              <a:t>Eclesiastes 1, 1-5</a:t>
            </a:r>
            <a:br>
              <a:rPr lang="pt-BR" altLang="pt-BR" sz="2200" b="1" smtClean="0"/>
            </a:br>
            <a:r>
              <a:rPr lang="pt-BR" altLang="pt-BR" sz="2200" b="1" i="1" smtClean="0"/>
              <a:t>Introito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917700"/>
            <a:ext cx="8928992" cy="3671540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pt-BR" altLang="pt-BR" sz="2400" dirty="0" smtClean="0"/>
              <a:t>1. Palavras de </a:t>
            </a:r>
            <a:r>
              <a:rPr lang="pt-BR" altLang="pt-BR" sz="2400" dirty="0" err="1" smtClean="0"/>
              <a:t>Qohelet</a:t>
            </a:r>
            <a:r>
              <a:rPr lang="pt-BR" altLang="pt-BR" sz="2400" dirty="0" smtClean="0"/>
              <a:t>, filho de Davi, rei de Jerusalém.</a:t>
            </a:r>
          </a:p>
          <a:p>
            <a:pPr algn="just" eaLnBrk="1" hangingPunct="1">
              <a:buFontTx/>
              <a:buNone/>
              <a:defRPr/>
            </a:pPr>
            <a:r>
              <a:rPr lang="pt-BR" altLang="pt-BR" sz="2400" dirty="0" smtClean="0"/>
              <a:t>2. “Vaidade das vaidades!”, diz </a:t>
            </a:r>
            <a:r>
              <a:rPr lang="pt-BR" altLang="pt-BR" sz="2400" dirty="0" err="1" smtClean="0"/>
              <a:t>Qohelet</a:t>
            </a:r>
            <a:r>
              <a:rPr lang="pt-BR" altLang="pt-BR" sz="2400" dirty="0" smtClean="0"/>
              <a:t>. “Vaidade das vaidades! Tudo é vaidade!”</a:t>
            </a:r>
          </a:p>
          <a:p>
            <a:pPr algn="just" eaLnBrk="1" hangingPunct="1">
              <a:buFontTx/>
              <a:buNone/>
              <a:defRPr/>
            </a:pPr>
            <a:r>
              <a:rPr lang="pt-BR" altLang="pt-BR" sz="2400" dirty="0" smtClean="0"/>
              <a:t>3. Que proveito tem o homem de toda a fadiga a que se sujeita debaixo do sol?</a:t>
            </a:r>
          </a:p>
          <a:p>
            <a:pPr algn="just" eaLnBrk="1" hangingPunct="1">
              <a:buFontTx/>
              <a:buNone/>
              <a:defRPr/>
            </a:pPr>
            <a:r>
              <a:rPr lang="pt-BR" altLang="pt-BR" sz="2400" dirty="0" smtClean="0"/>
              <a:t>4. Uma geração passa, outra geração entra, mas a terra permanece para sempre.</a:t>
            </a:r>
          </a:p>
          <a:p>
            <a:pPr algn="just" eaLnBrk="1" hangingPunct="1">
              <a:buFontTx/>
              <a:buNone/>
              <a:defRPr/>
            </a:pPr>
            <a:r>
              <a:rPr lang="pt-BR" altLang="pt-BR" sz="2400" dirty="0" smtClean="0"/>
              <a:t>5. </a:t>
            </a:r>
            <a:r>
              <a:rPr lang="pt-BR" altLang="pt-BR" sz="2400" b="1" dirty="0" smtClean="0">
                <a:solidFill>
                  <a:schemeClr val="accent6"/>
                </a:solidFill>
              </a:rPr>
              <a:t>O sol se levanta, o sol descamba, anelando pelo lugar donde novamente se levantará.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F04C910-63DC-457F-BDE0-7727C2DC2F76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41987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03350" y="0"/>
            <a:ext cx="6553200" cy="1484313"/>
          </a:xfrm>
        </p:spPr>
        <p:txBody>
          <a:bodyPr/>
          <a:lstStyle/>
          <a:p>
            <a:pPr algn="ctr" eaLnBrk="1" hangingPunct="1"/>
            <a:r>
              <a:rPr lang="pt-BR" altLang="pt-BR" sz="2400" b="1" smtClean="0"/>
              <a:t>PASSAGENS BÍBLICAS</a:t>
            </a:r>
            <a:br>
              <a:rPr lang="pt-BR" altLang="pt-BR" sz="2400" b="1" smtClean="0"/>
            </a:br>
            <a:r>
              <a:rPr lang="pt-BR" altLang="pt-BR" sz="2400" b="1" smtClean="0"/>
              <a:t>A FAVOR DO GEOCENTRISMO</a:t>
            </a:r>
            <a:r>
              <a:rPr lang="pt-BR" altLang="pt-BR" sz="2800" b="1" smtClean="0"/>
              <a:t/>
            </a:r>
            <a:br>
              <a:rPr lang="pt-BR" altLang="pt-BR" sz="2800" b="1" smtClean="0"/>
            </a:br>
            <a:r>
              <a:rPr lang="pt-BR" altLang="pt-BR" sz="2200" b="1" smtClean="0"/>
              <a:t>Josué 10, 11-14</a:t>
            </a:r>
            <a:br>
              <a:rPr lang="pt-BR" altLang="pt-BR" sz="2200" b="1" smtClean="0"/>
            </a:br>
            <a:r>
              <a:rPr lang="pt-BR" altLang="pt-BR" sz="2200" b="1" i="1" smtClean="0"/>
              <a:t>Derrota dos cinco reis da coalizão meridional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1844452"/>
            <a:ext cx="8893175" cy="4680892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pt-BR" altLang="pt-BR" sz="2400" dirty="0" smtClean="0"/>
              <a:t>11. Ora, quando [os cinco reis </a:t>
            </a:r>
            <a:r>
              <a:rPr lang="pt-BR" altLang="pt-BR" sz="2400" dirty="0" err="1" smtClean="0"/>
              <a:t>amorreus</a:t>
            </a:r>
            <a:r>
              <a:rPr lang="pt-BR" altLang="pt-BR" sz="2400" dirty="0" smtClean="0"/>
              <a:t>] fugiam dos filhos de Israel na descida de </a:t>
            </a:r>
            <a:r>
              <a:rPr lang="pt-BR" altLang="pt-BR" sz="2400" dirty="0" err="1" smtClean="0"/>
              <a:t>Bet-Horon</a:t>
            </a:r>
            <a:r>
              <a:rPr lang="pt-BR" altLang="pt-BR" sz="2400" dirty="0" smtClean="0"/>
              <a:t>, Javé fez cair do céu sobre eles até </a:t>
            </a:r>
            <a:r>
              <a:rPr lang="pt-BR" altLang="pt-BR" sz="2400" dirty="0" err="1" smtClean="0"/>
              <a:t>Azeca</a:t>
            </a:r>
            <a:r>
              <a:rPr lang="pt-BR" altLang="pt-BR" sz="2400" dirty="0" smtClean="0"/>
              <a:t>, grandes pedras, que os mataram. Pereceram mais pelas pedras do granizo que pelo fio de espada dos filhos de Israel.</a:t>
            </a:r>
          </a:p>
          <a:p>
            <a:pPr algn="just" eaLnBrk="1" hangingPunct="1">
              <a:buFontTx/>
              <a:buNone/>
              <a:defRPr/>
            </a:pPr>
            <a:r>
              <a:rPr lang="pt-BR" altLang="pt-BR" sz="2400" dirty="0" smtClean="0"/>
              <a:t>12. </a:t>
            </a:r>
            <a:r>
              <a:rPr lang="pt-BR" altLang="pt-BR" sz="2400" b="1" dirty="0" smtClean="0">
                <a:solidFill>
                  <a:schemeClr val="accent6"/>
                </a:solidFill>
              </a:rPr>
              <a:t>Foi então que Josué falou a Javé, nesse dia em que entregou o </a:t>
            </a:r>
            <a:r>
              <a:rPr lang="pt-BR" altLang="pt-BR" sz="2400" b="1" dirty="0" err="1" smtClean="0">
                <a:solidFill>
                  <a:schemeClr val="accent6"/>
                </a:solidFill>
              </a:rPr>
              <a:t>amorreu</a:t>
            </a:r>
            <a:r>
              <a:rPr lang="pt-BR" altLang="pt-BR" sz="2400" b="1" dirty="0" smtClean="0">
                <a:solidFill>
                  <a:schemeClr val="accent6"/>
                </a:solidFill>
              </a:rPr>
              <a:t> aos israelitas, e disse em presença de Israel: “Sol, </a:t>
            </a:r>
            <a:r>
              <a:rPr lang="pt-BR" altLang="pt-BR" sz="2400" b="1" dirty="0" err="1" smtClean="0">
                <a:solidFill>
                  <a:schemeClr val="accent6"/>
                </a:solidFill>
              </a:rPr>
              <a:t>pára</a:t>
            </a:r>
            <a:r>
              <a:rPr lang="pt-BR" altLang="pt-BR" sz="2400" b="1" dirty="0" smtClean="0">
                <a:solidFill>
                  <a:schemeClr val="accent6"/>
                </a:solidFill>
              </a:rPr>
              <a:t> sobre </a:t>
            </a:r>
            <a:r>
              <a:rPr lang="pt-BR" altLang="pt-BR" sz="2400" b="1" dirty="0" err="1" smtClean="0">
                <a:solidFill>
                  <a:schemeClr val="accent6"/>
                </a:solidFill>
              </a:rPr>
              <a:t>Gabaon</a:t>
            </a:r>
            <a:r>
              <a:rPr lang="pt-BR" altLang="pt-BR" sz="2400" b="1" dirty="0" smtClean="0">
                <a:solidFill>
                  <a:schemeClr val="accent6"/>
                </a:solidFill>
              </a:rPr>
              <a:t>, e tu, oh lua, sobre o vale de </a:t>
            </a:r>
            <a:r>
              <a:rPr lang="pt-BR" altLang="pt-BR" sz="2400" b="1" dirty="0" err="1" smtClean="0">
                <a:solidFill>
                  <a:schemeClr val="accent6"/>
                </a:solidFill>
              </a:rPr>
              <a:t>Ajalon</a:t>
            </a:r>
            <a:r>
              <a:rPr lang="pt-BR" altLang="pt-BR" sz="2400" b="1" dirty="0" smtClean="0">
                <a:solidFill>
                  <a:schemeClr val="accent6"/>
                </a:solidFill>
              </a:rPr>
              <a:t>!”</a:t>
            </a:r>
          </a:p>
          <a:p>
            <a:pPr algn="just" eaLnBrk="1" hangingPunct="1">
              <a:buFontTx/>
              <a:buNone/>
              <a:defRPr/>
            </a:pPr>
            <a:r>
              <a:rPr lang="pt-BR" altLang="pt-BR" sz="2400" dirty="0" smtClean="0"/>
              <a:t>13. E o sol e a lua pararam até que o povo se vingou dos seus inimigos. Não está isto escrito no Livro do Justo? Parou pois o sol no meio do céu, e não se apressou em pôr-se, pelo espaço de um dia.</a:t>
            </a:r>
          </a:p>
          <a:p>
            <a:pPr algn="just" eaLnBrk="1" hangingPunct="1">
              <a:buFontTx/>
              <a:buNone/>
              <a:defRPr/>
            </a:pPr>
            <a:r>
              <a:rPr lang="pt-BR" altLang="pt-BR" sz="2400" dirty="0" smtClean="0"/>
              <a:t>14. Não houve nem antes nem depois dia tão longo, obedecendo Javé à voz de um homem. É que Javé lutava por Israel.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EB033A2-1212-41C4-9F02-974E31FD21D2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44035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6553200" cy="863600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CARTA A MONSENHOR PIERO DINI</a:t>
            </a:r>
            <a:r>
              <a:rPr lang="pt-BR" altLang="pt-BR" sz="2200" b="1" dirty="0" smtClean="0"/>
              <a:t/>
            </a:r>
            <a:br>
              <a:rPr lang="pt-BR" altLang="pt-BR" sz="2200" b="1" dirty="0" smtClean="0"/>
            </a:br>
            <a:r>
              <a:rPr lang="pt-BR" altLang="pt-BR" sz="2200" b="1" dirty="0" smtClean="0"/>
              <a:t>23 de março de 1615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1772419"/>
            <a:ext cx="8964612" cy="1512317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pt-BR" altLang="pt-BR" sz="2200" dirty="0" smtClean="0"/>
              <a:t>     </a:t>
            </a:r>
            <a:r>
              <a:rPr lang="pt-BR" altLang="pt-BR" sz="2400" dirty="0" smtClean="0"/>
              <a:t>“[...] parece que na Natureza encontra-se uma substância sutilíssima, tenuíssima e velocíssima que, difundindo-se pelo universo, penetra por toda parte sem oposição, aquece, vivifica e torna fecundas todas as criaturas vivas.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7950" y="3212976"/>
            <a:ext cx="89646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200" kern="0" dirty="0" smtClean="0"/>
              <a:t>     </a:t>
            </a:r>
            <a:r>
              <a:rPr lang="pt-BR" altLang="pt-BR" sz="2400" kern="0" dirty="0" smtClean="0"/>
              <a:t>Parece que os próprios sentidos nos mostram que o corpo do Sol é o receptáculo principalíssimo deste espírito.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7950" y="3933056"/>
            <a:ext cx="89646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200" kern="0" dirty="0" smtClean="0"/>
              <a:t>     </a:t>
            </a:r>
            <a:r>
              <a:rPr lang="pt-BR" altLang="pt-BR" sz="2400" kern="0" dirty="0" smtClean="0"/>
              <a:t>Daí, </a:t>
            </a:r>
            <a:r>
              <a:rPr lang="pt-BR" altLang="pt-BR" sz="2400" kern="0" dirty="0" smtClean="0">
                <a:solidFill>
                  <a:schemeClr val="accent6"/>
                </a:solidFill>
              </a:rPr>
              <a:t>expandindo-se</a:t>
            </a:r>
            <a:r>
              <a:rPr lang="pt-BR" altLang="pt-BR" sz="2400" kern="0" dirty="0" smtClean="0"/>
              <a:t> pelo universo uma imensa luz acompanhada de tal espírito calorífico e que, penetrando em todos os corpos vegetais, os torna vivos e fecundos.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7950" y="5013176"/>
            <a:ext cx="896461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200" kern="0" dirty="0" smtClean="0"/>
              <a:t>     </a:t>
            </a:r>
            <a:r>
              <a:rPr lang="pt-BR" altLang="pt-BR" sz="2400" kern="0" dirty="0" smtClean="0"/>
              <a:t>Pode-se, assim, razoavelmente supor que este é algo além da luz, posto que penetra e se difunde por todas as substâncias corpóreas, embora densíssimas, por muitas das quais a luz não penetra deste modo.” [</a:t>
            </a:r>
            <a:r>
              <a:rPr lang="pt-BR" altLang="pt-BR" sz="2400" i="1" kern="0" dirty="0" smtClean="0"/>
              <a:t>cont.</a:t>
            </a:r>
            <a:r>
              <a:rPr lang="pt-BR" altLang="pt-BR" sz="2400" kern="0" dirty="0" smtClean="0"/>
              <a:t>]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Papel de arroz">
  <a:themeElements>
    <a:clrScheme name="Papel de arroz 2">
      <a:dk1>
        <a:srgbClr val="00264C"/>
      </a:dk1>
      <a:lt1>
        <a:srgbClr val="FFFFE9"/>
      </a:lt1>
      <a:dk2>
        <a:srgbClr val="333333"/>
      </a:dk2>
      <a:lt2>
        <a:srgbClr val="333333"/>
      </a:lt2>
      <a:accent1>
        <a:srgbClr val="78C0B2"/>
      </a:accent1>
      <a:accent2>
        <a:srgbClr val="262D4C"/>
      </a:accent2>
      <a:accent3>
        <a:srgbClr val="FFFFF2"/>
      </a:accent3>
      <a:accent4>
        <a:srgbClr val="001F40"/>
      </a:accent4>
      <a:accent5>
        <a:srgbClr val="BEDCD5"/>
      </a:accent5>
      <a:accent6>
        <a:srgbClr val="212844"/>
      </a:accent6>
      <a:hlink>
        <a:srgbClr val="598BBD"/>
      </a:hlink>
      <a:folHlink>
        <a:srgbClr val="4D4D4D"/>
      </a:folHlink>
    </a:clrScheme>
    <a:fontScheme name="Papel de arroz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pel de arroz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l de arroz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l de arroz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l de arroz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l de arroz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apresentação\Papel de arroz.pot</Template>
  <TotalTime>55694</TotalTime>
  <Words>4128</Words>
  <Application>Microsoft Office PowerPoint</Application>
  <PresentationFormat>Apresentação na tela (4:3)</PresentationFormat>
  <Paragraphs>218</Paragraphs>
  <Slides>34</Slides>
  <Notes>30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9" baseType="lpstr">
      <vt:lpstr>Arial</vt:lpstr>
      <vt:lpstr>Times New Roman</vt:lpstr>
      <vt:lpstr>Wingdings</vt:lpstr>
      <vt:lpstr>Papel de arroz</vt:lpstr>
      <vt:lpstr>CDraw5</vt:lpstr>
      <vt:lpstr>Apresentação do PowerPoint</vt:lpstr>
      <vt:lpstr>CIÊNCIA E FÉ Cartas – 1613 a 1616</vt:lpstr>
      <vt:lpstr>CIÊNCIA E FÉ Cartas de Galileu sobre o acordo do sistema copernicano com a Bíblia</vt:lpstr>
      <vt:lpstr>CIÊNCIA E FÉ Cartas de Galileu sobre o acordo do sistema copernicano com a Bíblia</vt:lpstr>
      <vt:lpstr>PASSAGENS BÍBLICAS A FAVOR DO GEOCENTRISMO Salmos 18, 2-7 Hino dos céus</vt:lpstr>
      <vt:lpstr>PASSAGENS BÍBLICAS A FAVOR DO GEOCENTRISMO Salmos 103, 1-5 e 19 Criação da luz, do céu e da terra</vt:lpstr>
      <vt:lpstr>PASSAGENS BÍBLICAS A FAVOR DO GEOCENTRISMO Eclesiastes 1, 1-5 Introito</vt:lpstr>
      <vt:lpstr>PASSAGENS BÍBLICAS A FAVOR DO GEOCENTRISMO Josué 10, 11-14 Derrota dos cinco reis da coalizão meridional</vt:lpstr>
      <vt:lpstr>CARTA A MONSENHOR PIERO DINI 23 de março de 1615</vt:lpstr>
      <vt:lpstr>CARTA A MONSENHOR PIERO DINI 23 de março de 1615</vt:lpstr>
      <vt:lpstr>CARTA A MONSENHOR PIERO DINI 23 de março de 1615</vt:lpstr>
      <vt:lpstr>CARTA A MONSENHOR PIERO DINI 23 de março de 1615</vt:lpstr>
      <vt:lpstr>CARTA A MONSENHOR PIERO DINI 23 de março de 1615</vt:lpstr>
      <vt:lpstr>CARTA A MONSENHOR PIERO DINI 23 de março de 1615</vt:lpstr>
      <vt:lpstr>A REAÇÃO DA IGREJA</vt:lpstr>
      <vt:lpstr>A REAÇÃO DA IGREJA</vt:lpstr>
      <vt:lpstr>A CARTA DO CARDEAL BELARMINO</vt:lpstr>
      <vt:lpstr>A CARTA DO CARDEAL BELARMINO</vt:lpstr>
      <vt:lpstr>A CARTA DO CARDEAL BELARMINO</vt:lpstr>
      <vt:lpstr>A CARTA DO CARDEAL BELARMINO</vt:lpstr>
      <vt:lpstr>A CARTA DO CARDEAL BELARMINO</vt:lpstr>
      <vt:lpstr>A CARTA DO CARDEAL BELARMINO</vt:lpstr>
      <vt:lpstr>A CARTA DO CARDEAL BELARMINO</vt:lpstr>
      <vt:lpstr>A CONDENAÇÃO DE 1616</vt:lpstr>
      <vt:lpstr>O INDEX LIBRORUM PROHIBITORUM</vt:lpstr>
      <vt:lpstr>O INDEX LIBRORUM PROHIBITORUM</vt:lpstr>
      <vt:lpstr>O INDEX LIBRORUM PROHIBITORUM</vt:lpstr>
      <vt:lpstr>O INDEX LIBRORUM PROHIBITORUM (Reversões)</vt:lpstr>
      <vt:lpstr>O INDEX LIBRORUM PROHIBITORUM (Não-Inclusões)</vt:lpstr>
      <vt:lpstr>Apresentação do PowerPoint</vt:lpstr>
      <vt:lpstr>FAHRENHEIT 451</vt:lpstr>
      <vt:lpstr>ALGUMAS OBRAS DE RAY BRADBURY</vt:lpstr>
      <vt:lpstr>FAHRENHEIT 451 (filme)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uso pessoal</dc:creator>
  <cp:lastModifiedBy>Daniel</cp:lastModifiedBy>
  <cp:revision>609</cp:revision>
  <dcterms:created xsi:type="dcterms:W3CDTF">2004-05-20T16:07:03Z</dcterms:created>
  <dcterms:modified xsi:type="dcterms:W3CDTF">2017-06-29T23:28:53Z</dcterms:modified>
</cp:coreProperties>
</file>