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97"/>
  </p:notesMasterIdLst>
  <p:sldIdLst>
    <p:sldId id="274" r:id="rId2"/>
    <p:sldId id="441" r:id="rId3"/>
    <p:sldId id="442" r:id="rId4"/>
    <p:sldId id="272" r:id="rId5"/>
    <p:sldId id="539" r:id="rId6"/>
    <p:sldId id="540" r:id="rId7"/>
    <p:sldId id="541" r:id="rId8"/>
    <p:sldId id="542" r:id="rId9"/>
    <p:sldId id="543" r:id="rId10"/>
    <p:sldId id="544" r:id="rId11"/>
    <p:sldId id="256" r:id="rId12"/>
    <p:sldId id="545" r:id="rId13"/>
    <p:sldId id="261" r:id="rId14"/>
    <p:sldId id="546" r:id="rId15"/>
    <p:sldId id="288" r:id="rId16"/>
    <p:sldId id="289" r:id="rId17"/>
    <p:sldId id="262" r:id="rId18"/>
    <p:sldId id="260" r:id="rId19"/>
    <p:sldId id="257" r:id="rId20"/>
    <p:sldId id="294" r:id="rId21"/>
    <p:sldId id="547" r:id="rId22"/>
    <p:sldId id="259" r:id="rId23"/>
    <p:sldId id="258" r:id="rId24"/>
    <p:sldId id="548" r:id="rId25"/>
    <p:sldId id="263" r:id="rId26"/>
    <p:sldId id="549" r:id="rId27"/>
    <p:sldId id="550" r:id="rId28"/>
    <p:sldId id="551" r:id="rId29"/>
    <p:sldId id="552" r:id="rId30"/>
    <p:sldId id="553" r:id="rId31"/>
    <p:sldId id="554" r:id="rId32"/>
    <p:sldId id="555" r:id="rId33"/>
    <p:sldId id="273" r:id="rId34"/>
    <p:sldId id="556" r:id="rId35"/>
    <p:sldId id="275" r:id="rId36"/>
    <p:sldId id="557" r:id="rId37"/>
    <p:sldId id="558" r:id="rId38"/>
    <p:sldId id="559" r:id="rId39"/>
    <p:sldId id="560" r:id="rId40"/>
    <p:sldId id="284" r:id="rId41"/>
    <p:sldId id="561" r:id="rId42"/>
    <p:sldId id="562" r:id="rId43"/>
    <p:sldId id="291" r:id="rId44"/>
    <p:sldId id="563" r:id="rId45"/>
    <p:sldId id="297" r:id="rId46"/>
    <p:sldId id="564" r:id="rId47"/>
    <p:sldId id="565" r:id="rId48"/>
    <p:sldId id="566" r:id="rId49"/>
    <p:sldId id="567" r:id="rId50"/>
    <p:sldId id="568" r:id="rId51"/>
    <p:sldId id="286" r:id="rId52"/>
    <p:sldId id="290" r:id="rId53"/>
    <p:sldId id="569" r:id="rId54"/>
    <p:sldId id="570" r:id="rId55"/>
    <p:sldId id="571" r:id="rId56"/>
    <p:sldId id="572" r:id="rId57"/>
    <p:sldId id="573" r:id="rId58"/>
    <p:sldId id="574" r:id="rId59"/>
    <p:sldId id="575" r:id="rId60"/>
    <p:sldId id="285" r:id="rId61"/>
    <p:sldId id="576" r:id="rId62"/>
    <p:sldId id="577" r:id="rId63"/>
    <p:sldId id="578" r:id="rId64"/>
    <p:sldId id="579" r:id="rId65"/>
    <p:sldId id="580" r:id="rId66"/>
    <p:sldId id="287" r:id="rId67"/>
    <p:sldId id="581" r:id="rId68"/>
    <p:sldId id="582" r:id="rId69"/>
    <p:sldId id="583" r:id="rId70"/>
    <p:sldId id="584" r:id="rId71"/>
    <p:sldId id="585" r:id="rId72"/>
    <p:sldId id="586" r:id="rId73"/>
    <p:sldId id="587" r:id="rId74"/>
    <p:sldId id="588" r:id="rId75"/>
    <p:sldId id="589" r:id="rId76"/>
    <p:sldId id="590" r:id="rId77"/>
    <p:sldId id="292" r:id="rId78"/>
    <p:sldId id="295" r:id="rId79"/>
    <p:sldId id="296" r:id="rId80"/>
    <p:sldId id="591" r:id="rId81"/>
    <p:sldId id="592" r:id="rId82"/>
    <p:sldId id="593" r:id="rId83"/>
    <p:sldId id="293" r:id="rId84"/>
    <p:sldId id="594" r:id="rId85"/>
    <p:sldId id="595" r:id="rId86"/>
    <p:sldId id="298" r:id="rId87"/>
    <p:sldId id="530" r:id="rId88"/>
    <p:sldId id="531" r:id="rId89"/>
    <p:sldId id="532" r:id="rId90"/>
    <p:sldId id="533" r:id="rId91"/>
    <p:sldId id="534" r:id="rId92"/>
    <p:sldId id="535" r:id="rId93"/>
    <p:sldId id="536" r:id="rId94"/>
    <p:sldId id="537" r:id="rId95"/>
    <p:sldId id="538" r:id="rId96"/>
  </p:sldIdLst>
  <p:sldSz cx="3959225" cy="575945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6171"/>
    <a:srgbClr val="FF0066"/>
    <a:srgbClr val="9900FF"/>
    <a:srgbClr val="FF3300"/>
    <a:srgbClr val="3399FF"/>
    <a:srgbClr val="FF33C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313D43-0ECF-4470-85B8-C6515D7FC0C4}" v="1" dt="2025-02-08T21:16:06.0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95" autoAdjust="0"/>
    <p:restoredTop sz="94660"/>
  </p:normalViewPr>
  <p:slideViewPr>
    <p:cSldViewPr snapToGrid="0">
      <p:cViewPr varScale="1">
        <p:scale>
          <a:sx n="174" d="100"/>
          <a:sy n="174" d="100"/>
        </p:scale>
        <p:origin x="4674" y="3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microsoft.com/office/2016/11/relationships/changesInfo" Target="changesInfos/changesInfo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ardo Francisco pereira" userId="ca978f66ec59ca09" providerId="LiveId" clId="{A7313D43-0ECF-4470-85B8-C6515D7FC0C4}"/>
    <pc:docChg chg="addSld modSld">
      <pc:chgData name="Ricardo Francisco pereira" userId="ca978f66ec59ca09" providerId="LiveId" clId="{A7313D43-0ECF-4470-85B8-C6515D7FC0C4}" dt="2025-02-08T21:16:06.052" v="58"/>
      <pc:docMkLst>
        <pc:docMk/>
      </pc:docMkLst>
      <pc:sldChg chg="modSp mod">
        <pc:chgData name="Ricardo Francisco pereira" userId="ca978f66ec59ca09" providerId="LiveId" clId="{A7313D43-0ECF-4470-85B8-C6515D7FC0C4}" dt="2025-02-08T19:55:45.531" v="57" actId="20577"/>
        <pc:sldMkLst>
          <pc:docMk/>
          <pc:sldMk cId="1364097011" sldId="274"/>
        </pc:sldMkLst>
        <pc:spChg chg="mod">
          <ac:chgData name="Ricardo Francisco pereira" userId="ca978f66ec59ca09" providerId="LiveId" clId="{A7313D43-0ECF-4470-85B8-C6515D7FC0C4}" dt="2025-02-08T19:55:45.531" v="57" actId="20577"/>
          <ac:spMkLst>
            <pc:docMk/>
            <pc:sldMk cId="1364097011" sldId="274"/>
            <ac:spMk id="12" creationId="{07E97BD2-5CB5-6218-F38F-9BD8DDA4212F}"/>
          </ac:spMkLst>
        </pc:spChg>
      </pc:sldChg>
      <pc:sldChg chg="add">
        <pc:chgData name="Ricardo Francisco pereira" userId="ca978f66ec59ca09" providerId="LiveId" clId="{A7313D43-0ECF-4470-85B8-C6515D7FC0C4}" dt="2025-02-08T21:16:06.052" v="58"/>
        <pc:sldMkLst>
          <pc:docMk/>
          <pc:sldMk cId="2194111098" sldId="298"/>
        </pc:sldMkLst>
      </pc:sldChg>
      <pc:sldChg chg="modSp mod">
        <pc:chgData name="Ricardo Francisco pereira" userId="ca978f66ec59ca09" providerId="LiveId" clId="{A7313D43-0ECF-4470-85B8-C6515D7FC0C4}" dt="2025-02-08T00:48:05.100" v="50" actId="20577"/>
        <pc:sldMkLst>
          <pc:docMk/>
          <pc:sldMk cId="1844524784" sldId="442"/>
        </pc:sldMkLst>
        <pc:spChg chg="mod">
          <ac:chgData name="Ricardo Francisco pereira" userId="ca978f66ec59ca09" providerId="LiveId" clId="{A7313D43-0ECF-4470-85B8-C6515D7FC0C4}" dt="2025-02-08T00:48:05.100" v="50" actId="20577"/>
          <ac:spMkLst>
            <pc:docMk/>
            <pc:sldMk cId="1844524784" sldId="442"/>
            <ac:spMk id="2" creationId="{DB2EC2E2-75A7-602B-264E-B605996B6E12}"/>
          </ac:spMkLst>
        </pc:spChg>
      </pc:sldChg>
      <pc:sldChg chg="modSp mod">
        <pc:chgData name="Ricardo Francisco pereira" userId="ca978f66ec59ca09" providerId="LiveId" clId="{A7313D43-0ECF-4470-85B8-C6515D7FC0C4}" dt="2025-02-08T00:47:23.334" v="0" actId="255"/>
        <pc:sldMkLst>
          <pc:docMk/>
          <pc:sldMk cId="347234612" sldId="541"/>
        </pc:sldMkLst>
        <pc:spChg chg="mod">
          <ac:chgData name="Ricardo Francisco pereira" userId="ca978f66ec59ca09" providerId="LiveId" clId="{A7313D43-0ECF-4470-85B8-C6515D7FC0C4}" dt="2025-02-08T00:47:23.334" v="0" actId="255"/>
          <ac:spMkLst>
            <pc:docMk/>
            <pc:sldMk cId="347234612" sldId="541"/>
            <ac:spMk id="2" creationId="{ABDB29C5-E156-A722-0FA9-C836FB526A35}"/>
          </ac:spMkLst>
        </pc:spChg>
      </pc:sldChg>
      <pc:sldChg chg="modSp mod">
        <pc:chgData name="Ricardo Francisco pereira" userId="ca978f66ec59ca09" providerId="LiveId" clId="{A7313D43-0ECF-4470-85B8-C6515D7FC0C4}" dt="2025-02-08T00:47:35.309" v="1" actId="6549"/>
        <pc:sldMkLst>
          <pc:docMk/>
          <pc:sldMk cId="1813972257" sldId="542"/>
        </pc:sldMkLst>
        <pc:spChg chg="mod">
          <ac:chgData name="Ricardo Francisco pereira" userId="ca978f66ec59ca09" providerId="LiveId" clId="{A7313D43-0ECF-4470-85B8-C6515D7FC0C4}" dt="2025-02-08T00:47:35.309" v="1" actId="6549"/>
          <ac:spMkLst>
            <pc:docMk/>
            <pc:sldMk cId="1813972257" sldId="542"/>
            <ac:spMk id="2" creationId="{30F6A712-5BC5-10F1-80BF-DC1AB5B443C1}"/>
          </ac:spMkLst>
        </pc:spChg>
      </pc:sldChg>
      <pc:sldChg chg="add">
        <pc:chgData name="Ricardo Francisco pereira" userId="ca978f66ec59ca09" providerId="LiveId" clId="{A7313D43-0ECF-4470-85B8-C6515D7FC0C4}" dt="2025-02-08T21:16:06.052" v="58"/>
        <pc:sldMkLst>
          <pc:docMk/>
          <pc:sldMk cId="2344177687" sldId="594"/>
        </pc:sldMkLst>
      </pc:sldChg>
      <pc:sldChg chg="add">
        <pc:chgData name="Ricardo Francisco pereira" userId="ca978f66ec59ca09" providerId="LiveId" clId="{A7313D43-0ECF-4470-85B8-C6515D7FC0C4}" dt="2025-02-08T21:16:06.052" v="58"/>
        <pc:sldMkLst>
          <pc:docMk/>
          <pc:sldMk cId="1664370731" sldId="59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1DA6DC-1370-423E-A4C4-ADF9ADD6180B}" type="datetimeFigureOut">
              <a:rPr lang="pt-BR" smtClean="0"/>
              <a:t>08/02/2025</a:t>
            </a:fld>
            <a:endParaRPr lang="pt-BR"/>
          </a:p>
        </p:txBody>
      </p:sp>
      <p:sp>
        <p:nvSpPr>
          <p:cNvPr id="4" name="Espaço Reservado para Imagem de Slide 3"/>
          <p:cNvSpPr>
            <a:spLocks noGrp="1" noRot="1" noChangeAspect="1"/>
          </p:cNvSpPr>
          <p:nvPr>
            <p:ph type="sldImg" idx="2"/>
          </p:nvPr>
        </p:nvSpPr>
        <p:spPr>
          <a:xfrm>
            <a:off x="2368550" y="1143000"/>
            <a:ext cx="21209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50D259-019E-4B48-9D69-D6E1E57519E8}" type="slidenum">
              <a:rPr lang="pt-BR" smtClean="0"/>
              <a:t>‹nº›</a:t>
            </a:fld>
            <a:endParaRPr lang="pt-BR"/>
          </a:p>
        </p:txBody>
      </p:sp>
    </p:spTree>
    <p:extLst>
      <p:ext uri="{BB962C8B-B14F-4D97-AF65-F5344CB8AC3E}">
        <p14:creationId xmlns:p14="http://schemas.microsoft.com/office/powerpoint/2010/main" val="224233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a:extLst>
            <a:ext uri="{FF2B5EF4-FFF2-40B4-BE49-F238E27FC236}">
              <a16:creationId xmlns:a16="http://schemas.microsoft.com/office/drawing/2014/main" id="{46E3B4C0-1C16-62E4-30BA-41EF67FEEF66}"/>
            </a:ext>
          </a:extLst>
        </p:cNvPr>
        <p:cNvGrpSpPr/>
        <p:nvPr/>
      </p:nvGrpSpPr>
      <p:grpSpPr>
        <a:xfrm>
          <a:off x="0" y="0"/>
          <a:ext cx="0" cy="0"/>
          <a:chOff x="0" y="0"/>
          <a:chExt cx="0" cy="0"/>
        </a:xfrm>
      </p:grpSpPr>
      <p:sp>
        <p:nvSpPr>
          <p:cNvPr id="109" name="Google Shape;109;g2fc749bb23d_0_84:notes">
            <a:extLst>
              <a:ext uri="{FF2B5EF4-FFF2-40B4-BE49-F238E27FC236}">
                <a16:creationId xmlns:a16="http://schemas.microsoft.com/office/drawing/2014/main" id="{0053C70A-23C9-9701-FADB-AC9C94C9FC0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g2fc749bb23d_0_84:notes">
            <a:extLst>
              <a:ext uri="{FF2B5EF4-FFF2-40B4-BE49-F238E27FC236}">
                <a16:creationId xmlns:a16="http://schemas.microsoft.com/office/drawing/2014/main" id="{5B268AD6-0F88-1D36-7BAD-CE291A85AC56}"/>
              </a:ext>
            </a:extLst>
          </p:cNvPr>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2607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7460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a:extLst>
            <a:ext uri="{FF2B5EF4-FFF2-40B4-BE49-F238E27FC236}">
              <a16:creationId xmlns:a16="http://schemas.microsoft.com/office/drawing/2014/main" id="{793BA04B-12C3-3407-9439-F3F97C422766}"/>
            </a:ext>
          </a:extLst>
        </p:cNvPr>
        <p:cNvGrpSpPr/>
        <p:nvPr/>
      </p:nvGrpSpPr>
      <p:grpSpPr>
        <a:xfrm>
          <a:off x="0" y="0"/>
          <a:ext cx="0" cy="0"/>
          <a:chOff x="0" y="0"/>
          <a:chExt cx="0" cy="0"/>
        </a:xfrm>
      </p:grpSpPr>
      <p:sp>
        <p:nvSpPr>
          <p:cNvPr id="111" name="Google Shape;111;g2fc7bf41b84_0_30:notes">
            <a:extLst>
              <a:ext uri="{FF2B5EF4-FFF2-40B4-BE49-F238E27FC236}">
                <a16:creationId xmlns:a16="http://schemas.microsoft.com/office/drawing/2014/main" id="{25AAB747-FC50-E70E-9695-C323D5EAB8F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g2fc7bf41b84_0_30:notes">
            <a:extLst>
              <a:ext uri="{FF2B5EF4-FFF2-40B4-BE49-F238E27FC236}">
                <a16:creationId xmlns:a16="http://schemas.microsoft.com/office/drawing/2014/main" id="{428F40A1-18D5-976A-E457-31A2EBD870B7}"/>
              </a:ext>
            </a:extLst>
          </p:cNvPr>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829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d468c2413d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g2d468c2413d_0_21: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a:extLst>
            <a:ext uri="{FF2B5EF4-FFF2-40B4-BE49-F238E27FC236}">
              <a16:creationId xmlns:a16="http://schemas.microsoft.com/office/drawing/2014/main" id="{BE28216D-6224-EB19-6AF3-845DCCEBCAF0}"/>
            </a:ext>
          </a:extLst>
        </p:cNvPr>
        <p:cNvGrpSpPr/>
        <p:nvPr/>
      </p:nvGrpSpPr>
      <p:grpSpPr>
        <a:xfrm>
          <a:off x="0" y="0"/>
          <a:ext cx="0" cy="0"/>
          <a:chOff x="0" y="0"/>
          <a:chExt cx="0" cy="0"/>
        </a:xfrm>
      </p:grpSpPr>
      <p:sp>
        <p:nvSpPr>
          <p:cNvPr id="111" name="Google Shape;111;g2fc7bf41b84_0_30:notes">
            <a:extLst>
              <a:ext uri="{FF2B5EF4-FFF2-40B4-BE49-F238E27FC236}">
                <a16:creationId xmlns:a16="http://schemas.microsoft.com/office/drawing/2014/main" id="{2152C255-21DE-19D6-689F-B8FAE5979ED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g2fc7bf41b84_0_30:notes">
            <a:extLst>
              <a:ext uri="{FF2B5EF4-FFF2-40B4-BE49-F238E27FC236}">
                <a16:creationId xmlns:a16="http://schemas.microsoft.com/office/drawing/2014/main" id="{AF1F189C-C9E1-B95B-2B71-F095B459CAC7}"/>
              </a:ext>
            </a:extLst>
          </p:cNvPr>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3578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d468c2413d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g2d468c2413d_0_21: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fc749bb23d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g2fc749bb23d_0_73: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a:extLst>
            <a:ext uri="{FF2B5EF4-FFF2-40B4-BE49-F238E27FC236}">
              <a16:creationId xmlns:a16="http://schemas.microsoft.com/office/drawing/2014/main" id="{2893D646-B1A1-D531-6E5A-C873E452D988}"/>
            </a:ext>
          </a:extLst>
        </p:cNvPr>
        <p:cNvGrpSpPr/>
        <p:nvPr/>
      </p:nvGrpSpPr>
      <p:grpSpPr>
        <a:xfrm>
          <a:off x="0" y="0"/>
          <a:ext cx="0" cy="0"/>
          <a:chOff x="0" y="0"/>
          <a:chExt cx="0" cy="0"/>
        </a:xfrm>
      </p:grpSpPr>
      <p:sp>
        <p:nvSpPr>
          <p:cNvPr id="109" name="Google Shape;109;g2fc749bb23d_0_84:notes">
            <a:extLst>
              <a:ext uri="{FF2B5EF4-FFF2-40B4-BE49-F238E27FC236}">
                <a16:creationId xmlns:a16="http://schemas.microsoft.com/office/drawing/2014/main" id="{914409D8-F7B9-9814-EF6E-101FFB57931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g2fc749bb23d_0_84:notes">
            <a:extLst>
              <a:ext uri="{FF2B5EF4-FFF2-40B4-BE49-F238E27FC236}">
                <a16:creationId xmlns:a16="http://schemas.microsoft.com/office/drawing/2014/main" id="{EBB733D1-FE42-E4CC-B46E-607B56C08277}"/>
              </a:ext>
            </a:extLst>
          </p:cNvPr>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8657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fc7bf41b8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g2fc7bf41b84_0_18: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fc749bb23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g2fc749bb23d_0_5: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1" name="Google Shape;91;p3: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d468c2413d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g2d468c2413d_0_30: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fc749bb23d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g2fc749bb23d_0_31: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3: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d468c2413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g2d468c2413d_0_30: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a:extLst>
            <a:ext uri="{FF2B5EF4-FFF2-40B4-BE49-F238E27FC236}">
              <a16:creationId xmlns:a16="http://schemas.microsoft.com/office/drawing/2014/main" id="{C0B2C683-F654-C914-CFC7-F5791AB9C90E}"/>
            </a:ext>
          </a:extLst>
        </p:cNvPr>
        <p:cNvGrpSpPr/>
        <p:nvPr/>
      </p:nvGrpSpPr>
      <p:grpSpPr>
        <a:xfrm>
          <a:off x="0" y="0"/>
          <a:ext cx="0" cy="0"/>
          <a:chOff x="0" y="0"/>
          <a:chExt cx="0" cy="0"/>
        </a:xfrm>
      </p:grpSpPr>
      <p:sp>
        <p:nvSpPr>
          <p:cNvPr id="109" name="Google Shape;109;g2fc749bb23d_0_84:notes">
            <a:extLst>
              <a:ext uri="{FF2B5EF4-FFF2-40B4-BE49-F238E27FC236}">
                <a16:creationId xmlns:a16="http://schemas.microsoft.com/office/drawing/2014/main" id="{2BC89DCC-753D-8E17-E8DE-94B1D233775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g2fc749bb23d_0_84:notes">
            <a:extLst>
              <a:ext uri="{FF2B5EF4-FFF2-40B4-BE49-F238E27FC236}">
                <a16:creationId xmlns:a16="http://schemas.microsoft.com/office/drawing/2014/main" id="{8D669864-CBE2-6F25-0B7B-53E171BD56E4}"/>
              </a:ext>
            </a:extLst>
          </p:cNvPr>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6247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3: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4: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3: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4: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fc749bb23d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g2fc749bb23d_0_41: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fc749bb23d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g2fc749bb23d_0_41: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fc749bb23d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g2fc749bb23d_0_18: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a:extLst>
            <a:ext uri="{FF2B5EF4-FFF2-40B4-BE49-F238E27FC236}">
              <a16:creationId xmlns:a16="http://schemas.microsoft.com/office/drawing/2014/main" id="{1112F143-96B7-DD94-ED0F-FCA7653D12D1}"/>
            </a:ext>
          </a:extLst>
        </p:cNvPr>
        <p:cNvGrpSpPr/>
        <p:nvPr/>
      </p:nvGrpSpPr>
      <p:grpSpPr>
        <a:xfrm>
          <a:off x="0" y="0"/>
          <a:ext cx="0" cy="0"/>
          <a:chOff x="0" y="0"/>
          <a:chExt cx="0" cy="0"/>
        </a:xfrm>
      </p:grpSpPr>
      <p:sp>
        <p:nvSpPr>
          <p:cNvPr id="109" name="Google Shape;109;g2fc749bb23d_0_84:notes">
            <a:extLst>
              <a:ext uri="{FF2B5EF4-FFF2-40B4-BE49-F238E27FC236}">
                <a16:creationId xmlns:a16="http://schemas.microsoft.com/office/drawing/2014/main" id="{3FDF8626-BBEC-5AAD-FA0A-BEAE64FF266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g2fc749bb23d_0_84:notes">
            <a:extLst>
              <a:ext uri="{FF2B5EF4-FFF2-40B4-BE49-F238E27FC236}">
                <a16:creationId xmlns:a16="http://schemas.microsoft.com/office/drawing/2014/main" id="{CF66EF3C-AF83-B036-60EC-DBDE17F3054C}"/>
              </a:ext>
            </a:extLst>
          </p:cNvPr>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63769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fc749bb23d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g2fc749bb23d_0_52: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fc749bb23d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g2fc749bb23d_0_84: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fc7bf41b8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g2fc7bf41b84_0_6: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fc749bb23d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g2fc749bb23d_0_84: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fc7bf41b8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g2fc7bf41b84_0_30: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a:extLst>
            <a:ext uri="{FF2B5EF4-FFF2-40B4-BE49-F238E27FC236}">
              <a16:creationId xmlns:a16="http://schemas.microsoft.com/office/drawing/2014/main" id="{F67F0EFA-AC25-BA66-9D5D-9BF616186D35}"/>
            </a:ext>
          </a:extLst>
        </p:cNvPr>
        <p:cNvGrpSpPr/>
        <p:nvPr/>
      </p:nvGrpSpPr>
      <p:grpSpPr>
        <a:xfrm>
          <a:off x="0" y="0"/>
          <a:ext cx="0" cy="0"/>
          <a:chOff x="0" y="0"/>
          <a:chExt cx="0" cy="0"/>
        </a:xfrm>
      </p:grpSpPr>
      <p:sp>
        <p:nvSpPr>
          <p:cNvPr id="111" name="Google Shape;111;g2fc7bf41b84_0_30:notes">
            <a:extLst>
              <a:ext uri="{FF2B5EF4-FFF2-40B4-BE49-F238E27FC236}">
                <a16:creationId xmlns:a16="http://schemas.microsoft.com/office/drawing/2014/main" id="{78ED6970-8EDB-E154-F19D-7CA4C828202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g2fc7bf41b84_0_30:notes">
            <a:extLst>
              <a:ext uri="{FF2B5EF4-FFF2-40B4-BE49-F238E27FC236}">
                <a16:creationId xmlns:a16="http://schemas.microsoft.com/office/drawing/2014/main" id="{FDA75046-D519-09DE-9B3D-F834319DAC4A}"/>
              </a:ext>
            </a:extLst>
          </p:cNvPr>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5212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a:extLst>
            <a:ext uri="{FF2B5EF4-FFF2-40B4-BE49-F238E27FC236}">
              <a16:creationId xmlns:a16="http://schemas.microsoft.com/office/drawing/2014/main" id="{7AAA6F69-E558-8B57-0724-24ECC1F991AF}"/>
            </a:ext>
          </a:extLst>
        </p:cNvPr>
        <p:cNvGrpSpPr/>
        <p:nvPr/>
      </p:nvGrpSpPr>
      <p:grpSpPr>
        <a:xfrm>
          <a:off x="0" y="0"/>
          <a:ext cx="0" cy="0"/>
          <a:chOff x="0" y="0"/>
          <a:chExt cx="0" cy="0"/>
        </a:xfrm>
      </p:grpSpPr>
      <p:sp>
        <p:nvSpPr>
          <p:cNvPr id="111" name="Google Shape;111;g2fc7bf41b84_0_30:notes">
            <a:extLst>
              <a:ext uri="{FF2B5EF4-FFF2-40B4-BE49-F238E27FC236}">
                <a16:creationId xmlns:a16="http://schemas.microsoft.com/office/drawing/2014/main" id="{DD9CA977-038F-E0BA-7A70-E8352186DF6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g2fc7bf41b84_0_30:notes">
            <a:extLst>
              <a:ext uri="{FF2B5EF4-FFF2-40B4-BE49-F238E27FC236}">
                <a16:creationId xmlns:a16="http://schemas.microsoft.com/office/drawing/2014/main" id="{1DE51339-CB66-2E41-7175-2766E2E65DF4}"/>
              </a:ext>
            </a:extLst>
          </p:cNvPr>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7860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1: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d468c2413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g2d468c2413d_0_12: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3233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fc749bb23d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g2fc749bb23d_0_73: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8241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fc749bb23d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g2fc749bb23d_0_52: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8776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96942" y="942577"/>
            <a:ext cx="3365341" cy="2005142"/>
          </a:xfrm>
        </p:spPr>
        <p:txBody>
          <a:bodyPr anchor="b"/>
          <a:lstStyle>
            <a:lvl1pPr algn="ctr">
              <a:defRPr sz="2598"/>
            </a:lvl1pPr>
          </a:lstStyle>
          <a:p>
            <a:r>
              <a:rPr lang="pt-BR"/>
              <a:t>Clique para editar o título Mestre</a:t>
            </a:r>
            <a:endParaRPr lang="en-US" dirty="0"/>
          </a:p>
        </p:txBody>
      </p:sp>
      <p:sp>
        <p:nvSpPr>
          <p:cNvPr id="3" name="Subtitle 2"/>
          <p:cNvSpPr>
            <a:spLocks noGrp="1"/>
          </p:cNvSpPr>
          <p:nvPr>
            <p:ph type="subTitle" idx="1"/>
          </p:nvPr>
        </p:nvSpPr>
        <p:spPr>
          <a:xfrm>
            <a:off x="494903" y="3025045"/>
            <a:ext cx="2969419" cy="1390533"/>
          </a:xfrm>
        </p:spPr>
        <p:txBody>
          <a:bodyPr/>
          <a:lstStyle>
            <a:lvl1pPr marL="0" indent="0" algn="ctr">
              <a:buNone/>
              <a:defRPr sz="1039"/>
            </a:lvl1pPr>
            <a:lvl2pPr marL="197968" indent="0" algn="ctr">
              <a:buNone/>
              <a:defRPr sz="866"/>
            </a:lvl2pPr>
            <a:lvl3pPr marL="395935" indent="0" algn="ctr">
              <a:buNone/>
              <a:defRPr sz="779"/>
            </a:lvl3pPr>
            <a:lvl4pPr marL="593903" indent="0" algn="ctr">
              <a:buNone/>
              <a:defRPr sz="693"/>
            </a:lvl4pPr>
            <a:lvl5pPr marL="791870" indent="0" algn="ctr">
              <a:buNone/>
              <a:defRPr sz="693"/>
            </a:lvl5pPr>
            <a:lvl6pPr marL="989838" indent="0" algn="ctr">
              <a:buNone/>
              <a:defRPr sz="693"/>
            </a:lvl6pPr>
            <a:lvl7pPr marL="1187806" indent="0" algn="ctr">
              <a:buNone/>
              <a:defRPr sz="693"/>
            </a:lvl7pPr>
            <a:lvl8pPr marL="1385773" indent="0" algn="ctr">
              <a:buNone/>
              <a:defRPr sz="693"/>
            </a:lvl8pPr>
            <a:lvl9pPr marL="1583741" indent="0" algn="ctr">
              <a:buNone/>
              <a:defRPr sz="693"/>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E96E4E89-61B5-401D-82A1-AF92394E00EF}" type="datetimeFigureOut">
              <a:rPr lang="pt-BR" smtClean="0"/>
              <a:t>08/02/2025</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E62452EA-704A-40F6-8A0E-0BD635DEBDE4}" type="slidenum">
              <a:rPr lang="pt-BR" smtClean="0"/>
              <a:t>‹nº›</a:t>
            </a:fld>
            <a:endParaRPr lang="pt-BR" dirty="0"/>
          </a:p>
        </p:txBody>
      </p:sp>
    </p:spTree>
    <p:extLst>
      <p:ext uri="{BB962C8B-B14F-4D97-AF65-F5344CB8AC3E}">
        <p14:creationId xmlns:p14="http://schemas.microsoft.com/office/powerpoint/2010/main" val="2166374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E96E4E89-61B5-401D-82A1-AF92394E00EF}" type="datetimeFigureOut">
              <a:rPr lang="pt-BR" smtClean="0"/>
              <a:t>08/02/2025</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E62452EA-704A-40F6-8A0E-0BD635DEBDE4}" type="slidenum">
              <a:rPr lang="pt-BR" smtClean="0"/>
              <a:t>‹nº›</a:t>
            </a:fld>
            <a:endParaRPr lang="pt-BR" dirty="0"/>
          </a:p>
        </p:txBody>
      </p:sp>
    </p:spTree>
    <p:extLst>
      <p:ext uri="{BB962C8B-B14F-4D97-AF65-F5344CB8AC3E}">
        <p14:creationId xmlns:p14="http://schemas.microsoft.com/office/powerpoint/2010/main" val="421922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33321" y="306637"/>
            <a:ext cx="853708" cy="488086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272197" y="306637"/>
            <a:ext cx="2511633" cy="488086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E96E4E89-61B5-401D-82A1-AF92394E00EF}" type="datetimeFigureOut">
              <a:rPr lang="pt-BR" smtClean="0"/>
              <a:t>08/02/2025</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E62452EA-704A-40F6-8A0E-0BD635DEBDE4}" type="slidenum">
              <a:rPr lang="pt-BR" smtClean="0"/>
              <a:t>‹nº›</a:t>
            </a:fld>
            <a:endParaRPr lang="pt-BR" dirty="0"/>
          </a:p>
        </p:txBody>
      </p:sp>
    </p:spTree>
    <p:extLst>
      <p:ext uri="{BB962C8B-B14F-4D97-AF65-F5344CB8AC3E}">
        <p14:creationId xmlns:p14="http://schemas.microsoft.com/office/powerpoint/2010/main" val="2690414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E96E4E89-61B5-401D-82A1-AF92394E00EF}" type="datetimeFigureOut">
              <a:rPr lang="pt-BR" smtClean="0"/>
              <a:t>08/02/2025</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E62452EA-704A-40F6-8A0E-0BD635DEBDE4}" type="slidenum">
              <a:rPr lang="pt-BR" smtClean="0"/>
              <a:t>‹nº›</a:t>
            </a:fld>
            <a:endParaRPr lang="pt-BR" dirty="0"/>
          </a:p>
        </p:txBody>
      </p:sp>
    </p:spTree>
    <p:extLst>
      <p:ext uri="{BB962C8B-B14F-4D97-AF65-F5344CB8AC3E}">
        <p14:creationId xmlns:p14="http://schemas.microsoft.com/office/powerpoint/2010/main" val="3797389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270135" y="1435864"/>
            <a:ext cx="3414832" cy="2395771"/>
          </a:xfrm>
        </p:spPr>
        <p:txBody>
          <a:bodyPr anchor="b"/>
          <a:lstStyle>
            <a:lvl1pPr>
              <a:defRPr sz="2598"/>
            </a:lvl1pPr>
          </a:lstStyle>
          <a:p>
            <a:r>
              <a:rPr lang="pt-BR"/>
              <a:t>Clique para editar o título Mestre</a:t>
            </a:r>
            <a:endParaRPr lang="en-US" dirty="0"/>
          </a:p>
        </p:txBody>
      </p:sp>
      <p:sp>
        <p:nvSpPr>
          <p:cNvPr id="3" name="Text Placeholder 2"/>
          <p:cNvSpPr>
            <a:spLocks noGrp="1"/>
          </p:cNvSpPr>
          <p:nvPr>
            <p:ph type="body" idx="1"/>
          </p:nvPr>
        </p:nvSpPr>
        <p:spPr>
          <a:xfrm>
            <a:off x="270135" y="3854300"/>
            <a:ext cx="3414832" cy="1259879"/>
          </a:xfrm>
        </p:spPr>
        <p:txBody>
          <a:bodyPr/>
          <a:lstStyle>
            <a:lvl1pPr marL="0" indent="0">
              <a:buNone/>
              <a:defRPr sz="1039">
                <a:solidFill>
                  <a:schemeClr val="tx1"/>
                </a:solidFill>
              </a:defRPr>
            </a:lvl1pPr>
            <a:lvl2pPr marL="197968" indent="0">
              <a:buNone/>
              <a:defRPr sz="866">
                <a:solidFill>
                  <a:schemeClr val="tx1">
                    <a:tint val="75000"/>
                  </a:schemeClr>
                </a:solidFill>
              </a:defRPr>
            </a:lvl2pPr>
            <a:lvl3pPr marL="395935" indent="0">
              <a:buNone/>
              <a:defRPr sz="779">
                <a:solidFill>
                  <a:schemeClr val="tx1">
                    <a:tint val="75000"/>
                  </a:schemeClr>
                </a:solidFill>
              </a:defRPr>
            </a:lvl3pPr>
            <a:lvl4pPr marL="593903" indent="0">
              <a:buNone/>
              <a:defRPr sz="693">
                <a:solidFill>
                  <a:schemeClr val="tx1">
                    <a:tint val="75000"/>
                  </a:schemeClr>
                </a:solidFill>
              </a:defRPr>
            </a:lvl4pPr>
            <a:lvl5pPr marL="791870" indent="0">
              <a:buNone/>
              <a:defRPr sz="693">
                <a:solidFill>
                  <a:schemeClr val="tx1">
                    <a:tint val="75000"/>
                  </a:schemeClr>
                </a:solidFill>
              </a:defRPr>
            </a:lvl5pPr>
            <a:lvl6pPr marL="989838" indent="0">
              <a:buNone/>
              <a:defRPr sz="693">
                <a:solidFill>
                  <a:schemeClr val="tx1">
                    <a:tint val="75000"/>
                  </a:schemeClr>
                </a:solidFill>
              </a:defRPr>
            </a:lvl6pPr>
            <a:lvl7pPr marL="1187806" indent="0">
              <a:buNone/>
              <a:defRPr sz="693">
                <a:solidFill>
                  <a:schemeClr val="tx1">
                    <a:tint val="75000"/>
                  </a:schemeClr>
                </a:solidFill>
              </a:defRPr>
            </a:lvl7pPr>
            <a:lvl8pPr marL="1385773" indent="0">
              <a:buNone/>
              <a:defRPr sz="693">
                <a:solidFill>
                  <a:schemeClr val="tx1">
                    <a:tint val="75000"/>
                  </a:schemeClr>
                </a:solidFill>
              </a:defRPr>
            </a:lvl8pPr>
            <a:lvl9pPr marL="1583741" indent="0">
              <a:buNone/>
              <a:defRPr sz="693">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E96E4E89-61B5-401D-82A1-AF92394E00EF}" type="datetimeFigureOut">
              <a:rPr lang="pt-BR" smtClean="0"/>
              <a:t>08/02/2025</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E62452EA-704A-40F6-8A0E-0BD635DEBDE4}" type="slidenum">
              <a:rPr lang="pt-BR" smtClean="0"/>
              <a:t>‹nº›</a:t>
            </a:fld>
            <a:endParaRPr lang="pt-BR" dirty="0"/>
          </a:p>
        </p:txBody>
      </p:sp>
    </p:spTree>
    <p:extLst>
      <p:ext uri="{BB962C8B-B14F-4D97-AF65-F5344CB8AC3E}">
        <p14:creationId xmlns:p14="http://schemas.microsoft.com/office/powerpoint/2010/main" val="3465238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272197" y="1533187"/>
            <a:ext cx="1682671" cy="365431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2004357" y="1533187"/>
            <a:ext cx="1682671" cy="365431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E96E4E89-61B5-401D-82A1-AF92394E00EF}" type="datetimeFigureOut">
              <a:rPr lang="pt-BR" smtClean="0"/>
              <a:t>08/02/2025</a:t>
            </a:fld>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E62452EA-704A-40F6-8A0E-0BD635DEBDE4}" type="slidenum">
              <a:rPr lang="pt-BR" smtClean="0"/>
              <a:t>‹nº›</a:t>
            </a:fld>
            <a:endParaRPr lang="pt-BR" dirty="0"/>
          </a:p>
        </p:txBody>
      </p:sp>
    </p:spTree>
    <p:extLst>
      <p:ext uri="{BB962C8B-B14F-4D97-AF65-F5344CB8AC3E}">
        <p14:creationId xmlns:p14="http://schemas.microsoft.com/office/powerpoint/2010/main" val="1541338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272712" y="306639"/>
            <a:ext cx="3414832" cy="1113227"/>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272713" y="1411865"/>
            <a:ext cx="1674937" cy="691934"/>
          </a:xfrm>
        </p:spPr>
        <p:txBody>
          <a:bodyPr anchor="b"/>
          <a:lstStyle>
            <a:lvl1pPr marL="0" indent="0">
              <a:buNone/>
              <a:defRPr sz="1039" b="1"/>
            </a:lvl1pPr>
            <a:lvl2pPr marL="197968" indent="0">
              <a:buNone/>
              <a:defRPr sz="866" b="1"/>
            </a:lvl2pPr>
            <a:lvl3pPr marL="395935" indent="0">
              <a:buNone/>
              <a:defRPr sz="779" b="1"/>
            </a:lvl3pPr>
            <a:lvl4pPr marL="593903" indent="0">
              <a:buNone/>
              <a:defRPr sz="693" b="1"/>
            </a:lvl4pPr>
            <a:lvl5pPr marL="791870" indent="0">
              <a:buNone/>
              <a:defRPr sz="693" b="1"/>
            </a:lvl5pPr>
            <a:lvl6pPr marL="989838" indent="0">
              <a:buNone/>
              <a:defRPr sz="693" b="1"/>
            </a:lvl6pPr>
            <a:lvl7pPr marL="1187806" indent="0">
              <a:buNone/>
              <a:defRPr sz="693" b="1"/>
            </a:lvl7pPr>
            <a:lvl8pPr marL="1385773" indent="0">
              <a:buNone/>
              <a:defRPr sz="693" b="1"/>
            </a:lvl8pPr>
            <a:lvl9pPr marL="1583741" indent="0">
              <a:buNone/>
              <a:defRPr sz="693" b="1"/>
            </a:lvl9pPr>
          </a:lstStyle>
          <a:p>
            <a:pPr lvl="0"/>
            <a:r>
              <a:rPr lang="pt-BR"/>
              <a:t>Clique para editar os estilos de texto Mestres</a:t>
            </a:r>
          </a:p>
        </p:txBody>
      </p:sp>
      <p:sp>
        <p:nvSpPr>
          <p:cNvPr id="4" name="Content Placeholder 3"/>
          <p:cNvSpPr>
            <a:spLocks noGrp="1"/>
          </p:cNvSpPr>
          <p:nvPr>
            <p:ph sz="half" idx="2"/>
          </p:nvPr>
        </p:nvSpPr>
        <p:spPr>
          <a:xfrm>
            <a:off x="272713" y="2103799"/>
            <a:ext cx="1674937" cy="3094372"/>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2004358" y="1411865"/>
            <a:ext cx="1683186" cy="691934"/>
          </a:xfrm>
        </p:spPr>
        <p:txBody>
          <a:bodyPr anchor="b"/>
          <a:lstStyle>
            <a:lvl1pPr marL="0" indent="0">
              <a:buNone/>
              <a:defRPr sz="1039" b="1"/>
            </a:lvl1pPr>
            <a:lvl2pPr marL="197968" indent="0">
              <a:buNone/>
              <a:defRPr sz="866" b="1"/>
            </a:lvl2pPr>
            <a:lvl3pPr marL="395935" indent="0">
              <a:buNone/>
              <a:defRPr sz="779" b="1"/>
            </a:lvl3pPr>
            <a:lvl4pPr marL="593903" indent="0">
              <a:buNone/>
              <a:defRPr sz="693" b="1"/>
            </a:lvl4pPr>
            <a:lvl5pPr marL="791870" indent="0">
              <a:buNone/>
              <a:defRPr sz="693" b="1"/>
            </a:lvl5pPr>
            <a:lvl6pPr marL="989838" indent="0">
              <a:buNone/>
              <a:defRPr sz="693" b="1"/>
            </a:lvl6pPr>
            <a:lvl7pPr marL="1187806" indent="0">
              <a:buNone/>
              <a:defRPr sz="693" b="1"/>
            </a:lvl7pPr>
            <a:lvl8pPr marL="1385773" indent="0">
              <a:buNone/>
              <a:defRPr sz="693" b="1"/>
            </a:lvl8pPr>
            <a:lvl9pPr marL="1583741" indent="0">
              <a:buNone/>
              <a:defRPr sz="693" b="1"/>
            </a:lvl9pPr>
          </a:lstStyle>
          <a:p>
            <a:pPr lvl="0"/>
            <a:r>
              <a:rPr lang="pt-BR"/>
              <a:t>Clique para editar os estilos de texto Mestres</a:t>
            </a:r>
          </a:p>
        </p:txBody>
      </p:sp>
      <p:sp>
        <p:nvSpPr>
          <p:cNvPr id="6" name="Content Placeholder 5"/>
          <p:cNvSpPr>
            <a:spLocks noGrp="1"/>
          </p:cNvSpPr>
          <p:nvPr>
            <p:ph sz="quarter" idx="4"/>
          </p:nvPr>
        </p:nvSpPr>
        <p:spPr>
          <a:xfrm>
            <a:off x="2004358" y="2103799"/>
            <a:ext cx="1683186" cy="3094372"/>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E96E4E89-61B5-401D-82A1-AF92394E00EF}" type="datetimeFigureOut">
              <a:rPr lang="pt-BR" smtClean="0"/>
              <a:t>08/02/2025</a:t>
            </a:fld>
            <a:endParaRPr lang="pt-BR" dirty="0"/>
          </a:p>
        </p:txBody>
      </p:sp>
      <p:sp>
        <p:nvSpPr>
          <p:cNvPr id="8" name="Footer Placeholder 7"/>
          <p:cNvSpPr>
            <a:spLocks noGrp="1"/>
          </p:cNvSpPr>
          <p:nvPr>
            <p:ph type="ftr" sz="quarter" idx="11"/>
          </p:nvPr>
        </p:nvSpPr>
        <p:spPr/>
        <p:txBody>
          <a:bodyPr/>
          <a:lstStyle/>
          <a:p>
            <a:endParaRPr lang="pt-BR" dirty="0"/>
          </a:p>
        </p:txBody>
      </p:sp>
      <p:sp>
        <p:nvSpPr>
          <p:cNvPr id="9" name="Slide Number Placeholder 8"/>
          <p:cNvSpPr>
            <a:spLocks noGrp="1"/>
          </p:cNvSpPr>
          <p:nvPr>
            <p:ph type="sldNum" sz="quarter" idx="12"/>
          </p:nvPr>
        </p:nvSpPr>
        <p:spPr/>
        <p:txBody>
          <a:bodyPr/>
          <a:lstStyle/>
          <a:p>
            <a:fld id="{E62452EA-704A-40F6-8A0E-0BD635DEBDE4}" type="slidenum">
              <a:rPr lang="pt-BR" smtClean="0"/>
              <a:t>‹nº›</a:t>
            </a:fld>
            <a:endParaRPr lang="pt-BR" dirty="0"/>
          </a:p>
        </p:txBody>
      </p:sp>
    </p:spTree>
    <p:extLst>
      <p:ext uri="{BB962C8B-B14F-4D97-AF65-F5344CB8AC3E}">
        <p14:creationId xmlns:p14="http://schemas.microsoft.com/office/powerpoint/2010/main" val="2778435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E96E4E89-61B5-401D-82A1-AF92394E00EF}" type="datetimeFigureOut">
              <a:rPr lang="pt-BR" smtClean="0"/>
              <a:t>08/02/2025</a:t>
            </a:fld>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E62452EA-704A-40F6-8A0E-0BD635DEBDE4}" type="slidenum">
              <a:rPr lang="pt-BR" smtClean="0"/>
              <a:t>‹nº›</a:t>
            </a:fld>
            <a:endParaRPr lang="pt-BR" dirty="0"/>
          </a:p>
        </p:txBody>
      </p:sp>
    </p:spTree>
    <p:extLst>
      <p:ext uri="{BB962C8B-B14F-4D97-AF65-F5344CB8AC3E}">
        <p14:creationId xmlns:p14="http://schemas.microsoft.com/office/powerpoint/2010/main" val="3201154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6E4E89-61B5-401D-82A1-AF92394E00EF}" type="datetimeFigureOut">
              <a:rPr lang="pt-BR" smtClean="0"/>
              <a:t>08/02/2025</a:t>
            </a:fld>
            <a:endParaRPr lang="pt-BR" dirty="0"/>
          </a:p>
        </p:txBody>
      </p:sp>
      <p:sp>
        <p:nvSpPr>
          <p:cNvPr id="3" name="Footer Placeholder 2"/>
          <p:cNvSpPr>
            <a:spLocks noGrp="1"/>
          </p:cNvSpPr>
          <p:nvPr>
            <p:ph type="ftr" sz="quarter" idx="11"/>
          </p:nvPr>
        </p:nvSpPr>
        <p:spPr/>
        <p:txBody>
          <a:bodyPr/>
          <a:lstStyle/>
          <a:p>
            <a:endParaRPr lang="pt-BR" dirty="0"/>
          </a:p>
        </p:txBody>
      </p:sp>
      <p:sp>
        <p:nvSpPr>
          <p:cNvPr id="4" name="Slide Number Placeholder 3"/>
          <p:cNvSpPr>
            <a:spLocks noGrp="1"/>
          </p:cNvSpPr>
          <p:nvPr>
            <p:ph type="sldNum" sz="quarter" idx="12"/>
          </p:nvPr>
        </p:nvSpPr>
        <p:spPr/>
        <p:txBody>
          <a:bodyPr/>
          <a:lstStyle/>
          <a:p>
            <a:fld id="{E62452EA-704A-40F6-8A0E-0BD635DEBDE4}" type="slidenum">
              <a:rPr lang="pt-BR" smtClean="0"/>
              <a:t>‹nº›</a:t>
            </a:fld>
            <a:endParaRPr lang="pt-BR" dirty="0"/>
          </a:p>
        </p:txBody>
      </p:sp>
    </p:spTree>
    <p:extLst>
      <p:ext uri="{BB962C8B-B14F-4D97-AF65-F5344CB8AC3E}">
        <p14:creationId xmlns:p14="http://schemas.microsoft.com/office/powerpoint/2010/main" val="1960442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72712" y="383963"/>
            <a:ext cx="1276953" cy="1343872"/>
          </a:xfrm>
        </p:spPr>
        <p:txBody>
          <a:bodyPr anchor="b"/>
          <a:lstStyle>
            <a:lvl1pPr>
              <a:defRPr sz="1386"/>
            </a:lvl1pPr>
          </a:lstStyle>
          <a:p>
            <a:r>
              <a:rPr lang="pt-BR"/>
              <a:t>Clique para editar o título Mestre</a:t>
            </a:r>
            <a:endParaRPr lang="en-US" dirty="0"/>
          </a:p>
        </p:txBody>
      </p:sp>
      <p:sp>
        <p:nvSpPr>
          <p:cNvPr id="3" name="Content Placeholder 2"/>
          <p:cNvSpPr>
            <a:spLocks noGrp="1"/>
          </p:cNvSpPr>
          <p:nvPr>
            <p:ph idx="1"/>
          </p:nvPr>
        </p:nvSpPr>
        <p:spPr>
          <a:xfrm>
            <a:off x="1683186" y="829256"/>
            <a:ext cx="2004358" cy="4092942"/>
          </a:xfrm>
        </p:spPr>
        <p:txBody>
          <a:bodyPr/>
          <a:lstStyle>
            <a:lvl1pPr>
              <a:defRPr sz="1386"/>
            </a:lvl1pPr>
            <a:lvl2pPr>
              <a:defRPr sz="1212"/>
            </a:lvl2pPr>
            <a:lvl3pPr>
              <a:defRPr sz="1039"/>
            </a:lvl3pPr>
            <a:lvl4pPr>
              <a:defRPr sz="866"/>
            </a:lvl4pPr>
            <a:lvl5pPr>
              <a:defRPr sz="866"/>
            </a:lvl5pPr>
            <a:lvl6pPr>
              <a:defRPr sz="866"/>
            </a:lvl6pPr>
            <a:lvl7pPr>
              <a:defRPr sz="866"/>
            </a:lvl7pPr>
            <a:lvl8pPr>
              <a:defRPr sz="866"/>
            </a:lvl8pPr>
            <a:lvl9pPr>
              <a:defRPr sz="866"/>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272712" y="1727835"/>
            <a:ext cx="1276953" cy="3201028"/>
          </a:xfrm>
        </p:spPr>
        <p:txBody>
          <a:bodyPr/>
          <a:lstStyle>
            <a:lvl1pPr marL="0" indent="0">
              <a:buNone/>
              <a:defRPr sz="693"/>
            </a:lvl1pPr>
            <a:lvl2pPr marL="197968" indent="0">
              <a:buNone/>
              <a:defRPr sz="606"/>
            </a:lvl2pPr>
            <a:lvl3pPr marL="395935" indent="0">
              <a:buNone/>
              <a:defRPr sz="520"/>
            </a:lvl3pPr>
            <a:lvl4pPr marL="593903" indent="0">
              <a:buNone/>
              <a:defRPr sz="433"/>
            </a:lvl4pPr>
            <a:lvl5pPr marL="791870" indent="0">
              <a:buNone/>
              <a:defRPr sz="433"/>
            </a:lvl5pPr>
            <a:lvl6pPr marL="989838" indent="0">
              <a:buNone/>
              <a:defRPr sz="433"/>
            </a:lvl6pPr>
            <a:lvl7pPr marL="1187806" indent="0">
              <a:buNone/>
              <a:defRPr sz="433"/>
            </a:lvl7pPr>
            <a:lvl8pPr marL="1385773" indent="0">
              <a:buNone/>
              <a:defRPr sz="433"/>
            </a:lvl8pPr>
            <a:lvl9pPr marL="1583741" indent="0">
              <a:buNone/>
              <a:defRPr sz="433"/>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E96E4E89-61B5-401D-82A1-AF92394E00EF}" type="datetimeFigureOut">
              <a:rPr lang="pt-BR" smtClean="0"/>
              <a:t>08/02/2025</a:t>
            </a:fld>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E62452EA-704A-40F6-8A0E-0BD635DEBDE4}" type="slidenum">
              <a:rPr lang="pt-BR" smtClean="0"/>
              <a:t>‹nº›</a:t>
            </a:fld>
            <a:endParaRPr lang="pt-BR" dirty="0"/>
          </a:p>
        </p:txBody>
      </p:sp>
    </p:spTree>
    <p:extLst>
      <p:ext uri="{BB962C8B-B14F-4D97-AF65-F5344CB8AC3E}">
        <p14:creationId xmlns:p14="http://schemas.microsoft.com/office/powerpoint/2010/main" val="3793344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72712" y="383963"/>
            <a:ext cx="1276953" cy="1343872"/>
          </a:xfrm>
        </p:spPr>
        <p:txBody>
          <a:bodyPr anchor="b"/>
          <a:lstStyle>
            <a:lvl1pPr>
              <a:defRPr sz="1386"/>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1683186" y="829256"/>
            <a:ext cx="2004358" cy="4092942"/>
          </a:xfrm>
        </p:spPr>
        <p:txBody>
          <a:bodyPr anchor="t"/>
          <a:lstStyle>
            <a:lvl1pPr marL="0" indent="0">
              <a:buNone/>
              <a:defRPr sz="1386"/>
            </a:lvl1pPr>
            <a:lvl2pPr marL="197968" indent="0">
              <a:buNone/>
              <a:defRPr sz="1212"/>
            </a:lvl2pPr>
            <a:lvl3pPr marL="395935" indent="0">
              <a:buNone/>
              <a:defRPr sz="1039"/>
            </a:lvl3pPr>
            <a:lvl4pPr marL="593903" indent="0">
              <a:buNone/>
              <a:defRPr sz="866"/>
            </a:lvl4pPr>
            <a:lvl5pPr marL="791870" indent="0">
              <a:buNone/>
              <a:defRPr sz="866"/>
            </a:lvl5pPr>
            <a:lvl6pPr marL="989838" indent="0">
              <a:buNone/>
              <a:defRPr sz="866"/>
            </a:lvl6pPr>
            <a:lvl7pPr marL="1187806" indent="0">
              <a:buNone/>
              <a:defRPr sz="866"/>
            </a:lvl7pPr>
            <a:lvl8pPr marL="1385773" indent="0">
              <a:buNone/>
              <a:defRPr sz="866"/>
            </a:lvl8pPr>
            <a:lvl9pPr marL="1583741" indent="0">
              <a:buNone/>
              <a:defRPr sz="866"/>
            </a:lvl9pPr>
          </a:lstStyle>
          <a:p>
            <a:r>
              <a:rPr lang="pt-BR"/>
              <a:t>Clique no ícone para adicionar uma imagem</a:t>
            </a:r>
            <a:endParaRPr lang="en-US" dirty="0"/>
          </a:p>
        </p:txBody>
      </p:sp>
      <p:sp>
        <p:nvSpPr>
          <p:cNvPr id="4" name="Text Placeholder 3"/>
          <p:cNvSpPr>
            <a:spLocks noGrp="1"/>
          </p:cNvSpPr>
          <p:nvPr>
            <p:ph type="body" sz="half" idx="2"/>
          </p:nvPr>
        </p:nvSpPr>
        <p:spPr>
          <a:xfrm>
            <a:off x="272712" y="1727835"/>
            <a:ext cx="1276953" cy="3201028"/>
          </a:xfrm>
        </p:spPr>
        <p:txBody>
          <a:bodyPr/>
          <a:lstStyle>
            <a:lvl1pPr marL="0" indent="0">
              <a:buNone/>
              <a:defRPr sz="693"/>
            </a:lvl1pPr>
            <a:lvl2pPr marL="197968" indent="0">
              <a:buNone/>
              <a:defRPr sz="606"/>
            </a:lvl2pPr>
            <a:lvl3pPr marL="395935" indent="0">
              <a:buNone/>
              <a:defRPr sz="520"/>
            </a:lvl3pPr>
            <a:lvl4pPr marL="593903" indent="0">
              <a:buNone/>
              <a:defRPr sz="433"/>
            </a:lvl4pPr>
            <a:lvl5pPr marL="791870" indent="0">
              <a:buNone/>
              <a:defRPr sz="433"/>
            </a:lvl5pPr>
            <a:lvl6pPr marL="989838" indent="0">
              <a:buNone/>
              <a:defRPr sz="433"/>
            </a:lvl6pPr>
            <a:lvl7pPr marL="1187806" indent="0">
              <a:buNone/>
              <a:defRPr sz="433"/>
            </a:lvl7pPr>
            <a:lvl8pPr marL="1385773" indent="0">
              <a:buNone/>
              <a:defRPr sz="433"/>
            </a:lvl8pPr>
            <a:lvl9pPr marL="1583741" indent="0">
              <a:buNone/>
              <a:defRPr sz="433"/>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E96E4E89-61B5-401D-82A1-AF92394E00EF}" type="datetimeFigureOut">
              <a:rPr lang="pt-BR" smtClean="0"/>
              <a:t>08/02/2025</a:t>
            </a:fld>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E62452EA-704A-40F6-8A0E-0BD635DEBDE4}" type="slidenum">
              <a:rPr lang="pt-BR" smtClean="0"/>
              <a:t>‹nº›</a:t>
            </a:fld>
            <a:endParaRPr lang="pt-BR" dirty="0"/>
          </a:p>
        </p:txBody>
      </p:sp>
    </p:spTree>
    <p:extLst>
      <p:ext uri="{BB962C8B-B14F-4D97-AF65-F5344CB8AC3E}">
        <p14:creationId xmlns:p14="http://schemas.microsoft.com/office/powerpoint/2010/main" val="2912841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2197" y="306639"/>
            <a:ext cx="3414832" cy="1113227"/>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272197" y="1533187"/>
            <a:ext cx="3414832" cy="365431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272197" y="5338158"/>
            <a:ext cx="890826" cy="306637"/>
          </a:xfrm>
          <a:prstGeom prst="rect">
            <a:avLst/>
          </a:prstGeom>
        </p:spPr>
        <p:txBody>
          <a:bodyPr vert="horz" lIns="91440" tIns="45720" rIns="91440" bIns="45720" rtlCol="0" anchor="ctr"/>
          <a:lstStyle>
            <a:lvl1pPr algn="l">
              <a:defRPr sz="520">
                <a:solidFill>
                  <a:schemeClr val="tx1">
                    <a:tint val="75000"/>
                  </a:schemeClr>
                </a:solidFill>
              </a:defRPr>
            </a:lvl1pPr>
          </a:lstStyle>
          <a:p>
            <a:fld id="{E96E4E89-61B5-401D-82A1-AF92394E00EF}" type="datetimeFigureOut">
              <a:rPr lang="pt-BR" smtClean="0"/>
              <a:t>08/02/2025</a:t>
            </a:fld>
            <a:endParaRPr lang="pt-BR" dirty="0"/>
          </a:p>
        </p:txBody>
      </p:sp>
      <p:sp>
        <p:nvSpPr>
          <p:cNvPr id="5" name="Footer Placeholder 4"/>
          <p:cNvSpPr>
            <a:spLocks noGrp="1"/>
          </p:cNvSpPr>
          <p:nvPr>
            <p:ph type="ftr" sz="quarter" idx="3"/>
          </p:nvPr>
        </p:nvSpPr>
        <p:spPr>
          <a:xfrm>
            <a:off x="1311494" y="5338158"/>
            <a:ext cx="1336238" cy="306637"/>
          </a:xfrm>
          <a:prstGeom prst="rect">
            <a:avLst/>
          </a:prstGeom>
        </p:spPr>
        <p:txBody>
          <a:bodyPr vert="horz" lIns="91440" tIns="45720" rIns="91440" bIns="45720" rtlCol="0" anchor="ctr"/>
          <a:lstStyle>
            <a:lvl1pPr algn="ctr">
              <a:defRPr sz="520">
                <a:solidFill>
                  <a:schemeClr val="tx1">
                    <a:tint val="75000"/>
                  </a:schemeClr>
                </a:solidFill>
              </a:defRPr>
            </a:lvl1pPr>
          </a:lstStyle>
          <a:p>
            <a:endParaRPr lang="pt-BR" dirty="0"/>
          </a:p>
        </p:txBody>
      </p:sp>
      <p:sp>
        <p:nvSpPr>
          <p:cNvPr id="6" name="Slide Number Placeholder 5"/>
          <p:cNvSpPr>
            <a:spLocks noGrp="1"/>
          </p:cNvSpPr>
          <p:nvPr>
            <p:ph type="sldNum" sz="quarter" idx="4"/>
          </p:nvPr>
        </p:nvSpPr>
        <p:spPr>
          <a:xfrm>
            <a:off x="2796202" y="5338158"/>
            <a:ext cx="890826" cy="306637"/>
          </a:xfrm>
          <a:prstGeom prst="rect">
            <a:avLst/>
          </a:prstGeom>
        </p:spPr>
        <p:txBody>
          <a:bodyPr vert="horz" lIns="91440" tIns="45720" rIns="91440" bIns="45720" rtlCol="0" anchor="ctr"/>
          <a:lstStyle>
            <a:lvl1pPr algn="r">
              <a:defRPr sz="520">
                <a:solidFill>
                  <a:schemeClr val="tx1">
                    <a:tint val="75000"/>
                  </a:schemeClr>
                </a:solidFill>
              </a:defRPr>
            </a:lvl1pPr>
          </a:lstStyle>
          <a:p>
            <a:fld id="{E62452EA-704A-40F6-8A0E-0BD635DEBDE4}" type="slidenum">
              <a:rPr lang="pt-BR" smtClean="0"/>
              <a:t>‹nº›</a:t>
            </a:fld>
            <a:endParaRPr lang="pt-BR" dirty="0"/>
          </a:p>
        </p:txBody>
      </p:sp>
    </p:spTree>
    <p:extLst>
      <p:ext uri="{BB962C8B-B14F-4D97-AF65-F5344CB8AC3E}">
        <p14:creationId xmlns:p14="http://schemas.microsoft.com/office/powerpoint/2010/main" val="35138169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395935" rtl="0" eaLnBrk="1" latinLnBrk="0" hangingPunct="1">
        <a:lnSpc>
          <a:spcPct val="90000"/>
        </a:lnSpc>
        <a:spcBef>
          <a:spcPct val="0"/>
        </a:spcBef>
        <a:buNone/>
        <a:defRPr sz="1905" kern="1200">
          <a:solidFill>
            <a:schemeClr val="tx1"/>
          </a:solidFill>
          <a:latin typeface="+mj-lt"/>
          <a:ea typeface="+mj-ea"/>
          <a:cs typeface="+mj-cs"/>
        </a:defRPr>
      </a:lvl1pPr>
    </p:titleStyle>
    <p:bodyStyle>
      <a:lvl1pPr marL="98984" indent="-98984" algn="l" defTabSz="395935" rtl="0" eaLnBrk="1" latinLnBrk="0" hangingPunct="1">
        <a:lnSpc>
          <a:spcPct val="90000"/>
        </a:lnSpc>
        <a:spcBef>
          <a:spcPts val="433"/>
        </a:spcBef>
        <a:buFont typeface="Arial" panose="020B0604020202020204" pitchFamily="34" charset="0"/>
        <a:buChar char="•"/>
        <a:defRPr sz="1212" kern="1200">
          <a:solidFill>
            <a:schemeClr val="tx1"/>
          </a:solidFill>
          <a:latin typeface="+mn-lt"/>
          <a:ea typeface="+mn-ea"/>
          <a:cs typeface="+mn-cs"/>
        </a:defRPr>
      </a:lvl1pPr>
      <a:lvl2pPr marL="296951" indent="-98984" algn="l" defTabSz="395935" rtl="0" eaLnBrk="1" latinLnBrk="0" hangingPunct="1">
        <a:lnSpc>
          <a:spcPct val="90000"/>
        </a:lnSpc>
        <a:spcBef>
          <a:spcPts val="217"/>
        </a:spcBef>
        <a:buFont typeface="Arial" panose="020B0604020202020204" pitchFamily="34" charset="0"/>
        <a:buChar char="•"/>
        <a:defRPr sz="1039" kern="1200">
          <a:solidFill>
            <a:schemeClr val="tx1"/>
          </a:solidFill>
          <a:latin typeface="+mn-lt"/>
          <a:ea typeface="+mn-ea"/>
          <a:cs typeface="+mn-cs"/>
        </a:defRPr>
      </a:lvl2pPr>
      <a:lvl3pPr marL="494919" indent="-98984" algn="l" defTabSz="395935" rtl="0" eaLnBrk="1" latinLnBrk="0" hangingPunct="1">
        <a:lnSpc>
          <a:spcPct val="90000"/>
        </a:lnSpc>
        <a:spcBef>
          <a:spcPts val="217"/>
        </a:spcBef>
        <a:buFont typeface="Arial" panose="020B0604020202020204" pitchFamily="34" charset="0"/>
        <a:buChar char="•"/>
        <a:defRPr sz="866" kern="1200">
          <a:solidFill>
            <a:schemeClr val="tx1"/>
          </a:solidFill>
          <a:latin typeface="+mn-lt"/>
          <a:ea typeface="+mn-ea"/>
          <a:cs typeface="+mn-cs"/>
        </a:defRPr>
      </a:lvl3pPr>
      <a:lvl4pPr marL="692887" indent="-98984" algn="l" defTabSz="395935" rtl="0" eaLnBrk="1" latinLnBrk="0" hangingPunct="1">
        <a:lnSpc>
          <a:spcPct val="90000"/>
        </a:lnSpc>
        <a:spcBef>
          <a:spcPts val="217"/>
        </a:spcBef>
        <a:buFont typeface="Arial" panose="020B0604020202020204" pitchFamily="34" charset="0"/>
        <a:buChar char="•"/>
        <a:defRPr sz="779" kern="1200">
          <a:solidFill>
            <a:schemeClr val="tx1"/>
          </a:solidFill>
          <a:latin typeface="+mn-lt"/>
          <a:ea typeface="+mn-ea"/>
          <a:cs typeface="+mn-cs"/>
        </a:defRPr>
      </a:lvl4pPr>
      <a:lvl5pPr marL="890854" indent="-98984" algn="l" defTabSz="395935" rtl="0" eaLnBrk="1" latinLnBrk="0" hangingPunct="1">
        <a:lnSpc>
          <a:spcPct val="90000"/>
        </a:lnSpc>
        <a:spcBef>
          <a:spcPts val="217"/>
        </a:spcBef>
        <a:buFont typeface="Arial" panose="020B0604020202020204" pitchFamily="34" charset="0"/>
        <a:buChar char="•"/>
        <a:defRPr sz="779" kern="1200">
          <a:solidFill>
            <a:schemeClr val="tx1"/>
          </a:solidFill>
          <a:latin typeface="+mn-lt"/>
          <a:ea typeface="+mn-ea"/>
          <a:cs typeface="+mn-cs"/>
        </a:defRPr>
      </a:lvl5pPr>
      <a:lvl6pPr marL="1088822" indent="-98984" algn="l" defTabSz="395935" rtl="0" eaLnBrk="1" latinLnBrk="0" hangingPunct="1">
        <a:lnSpc>
          <a:spcPct val="90000"/>
        </a:lnSpc>
        <a:spcBef>
          <a:spcPts val="217"/>
        </a:spcBef>
        <a:buFont typeface="Arial" panose="020B0604020202020204" pitchFamily="34" charset="0"/>
        <a:buChar char="•"/>
        <a:defRPr sz="779" kern="1200">
          <a:solidFill>
            <a:schemeClr val="tx1"/>
          </a:solidFill>
          <a:latin typeface="+mn-lt"/>
          <a:ea typeface="+mn-ea"/>
          <a:cs typeface="+mn-cs"/>
        </a:defRPr>
      </a:lvl6pPr>
      <a:lvl7pPr marL="1286789" indent="-98984" algn="l" defTabSz="395935" rtl="0" eaLnBrk="1" latinLnBrk="0" hangingPunct="1">
        <a:lnSpc>
          <a:spcPct val="90000"/>
        </a:lnSpc>
        <a:spcBef>
          <a:spcPts val="217"/>
        </a:spcBef>
        <a:buFont typeface="Arial" panose="020B0604020202020204" pitchFamily="34" charset="0"/>
        <a:buChar char="•"/>
        <a:defRPr sz="779" kern="1200">
          <a:solidFill>
            <a:schemeClr val="tx1"/>
          </a:solidFill>
          <a:latin typeface="+mn-lt"/>
          <a:ea typeface="+mn-ea"/>
          <a:cs typeface="+mn-cs"/>
        </a:defRPr>
      </a:lvl7pPr>
      <a:lvl8pPr marL="1484757" indent="-98984" algn="l" defTabSz="395935" rtl="0" eaLnBrk="1" latinLnBrk="0" hangingPunct="1">
        <a:lnSpc>
          <a:spcPct val="90000"/>
        </a:lnSpc>
        <a:spcBef>
          <a:spcPts val="217"/>
        </a:spcBef>
        <a:buFont typeface="Arial" panose="020B0604020202020204" pitchFamily="34" charset="0"/>
        <a:buChar char="•"/>
        <a:defRPr sz="779" kern="1200">
          <a:solidFill>
            <a:schemeClr val="tx1"/>
          </a:solidFill>
          <a:latin typeface="+mn-lt"/>
          <a:ea typeface="+mn-ea"/>
          <a:cs typeface="+mn-cs"/>
        </a:defRPr>
      </a:lvl8pPr>
      <a:lvl9pPr marL="1682725" indent="-98984" algn="l" defTabSz="395935" rtl="0" eaLnBrk="1" latinLnBrk="0" hangingPunct="1">
        <a:lnSpc>
          <a:spcPct val="90000"/>
        </a:lnSpc>
        <a:spcBef>
          <a:spcPts val="217"/>
        </a:spcBef>
        <a:buFont typeface="Arial" panose="020B0604020202020204" pitchFamily="34" charset="0"/>
        <a:buChar char="•"/>
        <a:defRPr sz="779" kern="1200">
          <a:solidFill>
            <a:schemeClr val="tx1"/>
          </a:solidFill>
          <a:latin typeface="+mn-lt"/>
          <a:ea typeface="+mn-ea"/>
          <a:cs typeface="+mn-cs"/>
        </a:defRPr>
      </a:lvl9pPr>
    </p:bodyStyle>
    <p:otherStyle>
      <a:defPPr>
        <a:defRPr lang="en-US"/>
      </a:defPPr>
      <a:lvl1pPr marL="0" algn="l" defTabSz="395935" rtl="0" eaLnBrk="1" latinLnBrk="0" hangingPunct="1">
        <a:defRPr sz="779" kern="1200">
          <a:solidFill>
            <a:schemeClr val="tx1"/>
          </a:solidFill>
          <a:latin typeface="+mn-lt"/>
          <a:ea typeface="+mn-ea"/>
          <a:cs typeface="+mn-cs"/>
        </a:defRPr>
      </a:lvl1pPr>
      <a:lvl2pPr marL="197968" algn="l" defTabSz="395935" rtl="0" eaLnBrk="1" latinLnBrk="0" hangingPunct="1">
        <a:defRPr sz="779" kern="1200">
          <a:solidFill>
            <a:schemeClr val="tx1"/>
          </a:solidFill>
          <a:latin typeface="+mn-lt"/>
          <a:ea typeface="+mn-ea"/>
          <a:cs typeface="+mn-cs"/>
        </a:defRPr>
      </a:lvl2pPr>
      <a:lvl3pPr marL="395935" algn="l" defTabSz="395935" rtl="0" eaLnBrk="1" latinLnBrk="0" hangingPunct="1">
        <a:defRPr sz="779" kern="1200">
          <a:solidFill>
            <a:schemeClr val="tx1"/>
          </a:solidFill>
          <a:latin typeface="+mn-lt"/>
          <a:ea typeface="+mn-ea"/>
          <a:cs typeface="+mn-cs"/>
        </a:defRPr>
      </a:lvl3pPr>
      <a:lvl4pPr marL="593903" algn="l" defTabSz="395935" rtl="0" eaLnBrk="1" latinLnBrk="0" hangingPunct="1">
        <a:defRPr sz="779" kern="1200">
          <a:solidFill>
            <a:schemeClr val="tx1"/>
          </a:solidFill>
          <a:latin typeface="+mn-lt"/>
          <a:ea typeface="+mn-ea"/>
          <a:cs typeface="+mn-cs"/>
        </a:defRPr>
      </a:lvl4pPr>
      <a:lvl5pPr marL="791870" algn="l" defTabSz="395935" rtl="0" eaLnBrk="1" latinLnBrk="0" hangingPunct="1">
        <a:defRPr sz="779" kern="1200">
          <a:solidFill>
            <a:schemeClr val="tx1"/>
          </a:solidFill>
          <a:latin typeface="+mn-lt"/>
          <a:ea typeface="+mn-ea"/>
          <a:cs typeface="+mn-cs"/>
        </a:defRPr>
      </a:lvl5pPr>
      <a:lvl6pPr marL="989838" algn="l" defTabSz="395935" rtl="0" eaLnBrk="1" latinLnBrk="0" hangingPunct="1">
        <a:defRPr sz="779" kern="1200">
          <a:solidFill>
            <a:schemeClr val="tx1"/>
          </a:solidFill>
          <a:latin typeface="+mn-lt"/>
          <a:ea typeface="+mn-ea"/>
          <a:cs typeface="+mn-cs"/>
        </a:defRPr>
      </a:lvl6pPr>
      <a:lvl7pPr marL="1187806" algn="l" defTabSz="395935" rtl="0" eaLnBrk="1" latinLnBrk="0" hangingPunct="1">
        <a:defRPr sz="779" kern="1200">
          <a:solidFill>
            <a:schemeClr val="tx1"/>
          </a:solidFill>
          <a:latin typeface="+mn-lt"/>
          <a:ea typeface="+mn-ea"/>
          <a:cs typeface="+mn-cs"/>
        </a:defRPr>
      </a:lvl7pPr>
      <a:lvl8pPr marL="1385773" algn="l" defTabSz="395935" rtl="0" eaLnBrk="1" latinLnBrk="0" hangingPunct="1">
        <a:defRPr sz="779" kern="1200">
          <a:solidFill>
            <a:schemeClr val="tx1"/>
          </a:solidFill>
          <a:latin typeface="+mn-lt"/>
          <a:ea typeface="+mn-ea"/>
          <a:cs typeface="+mn-cs"/>
        </a:defRPr>
      </a:lvl8pPr>
      <a:lvl9pPr marL="1583741" algn="l" defTabSz="395935" rtl="0" eaLnBrk="1" latinLnBrk="0" hangingPunct="1">
        <a:defRPr sz="7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6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8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56171"/>
        </a:solidFill>
        <a:effectLst/>
      </p:bgPr>
    </p:bg>
    <p:spTree>
      <p:nvGrpSpPr>
        <p:cNvPr id="1" name=""/>
        <p:cNvGrpSpPr/>
        <p:nvPr/>
      </p:nvGrpSpPr>
      <p:grpSpPr>
        <a:xfrm>
          <a:off x="0" y="0"/>
          <a:ext cx="0" cy="0"/>
          <a:chOff x="0" y="0"/>
          <a:chExt cx="0" cy="0"/>
        </a:xfrm>
      </p:grpSpPr>
      <p:pic>
        <p:nvPicPr>
          <p:cNvPr id="9" name="Imagem 8" descr="Uma imagem contendo Mapa&#10;&#10;Descrição gerada automaticamente">
            <a:extLst>
              <a:ext uri="{FF2B5EF4-FFF2-40B4-BE49-F238E27FC236}">
                <a16:creationId xmlns:a16="http://schemas.microsoft.com/office/drawing/2014/main" id="{27D66796-3CBB-0DD7-19CB-837EDB20F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0112"/>
            <a:ext cx="3959225" cy="3959225"/>
          </a:xfrm>
          <a:prstGeom prst="rect">
            <a:avLst/>
          </a:prstGeom>
        </p:spPr>
      </p:pic>
      <p:sp>
        <p:nvSpPr>
          <p:cNvPr id="12" name="CaixaDeTexto 11">
            <a:extLst>
              <a:ext uri="{FF2B5EF4-FFF2-40B4-BE49-F238E27FC236}">
                <a16:creationId xmlns:a16="http://schemas.microsoft.com/office/drawing/2014/main" id="{07E97BD2-5CB5-6218-F38F-9BD8DDA4212F}"/>
              </a:ext>
            </a:extLst>
          </p:cNvPr>
          <p:cNvSpPr txBox="1"/>
          <p:nvPr/>
        </p:nvSpPr>
        <p:spPr>
          <a:xfrm>
            <a:off x="0" y="397566"/>
            <a:ext cx="3959225" cy="461665"/>
          </a:xfrm>
          <a:prstGeom prst="rect">
            <a:avLst/>
          </a:prstGeom>
          <a:noFill/>
        </p:spPr>
        <p:txBody>
          <a:bodyPr wrap="square" rtlCol="0">
            <a:spAutoFit/>
          </a:bodyPr>
          <a:lstStyle/>
          <a:p>
            <a:pPr algn="ctr"/>
            <a:r>
              <a:rPr lang="pt-BR" sz="2400" b="1" dirty="0">
                <a:solidFill>
                  <a:schemeClr val="bg1"/>
                </a:solidFill>
                <a:latin typeface="Arial" panose="020B0604020202020204" pitchFamily="34" charset="0"/>
                <a:cs typeface="Arial" panose="020B0604020202020204" pitchFamily="34" charset="0"/>
              </a:rPr>
              <a:t>Cartas de Física - 2024</a:t>
            </a:r>
          </a:p>
        </p:txBody>
      </p:sp>
    </p:spTree>
    <p:extLst>
      <p:ext uri="{BB962C8B-B14F-4D97-AF65-F5344CB8AC3E}">
        <p14:creationId xmlns:p14="http://schemas.microsoft.com/office/powerpoint/2010/main" val="1364097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Violão ao lado&#10;&#10;Descrição gerada automaticamente">
            <a:extLst>
              <a:ext uri="{FF2B5EF4-FFF2-40B4-BE49-F238E27FC236}">
                <a16:creationId xmlns:a16="http://schemas.microsoft.com/office/drawing/2014/main" id="{9DB309C6-B75B-FE47-F0EF-26B3D26B7A4D}"/>
              </a:ext>
            </a:extLst>
          </p:cNvPr>
          <p:cNvPicPr>
            <a:picLocks noChangeAspect="1"/>
          </p:cNvPicPr>
          <p:nvPr/>
        </p:nvPicPr>
        <p:blipFill>
          <a:blip r:embed="rId2">
            <a:extLst>
              <a:ext uri="{28A0092B-C50C-407E-A947-70E740481C1C}">
                <a14:useLocalDpi xmlns:a14="http://schemas.microsoft.com/office/drawing/2010/main" val="0"/>
              </a:ext>
            </a:extLst>
          </a:blip>
          <a:srcRect l="15629" r="15629"/>
          <a:stretch/>
        </p:blipFill>
        <p:spPr>
          <a:xfrm>
            <a:off x="0" y="0"/>
            <a:ext cx="3959226" cy="5759450"/>
          </a:xfrm>
          <a:prstGeom prst="rect">
            <a:avLst/>
          </a:prstGeom>
        </p:spPr>
      </p:pic>
      <p:sp>
        <p:nvSpPr>
          <p:cNvPr id="8" name="CaixaDeTexto 7">
            <a:extLst>
              <a:ext uri="{FF2B5EF4-FFF2-40B4-BE49-F238E27FC236}">
                <a16:creationId xmlns:a16="http://schemas.microsoft.com/office/drawing/2014/main" id="{68621469-A87A-3F5A-676B-F2463BC2626C}"/>
              </a:ext>
            </a:extLst>
          </p:cNvPr>
          <p:cNvSpPr txBox="1"/>
          <p:nvPr/>
        </p:nvSpPr>
        <p:spPr>
          <a:xfrm>
            <a:off x="0" y="579310"/>
            <a:ext cx="3959225" cy="461665"/>
          </a:xfrm>
          <a:prstGeom prst="rect">
            <a:avLst/>
          </a:prstGeom>
          <a:noFill/>
        </p:spPr>
        <p:txBody>
          <a:bodyPr wrap="square" rtlCol="0">
            <a:spAutoFit/>
          </a:bodyPr>
          <a:lstStyle/>
          <a:p>
            <a:pPr algn="ctr"/>
            <a:r>
              <a:rPr lang="pt-BR" sz="2400" b="1">
                <a:solidFill>
                  <a:schemeClr val="bg1"/>
                </a:solidFill>
                <a:highlight>
                  <a:srgbClr val="000000"/>
                </a:highlight>
                <a:latin typeface="Arial" panose="020B0604020202020204" pitchFamily="34" charset="0"/>
                <a:cs typeface="Arial" panose="020B0604020202020204" pitchFamily="34" charset="0"/>
              </a:rPr>
              <a:t>Acústica</a:t>
            </a:r>
            <a:endParaRPr lang="pt-BR" sz="2400" b="1" dirty="0">
              <a:solidFill>
                <a:schemeClr val="bg1"/>
              </a:solidFill>
              <a:highlight>
                <a:srgbClr val="0000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7615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p:nvPr/>
        </p:nvSpPr>
        <p:spPr>
          <a:xfrm>
            <a:off x="179612" y="382774"/>
            <a:ext cx="3600000" cy="519695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5" name="Google Shape;85;p13"/>
          <p:cNvSpPr txBox="1"/>
          <p:nvPr/>
        </p:nvSpPr>
        <p:spPr>
          <a:xfrm>
            <a:off x="164187" y="488043"/>
            <a:ext cx="3600000"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200" b="1" dirty="0">
                <a:solidFill>
                  <a:schemeClr val="dk1"/>
                </a:solidFill>
                <a:latin typeface="Arial" panose="020B0604020202020204" pitchFamily="34" charset="0"/>
                <a:cs typeface="Arial" panose="020B0604020202020204" pitchFamily="34" charset="0"/>
              </a:rPr>
              <a:t>Por que ouvimos o eco em lugares amplos?</a:t>
            </a:r>
            <a:endParaRPr sz="1400" b="1" dirty="0">
              <a:latin typeface="Arial" panose="020B0604020202020204" pitchFamily="34" charset="0"/>
              <a:cs typeface="Arial" panose="020B0604020202020204" pitchFamily="34" charset="0"/>
            </a:endParaRPr>
          </a:p>
        </p:txBody>
      </p:sp>
      <p:sp>
        <p:nvSpPr>
          <p:cNvPr id="86" name="Google Shape;86;p13"/>
          <p:cNvSpPr txBox="1"/>
          <p:nvPr/>
        </p:nvSpPr>
        <p:spPr>
          <a:xfrm>
            <a:off x="179612" y="1474175"/>
            <a:ext cx="36000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2400" b="1" i="0" u="none" strike="noStrike" cap="none">
                <a:solidFill>
                  <a:schemeClr val="dk1"/>
                </a:solidFill>
                <a:latin typeface="Arial"/>
                <a:ea typeface="Arial"/>
                <a:cs typeface="Arial"/>
                <a:sym typeface="Arial"/>
              </a:rPr>
              <a:t>Tamanho da Carta</a:t>
            </a:r>
            <a:endParaRPr/>
          </a:p>
          <a:p>
            <a:pPr marL="0" marR="0" lvl="0" indent="0" algn="ctr" rtl="0">
              <a:spcBef>
                <a:spcPts val="0"/>
              </a:spcBef>
              <a:spcAft>
                <a:spcPts val="0"/>
              </a:spcAft>
              <a:buNone/>
            </a:pPr>
            <a:r>
              <a:rPr lang="pt-BR" sz="2400" b="1" i="0" u="none" strike="noStrike" cap="none">
                <a:solidFill>
                  <a:schemeClr val="dk1"/>
                </a:solidFill>
                <a:latin typeface="Arial"/>
                <a:ea typeface="Arial"/>
                <a:cs typeface="Arial"/>
                <a:sym typeface="Arial"/>
              </a:rPr>
              <a:t> </a:t>
            </a:r>
            <a:r>
              <a:rPr lang="pt-BR" sz="2400" b="1" i="0" u="none" strike="noStrike" cap="none">
                <a:solidFill>
                  <a:srgbClr val="FF0000"/>
                </a:solidFill>
                <a:latin typeface="Arial"/>
                <a:ea typeface="Arial"/>
                <a:cs typeface="Arial"/>
                <a:sym typeface="Arial"/>
              </a:rPr>
              <a:t>16 x 11 cm</a:t>
            </a:r>
            <a:endParaRPr/>
          </a:p>
        </p:txBody>
      </p:sp>
      <p:sp>
        <p:nvSpPr>
          <p:cNvPr id="87" name="Google Shape;87;p13"/>
          <p:cNvSpPr txBox="1"/>
          <p:nvPr/>
        </p:nvSpPr>
        <p:spPr>
          <a:xfrm>
            <a:off x="179612" y="2397398"/>
            <a:ext cx="3600000" cy="307800"/>
          </a:xfrm>
          <a:prstGeom prst="rect">
            <a:avLst/>
          </a:prstGeom>
          <a:noFill/>
          <a:ln>
            <a:noFill/>
          </a:ln>
        </p:spPr>
        <p:txBody>
          <a:bodyPr spcFirstLastPara="1" wrap="square" lIns="91425" tIns="45700" rIns="91425" bIns="45700" anchor="t" anchorCtr="0">
            <a:spAutoFit/>
          </a:bodyPr>
          <a:lstStyle/>
          <a:p>
            <a:pPr marL="457200" marR="0" lvl="0" indent="0" algn="ctr" rtl="0">
              <a:lnSpc>
                <a:spcPct val="150000"/>
              </a:lnSpc>
              <a:spcBef>
                <a:spcPts val="0"/>
              </a:spcBef>
              <a:spcAft>
                <a:spcPts val="0"/>
              </a:spcAft>
              <a:buNone/>
            </a:pPr>
            <a:endParaRPr/>
          </a:p>
        </p:txBody>
      </p:sp>
      <p:pic>
        <p:nvPicPr>
          <p:cNvPr id="88" name="Google Shape;88;p13"/>
          <p:cNvPicPr preferRelativeResize="0"/>
          <p:nvPr/>
        </p:nvPicPr>
        <p:blipFill>
          <a:blip r:embed="rId3">
            <a:alphaModFix/>
          </a:blip>
          <a:stretch>
            <a:fillRect/>
          </a:stretch>
        </p:blipFill>
        <p:spPr>
          <a:xfrm>
            <a:off x="541699" y="991848"/>
            <a:ext cx="2875826" cy="1405550"/>
          </a:xfrm>
          <a:prstGeom prst="rect">
            <a:avLst/>
          </a:prstGeom>
          <a:noFill/>
          <a:ln>
            <a:noFill/>
          </a:ln>
        </p:spPr>
      </p:pic>
      <p:sp>
        <p:nvSpPr>
          <p:cNvPr id="89" name="Google Shape;89;p13"/>
          <p:cNvSpPr txBox="1"/>
          <p:nvPr/>
        </p:nvSpPr>
        <p:spPr>
          <a:xfrm>
            <a:off x="171899" y="2582778"/>
            <a:ext cx="3615425" cy="1569630"/>
          </a:xfrm>
          <a:prstGeom prst="rect">
            <a:avLst/>
          </a:prstGeom>
          <a:noFill/>
          <a:ln>
            <a:noFill/>
          </a:ln>
        </p:spPr>
        <p:txBody>
          <a:bodyPr spcFirstLastPara="1" wrap="square" lIns="91425" tIns="91425" rIns="91425" bIns="91425" anchor="t" anchorCtr="0">
            <a:spAutoFit/>
          </a:bodyPr>
          <a:lstStyle/>
          <a:p>
            <a:pPr lvl="0" indent="457200" algn="just" rtl="0">
              <a:lnSpc>
                <a:spcPct val="150000"/>
              </a:lnSpc>
              <a:spcBef>
                <a:spcPts val="0"/>
              </a:spcBef>
              <a:spcAft>
                <a:spcPts val="0"/>
              </a:spcAft>
              <a:buNone/>
            </a:pPr>
            <a:r>
              <a:rPr lang="pt-BR" sz="1000" dirty="0">
                <a:solidFill>
                  <a:schemeClr val="dk1"/>
                </a:solidFill>
                <a:latin typeface="Arial" panose="020B0604020202020204" pitchFamily="34" charset="0"/>
                <a:cs typeface="Arial" panose="020B0604020202020204" pitchFamily="34" charset="0"/>
              </a:rPr>
              <a:t>O eco é o som refletido em uma superfície distante.</a:t>
            </a:r>
          </a:p>
          <a:p>
            <a:pPr lvl="0" indent="457200" algn="just" rtl="0">
              <a:lnSpc>
                <a:spcPct val="150000"/>
              </a:lnSpc>
              <a:spcBef>
                <a:spcPts val="0"/>
              </a:spcBef>
              <a:spcAft>
                <a:spcPts val="0"/>
              </a:spcAft>
              <a:buNone/>
            </a:pPr>
            <a:r>
              <a:rPr lang="pt-BR" sz="1000" dirty="0">
                <a:solidFill>
                  <a:schemeClr val="dk1"/>
                </a:solidFill>
                <a:latin typeface="Arial" panose="020B0604020202020204" pitchFamily="34" charset="0"/>
                <a:cs typeface="Arial" panose="020B0604020202020204" pitchFamily="34" charset="0"/>
              </a:rPr>
              <a:t>Quando falamos em um ambiente amplo ou com paredes distantes, o som demora mais tempo para atingir a superfície e voltar, sendo percebido pelo ouvido humano como uma repetição. Já em lugares pequenos, essa reflexão ocorre tão rápido que não conseguimos distinguir o eco.</a:t>
            </a:r>
            <a:endParaRPr sz="1000" dirty="0">
              <a:solidFill>
                <a:schemeClr val="dk1"/>
              </a:solidFill>
              <a:latin typeface="Arial" panose="020B0604020202020204" pitchFamily="34" charset="0"/>
              <a:cs typeface="Arial" panose="020B0604020202020204" pitchFamily="34" charset="0"/>
            </a:endParaRPr>
          </a:p>
        </p:txBody>
      </p:sp>
      <p:sp>
        <p:nvSpPr>
          <p:cNvPr id="3" name="CaixaDeTexto 2">
            <a:extLst>
              <a:ext uri="{FF2B5EF4-FFF2-40B4-BE49-F238E27FC236}">
                <a16:creationId xmlns:a16="http://schemas.microsoft.com/office/drawing/2014/main" id="{BF4BBC5B-8437-49CD-6A7E-0998E463F6B8}"/>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Acústica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Vista de dentro de uma biblioteca&#10;&#10;Descrição gerada automaticamente com confiança média">
            <a:extLst>
              <a:ext uri="{FF2B5EF4-FFF2-40B4-BE49-F238E27FC236}">
                <a16:creationId xmlns:a16="http://schemas.microsoft.com/office/drawing/2014/main" id="{766D9BC1-B8F2-DF8F-033B-62E5628378E5}"/>
              </a:ext>
            </a:extLst>
          </p:cNvPr>
          <p:cNvPicPr>
            <a:picLocks noChangeAspect="1"/>
          </p:cNvPicPr>
          <p:nvPr/>
        </p:nvPicPr>
        <p:blipFill>
          <a:blip r:embed="rId2">
            <a:extLst>
              <a:ext uri="{28A0092B-C50C-407E-A947-70E740481C1C}">
                <a14:useLocalDpi xmlns:a14="http://schemas.microsoft.com/office/drawing/2010/main" val="0"/>
              </a:ext>
            </a:extLst>
          </a:blip>
          <a:srcRect l="15629" r="15629"/>
          <a:stretch/>
        </p:blipFill>
        <p:spPr>
          <a:xfrm>
            <a:off x="0" y="0"/>
            <a:ext cx="3959225" cy="5759450"/>
          </a:xfrm>
          <a:prstGeom prst="rect">
            <a:avLst/>
          </a:prstGeom>
        </p:spPr>
      </p:pic>
      <p:sp>
        <p:nvSpPr>
          <p:cNvPr id="6" name="CaixaDeTexto 5">
            <a:extLst>
              <a:ext uri="{FF2B5EF4-FFF2-40B4-BE49-F238E27FC236}">
                <a16:creationId xmlns:a16="http://schemas.microsoft.com/office/drawing/2014/main" id="{4CACBAE8-005C-3C89-C947-38C1C2521E0E}"/>
              </a:ext>
            </a:extLst>
          </p:cNvPr>
          <p:cNvSpPr txBox="1"/>
          <p:nvPr/>
        </p:nvSpPr>
        <p:spPr>
          <a:xfrm>
            <a:off x="0" y="579310"/>
            <a:ext cx="3959225" cy="461665"/>
          </a:xfrm>
          <a:prstGeom prst="rect">
            <a:avLst/>
          </a:prstGeom>
          <a:noFill/>
        </p:spPr>
        <p:txBody>
          <a:bodyPr wrap="square" rtlCol="0">
            <a:spAutoFit/>
          </a:bodyPr>
          <a:lstStyle/>
          <a:p>
            <a:pPr algn="ctr"/>
            <a:r>
              <a:rPr lang="pt-BR" sz="2400" b="1" dirty="0">
                <a:solidFill>
                  <a:schemeClr val="bg1"/>
                </a:solidFill>
                <a:highlight>
                  <a:srgbClr val="000000"/>
                </a:highlight>
                <a:latin typeface="Arial" panose="020B0604020202020204" pitchFamily="34" charset="0"/>
                <a:cs typeface="Arial" panose="020B0604020202020204" pitchFamily="34" charset="0"/>
              </a:rPr>
              <a:t>Biografias</a:t>
            </a:r>
          </a:p>
        </p:txBody>
      </p:sp>
    </p:spTree>
    <p:extLst>
      <p:ext uri="{BB962C8B-B14F-4D97-AF65-F5344CB8AC3E}">
        <p14:creationId xmlns:p14="http://schemas.microsoft.com/office/powerpoint/2010/main" val="931906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3"/>
          <p:cNvSpPr/>
          <p:nvPr/>
        </p:nvSpPr>
        <p:spPr>
          <a:xfrm>
            <a:off x="179612" y="382774"/>
            <a:ext cx="3600000" cy="519695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3"/>
          <p:cNvSpPr txBox="1"/>
          <p:nvPr/>
        </p:nvSpPr>
        <p:spPr>
          <a:xfrm>
            <a:off x="179600" y="399175"/>
            <a:ext cx="3600000" cy="37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12"/>
              <a:buFont typeface="Arial"/>
              <a:buNone/>
            </a:pPr>
            <a:r>
              <a:rPr lang="pt-BR" sz="1212" b="1" dirty="0">
                <a:solidFill>
                  <a:schemeClr val="dk1"/>
                </a:solidFill>
                <a:latin typeface="Arial" panose="020B0604020202020204" pitchFamily="34" charset="0"/>
                <a:cs typeface="Arial" panose="020B0604020202020204" pitchFamily="34" charset="0"/>
              </a:rPr>
              <a:t>Quem foi o Lorde Kelvin?</a:t>
            </a:r>
            <a:endParaRPr sz="1212" b="1"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95" name="Google Shape;95;p3"/>
          <p:cNvSpPr txBox="1"/>
          <p:nvPr/>
        </p:nvSpPr>
        <p:spPr>
          <a:xfrm>
            <a:off x="179600" y="3008575"/>
            <a:ext cx="3600000" cy="2351700"/>
          </a:xfrm>
          <a:prstGeom prst="rect">
            <a:avLst/>
          </a:prstGeom>
          <a:noFill/>
          <a:ln>
            <a:noFill/>
          </a:ln>
        </p:spPr>
        <p:txBody>
          <a:bodyPr spcFirstLastPara="1" wrap="square" lIns="91425" tIns="91425" rIns="91425" bIns="91425" anchor="t" anchorCtr="0">
            <a:noAutofit/>
          </a:bodyPr>
          <a:lstStyle/>
          <a:p>
            <a:pPr marR="0" lvl="0" indent="446088" algn="just" rtl="0">
              <a:lnSpc>
                <a:spcPct val="150000"/>
              </a:lnSpc>
              <a:spcBef>
                <a:spcPts val="0"/>
              </a:spcBef>
              <a:spcAft>
                <a:spcPts val="0"/>
              </a:spcAft>
              <a:buClr>
                <a:srgbClr val="000000"/>
              </a:buClr>
              <a:buSzPts val="1000"/>
              <a:buFont typeface="Arial"/>
              <a:buNone/>
            </a:pPr>
            <a:r>
              <a:rPr lang="pt-BR" sz="1000" dirty="0">
                <a:solidFill>
                  <a:schemeClr val="dk1"/>
                </a:solidFill>
                <a:latin typeface="Arial" panose="020B0604020202020204" pitchFamily="34" charset="0"/>
                <a:cs typeface="Arial" panose="020B0604020202020204" pitchFamily="34" charset="0"/>
              </a:rPr>
              <a:t>William Thomson, foi um físico e matemático escocês de grande relevância científica e comercial. Ele criou a escala Kelvin, uma medida de temperatura absoluta e contribuiu em diversas áreas da Física, como a Termodinâmica, mas também teve importância comercial, o que o levou a receber o título de Lorde de Kelvin. Thomson também ajudou a consolidar a teoria eletromagnética de Maxwell, ao analisar matematicamente as Leis de Maxwell. Além disso, foi peça-chave no desenvolvimento dos telégrafos submarinos.</a:t>
            </a:r>
            <a:endParaRPr sz="10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pic>
        <p:nvPicPr>
          <p:cNvPr id="96" name="Google Shape;96;p3"/>
          <p:cNvPicPr preferRelativeResize="0"/>
          <p:nvPr/>
        </p:nvPicPr>
        <p:blipFill>
          <a:blip r:embed="rId3">
            <a:alphaModFix/>
          </a:blip>
          <a:stretch>
            <a:fillRect/>
          </a:stretch>
        </p:blipFill>
        <p:spPr>
          <a:xfrm>
            <a:off x="1002712" y="828688"/>
            <a:ext cx="1953775" cy="2121474"/>
          </a:xfrm>
          <a:prstGeom prst="rect">
            <a:avLst/>
          </a:prstGeom>
          <a:noFill/>
          <a:ln>
            <a:noFill/>
          </a:ln>
        </p:spPr>
      </p:pic>
      <p:sp>
        <p:nvSpPr>
          <p:cNvPr id="2" name="CaixaDeTexto 1">
            <a:extLst>
              <a:ext uri="{FF2B5EF4-FFF2-40B4-BE49-F238E27FC236}">
                <a16:creationId xmlns:a16="http://schemas.microsoft.com/office/drawing/2014/main" id="{37CBDB90-D8FA-B4FD-5D75-2EE71D01076D}"/>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Biografia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6" name="Google Shape;86;p13"/>
          <p:cNvSpPr txBox="1"/>
          <p:nvPr/>
        </p:nvSpPr>
        <p:spPr>
          <a:xfrm>
            <a:off x="179612" y="2579651"/>
            <a:ext cx="3600000" cy="2939226"/>
          </a:xfrm>
          <a:prstGeom prst="rect">
            <a:avLst/>
          </a:prstGeom>
          <a:noFill/>
          <a:ln>
            <a:noFill/>
          </a:ln>
        </p:spPr>
        <p:txBody>
          <a:bodyPr spcFirstLastPara="1" wrap="square" lIns="91425" tIns="45700" rIns="91425" bIns="45700" anchor="t" anchorCtr="0">
            <a:spAutoFit/>
          </a:bodyPr>
          <a:lstStyle/>
          <a:p>
            <a:pPr lvl="0" indent="446088" algn="just" rtl="0">
              <a:lnSpc>
                <a:spcPct val="150000"/>
              </a:lnSpc>
              <a:spcBef>
                <a:spcPts val="1200"/>
              </a:spcBef>
              <a:spcAft>
                <a:spcPts val="1200"/>
              </a:spcAft>
              <a:buNone/>
            </a:pPr>
            <a:r>
              <a:rPr lang="pt-BR" sz="1000" dirty="0">
                <a:solidFill>
                  <a:schemeClr val="dk1"/>
                </a:solidFill>
                <a:latin typeface="Arial" panose="020B0604020202020204" pitchFamily="34" charset="0"/>
                <a:cs typeface="Arial" panose="020B0604020202020204" pitchFamily="34" charset="0"/>
              </a:rPr>
              <a:t>Stephen Hawking (1942-2018) foi um físico teórico britânico, famoso por suas contribuições à Cosmologia e por popularizar a Ciência. Mesmo diagnosticado com esclerose lateral amiotrófica (ELA) aos 21 anos, ele continuou a produzir pesquisas influentes, tornando-se um dos cientistas mais conhecidos do mundo. Sua principal descoberta foi a radiação Hawking, mostrando que Buracos Negros emitem energia e podem desaparecer. Hawking também trabalhou na unificação das Teorias da Relatividade e da Mecânica Quântica, buscando uma "teoria de tudo" que explicasse as leis fundamentais do Universo.</a:t>
            </a:r>
            <a:endParaRPr sz="1000" dirty="0">
              <a:solidFill>
                <a:schemeClr val="dk1"/>
              </a:solidFill>
              <a:latin typeface="Arial" panose="020B0604020202020204" pitchFamily="34" charset="0"/>
              <a:cs typeface="Arial" panose="020B0604020202020204" pitchFamily="34" charset="0"/>
            </a:endParaRPr>
          </a:p>
        </p:txBody>
      </p:sp>
      <p:sp>
        <p:nvSpPr>
          <p:cNvPr id="88" name="Google Shape;88;p13"/>
          <p:cNvSpPr txBox="1"/>
          <p:nvPr/>
        </p:nvSpPr>
        <p:spPr>
          <a:xfrm>
            <a:off x="179600" y="382774"/>
            <a:ext cx="3600000" cy="28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12" b="1" dirty="0" err="1">
                <a:solidFill>
                  <a:schemeClr val="dk1"/>
                </a:solidFill>
                <a:latin typeface="Arial" panose="020B0604020202020204" pitchFamily="34" charset="0"/>
                <a:cs typeface="Arial" panose="020B0604020202020204" pitchFamily="34" charset="0"/>
              </a:rPr>
              <a:t>Quem</a:t>
            </a:r>
            <a:r>
              <a:rPr lang="en-US" sz="1212" b="1" dirty="0">
                <a:solidFill>
                  <a:schemeClr val="dk1"/>
                </a:solidFill>
                <a:latin typeface="Arial" panose="020B0604020202020204" pitchFamily="34" charset="0"/>
                <a:cs typeface="Arial" panose="020B0604020202020204" pitchFamily="34" charset="0"/>
              </a:rPr>
              <a:t> </a:t>
            </a:r>
            <a:r>
              <a:rPr lang="en-US" sz="1212" b="1" dirty="0" err="1">
                <a:solidFill>
                  <a:schemeClr val="dk1"/>
                </a:solidFill>
                <a:latin typeface="Arial" panose="020B0604020202020204" pitchFamily="34" charset="0"/>
                <a:cs typeface="Arial" panose="020B0604020202020204" pitchFamily="34" charset="0"/>
              </a:rPr>
              <a:t>foi</a:t>
            </a:r>
            <a:r>
              <a:rPr lang="en-US" sz="1212" b="1" dirty="0">
                <a:solidFill>
                  <a:schemeClr val="dk1"/>
                </a:solidFill>
                <a:latin typeface="Arial" panose="020B0604020202020204" pitchFamily="34" charset="0"/>
                <a:cs typeface="Arial" panose="020B0604020202020204" pitchFamily="34" charset="0"/>
              </a:rPr>
              <a:t> Stephen Hawking?</a:t>
            </a:r>
            <a:endParaRPr sz="1212" b="1" dirty="0">
              <a:solidFill>
                <a:schemeClr val="dk1"/>
              </a:solidFill>
              <a:latin typeface="Arial" panose="020B0604020202020204" pitchFamily="34" charset="0"/>
              <a:cs typeface="Arial" panose="020B0604020202020204" pitchFamily="34" charset="0"/>
            </a:endParaRPr>
          </a:p>
        </p:txBody>
      </p:sp>
      <p:pic>
        <p:nvPicPr>
          <p:cNvPr id="2050" name="Picture 2" descr="Resultado de imagem para stephen hawking">
            <a:extLst>
              <a:ext uri="{FF2B5EF4-FFF2-40B4-BE49-F238E27FC236}">
                <a16:creationId xmlns:a16="http://schemas.microsoft.com/office/drawing/2014/main" id="{1C33B1AD-DD90-3886-8D8A-FCF80A1C2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75" y="761250"/>
            <a:ext cx="3067050" cy="1724025"/>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43A7FA42-E736-2558-F83F-4C8FA3F59FA9}"/>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Biografia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3CB66E1D-421C-848A-EEDD-97B888AD651B}"/>
              </a:ext>
            </a:extLst>
          </p:cNvPr>
          <p:cNvSpPr txBox="1"/>
          <p:nvPr/>
        </p:nvSpPr>
        <p:spPr>
          <a:xfrm>
            <a:off x="179612" y="414497"/>
            <a:ext cx="3600000" cy="276999"/>
          </a:xfrm>
          <a:prstGeom prst="rect">
            <a:avLst/>
          </a:prstGeom>
          <a:noFill/>
        </p:spPr>
        <p:txBody>
          <a:bodyPr wrap="square" rtlCol="0">
            <a:spAutoFit/>
          </a:bodyPr>
          <a:lstStyle/>
          <a:p>
            <a:pPr algn="ctr"/>
            <a:r>
              <a:rPr lang="pt-BR" sz="1200" b="1" i="0" dirty="0">
                <a:solidFill>
                  <a:srgbClr val="202122"/>
                </a:solidFill>
                <a:effectLst/>
                <a:latin typeface="Arial" panose="020B0604020202020204" pitchFamily="34" charset="0"/>
              </a:rPr>
              <a:t>Quem foi </a:t>
            </a:r>
            <a:r>
              <a:rPr lang="pt-BR" sz="1200" b="1" i="0" dirty="0" err="1">
                <a:solidFill>
                  <a:srgbClr val="202122"/>
                </a:solidFill>
                <a:effectLst/>
                <a:latin typeface="Arial" panose="020B0604020202020204" pitchFamily="34" charset="0"/>
              </a:rPr>
              <a:t>Hedy</a:t>
            </a:r>
            <a:r>
              <a:rPr lang="pt-BR" sz="1200" b="1" i="0" dirty="0">
                <a:solidFill>
                  <a:srgbClr val="202122"/>
                </a:solidFill>
                <a:effectLst/>
                <a:latin typeface="Arial" panose="020B0604020202020204" pitchFamily="34" charset="0"/>
              </a:rPr>
              <a:t> Lamarr?</a:t>
            </a:r>
            <a:endParaRPr lang="pt-BR" sz="1200" b="1" dirty="0">
              <a:latin typeface="Arial" panose="020B0604020202020204" pitchFamily="34" charset="0"/>
              <a:cs typeface="Arial" panose="020B0604020202020204" pitchFamily="34" charset="0"/>
            </a:endParaRPr>
          </a:p>
        </p:txBody>
      </p:sp>
      <p:sp>
        <p:nvSpPr>
          <p:cNvPr id="4" name="CaixaDeTexto 3">
            <a:extLst>
              <a:ext uri="{FF2B5EF4-FFF2-40B4-BE49-F238E27FC236}">
                <a16:creationId xmlns:a16="http://schemas.microsoft.com/office/drawing/2014/main" id="{6601E53E-D92B-44F5-4ACE-EB27744D0F9D}"/>
              </a:ext>
            </a:extLst>
          </p:cNvPr>
          <p:cNvSpPr txBox="1"/>
          <p:nvPr/>
        </p:nvSpPr>
        <p:spPr>
          <a:xfrm>
            <a:off x="179612" y="2800815"/>
            <a:ext cx="3600000" cy="2533707"/>
          </a:xfrm>
          <a:prstGeom prst="rect">
            <a:avLst/>
          </a:prstGeom>
          <a:noFill/>
        </p:spPr>
        <p:txBody>
          <a:bodyPr wrap="square" rtlCol="0">
            <a:spAutoFit/>
          </a:bodyPr>
          <a:lstStyle/>
          <a:p>
            <a:pPr algn="just">
              <a:lnSpc>
                <a:spcPct val="114000"/>
              </a:lnSpc>
            </a:pPr>
            <a:r>
              <a:rPr lang="pt-BR" sz="1000" dirty="0">
                <a:latin typeface="Arial" panose="020B0604020202020204" pitchFamily="34" charset="0"/>
                <a:cs typeface="Arial" panose="020B0604020202020204" pitchFamily="34" charset="0"/>
              </a:rPr>
              <a:t>	</a:t>
            </a:r>
            <a:r>
              <a:rPr lang="pt-BR" sz="1000" dirty="0" err="1">
                <a:latin typeface="Arial" panose="020B0604020202020204" pitchFamily="34" charset="0"/>
                <a:cs typeface="Arial" panose="020B0604020202020204" pitchFamily="34" charset="0"/>
              </a:rPr>
              <a:t>Hedy</a:t>
            </a:r>
            <a:r>
              <a:rPr lang="pt-BR" sz="1000" dirty="0">
                <a:latin typeface="Arial" panose="020B0604020202020204" pitchFamily="34" charset="0"/>
                <a:cs typeface="Arial" panose="020B0604020202020204" pitchFamily="34" charset="0"/>
              </a:rPr>
              <a:t> Lamarr foi uma atriz, inventora austríaca e pioneira no campo da tecnologia de comunicações. Durante a Segunda Guerra Mundial, ela </a:t>
            </a:r>
            <a:r>
              <a:rPr lang="pt-BR" sz="1000" dirty="0" err="1">
                <a:latin typeface="Arial" panose="020B0604020202020204" pitchFamily="34" charset="0"/>
                <a:cs typeface="Arial" panose="020B0604020202020204" pitchFamily="34" charset="0"/>
              </a:rPr>
              <a:t>co-inventou</a:t>
            </a:r>
            <a:r>
              <a:rPr lang="pt-BR" sz="1000" dirty="0">
                <a:latin typeface="Arial" panose="020B0604020202020204" pitchFamily="34" charset="0"/>
                <a:cs typeface="Arial" panose="020B0604020202020204" pitchFamily="34" charset="0"/>
              </a:rPr>
              <a:t>, junto com George </a:t>
            </a:r>
            <a:r>
              <a:rPr lang="pt-BR" sz="1000" dirty="0" err="1">
                <a:latin typeface="Arial" panose="020B0604020202020204" pitchFamily="34" charset="0"/>
                <a:cs typeface="Arial" panose="020B0604020202020204" pitchFamily="34" charset="0"/>
              </a:rPr>
              <a:t>Antheil</a:t>
            </a:r>
            <a:r>
              <a:rPr lang="pt-BR" sz="1000" dirty="0">
                <a:latin typeface="Arial" panose="020B0604020202020204" pitchFamily="34" charset="0"/>
                <a:cs typeface="Arial" panose="020B0604020202020204" pitchFamily="34" charset="0"/>
              </a:rPr>
              <a:t>, uma tecnologia de "salto de frequência" para proteger comunicações via rádio. Esse sistema alterava rapidamente as frequências usadas para transmitir sinais, dificultando a interceptação pelos inimigos. O conceito físico por trás de sua invenção está relacionado ao espectro eletromagnético e à modulação de sinais. </a:t>
            </a:r>
          </a:p>
          <a:p>
            <a:pPr algn="just">
              <a:lnSpc>
                <a:spcPct val="114000"/>
              </a:lnSpc>
            </a:pPr>
            <a:r>
              <a:rPr lang="pt-BR" sz="1000" dirty="0">
                <a:latin typeface="Arial" panose="020B0604020202020204" pitchFamily="34" charset="0"/>
                <a:cs typeface="Arial" panose="020B0604020202020204" pitchFamily="34" charset="0"/>
              </a:rPr>
              <a:t>	Embora não tenha sido usada na época, essa tecnologia é a base para sistemas modernos, como Wi-Fi e Bluetooth. Lamarr é considerada a mãe da telefonia celular, mas sua importância só foi reconhecida em 1997, ao receber um prêmio da Eletronic Frontier </a:t>
            </a:r>
            <a:r>
              <a:rPr lang="pt-BR" sz="1000" dirty="0" err="1">
                <a:latin typeface="Arial" panose="020B0604020202020204" pitchFamily="34" charset="0"/>
                <a:cs typeface="Arial" panose="020B0604020202020204" pitchFamily="34" charset="0"/>
              </a:rPr>
              <a:t>Foundantion</a:t>
            </a:r>
            <a:r>
              <a:rPr lang="pt-BR" sz="1000" dirty="0">
                <a:latin typeface="Arial" panose="020B0604020202020204" pitchFamily="34" charset="0"/>
                <a:cs typeface="Arial" panose="020B0604020202020204" pitchFamily="34" charset="0"/>
              </a:rPr>
              <a:t>.</a:t>
            </a:r>
          </a:p>
        </p:txBody>
      </p:sp>
      <p:pic>
        <p:nvPicPr>
          <p:cNvPr id="6" name="Picture 2" descr="Hedy Lamarr | Biography, Movies, &amp; Facts | Britannica">
            <a:extLst>
              <a:ext uri="{FF2B5EF4-FFF2-40B4-BE49-F238E27FC236}">
                <a16:creationId xmlns:a16="http://schemas.microsoft.com/office/drawing/2014/main" id="{9B6AA17A-8559-C0ED-B403-069145943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9154" y="743589"/>
            <a:ext cx="1500913" cy="1976342"/>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94C6ECEF-6660-7182-EB16-1BB2D77B5AD1}"/>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Biografia</a:t>
            </a:r>
          </a:p>
        </p:txBody>
      </p:sp>
    </p:spTree>
    <p:extLst>
      <p:ext uri="{BB962C8B-B14F-4D97-AF65-F5344CB8AC3E}">
        <p14:creationId xmlns:p14="http://schemas.microsoft.com/office/powerpoint/2010/main" val="2619268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p:nvPr/>
        </p:nvSpPr>
        <p:spPr>
          <a:xfrm>
            <a:off x="179612" y="382774"/>
            <a:ext cx="3600000" cy="519695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5" name="Google Shape;85;p13"/>
          <p:cNvSpPr txBox="1"/>
          <p:nvPr/>
        </p:nvSpPr>
        <p:spPr>
          <a:xfrm>
            <a:off x="179610" y="456986"/>
            <a:ext cx="3600000"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200" b="1" dirty="0">
                <a:latin typeface="Arial" panose="020B0604020202020204" pitchFamily="34" charset="0"/>
                <a:cs typeface="Arial" panose="020B0604020202020204" pitchFamily="34" charset="0"/>
              </a:rPr>
              <a:t>Quem foi Nikola Tesla?</a:t>
            </a:r>
            <a:endParaRPr sz="1200" b="1" dirty="0">
              <a:latin typeface="Arial" panose="020B0604020202020204" pitchFamily="34" charset="0"/>
              <a:cs typeface="Arial" panose="020B0604020202020204" pitchFamily="34" charset="0"/>
            </a:endParaRPr>
          </a:p>
        </p:txBody>
      </p:sp>
      <p:sp>
        <p:nvSpPr>
          <p:cNvPr id="87" name="Google Shape;87;p13"/>
          <p:cNvSpPr txBox="1"/>
          <p:nvPr/>
        </p:nvSpPr>
        <p:spPr>
          <a:xfrm>
            <a:off x="179612" y="2397398"/>
            <a:ext cx="3600000" cy="307800"/>
          </a:xfrm>
          <a:prstGeom prst="rect">
            <a:avLst/>
          </a:prstGeom>
          <a:noFill/>
          <a:ln>
            <a:noFill/>
          </a:ln>
        </p:spPr>
        <p:txBody>
          <a:bodyPr spcFirstLastPara="1" wrap="square" lIns="91425" tIns="45700" rIns="91425" bIns="45700" anchor="t" anchorCtr="0">
            <a:spAutoFit/>
          </a:bodyPr>
          <a:lstStyle/>
          <a:p>
            <a:pPr marL="457200" marR="0" lvl="0" indent="0" algn="ctr" rtl="0">
              <a:lnSpc>
                <a:spcPct val="150000"/>
              </a:lnSpc>
              <a:spcBef>
                <a:spcPts val="0"/>
              </a:spcBef>
              <a:spcAft>
                <a:spcPts val="0"/>
              </a:spcAft>
              <a:buNone/>
            </a:pPr>
            <a:endParaRPr/>
          </a:p>
        </p:txBody>
      </p:sp>
      <p:sp>
        <p:nvSpPr>
          <p:cNvPr id="89" name="Google Shape;89;p13"/>
          <p:cNvSpPr txBox="1"/>
          <p:nvPr/>
        </p:nvSpPr>
        <p:spPr>
          <a:xfrm>
            <a:off x="179611" y="2288029"/>
            <a:ext cx="3599999" cy="3185457"/>
          </a:xfrm>
          <a:prstGeom prst="rect">
            <a:avLst/>
          </a:prstGeom>
          <a:noFill/>
          <a:ln>
            <a:noFill/>
          </a:ln>
        </p:spPr>
        <p:txBody>
          <a:bodyPr spcFirstLastPara="1" wrap="square" lIns="91425" tIns="91425" rIns="91425" bIns="91425" anchor="t" anchorCtr="0">
            <a:spAutoFit/>
          </a:bodyPr>
          <a:lstStyle/>
          <a:p>
            <a:pPr algn="just">
              <a:lnSpc>
                <a:spcPct val="150000"/>
              </a:lnSpc>
            </a:pPr>
            <a:r>
              <a:rPr lang="pt-BR" sz="1000" dirty="0"/>
              <a:t>            </a:t>
            </a:r>
            <a:r>
              <a:rPr lang="pt-BR" sz="1000" dirty="0">
                <a:latin typeface="Arial" panose="020B0604020202020204" pitchFamily="34" charset="0"/>
                <a:cs typeface="Arial" panose="020B0604020202020204" pitchFamily="34" charset="0"/>
              </a:rPr>
              <a:t>Nikola Tesla (1856-1943) foi um inovador sérvio-americano que transformou a engenharia elétrica com suas invenções e descobertas. Ele é famoso pelo desenvolvimento do sistema de corrente alternada (AC), que possibilitou a transmissão eficiente de eletricidade em longas distâncias, superando a corrente contínua (DC).</a:t>
            </a:r>
          </a:p>
          <a:p>
            <a:pPr indent="536575" algn="just">
              <a:lnSpc>
                <a:spcPct val="150000"/>
              </a:lnSpc>
            </a:pPr>
            <a:r>
              <a:rPr lang="pt-BR" sz="1000" dirty="0">
                <a:latin typeface="Arial" panose="020B0604020202020204" pitchFamily="34" charset="0"/>
                <a:cs typeface="Arial" panose="020B0604020202020204" pitchFamily="34" charset="0"/>
              </a:rPr>
              <a:t>Tesla inventou a bobina de Tesla, um dispositivo que gera alta tensão e frequência, utilizado em rádio e iluminação sem fio. Ele também fez avanços em campos magnéticos rotativos, essenciais para motores elétricos e geradores. Além disso, realizou experimentos pioneiros com radiofrequências e explorou comunicações sem fio, sonhando com a transmissão global de energia sem fios.</a:t>
            </a:r>
            <a:endParaRPr lang="pt-BR" sz="1000" b="0" i="0" dirty="0">
              <a:solidFill>
                <a:srgbClr val="282523"/>
              </a:solidFill>
              <a:effectLst/>
              <a:latin typeface="Arial" panose="020B0604020202020204" pitchFamily="34" charset="0"/>
              <a:cs typeface="Arial" panose="020B0604020202020204" pitchFamily="34" charset="0"/>
            </a:endParaRPr>
          </a:p>
        </p:txBody>
      </p:sp>
      <p:pic>
        <p:nvPicPr>
          <p:cNvPr id="3" name="Imagem 2">
            <a:extLst>
              <a:ext uri="{FF2B5EF4-FFF2-40B4-BE49-F238E27FC236}">
                <a16:creationId xmlns:a16="http://schemas.microsoft.com/office/drawing/2014/main" id="{1F05B86B-4A10-0158-9F3D-5649FB24CB30}"/>
              </a:ext>
            </a:extLst>
          </p:cNvPr>
          <p:cNvPicPr>
            <a:picLocks noChangeAspect="1"/>
          </p:cNvPicPr>
          <p:nvPr/>
        </p:nvPicPr>
        <p:blipFill>
          <a:blip r:embed="rId3"/>
          <a:stretch>
            <a:fillRect/>
          </a:stretch>
        </p:blipFill>
        <p:spPr>
          <a:xfrm>
            <a:off x="894477" y="843314"/>
            <a:ext cx="2170269" cy="1444715"/>
          </a:xfrm>
          <a:prstGeom prst="rect">
            <a:avLst/>
          </a:prstGeom>
        </p:spPr>
      </p:pic>
      <p:sp>
        <p:nvSpPr>
          <p:cNvPr id="2" name="CaixaDeTexto 1">
            <a:extLst>
              <a:ext uri="{FF2B5EF4-FFF2-40B4-BE49-F238E27FC236}">
                <a16:creationId xmlns:a16="http://schemas.microsoft.com/office/drawing/2014/main" id="{F6708B8E-2659-B41A-B7DE-0A142FA77296}"/>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Biografia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3">
          <a:extLst>
            <a:ext uri="{FF2B5EF4-FFF2-40B4-BE49-F238E27FC236}">
              <a16:creationId xmlns:a16="http://schemas.microsoft.com/office/drawing/2014/main" id="{86F97324-B761-12DC-731A-81569B6E63D0}"/>
            </a:ext>
          </a:extLst>
        </p:cNvPr>
        <p:cNvGrpSpPr/>
        <p:nvPr/>
      </p:nvGrpSpPr>
      <p:grpSpPr>
        <a:xfrm>
          <a:off x="0" y="0"/>
          <a:ext cx="0" cy="0"/>
          <a:chOff x="0" y="0"/>
          <a:chExt cx="0" cy="0"/>
        </a:xfrm>
      </p:grpSpPr>
      <p:sp>
        <p:nvSpPr>
          <p:cNvPr id="114" name="Google Shape;114;p16">
            <a:extLst>
              <a:ext uri="{FF2B5EF4-FFF2-40B4-BE49-F238E27FC236}">
                <a16:creationId xmlns:a16="http://schemas.microsoft.com/office/drawing/2014/main" id="{EF1B9518-8EA6-0121-9B2D-6EAE79130409}"/>
              </a:ext>
            </a:extLst>
          </p:cNvPr>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5" name="Google Shape;115;p16">
            <a:extLst>
              <a:ext uri="{FF2B5EF4-FFF2-40B4-BE49-F238E27FC236}">
                <a16:creationId xmlns:a16="http://schemas.microsoft.com/office/drawing/2014/main" id="{4442B4DE-745E-1794-3B8E-7EA22313129B}"/>
              </a:ext>
            </a:extLst>
          </p:cNvPr>
          <p:cNvSpPr txBox="1"/>
          <p:nvPr/>
        </p:nvSpPr>
        <p:spPr>
          <a:xfrm>
            <a:off x="179612" y="447043"/>
            <a:ext cx="3600000"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200" b="1" i="0" dirty="0">
                <a:solidFill>
                  <a:srgbClr val="000000"/>
                </a:solidFill>
                <a:effectLst/>
                <a:latin typeface="Arial" panose="020B0604020202020204" pitchFamily="34" charset="0"/>
                <a:cs typeface="Arial" panose="020B0604020202020204" pitchFamily="34" charset="0"/>
              </a:rPr>
              <a:t>Quem foi </a:t>
            </a:r>
            <a:r>
              <a:rPr lang="pt-BR" sz="1200" b="1" i="0" dirty="0" err="1">
                <a:solidFill>
                  <a:srgbClr val="000000"/>
                </a:solidFill>
                <a:effectLst/>
                <a:latin typeface="Arial" panose="020B0604020202020204" pitchFamily="34" charset="0"/>
                <a:cs typeface="Arial" panose="020B0604020202020204" pitchFamily="34" charset="0"/>
              </a:rPr>
              <a:t>Heike</a:t>
            </a:r>
            <a:r>
              <a:rPr lang="pt-BR" sz="1200" b="1" i="0" dirty="0">
                <a:solidFill>
                  <a:srgbClr val="000000"/>
                </a:solidFill>
                <a:effectLst/>
                <a:latin typeface="Arial" panose="020B0604020202020204" pitchFamily="34" charset="0"/>
                <a:cs typeface="Arial" panose="020B0604020202020204" pitchFamily="34" charset="0"/>
              </a:rPr>
              <a:t> </a:t>
            </a:r>
            <a:r>
              <a:rPr lang="pt-BR" sz="1200" b="1" i="0" dirty="0" err="1">
                <a:solidFill>
                  <a:srgbClr val="000000"/>
                </a:solidFill>
                <a:effectLst/>
                <a:latin typeface="Arial" panose="020B0604020202020204" pitchFamily="34" charset="0"/>
                <a:cs typeface="Arial" panose="020B0604020202020204" pitchFamily="34" charset="0"/>
              </a:rPr>
              <a:t>Kamerlingh</a:t>
            </a:r>
            <a:r>
              <a:rPr lang="pt-BR" sz="1200" b="1" i="0" dirty="0">
                <a:solidFill>
                  <a:srgbClr val="000000"/>
                </a:solidFill>
                <a:effectLst/>
                <a:latin typeface="Arial" panose="020B0604020202020204" pitchFamily="34" charset="0"/>
                <a:cs typeface="Arial" panose="020B0604020202020204" pitchFamily="34" charset="0"/>
              </a:rPr>
              <a:t> </a:t>
            </a:r>
            <a:r>
              <a:rPr lang="pt-BR" sz="1200" b="1" i="0" dirty="0" err="1">
                <a:solidFill>
                  <a:srgbClr val="000000"/>
                </a:solidFill>
                <a:effectLst/>
                <a:latin typeface="Arial" panose="020B0604020202020204" pitchFamily="34" charset="0"/>
                <a:cs typeface="Arial" panose="020B0604020202020204" pitchFamily="34" charset="0"/>
              </a:rPr>
              <a:t>Onnes</a:t>
            </a:r>
            <a:r>
              <a:rPr lang="pt-BR" sz="1200" b="1" i="0" dirty="0">
                <a:solidFill>
                  <a:srgbClr val="000000"/>
                </a:solidFill>
                <a:effectLst/>
                <a:latin typeface="Arial" panose="020B0604020202020204" pitchFamily="34" charset="0"/>
                <a:cs typeface="Arial" panose="020B0604020202020204" pitchFamily="34" charset="0"/>
              </a:rPr>
              <a:t>?</a:t>
            </a:r>
            <a:endParaRPr sz="1200" dirty="0">
              <a:latin typeface="Arial" panose="020B0604020202020204" pitchFamily="34" charset="0"/>
              <a:cs typeface="Arial" panose="020B0604020202020204" pitchFamily="34" charset="0"/>
            </a:endParaRPr>
          </a:p>
        </p:txBody>
      </p:sp>
      <p:sp>
        <p:nvSpPr>
          <p:cNvPr id="116" name="Google Shape;116;p16">
            <a:extLst>
              <a:ext uri="{FF2B5EF4-FFF2-40B4-BE49-F238E27FC236}">
                <a16:creationId xmlns:a16="http://schemas.microsoft.com/office/drawing/2014/main" id="{69EADD28-6C4F-464B-9CA5-92275B05B619}"/>
              </a:ext>
            </a:extLst>
          </p:cNvPr>
          <p:cNvSpPr txBox="1"/>
          <p:nvPr/>
        </p:nvSpPr>
        <p:spPr>
          <a:xfrm>
            <a:off x="179612" y="1474175"/>
            <a:ext cx="36000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sp>
        <p:nvSpPr>
          <p:cNvPr id="117" name="Google Shape;117;p16">
            <a:extLst>
              <a:ext uri="{FF2B5EF4-FFF2-40B4-BE49-F238E27FC236}">
                <a16:creationId xmlns:a16="http://schemas.microsoft.com/office/drawing/2014/main" id="{59028A05-4DE8-274F-00C1-B04CF3D8C604}"/>
              </a:ext>
            </a:extLst>
          </p:cNvPr>
          <p:cNvSpPr txBox="1"/>
          <p:nvPr/>
        </p:nvSpPr>
        <p:spPr>
          <a:xfrm>
            <a:off x="179612" y="2397398"/>
            <a:ext cx="3600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endParaRPr/>
          </a:p>
        </p:txBody>
      </p:sp>
      <p:sp>
        <p:nvSpPr>
          <p:cNvPr id="118" name="Google Shape;118;p16">
            <a:extLst>
              <a:ext uri="{FF2B5EF4-FFF2-40B4-BE49-F238E27FC236}">
                <a16:creationId xmlns:a16="http://schemas.microsoft.com/office/drawing/2014/main" id="{2928CFE9-28E8-E75B-B63D-A6F21D044D31}"/>
              </a:ext>
            </a:extLst>
          </p:cNvPr>
          <p:cNvSpPr txBox="1"/>
          <p:nvPr/>
        </p:nvSpPr>
        <p:spPr>
          <a:xfrm>
            <a:off x="179612" y="2354480"/>
            <a:ext cx="3600000" cy="2985402"/>
          </a:xfrm>
          <a:prstGeom prst="rect">
            <a:avLst/>
          </a:prstGeom>
          <a:noFill/>
          <a:ln>
            <a:noFill/>
          </a:ln>
        </p:spPr>
        <p:txBody>
          <a:bodyPr spcFirstLastPara="1" wrap="square" lIns="91425" tIns="91425" rIns="91425" bIns="91425" anchor="t" anchorCtr="0">
            <a:spAutoFit/>
          </a:bodyPr>
          <a:lstStyle/>
          <a:p>
            <a:pPr lvl="0" indent="446088" algn="just" rtl="0">
              <a:lnSpc>
                <a:spcPct val="130000"/>
              </a:lnSpc>
              <a:spcBef>
                <a:spcPts val="0"/>
              </a:spcBef>
              <a:spcAft>
                <a:spcPts val="0"/>
              </a:spcAft>
              <a:buNone/>
            </a:pPr>
            <a:r>
              <a:rPr lang="pt-BR" sz="1000" b="0" i="0" dirty="0" err="1">
                <a:solidFill>
                  <a:srgbClr val="000000"/>
                </a:solidFill>
                <a:effectLst/>
                <a:latin typeface="Arial" panose="020B0604020202020204" pitchFamily="34" charset="0"/>
                <a:cs typeface="Arial" panose="020B0604020202020204" pitchFamily="34" charset="0"/>
              </a:rPr>
              <a:t>Heike</a:t>
            </a:r>
            <a:r>
              <a:rPr lang="pt-BR" sz="1000" b="0" i="0" dirty="0">
                <a:solidFill>
                  <a:srgbClr val="000000"/>
                </a:solidFill>
                <a:effectLst/>
                <a:latin typeface="Arial" panose="020B0604020202020204" pitchFamily="34" charset="0"/>
                <a:cs typeface="Arial" panose="020B0604020202020204" pitchFamily="34" charset="0"/>
              </a:rPr>
              <a:t> </a:t>
            </a:r>
            <a:r>
              <a:rPr lang="pt-BR" sz="1000" b="0" i="0" dirty="0" err="1">
                <a:solidFill>
                  <a:srgbClr val="000000"/>
                </a:solidFill>
                <a:effectLst/>
                <a:latin typeface="Arial" panose="020B0604020202020204" pitchFamily="34" charset="0"/>
                <a:cs typeface="Arial" panose="020B0604020202020204" pitchFamily="34" charset="0"/>
              </a:rPr>
              <a:t>Kamerlingh</a:t>
            </a:r>
            <a:r>
              <a:rPr lang="pt-BR" sz="1000" b="0" i="0" dirty="0">
                <a:solidFill>
                  <a:srgbClr val="000000"/>
                </a:solidFill>
                <a:effectLst/>
                <a:latin typeface="Arial" panose="020B0604020202020204" pitchFamily="34" charset="0"/>
                <a:cs typeface="Arial" panose="020B0604020202020204" pitchFamily="34" charset="0"/>
              </a:rPr>
              <a:t> </a:t>
            </a:r>
            <a:r>
              <a:rPr lang="pt-BR" sz="1000" b="0" i="0" dirty="0" err="1">
                <a:solidFill>
                  <a:srgbClr val="000000"/>
                </a:solidFill>
                <a:effectLst/>
                <a:latin typeface="Arial" panose="020B0604020202020204" pitchFamily="34" charset="0"/>
                <a:cs typeface="Arial" panose="020B0604020202020204" pitchFamily="34" charset="0"/>
              </a:rPr>
              <a:t>Onnes</a:t>
            </a:r>
            <a:r>
              <a:rPr lang="pt-BR" sz="1000" b="0" i="0" dirty="0">
                <a:solidFill>
                  <a:srgbClr val="000000"/>
                </a:solidFill>
                <a:effectLst/>
                <a:latin typeface="Arial" panose="020B0604020202020204" pitchFamily="34" charset="0"/>
                <a:cs typeface="Arial" panose="020B0604020202020204" pitchFamily="34" charset="0"/>
              </a:rPr>
              <a:t> (1853-1926) foi um físico holandês, famoso por suas pesquisas em supercondutividade e Física de baixas temperaturas. </a:t>
            </a:r>
          </a:p>
          <a:p>
            <a:pPr lvl="0" indent="446088" algn="just" rtl="0">
              <a:lnSpc>
                <a:spcPct val="130000"/>
              </a:lnSpc>
              <a:spcBef>
                <a:spcPts val="0"/>
              </a:spcBef>
              <a:spcAft>
                <a:spcPts val="0"/>
              </a:spcAft>
              <a:buNone/>
            </a:pPr>
            <a:r>
              <a:rPr lang="pt-BR" sz="1000" b="0" i="0" dirty="0">
                <a:solidFill>
                  <a:srgbClr val="000000"/>
                </a:solidFill>
                <a:effectLst/>
                <a:latin typeface="Arial" panose="020B0604020202020204" pitchFamily="34" charset="0"/>
                <a:cs typeface="Arial" panose="020B0604020202020204" pitchFamily="34" charset="0"/>
              </a:rPr>
              <a:t>Em 1911, fez a descoberta revolucionária da supercondutividade ao observar que o mercúrio se tornava supercondutor a temperaturas abaixo de 4,2 Kelvin, desafiando teorias existentes sobre condução elétrica. Ele desenvolveu técnicas para alcançar temperaturas extremamente baixas, contribuindo para a criogenia. </a:t>
            </a:r>
          </a:p>
          <a:p>
            <a:pPr lvl="0" indent="446088" algn="just" rtl="0">
              <a:lnSpc>
                <a:spcPct val="130000"/>
              </a:lnSpc>
              <a:spcBef>
                <a:spcPts val="0"/>
              </a:spcBef>
              <a:spcAft>
                <a:spcPts val="0"/>
              </a:spcAft>
              <a:buNone/>
            </a:pPr>
            <a:r>
              <a:rPr lang="pt-BR" sz="1000" b="0" i="0" dirty="0">
                <a:solidFill>
                  <a:srgbClr val="000000"/>
                </a:solidFill>
                <a:effectLst/>
                <a:latin typeface="Arial" panose="020B0604020202020204" pitchFamily="34" charset="0"/>
                <a:cs typeface="Arial" panose="020B0604020202020204" pitchFamily="34" charset="0"/>
              </a:rPr>
              <a:t>Por suas investigações sobre a liquefação do hélio e a pesquisa em temperaturas baixas, </a:t>
            </a:r>
            <a:r>
              <a:rPr lang="pt-BR" sz="1000" b="0" i="0" dirty="0" err="1">
                <a:solidFill>
                  <a:srgbClr val="000000"/>
                </a:solidFill>
                <a:effectLst/>
                <a:latin typeface="Arial" panose="020B0604020202020204" pitchFamily="34" charset="0"/>
                <a:cs typeface="Arial" panose="020B0604020202020204" pitchFamily="34" charset="0"/>
              </a:rPr>
              <a:t>Onnes</a:t>
            </a:r>
            <a:r>
              <a:rPr lang="pt-BR" sz="1000" b="0" i="0" dirty="0">
                <a:solidFill>
                  <a:srgbClr val="000000"/>
                </a:solidFill>
                <a:effectLst/>
                <a:latin typeface="Arial" panose="020B0604020202020204" pitchFamily="34" charset="0"/>
                <a:cs typeface="Arial" panose="020B0604020202020204" pitchFamily="34" charset="0"/>
              </a:rPr>
              <a:t> recebeu o Prêmio Nobel de Física em 1913. Atuou como professor e diretor do Laboratório de Física de Leiden e seu trabalho teve um impacto duradouro na Física Moderna. </a:t>
            </a:r>
            <a:endParaRPr sz="1000" dirty="0">
              <a:solidFill>
                <a:schemeClr val="dk1"/>
              </a:solidFill>
              <a:latin typeface="Arial" panose="020B0604020202020204" pitchFamily="34" charset="0"/>
              <a:cs typeface="Arial" panose="020B0604020202020204" pitchFamily="34" charset="0"/>
            </a:endParaRPr>
          </a:p>
        </p:txBody>
      </p:sp>
      <p:pic>
        <p:nvPicPr>
          <p:cNvPr id="3" name="Imagem 2">
            <a:extLst>
              <a:ext uri="{FF2B5EF4-FFF2-40B4-BE49-F238E27FC236}">
                <a16:creationId xmlns:a16="http://schemas.microsoft.com/office/drawing/2014/main" id="{E6C19F4A-6BA0-F7A2-B582-0E4EEBDFD485}"/>
              </a:ext>
            </a:extLst>
          </p:cNvPr>
          <p:cNvPicPr>
            <a:picLocks noChangeAspect="1"/>
          </p:cNvPicPr>
          <p:nvPr/>
        </p:nvPicPr>
        <p:blipFill>
          <a:blip r:embed="rId3"/>
          <a:stretch>
            <a:fillRect/>
          </a:stretch>
        </p:blipFill>
        <p:spPr>
          <a:xfrm>
            <a:off x="1265477" y="788271"/>
            <a:ext cx="1428269" cy="1539563"/>
          </a:xfrm>
          <a:prstGeom prst="rect">
            <a:avLst/>
          </a:prstGeom>
        </p:spPr>
      </p:pic>
      <p:sp>
        <p:nvSpPr>
          <p:cNvPr id="2" name="CaixaDeTexto 1">
            <a:extLst>
              <a:ext uri="{FF2B5EF4-FFF2-40B4-BE49-F238E27FC236}">
                <a16:creationId xmlns:a16="http://schemas.microsoft.com/office/drawing/2014/main" id="{15E2577B-D417-F0F1-BB88-0FF14B14BB7D}"/>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Biografia</a:t>
            </a:r>
          </a:p>
        </p:txBody>
      </p:sp>
    </p:spTree>
    <p:extLst>
      <p:ext uri="{BB962C8B-B14F-4D97-AF65-F5344CB8AC3E}">
        <p14:creationId xmlns:p14="http://schemas.microsoft.com/office/powerpoint/2010/main" val="2664484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p:nvPr/>
        </p:nvSpPr>
        <p:spPr>
          <a:xfrm>
            <a:off x="179612" y="382774"/>
            <a:ext cx="3600000" cy="519695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2" name="Google Shape;122;p17"/>
          <p:cNvSpPr txBox="1"/>
          <p:nvPr/>
        </p:nvSpPr>
        <p:spPr>
          <a:xfrm>
            <a:off x="179610" y="2660684"/>
            <a:ext cx="3600000" cy="2169784"/>
          </a:xfrm>
          <a:prstGeom prst="rect">
            <a:avLst/>
          </a:prstGeom>
          <a:noFill/>
          <a:ln>
            <a:noFill/>
          </a:ln>
        </p:spPr>
        <p:txBody>
          <a:bodyPr spcFirstLastPara="1" wrap="square" lIns="91425" tIns="45700" rIns="91425" bIns="45700" anchor="t" anchorCtr="0">
            <a:spAutoFit/>
          </a:bodyPr>
          <a:lstStyle/>
          <a:p>
            <a:pPr marL="0" lvl="0" indent="0" algn="just" rtl="0">
              <a:lnSpc>
                <a:spcPct val="150000"/>
              </a:lnSpc>
              <a:spcBef>
                <a:spcPts val="0"/>
              </a:spcBef>
              <a:spcAft>
                <a:spcPts val="0"/>
              </a:spcAft>
              <a:buClr>
                <a:schemeClr val="dk1"/>
              </a:buClr>
              <a:buSzPts val="1100"/>
              <a:buFont typeface="Arial"/>
              <a:buNone/>
            </a:pPr>
            <a:endParaRPr sz="1000" dirty="0">
              <a:solidFill>
                <a:schemeClr val="dk1"/>
              </a:solidFill>
            </a:endParaRPr>
          </a:p>
          <a:p>
            <a:pPr lvl="0" indent="446088" algn="just" rtl="0">
              <a:lnSpc>
                <a:spcPct val="150000"/>
              </a:lnSpc>
              <a:spcBef>
                <a:spcPts val="0"/>
              </a:spcBef>
              <a:spcAft>
                <a:spcPts val="0"/>
              </a:spcAft>
              <a:buClr>
                <a:schemeClr val="dk1"/>
              </a:buClr>
              <a:buSzPts val="1100"/>
              <a:buFont typeface="Arial"/>
              <a:buNone/>
            </a:pPr>
            <a:r>
              <a:rPr lang="pt-BR" sz="1000" dirty="0">
                <a:solidFill>
                  <a:schemeClr val="dk1"/>
                </a:solidFill>
                <a:latin typeface="Arial" panose="020B0604020202020204" pitchFamily="34" charset="0"/>
                <a:cs typeface="Arial" panose="020B0604020202020204" pitchFamily="34" charset="0"/>
              </a:rPr>
              <a:t>Marie Curie (1867-1934) foi uma cientista polonesa que se destacou por suas pesquisas sobre radioatividade. Ela foi a primeira mulher a ganhar o Prêmio Nobel, recebendo o de Física em 1903 e o de Química em 1911. Sua descoberta dos elementos rádio e polônio revolucionou a Ciência e abriu caminho para o uso da radiação no tratamento do câncer. Mesmo enfrentando preconceitos, sua determinação e contribuição à Ciência continuam a inspirar.</a:t>
            </a:r>
            <a:endParaRPr sz="1000" dirty="0">
              <a:solidFill>
                <a:schemeClr val="dk1"/>
              </a:solidFill>
              <a:latin typeface="Arial" panose="020B0604020202020204" pitchFamily="34" charset="0"/>
              <a:cs typeface="Arial" panose="020B0604020202020204" pitchFamily="34" charset="0"/>
            </a:endParaRPr>
          </a:p>
        </p:txBody>
      </p:sp>
      <p:pic>
        <p:nvPicPr>
          <p:cNvPr id="124" name="Google Shape;124;p17"/>
          <p:cNvPicPr preferRelativeResize="0"/>
          <p:nvPr/>
        </p:nvPicPr>
        <p:blipFill>
          <a:blip r:embed="rId3">
            <a:alphaModFix/>
          </a:blip>
          <a:srcRect l="8384" r="6205"/>
          <a:stretch/>
        </p:blipFill>
        <p:spPr>
          <a:xfrm>
            <a:off x="266460" y="699112"/>
            <a:ext cx="3426299" cy="2148375"/>
          </a:xfrm>
          <a:prstGeom prst="rect">
            <a:avLst/>
          </a:prstGeom>
          <a:noFill/>
          <a:ln>
            <a:noFill/>
          </a:ln>
        </p:spPr>
      </p:pic>
      <p:sp>
        <p:nvSpPr>
          <p:cNvPr id="125" name="Google Shape;125;p17"/>
          <p:cNvSpPr txBox="1"/>
          <p:nvPr/>
        </p:nvSpPr>
        <p:spPr>
          <a:xfrm>
            <a:off x="179610" y="415012"/>
            <a:ext cx="3600000" cy="28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212" b="1" dirty="0">
                <a:solidFill>
                  <a:schemeClr val="dk1"/>
                </a:solidFill>
                <a:latin typeface="Arial" panose="020B0604020202020204" pitchFamily="34" charset="0"/>
                <a:cs typeface="Arial" panose="020B0604020202020204" pitchFamily="34" charset="0"/>
              </a:rPr>
              <a:t>Quem foi Marie Curie?</a:t>
            </a:r>
            <a:endParaRPr sz="1212" b="1" dirty="0">
              <a:solidFill>
                <a:schemeClr val="dk1"/>
              </a:solidFill>
              <a:latin typeface="Arial" panose="020B0604020202020204" pitchFamily="34" charset="0"/>
              <a:cs typeface="Arial" panose="020B0604020202020204" pitchFamily="34" charset="0"/>
            </a:endParaRPr>
          </a:p>
        </p:txBody>
      </p:sp>
      <p:sp>
        <p:nvSpPr>
          <p:cNvPr id="2" name="CaixaDeTexto 2">
            <a:extLst>
              <a:ext uri="{FF2B5EF4-FFF2-40B4-BE49-F238E27FC236}">
                <a16:creationId xmlns:a16="http://schemas.microsoft.com/office/drawing/2014/main" id="{0F4072C3-F55C-3B06-B00F-E5A80F45B0E4}"/>
              </a:ext>
            </a:extLst>
          </p:cNvPr>
          <p:cNvSpPr/>
          <p:nvPr/>
        </p:nvSpPr>
        <p:spPr>
          <a:xfrm>
            <a:off x="0" y="22518"/>
            <a:ext cx="3959225"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pt-BR" sz="1400" b="1" strike="noStrike" spc="-1" dirty="0">
                <a:solidFill>
                  <a:srgbClr val="FFFFFF"/>
                </a:solidFill>
                <a:latin typeface="Arial"/>
                <a:ea typeface="DejaVu Sans"/>
              </a:rPr>
              <a:t>Biografia</a:t>
            </a:r>
            <a:endParaRPr lang="pt-BR" b="0" strike="noStrike" spc="-1" dirty="0">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tângulo: Cantos Arredondados 1"/>
          <p:cNvSpPr/>
          <p:nvPr/>
        </p:nvSpPr>
        <p:spPr>
          <a:xfrm>
            <a:off x="179640" y="382680"/>
            <a:ext cx="3598920" cy="5195880"/>
          </a:xfrm>
          <a:prstGeom prst="roundRect">
            <a:avLst>
              <a:gd name="adj" fmla="val 16667"/>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a:lstStyle/>
          <a:p>
            <a:endParaRPr lang="pt-BR"/>
          </a:p>
        </p:txBody>
      </p:sp>
      <p:sp>
        <p:nvSpPr>
          <p:cNvPr id="47" name="CaixaDeTexto 2"/>
          <p:cNvSpPr/>
          <p:nvPr/>
        </p:nvSpPr>
        <p:spPr>
          <a:xfrm>
            <a:off x="0" y="22518"/>
            <a:ext cx="3959225"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pt-BR" sz="1400" b="1" strike="noStrike" spc="-1" dirty="0">
                <a:solidFill>
                  <a:srgbClr val="FFFFFF"/>
                </a:solidFill>
                <a:latin typeface="Arial"/>
                <a:ea typeface="DejaVu Sans"/>
              </a:rPr>
              <a:t>Biografia</a:t>
            </a:r>
            <a:endParaRPr lang="pt-BR" b="0" strike="noStrike" spc="-1" dirty="0">
              <a:latin typeface="Arial"/>
            </a:endParaRPr>
          </a:p>
        </p:txBody>
      </p:sp>
      <p:sp>
        <p:nvSpPr>
          <p:cNvPr id="48" name="CaixaDeTexto 5"/>
          <p:cNvSpPr/>
          <p:nvPr/>
        </p:nvSpPr>
        <p:spPr>
          <a:xfrm>
            <a:off x="179640" y="420840"/>
            <a:ext cx="359892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pt-BR" sz="1200" b="1" strike="noStrike" spc="-1" dirty="0">
                <a:solidFill>
                  <a:srgbClr val="000000"/>
                </a:solidFill>
                <a:latin typeface="Arial"/>
                <a:ea typeface="DejaVu Sans"/>
              </a:rPr>
              <a:t>Quem foi Edward Teller?</a:t>
            </a:r>
            <a:endParaRPr lang="pt-BR" sz="1200" b="0" strike="noStrike" spc="-1" dirty="0">
              <a:latin typeface="Arial"/>
            </a:endParaRPr>
          </a:p>
        </p:txBody>
      </p:sp>
      <p:sp>
        <p:nvSpPr>
          <p:cNvPr id="49" name="CaixaDeTexto 6"/>
          <p:cNvSpPr/>
          <p:nvPr/>
        </p:nvSpPr>
        <p:spPr>
          <a:xfrm>
            <a:off x="178920" y="2610720"/>
            <a:ext cx="3599640" cy="260150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449263" algn="just">
              <a:lnSpc>
                <a:spcPct val="150000"/>
              </a:lnSpc>
              <a:buNone/>
            </a:pPr>
            <a:r>
              <a:rPr lang="pt-BR" sz="1000" b="0" strike="noStrike" spc="-1" dirty="0">
                <a:solidFill>
                  <a:srgbClr val="000000"/>
                </a:solidFill>
                <a:latin typeface="Arial"/>
                <a:ea typeface="DejaVu Sans"/>
              </a:rPr>
              <a:t>Ele foi um físico húngaro-americano, famoso por seu papel no desenvolvimento das armas nucleares</a:t>
            </a:r>
            <a:r>
              <a:rPr lang="pt-BR" sz="1000" spc="-1" dirty="0">
                <a:solidFill>
                  <a:srgbClr val="000000"/>
                </a:solidFill>
                <a:latin typeface="Arial"/>
                <a:ea typeface="DejaVu Sans"/>
              </a:rPr>
              <a:t>.</a:t>
            </a:r>
            <a:r>
              <a:rPr lang="pt-BR" sz="1000" b="0" strike="noStrike" spc="-1" dirty="0">
                <a:solidFill>
                  <a:srgbClr val="000000"/>
                </a:solidFill>
                <a:latin typeface="Arial"/>
                <a:ea typeface="DejaVu Sans"/>
              </a:rPr>
              <a:t> Ele participou do Projeto Manhattan, que criou a primeira bomba atômica e foi o principal defensor da criação da bomba de hidrogênio, uma arma muito mais potente. Além de suas contribuições em física nuclear, Teller também trabalhou em física teórica e no estudo do estado sólido. </a:t>
            </a:r>
          </a:p>
          <a:p>
            <a:pPr indent="449263" algn="just">
              <a:lnSpc>
                <a:spcPct val="150000"/>
              </a:lnSpc>
              <a:buNone/>
            </a:pPr>
            <a:r>
              <a:rPr lang="pt-BR" sz="1000" b="0" strike="noStrike" spc="-1" dirty="0">
                <a:solidFill>
                  <a:srgbClr val="000000"/>
                </a:solidFill>
                <a:latin typeface="Arial"/>
                <a:ea typeface="DejaVu Sans"/>
              </a:rPr>
              <a:t>Ele foi uma figura influente e polêmica por seu apoio às armas nucleares e sua visão de que essas tecnologias eram essenciais para a segurança nacional. Teller faleceu em 2003.</a:t>
            </a:r>
            <a:endParaRPr lang="pt-BR" sz="1000" b="0" strike="noStrike" spc="-1" dirty="0">
              <a:latin typeface="Arial"/>
            </a:endParaRPr>
          </a:p>
        </p:txBody>
      </p:sp>
      <p:pic>
        <p:nvPicPr>
          <p:cNvPr id="50" name="Imagem 49"/>
          <p:cNvPicPr/>
          <p:nvPr/>
        </p:nvPicPr>
        <p:blipFill>
          <a:blip r:embed="rId2"/>
          <a:stretch/>
        </p:blipFill>
        <p:spPr>
          <a:xfrm>
            <a:off x="1259280" y="830880"/>
            <a:ext cx="1439640" cy="1641960"/>
          </a:xfrm>
          <a:prstGeom prst="rect">
            <a:avLst/>
          </a:prstGeom>
          <a:ln w="0">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DB2EC2E2-75A7-602B-264E-B605996B6E12}"/>
              </a:ext>
            </a:extLst>
          </p:cNvPr>
          <p:cNvSpPr txBox="1"/>
          <p:nvPr/>
        </p:nvSpPr>
        <p:spPr>
          <a:xfrm>
            <a:off x="179612" y="599402"/>
            <a:ext cx="3600000" cy="4893647"/>
          </a:xfrm>
          <a:prstGeom prst="rect">
            <a:avLst/>
          </a:prstGeom>
          <a:noFill/>
        </p:spPr>
        <p:txBody>
          <a:bodyPr wrap="square" rtlCol="0">
            <a:spAutoFit/>
          </a:bodyPr>
          <a:lstStyle/>
          <a:p>
            <a:pPr algn="just"/>
            <a:r>
              <a:rPr lang="pt-BR" sz="1200" b="0" i="0" dirty="0">
                <a:solidFill>
                  <a:srgbClr val="000000"/>
                </a:solidFill>
                <a:effectLst/>
                <a:latin typeface="Arial" panose="020B0604020202020204" pitchFamily="34" charset="0"/>
              </a:rPr>
              <a:t>	Cartas de Física é uma atividade que realizei com meus alunos na disciplina de Estágio Supervisionado em Física III do ano letivo 2024, no curso de Licenciatura em Física da Universidade Estadual de Maringá (UEM).</a:t>
            </a:r>
          </a:p>
          <a:p>
            <a:pPr algn="just"/>
            <a:endParaRPr lang="pt-BR" sz="1200" dirty="0">
              <a:solidFill>
                <a:srgbClr val="000000"/>
              </a:solidFill>
              <a:latin typeface="Arial" panose="020B0604020202020204" pitchFamily="34" charset="0"/>
            </a:endParaRPr>
          </a:p>
          <a:p>
            <a:pPr algn="just"/>
            <a:r>
              <a:rPr lang="pt-BR" sz="1200" b="0" i="0" dirty="0">
                <a:solidFill>
                  <a:srgbClr val="000000"/>
                </a:solidFill>
                <a:effectLst/>
                <a:latin typeface="Arial" panose="020B0604020202020204" pitchFamily="34" charset="0"/>
              </a:rPr>
              <a:t>	Na atividade os alunos são orientados a escreverem textos sobre a Física do cotidiano e História da Física no espaço de uma carta com dimensões de 11cm x 16 cm. Essa dimensão foi escolhida porque assim é possível imprimir 2 cartas em uma folha de papel A4 facilitando a impressão e utilização por eventuais professores.</a:t>
            </a:r>
          </a:p>
          <a:p>
            <a:pPr algn="just"/>
            <a:br>
              <a:rPr lang="pt-BR" sz="1200" b="0" i="0" dirty="0">
                <a:solidFill>
                  <a:srgbClr val="000000"/>
                </a:solidFill>
                <a:effectLst/>
                <a:latin typeface="Arial" panose="020B0604020202020204" pitchFamily="34" charset="0"/>
              </a:rPr>
            </a:br>
            <a:r>
              <a:rPr lang="pt-BR" sz="1200" b="0" i="0" dirty="0">
                <a:solidFill>
                  <a:srgbClr val="000000"/>
                </a:solidFill>
                <a:effectLst/>
                <a:latin typeface="Arial" panose="020B0604020202020204" pitchFamily="34" charset="0"/>
              </a:rPr>
              <a:t>	A atividade envolve a noção de Transposição didática, porque os alunos precisam buscar os conhecimentos de Física e transpor isso em uma linguagem enxuta e leiga para caber na carta e que seja fácil de ser entendida por alunos do Ensino Médio e leigos (de um modo geral). A Contextualização é outro conceito envolvido na atividade porque os alunos são incentivados a buscar os temas na Física que estão </a:t>
            </a:r>
            <a:r>
              <a:rPr lang="pt-BR" sz="1200" dirty="0">
                <a:solidFill>
                  <a:srgbClr val="000000"/>
                </a:solidFill>
                <a:latin typeface="Arial" panose="020B0604020202020204" pitchFamily="34" charset="0"/>
              </a:rPr>
              <a:t>envolvidos n</a:t>
            </a:r>
            <a:r>
              <a:rPr lang="pt-BR" sz="1200" b="0" i="0" dirty="0">
                <a:solidFill>
                  <a:srgbClr val="000000"/>
                </a:solidFill>
                <a:effectLst/>
                <a:latin typeface="Arial" panose="020B0604020202020204" pitchFamily="34" charset="0"/>
              </a:rPr>
              <a:t>o dia-a-dia das pessoas.</a:t>
            </a:r>
          </a:p>
          <a:p>
            <a:pPr algn="just"/>
            <a:endParaRPr lang="pt-BR" sz="12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337045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F3C78-0336-F43F-72EF-CB233692B189}"/>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11AAD4A3-A133-85FB-813B-C3F871D50F21}"/>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9A6C5D05-98BF-79CE-579E-D76E3910773A}"/>
              </a:ext>
            </a:extLst>
          </p:cNvPr>
          <p:cNvSpPr txBox="1"/>
          <p:nvPr/>
        </p:nvSpPr>
        <p:spPr>
          <a:xfrm>
            <a:off x="179612" y="430528"/>
            <a:ext cx="3600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Quem foi Al-</a:t>
            </a:r>
            <a:r>
              <a:rPr kumimoji="0" lang="pt-BR" sz="12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Hazen</a:t>
            </a:r>
            <a:r>
              <a:rPr kumimoji="0" lang="pt-B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
            </a:r>
          </a:p>
        </p:txBody>
      </p:sp>
      <p:sp>
        <p:nvSpPr>
          <p:cNvPr id="4" name="CaixaDeTexto 3">
            <a:extLst>
              <a:ext uri="{FF2B5EF4-FFF2-40B4-BE49-F238E27FC236}">
                <a16:creationId xmlns:a16="http://schemas.microsoft.com/office/drawing/2014/main" id="{4263758B-CF94-2BB1-9A6B-9FEC9A421CA4}"/>
              </a:ext>
            </a:extLst>
          </p:cNvPr>
          <p:cNvSpPr txBox="1"/>
          <p:nvPr/>
        </p:nvSpPr>
        <p:spPr>
          <a:xfrm>
            <a:off x="179612" y="2473212"/>
            <a:ext cx="3600000" cy="2708434"/>
          </a:xfrm>
          <a:prstGeom prst="rect">
            <a:avLst/>
          </a:prstGeom>
          <a:noFill/>
        </p:spPr>
        <p:txBody>
          <a:bodyPr wrap="square" rtlCol="0">
            <a:spAutoFit/>
          </a:bodyPr>
          <a:lstStyle/>
          <a:p>
            <a:pPr marR="0" lvl="0" indent="446088" algn="just"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 iraquiano Ali Al-Hasan Ibn Al-</a:t>
            </a:r>
            <a:r>
              <a:rPr kumimoji="0" lang="pt-BR" sz="1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Haytham</a:t>
            </a: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(conhecido pelo nome latinizado Al-</a:t>
            </a:r>
            <a:r>
              <a:rPr kumimoji="0" lang="pt-BR" sz="1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Hazen</a:t>
            </a: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(965-1038) é considerado o pai do método científico moderno. Ele fez importantes contribuições para a Astronomia, Matemática e, especialmente, para a óptica geométrica por meio de sua obra-prima, o “Livro da Óptica”, composto por sete volumes.</a:t>
            </a:r>
          </a:p>
          <a:p>
            <a:pPr marR="0" lvl="0" indent="446088" algn="just"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a:t>
            </a:r>
            <a:r>
              <a:rPr kumimoji="0" lang="pt-BR" sz="1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Hazen</a:t>
            </a: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estudou profundamente as propriedades da luz, completando a lei da reflexão ao afirmar que o raio incidente, o raio refletido e a normal estão no mesmo plano. </a:t>
            </a:r>
            <a:r>
              <a:rPr lang="pt-BR" sz="1000" dirty="0">
                <a:solidFill>
                  <a:prstClr val="black"/>
                </a:solidFill>
                <a:latin typeface="Arial" panose="020B0604020202020204" pitchFamily="34" charset="0"/>
                <a:cs typeface="Arial" panose="020B0604020202020204" pitchFamily="34" charset="0"/>
              </a:rPr>
              <a:t>Fez </a:t>
            </a: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avanços significativos no entendimento da anatomia e fisiologia do olho humano, desenvolveu a câmara escura e construiu um sistema de lentes. Além disso, discutiu as propriedades de espelhos esféricos, principalmente na determinação de seu foco.</a:t>
            </a:r>
          </a:p>
          <a:p>
            <a:pPr marR="0" lvl="0" indent="446088" algn="just"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Uma de suas contribuições notáveis no campo da refração da luz foi explicar o aparente aumento da Lua quando se encontra próxima da linha do horizonte. </a:t>
            </a:r>
          </a:p>
        </p:txBody>
      </p:sp>
      <p:pic>
        <p:nvPicPr>
          <p:cNvPr id="5" name="Picture 2">
            <a:extLst>
              <a:ext uri="{FF2B5EF4-FFF2-40B4-BE49-F238E27FC236}">
                <a16:creationId xmlns:a16="http://schemas.microsoft.com/office/drawing/2014/main" id="{11C92949-BC28-418F-34E3-C2D9039314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363" t="-3712" r="4527" b="-2300"/>
          <a:stretch/>
        </p:blipFill>
        <p:spPr bwMode="auto">
          <a:xfrm>
            <a:off x="952850" y="823257"/>
            <a:ext cx="2053524" cy="1526583"/>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1">
            <a:extLst>
              <a:ext uri="{FF2B5EF4-FFF2-40B4-BE49-F238E27FC236}">
                <a16:creationId xmlns:a16="http://schemas.microsoft.com/office/drawing/2014/main" id="{6B4A142D-7E1B-DF71-19EA-2308B551477A}"/>
              </a:ext>
            </a:extLst>
          </p:cNvPr>
          <p:cNvSpPr/>
          <p:nvPr/>
        </p:nvSpPr>
        <p:spPr>
          <a:xfrm>
            <a:off x="0" y="27728"/>
            <a:ext cx="3959225"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pt-BR" sz="1400" b="1" strike="noStrike" spc="-1" dirty="0">
                <a:solidFill>
                  <a:srgbClr val="FFFFFF"/>
                </a:solidFill>
                <a:latin typeface="Arial"/>
                <a:ea typeface="DejaVu Sans"/>
              </a:rPr>
              <a:t>Biografia</a:t>
            </a:r>
            <a:endParaRPr lang="pt-BR" b="0" strike="noStrike" spc="-1" dirty="0">
              <a:latin typeface="Arial"/>
            </a:endParaRPr>
          </a:p>
        </p:txBody>
      </p:sp>
    </p:spTree>
    <p:extLst>
      <p:ext uri="{BB962C8B-B14F-4D97-AF65-F5344CB8AC3E}">
        <p14:creationId xmlns:p14="http://schemas.microsoft.com/office/powerpoint/2010/main" val="1578380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Poste com fios elétricos&#10;&#10;Descrição gerada automaticamente com confiança média">
            <a:extLst>
              <a:ext uri="{FF2B5EF4-FFF2-40B4-BE49-F238E27FC236}">
                <a16:creationId xmlns:a16="http://schemas.microsoft.com/office/drawing/2014/main" id="{DE66FB3B-5196-91D0-13A6-6D9F991A21D9}"/>
              </a:ext>
            </a:extLst>
          </p:cNvPr>
          <p:cNvPicPr>
            <a:picLocks noChangeAspect="1"/>
          </p:cNvPicPr>
          <p:nvPr/>
        </p:nvPicPr>
        <p:blipFill>
          <a:blip r:embed="rId2">
            <a:extLst>
              <a:ext uri="{28A0092B-C50C-407E-A947-70E740481C1C}">
                <a14:useLocalDpi xmlns:a14="http://schemas.microsoft.com/office/drawing/2010/main" val="0"/>
              </a:ext>
            </a:extLst>
          </a:blip>
          <a:srcRect l="-235" r="3159" b="3605"/>
          <a:stretch/>
        </p:blipFill>
        <p:spPr>
          <a:xfrm>
            <a:off x="-9275" y="-1"/>
            <a:ext cx="3968500" cy="5759451"/>
          </a:xfrm>
          <a:prstGeom prst="rect">
            <a:avLst/>
          </a:prstGeom>
        </p:spPr>
      </p:pic>
      <p:sp>
        <p:nvSpPr>
          <p:cNvPr id="6" name="CaixaDeTexto 5">
            <a:extLst>
              <a:ext uri="{FF2B5EF4-FFF2-40B4-BE49-F238E27FC236}">
                <a16:creationId xmlns:a16="http://schemas.microsoft.com/office/drawing/2014/main" id="{DC4458CD-8C12-BBAE-6D72-246709EF583F}"/>
              </a:ext>
            </a:extLst>
          </p:cNvPr>
          <p:cNvSpPr txBox="1"/>
          <p:nvPr/>
        </p:nvSpPr>
        <p:spPr>
          <a:xfrm>
            <a:off x="-9275" y="3901820"/>
            <a:ext cx="3959225" cy="461665"/>
          </a:xfrm>
          <a:prstGeom prst="rect">
            <a:avLst/>
          </a:prstGeom>
          <a:noFill/>
        </p:spPr>
        <p:txBody>
          <a:bodyPr wrap="square" rtlCol="0">
            <a:spAutoFit/>
          </a:bodyPr>
          <a:lstStyle/>
          <a:p>
            <a:pPr algn="ctr"/>
            <a:r>
              <a:rPr lang="pt-BR" sz="2400" b="1" dirty="0">
                <a:solidFill>
                  <a:schemeClr val="bg1"/>
                </a:solidFill>
                <a:highlight>
                  <a:srgbClr val="000000"/>
                </a:highlight>
                <a:latin typeface="Arial" panose="020B0604020202020204" pitchFamily="34" charset="0"/>
                <a:cs typeface="Arial" panose="020B0604020202020204" pitchFamily="34" charset="0"/>
              </a:rPr>
              <a:t>Eletricidade</a:t>
            </a:r>
          </a:p>
        </p:txBody>
      </p:sp>
    </p:spTree>
    <p:extLst>
      <p:ext uri="{BB962C8B-B14F-4D97-AF65-F5344CB8AC3E}">
        <p14:creationId xmlns:p14="http://schemas.microsoft.com/office/powerpoint/2010/main" val="3966048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2d468c2413d_0_12"/>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9" name="Google Shape;109;g2d468c2413d_0_12"/>
          <p:cNvSpPr txBox="1"/>
          <p:nvPr/>
        </p:nvSpPr>
        <p:spPr>
          <a:xfrm>
            <a:off x="142574" y="416151"/>
            <a:ext cx="3600000" cy="37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212" b="1" dirty="0">
                <a:solidFill>
                  <a:schemeClr val="dk1"/>
                </a:solidFill>
                <a:latin typeface="Arial" panose="020B0604020202020204" pitchFamily="34" charset="0"/>
                <a:cs typeface="Arial" panose="020B0604020202020204" pitchFamily="34" charset="0"/>
              </a:rPr>
              <a:t>Como se formam os raios nas nuvens?</a:t>
            </a:r>
            <a:endParaRPr sz="1212" b="1" dirty="0">
              <a:solidFill>
                <a:schemeClr val="dk1"/>
              </a:solidFill>
              <a:latin typeface="Arial" panose="020B0604020202020204" pitchFamily="34" charset="0"/>
              <a:cs typeface="Arial" panose="020B0604020202020204" pitchFamily="34" charset="0"/>
            </a:endParaRPr>
          </a:p>
        </p:txBody>
      </p:sp>
      <p:sp>
        <p:nvSpPr>
          <p:cNvPr id="110" name="Google Shape;110;g2d468c2413d_0_12"/>
          <p:cNvSpPr txBox="1"/>
          <p:nvPr/>
        </p:nvSpPr>
        <p:spPr>
          <a:xfrm>
            <a:off x="179611" y="2568222"/>
            <a:ext cx="3600000" cy="2351700"/>
          </a:xfrm>
          <a:prstGeom prst="rect">
            <a:avLst/>
          </a:prstGeom>
          <a:noFill/>
          <a:ln>
            <a:noFill/>
          </a:ln>
        </p:spPr>
        <p:txBody>
          <a:bodyPr spcFirstLastPara="1" wrap="square" lIns="91425" tIns="91425" rIns="91425" bIns="91425" anchor="t" anchorCtr="0">
            <a:noAutofit/>
          </a:bodyPr>
          <a:lstStyle/>
          <a:p>
            <a:pPr lvl="0" indent="446088" algn="just" rtl="0">
              <a:lnSpc>
                <a:spcPct val="150000"/>
              </a:lnSpc>
              <a:spcBef>
                <a:spcPts val="0"/>
              </a:spcBef>
              <a:spcAft>
                <a:spcPts val="0"/>
              </a:spcAft>
              <a:buNone/>
            </a:pPr>
            <a:r>
              <a:rPr lang="pt-BR" sz="1000" dirty="0">
                <a:solidFill>
                  <a:schemeClr val="dk1"/>
                </a:solidFill>
                <a:latin typeface="Arial" panose="020B0604020202020204" pitchFamily="34" charset="0"/>
                <a:cs typeface="Arial" panose="020B0604020202020204" pitchFamily="34" charset="0"/>
              </a:rPr>
              <a:t>Os raios se formam quando há eletrização por atrito entre as partículas da nuvem e o ar atmosférico. Durante tempestades, o movimento das partículas de água e gelo dentro da nuvem, combinado com o atrito com o ar, separa as cargas elétricas dentro da nuvem. A base da nuvem se carrega negativamente, enquanto o topo se carrega positivamente. Quando a diferença de carga é grande o suficiente, o ar ioniza, permitindo a descarga elétrica que vemos como um raio.</a:t>
            </a:r>
            <a:endParaRPr sz="1000" dirty="0">
              <a:solidFill>
                <a:schemeClr val="dk1"/>
              </a:solidFill>
              <a:latin typeface="Arial" panose="020B0604020202020204" pitchFamily="34" charset="0"/>
              <a:cs typeface="Arial" panose="020B0604020202020204" pitchFamily="34" charset="0"/>
            </a:endParaRPr>
          </a:p>
        </p:txBody>
      </p:sp>
      <p:sp>
        <p:nvSpPr>
          <p:cNvPr id="2" name="CaixaDeTexto 1">
            <a:extLst>
              <a:ext uri="{FF2B5EF4-FFF2-40B4-BE49-F238E27FC236}">
                <a16:creationId xmlns:a16="http://schemas.microsoft.com/office/drawing/2014/main" id="{8F92F1B4-5878-3C64-BEB2-042BB9E9E100}"/>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Eletricidade</a:t>
            </a:r>
          </a:p>
        </p:txBody>
      </p:sp>
      <p:pic>
        <p:nvPicPr>
          <p:cNvPr id="1026" name="Picture 2" descr="O que é um raio e como ocorre esse fenômeno? - Olhar Digital">
            <a:extLst>
              <a:ext uri="{FF2B5EF4-FFF2-40B4-BE49-F238E27FC236}">
                <a16:creationId xmlns:a16="http://schemas.microsoft.com/office/drawing/2014/main" id="{CA4181E5-544C-A986-DB45-6B85705A8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029" y="869789"/>
            <a:ext cx="3019166" cy="1698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877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5"/>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6" name="Google Shape;106;p15"/>
          <p:cNvSpPr txBox="1"/>
          <p:nvPr/>
        </p:nvSpPr>
        <p:spPr>
          <a:xfrm>
            <a:off x="179612" y="417393"/>
            <a:ext cx="3599999" cy="28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12" b="1" dirty="0">
                <a:solidFill>
                  <a:schemeClr val="dk1"/>
                </a:solidFill>
                <a:latin typeface="Arial" panose="020B0604020202020204" pitchFamily="34" charset="0"/>
                <a:cs typeface="Arial" panose="020B0604020202020204" pitchFamily="34" charset="0"/>
              </a:rPr>
              <a:t>O que é a balança de torcão de Coulomb?</a:t>
            </a:r>
            <a:endParaRPr sz="1212" b="1" dirty="0">
              <a:solidFill>
                <a:schemeClr val="dk1"/>
              </a:solidFill>
              <a:latin typeface="Arial" panose="020B0604020202020204" pitchFamily="34" charset="0"/>
              <a:cs typeface="Arial" panose="020B0604020202020204" pitchFamily="34" charset="0"/>
            </a:endParaRPr>
          </a:p>
        </p:txBody>
      </p:sp>
      <p:pic>
        <p:nvPicPr>
          <p:cNvPr id="1026" name="Picture 2" descr="Charles Coulomb - Mundo Educação">
            <a:extLst>
              <a:ext uri="{FF2B5EF4-FFF2-40B4-BE49-F238E27FC236}">
                <a16:creationId xmlns:a16="http://schemas.microsoft.com/office/drawing/2014/main" id="{CF8E99C3-59D9-B899-750E-22BA8CA1A3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473" y="846226"/>
            <a:ext cx="950277" cy="1583795"/>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AA324C38-8E4C-F9E5-C2BF-54510E2DD58B}"/>
              </a:ext>
            </a:extLst>
          </p:cNvPr>
          <p:cNvSpPr txBox="1"/>
          <p:nvPr/>
        </p:nvSpPr>
        <p:spPr>
          <a:xfrm>
            <a:off x="179612" y="2528711"/>
            <a:ext cx="3599999" cy="2708434"/>
          </a:xfrm>
          <a:prstGeom prst="rect">
            <a:avLst/>
          </a:prstGeom>
          <a:noFill/>
        </p:spPr>
        <p:txBody>
          <a:bodyPr wrap="square" rtlCol="0">
            <a:spAutoFit/>
          </a:bodyPr>
          <a:lstStyle/>
          <a:p>
            <a:pPr lvl="0" indent="446088" algn="just" rtl="0">
              <a:buNone/>
            </a:pPr>
            <a:r>
              <a:rPr lang="pt-BR" sz="1000" dirty="0">
                <a:solidFill>
                  <a:schemeClr val="dk1"/>
                </a:solidFill>
                <a:latin typeface="Arial" panose="020B0604020202020204" pitchFamily="34" charset="0"/>
                <a:cs typeface="Arial" panose="020B0604020202020204" pitchFamily="34" charset="0"/>
              </a:rPr>
              <a:t>Esse experimento executado por Charles Augustin Coulomb foi fundamental para medir a força de interação entre cargas elétricas, o que levou a criação da Lei de Coulomb, que foi fundamental para o estudo da Eletricidade e do Magnetismo. O aparato consiste em uma barra horizontal leve, suspensa por um fio fino de torsão e nas extremidades da barra há pequenas esferas carregadas eletricamente. Quando outra esfera, também carregada, é colocada próxima a uma das esferas da barra, surge uma força de atração ou repulsão entre elas, fazendo com que a barra gire e torça o fio. </a:t>
            </a:r>
          </a:p>
          <a:p>
            <a:pPr lvl="0" indent="446088" algn="just" rtl="0">
              <a:buNone/>
            </a:pPr>
            <a:r>
              <a:rPr lang="pt-BR" sz="1000" dirty="0">
                <a:solidFill>
                  <a:schemeClr val="dk1"/>
                </a:solidFill>
                <a:latin typeface="Arial" panose="020B0604020202020204" pitchFamily="34" charset="0"/>
                <a:cs typeface="Arial" panose="020B0604020202020204" pitchFamily="34" charset="0"/>
              </a:rPr>
              <a:t>A medida da torção no fio permite calcular a força entre as esferas carregadas, já que a magnitude da torção é proporcional à força que age sobre a barra. Coulomb mediu essa força em função da distância entre as cargas, descobrindo que ela é inversamente proporcional ao quadrado da distância entre elas.</a:t>
            </a:r>
          </a:p>
        </p:txBody>
      </p:sp>
      <p:sp>
        <p:nvSpPr>
          <p:cNvPr id="3" name="CaixaDeTexto 2">
            <a:extLst>
              <a:ext uri="{FF2B5EF4-FFF2-40B4-BE49-F238E27FC236}">
                <a16:creationId xmlns:a16="http://schemas.microsoft.com/office/drawing/2014/main" id="{6B4340F0-CA29-7D47-FD5C-E267F72F7228}"/>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Eletricidade</a:t>
            </a:r>
          </a:p>
        </p:txBody>
      </p:sp>
    </p:spTree>
    <p:extLst>
      <p:ext uri="{BB962C8B-B14F-4D97-AF65-F5344CB8AC3E}">
        <p14:creationId xmlns:p14="http://schemas.microsoft.com/office/powerpoint/2010/main" val="3937833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p:nvPr/>
        </p:nvSpPr>
        <p:spPr>
          <a:xfrm>
            <a:off x="180405"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6" name="Google Shape;96;p14"/>
          <p:cNvSpPr txBox="1"/>
          <p:nvPr/>
        </p:nvSpPr>
        <p:spPr>
          <a:xfrm>
            <a:off x="178819" y="2745227"/>
            <a:ext cx="3600000" cy="2631449"/>
          </a:xfrm>
          <a:prstGeom prst="rect">
            <a:avLst/>
          </a:prstGeom>
          <a:noFill/>
          <a:ln>
            <a:noFill/>
          </a:ln>
        </p:spPr>
        <p:txBody>
          <a:bodyPr spcFirstLastPara="1" wrap="square" lIns="91425" tIns="45700" rIns="91425" bIns="45700" anchor="t" anchorCtr="0">
            <a:spAutoFit/>
          </a:bodyPr>
          <a:lstStyle/>
          <a:p>
            <a:pPr lvl="0" indent="446088" algn="just" rtl="0">
              <a:lnSpc>
                <a:spcPct val="150000"/>
              </a:lnSpc>
              <a:buNone/>
            </a:pPr>
            <a:r>
              <a:rPr lang="pt-BR" sz="1000" dirty="0">
                <a:solidFill>
                  <a:schemeClr val="dk1"/>
                </a:solidFill>
                <a:latin typeface="Arial" panose="020B0604020202020204" pitchFamily="34" charset="0"/>
                <a:cs typeface="Arial" panose="020B0604020202020204" pitchFamily="34" charset="0"/>
              </a:rPr>
              <a:t>A primeira bateria do mundo, a pilha voltaica, foi criada por Alessandro Volta em 1800, inspirada pelos experimentos de Luigi Galvani. </a:t>
            </a:r>
          </a:p>
          <a:p>
            <a:pPr lvl="0" indent="446088" algn="just" rtl="0">
              <a:lnSpc>
                <a:spcPct val="150000"/>
              </a:lnSpc>
              <a:buNone/>
            </a:pPr>
            <a:r>
              <a:rPr lang="pt-BR" sz="1000" dirty="0">
                <a:solidFill>
                  <a:schemeClr val="dk1"/>
                </a:solidFill>
                <a:latin typeface="Arial" panose="020B0604020202020204" pitchFamily="34" charset="0"/>
                <a:cs typeface="Arial" panose="020B0604020202020204" pitchFamily="34" charset="0"/>
              </a:rPr>
              <a:t>A pilha voltaica consistia em discos de zinco e cobre empilhados, intercalados com papel ou pano embebidos em uma solução salina, gerando uma corrente elétrica contínua. Essa invenção desafiou as teorias de Galvani e estabeleceu as bases para a Eletroquímica, revolucionando a Ciência da Eletricidade e possibilitando o desenvolvimento de dispositivos elétricos. Assim, os trabalhos de Galvani e Volta foram cruciais para a compreensão da Eletricidade.</a:t>
            </a:r>
            <a:endParaRPr sz="1000" dirty="0">
              <a:solidFill>
                <a:schemeClr val="dk1"/>
              </a:solidFill>
              <a:latin typeface="Arial" panose="020B0604020202020204" pitchFamily="34" charset="0"/>
              <a:cs typeface="Arial" panose="020B0604020202020204" pitchFamily="34" charset="0"/>
            </a:endParaRPr>
          </a:p>
        </p:txBody>
      </p:sp>
      <p:sp>
        <p:nvSpPr>
          <p:cNvPr id="98" name="Google Shape;98;p14"/>
          <p:cNvSpPr txBox="1"/>
          <p:nvPr/>
        </p:nvSpPr>
        <p:spPr>
          <a:xfrm>
            <a:off x="0" y="401401"/>
            <a:ext cx="3959225" cy="28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212" b="1" dirty="0">
                <a:solidFill>
                  <a:schemeClr val="dk1"/>
                </a:solidFill>
                <a:latin typeface="Arial" panose="020B0604020202020204" pitchFamily="34" charset="0"/>
                <a:cs typeface="Arial" panose="020B0604020202020204" pitchFamily="34" charset="0"/>
              </a:rPr>
              <a:t>O que é a pilha voltaica?</a:t>
            </a:r>
            <a:endParaRPr sz="1212" b="1" dirty="0">
              <a:solidFill>
                <a:schemeClr val="dk1"/>
              </a:solidFill>
              <a:latin typeface="Arial" panose="020B0604020202020204" pitchFamily="34" charset="0"/>
              <a:cs typeface="Arial" panose="020B0604020202020204" pitchFamily="34" charset="0"/>
            </a:endParaRPr>
          </a:p>
        </p:txBody>
      </p:sp>
      <p:pic>
        <p:nvPicPr>
          <p:cNvPr id="3078" name="Picture 6" descr="Pilha Voltaica | Magazine O Leme | O saber não ocupa lugar | Texto escrito  por Jorge Francisco Martins de Freitas">
            <a:extLst>
              <a:ext uri="{FF2B5EF4-FFF2-40B4-BE49-F238E27FC236}">
                <a16:creationId xmlns:a16="http://schemas.microsoft.com/office/drawing/2014/main" id="{007E61EB-1D45-D5B4-C638-76F2A8461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569" y="751425"/>
            <a:ext cx="3062500" cy="1927877"/>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8E26BDC9-3809-3793-CC74-A4B0329C64FB}"/>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Eletricidade</a:t>
            </a:r>
          </a:p>
        </p:txBody>
      </p:sp>
    </p:spTree>
    <p:extLst>
      <p:ext uri="{BB962C8B-B14F-4D97-AF65-F5344CB8AC3E}">
        <p14:creationId xmlns:p14="http://schemas.microsoft.com/office/powerpoint/2010/main" val="1160457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1">
          <a:extLst>
            <a:ext uri="{FF2B5EF4-FFF2-40B4-BE49-F238E27FC236}">
              <a16:creationId xmlns:a16="http://schemas.microsoft.com/office/drawing/2014/main" id="{76A44C00-4BC4-AA42-4029-EE9D32568D30}"/>
            </a:ext>
          </a:extLst>
        </p:cNvPr>
        <p:cNvGrpSpPr/>
        <p:nvPr/>
      </p:nvGrpSpPr>
      <p:grpSpPr>
        <a:xfrm>
          <a:off x="0" y="0"/>
          <a:ext cx="0" cy="0"/>
          <a:chOff x="0" y="0"/>
          <a:chExt cx="0" cy="0"/>
        </a:xfrm>
      </p:grpSpPr>
      <p:sp>
        <p:nvSpPr>
          <p:cNvPr id="112" name="Google Shape;112;p16">
            <a:extLst>
              <a:ext uri="{FF2B5EF4-FFF2-40B4-BE49-F238E27FC236}">
                <a16:creationId xmlns:a16="http://schemas.microsoft.com/office/drawing/2014/main" id="{EC13E3C8-C754-8BAB-E593-D9FB2EC2F024}"/>
              </a:ext>
            </a:extLst>
          </p:cNvPr>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Google Shape;183;p23">
            <a:extLst>
              <a:ext uri="{FF2B5EF4-FFF2-40B4-BE49-F238E27FC236}">
                <a16:creationId xmlns:a16="http://schemas.microsoft.com/office/drawing/2014/main" id="{E146EDF6-C60E-F652-13DC-C305DC369FC9}"/>
              </a:ext>
            </a:extLst>
          </p:cNvPr>
          <p:cNvSpPr txBox="1"/>
          <p:nvPr/>
        </p:nvSpPr>
        <p:spPr>
          <a:xfrm>
            <a:off x="190270" y="401825"/>
            <a:ext cx="3600001"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200" b="1" i="0" u="none" strike="noStrike" cap="none" dirty="0">
                <a:solidFill>
                  <a:srgbClr val="000000"/>
                </a:solidFill>
                <a:latin typeface="Arial"/>
                <a:ea typeface="Arial"/>
                <a:cs typeface="Arial"/>
                <a:sym typeface="Arial"/>
              </a:rPr>
              <a:t>Por que sentimos choques</a:t>
            </a:r>
          </a:p>
          <a:p>
            <a:pPr marL="0" marR="0" lvl="0" indent="0" algn="ctr" rtl="0">
              <a:spcBef>
                <a:spcPts val="0"/>
              </a:spcBef>
              <a:spcAft>
                <a:spcPts val="0"/>
              </a:spcAft>
              <a:buNone/>
            </a:pPr>
            <a:r>
              <a:rPr lang="pt-BR" sz="1200" b="1" i="0" u="none" strike="noStrike" cap="none" dirty="0">
                <a:solidFill>
                  <a:srgbClr val="000000"/>
                </a:solidFill>
                <a:latin typeface="Arial"/>
                <a:ea typeface="Arial"/>
                <a:cs typeface="Arial"/>
                <a:sym typeface="Arial"/>
              </a:rPr>
              <a:t>espontaneamente nos dias secos?</a:t>
            </a:r>
            <a:endParaRPr sz="1200" b="1" i="0" u="none" strike="noStrike" cap="none" dirty="0">
              <a:solidFill>
                <a:srgbClr val="FF0000"/>
              </a:solidFill>
              <a:latin typeface="Arial"/>
              <a:ea typeface="Arial"/>
              <a:cs typeface="Arial"/>
              <a:sym typeface="Arial"/>
            </a:endParaRPr>
          </a:p>
        </p:txBody>
      </p:sp>
      <p:sp>
        <p:nvSpPr>
          <p:cNvPr id="3" name="Google Shape;184;p23">
            <a:extLst>
              <a:ext uri="{FF2B5EF4-FFF2-40B4-BE49-F238E27FC236}">
                <a16:creationId xmlns:a16="http://schemas.microsoft.com/office/drawing/2014/main" id="{059629B5-073F-D357-5020-42FA10B05A40}"/>
              </a:ext>
            </a:extLst>
          </p:cNvPr>
          <p:cNvSpPr txBox="1"/>
          <p:nvPr/>
        </p:nvSpPr>
        <p:spPr>
          <a:xfrm>
            <a:off x="190270" y="2374814"/>
            <a:ext cx="3589342" cy="3093114"/>
          </a:xfrm>
          <a:prstGeom prst="rect">
            <a:avLst/>
          </a:prstGeom>
          <a:noFill/>
          <a:ln>
            <a:noFill/>
          </a:ln>
        </p:spPr>
        <p:txBody>
          <a:bodyPr spcFirstLastPara="1" wrap="square" lIns="91425" tIns="45700" rIns="91425" bIns="45700" anchor="t" anchorCtr="0">
            <a:spAutoFit/>
          </a:bodyPr>
          <a:lstStyle/>
          <a:p>
            <a:pPr marR="0" lvl="0" indent="447675" algn="just" rtl="0">
              <a:lnSpc>
                <a:spcPct val="130000"/>
              </a:lnSpc>
              <a:spcBef>
                <a:spcPts val="0"/>
              </a:spcBef>
              <a:spcAft>
                <a:spcPts val="0"/>
              </a:spcAft>
              <a:buNone/>
            </a:pPr>
            <a:r>
              <a:rPr lang="pt-BR" sz="1000" b="0" i="0" u="none" strike="noStrike" cap="none" dirty="0">
                <a:solidFill>
                  <a:schemeClr val="dk1"/>
                </a:solidFill>
                <a:latin typeface="Arial"/>
                <a:ea typeface="Arial"/>
                <a:cs typeface="Arial"/>
                <a:sym typeface="Arial"/>
              </a:rPr>
              <a:t>Isso acontece por causa da eletricidade estática que se acumula no nosso corpo através de um processo chamado eletrização por atrito, que ocorre quando dois materiais são esfregados entre si, provocando a transferência de elétrons de um para o outro. </a:t>
            </a:r>
          </a:p>
          <a:p>
            <a:pPr marR="0" lvl="0" indent="447675" algn="just" rtl="0">
              <a:lnSpc>
                <a:spcPct val="130000"/>
              </a:lnSpc>
              <a:spcBef>
                <a:spcPts val="0"/>
              </a:spcBef>
              <a:spcAft>
                <a:spcPts val="0"/>
              </a:spcAft>
              <a:buNone/>
            </a:pPr>
            <a:r>
              <a:rPr lang="pt-BR" sz="1000" b="0" i="0" u="none" strike="noStrike" cap="none" dirty="0">
                <a:solidFill>
                  <a:schemeClr val="dk1"/>
                </a:solidFill>
                <a:latin typeface="Arial"/>
                <a:ea typeface="Arial"/>
                <a:cs typeface="Arial"/>
                <a:sym typeface="Arial"/>
              </a:rPr>
              <a:t>Isso ocorre com mais frequência em dias secos, pois o ar com pouca umidade não ajuda a dissipar a eletricidade estática. O ar úmido faz com que as cargas se espalhem, evitando o acúmulo. </a:t>
            </a:r>
          </a:p>
          <a:p>
            <a:pPr marR="0" lvl="0" indent="447675" algn="just" rtl="0">
              <a:lnSpc>
                <a:spcPct val="130000"/>
              </a:lnSpc>
              <a:spcBef>
                <a:spcPts val="0"/>
              </a:spcBef>
              <a:spcAft>
                <a:spcPts val="0"/>
              </a:spcAft>
              <a:buNone/>
            </a:pPr>
            <a:r>
              <a:rPr lang="pt-BR" sz="1000" b="0" i="0" u="none" strike="noStrike" cap="none" dirty="0">
                <a:solidFill>
                  <a:schemeClr val="dk1"/>
                </a:solidFill>
                <a:latin typeface="Arial"/>
                <a:ea typeface="Arial"/>
                <a:cs typeface="Arial"/>
                <a:sym typeface="Arial"/>
              </a:rPr>
              <a:t>Para evitar esses choques, andar descalço é uma boa opção, pois o corpo consegue liberar a eletricidade direto para o solo. Já os sapatos, especialmente de borracha, isolam o corpo, impedindo que essa eletricidade seja liberada naturalmente, o que facilita o acúmulo de cargas elétricas.</a:t>
            </a:r>
            <a:endParaRPr sz="1000" b="0" i="0" u="none" strike="noStrike" cap="none" dirty="0">
              <a:solidFill>
                <a:srgbClr val="FF0000"/>
              </a:solidFill>
              <a:latin typeface="Arial"/>
              <a:ea typeface="Arial"/>
              <a:cs typeface="Arial"/>
              <a:sym typeface="Arial"/>
            </a:endParaRPr>
          </a:p>
        </p:txBody>
      </p:sp>
      <p:pic>
        <p:nvPicPr>
          <p:cNvPr id="4" name="Google Shape;185;p23" descr="Гасят пожари с електрическо поле | Обекти">
            <a:extLst>
              <a:ext uri="{FF2B5EF4-FFF2-40B4-BE49-F238E27FC236}">
                <a16:creationId xmlns:a16="http://schemas.microsoft.com/office/drawing/2014/main" id="{C1C5ACE3-7781-9CF7-AD4A-C5F0D466CD04}"/>
              </a:ext>
            </a:extLst>
          </p:cNvPr>
          <p:cNvPicPr preferRelativeResize="0"/>
          <p:nvPr/>
        </p:nvPicPr>
        <p:blipFill rotWithShape="1">
          <a:blip r:embed="rId3">
            <a:alphaModFix/>
          </a:blip>
          <a:srcRect/>
          <a:stretch/>
        </p:blipFill>
        <p:spPr>
          <a:xfrm>
            <a:off x="954560" y="931702"/>
            <a:ext cx="2071419" cy="1422443"/>
          </a:xfrm>
          <a:prstGeom prst="rect">
            <a:avLst/>
          </a:prstGeom>
          <a:noFill/>
          <a:ln>
            <a:noFill/>
          </a:ln>
        </p:spPr>
      </p:pic>
      <p:sp>
        <p:nvSpPr>
          <p:cNvPr id="6" name="CaixaDeTexto 5">
            <a:extLst>
              <a:ext uri="{FF2B5EF4-FFF2-40B4-BE49-F238E27FC236}">
                <a16:creationId xmlns:a16="http://schemas.microsoft.com/office/drawing/2014/main" id="{4C3790CD-7930-236B-691D-CE7B1BAC71CF}"/>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Eletricidade</a:t>
            </a:r>
          </a:p>
        </p:txBody>
      </p:sp>
    </p:spTree>
    <p:extLst>
      <p:ext uri="{BB962C8B-B14F-4D97-AF65-F5344CB8AC3E}">
        <p14:creationId xmlns:p14="http://schemas.microsoft.com/office/powerpoint/2010/main" val="1336399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4"/>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p14"/>
          <p:cNvSpPr txBox="1"/>
          <p:nvPr/>
        </p:nvSpPr>
        <p:spPr>
          <a:xfrm>
            <a:off x="179612" y="414478"/>
            <a:ext cx="3600000"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200" b="1" dirty="0">
                <a:latin typeface="Arial" panose="020B0604020202020204" pitchFamily="34" charset="0"/>
                <a:cs typeface="Arial" panose="020B0604020202020204" pitchFamily="34" charset="0"/>
              </a:rPr>
              <a:t>Principais momentos da Eletrodinâmica</a:t>
            </a:r>
            <a:endParaRPr sz="1200" b="1" dirty="0">
              <a:solidFill>
                <a:schemeClr val="dk1"/>
              </a:solidFill>
              <a:latin typeface="Arial" panose="020B0604020202020204" pitchFamily="34" charset="0"/>
              <a:cs typeface="Arial" panose="020B0604020202020204" pitchFamily="34" charset="0"/>
            </a:endParaRPr>
          </a:p>
        </p:txBody>
      </p:sp>
      <p:pic>
        <p:nvPicPr>
          <p:cNvPr id="3" name="Imagem 2">
            <a:extLst>
              <a:ext uri="{FF2B5EF4-FFF2-40B4-BE49-F238E27FC236}">
                <a16:creationId xmlns:a16="http://schemas.microsoft.com/office/drawing/2014/main" id="{58D57F43-376A-A774-3ADB-4FF725262C99}"/>
              </a:ext>
            </a:extLst>
          </p:cNvPr>
          <p:cNvPicPr>
            <a:picLocks noChangeAspect="1"/>
          </p:cNvPicPr>
          <p:nvPr/>
        </p:nvPicPr>
        <p:blipFill>
          <a:blip r:embed="rId3"/>
          <a:stretch>
            <a:fillRect/>
          </a:stretch>
        </p:blipFill>
        <p:spPr>
          <a:xfrm>
            <a:off x="605983" y="800095"/>
            <a:ext cx="2747257" cy="1558008"/>
          </a:xfrm>
          <a:prstGeom prst="rect">
            <a:avLst/>
          </a:prstGeom>
        </p:spPr>
      </p:pic>
      <p:sp>
        <p:nvSpPr>
          <p:cNvPr id="2" name="CaixaDeTexto 1">
            <a:extLst>
              <a:ext uri="{FF2B5EF4-FFF2-40B4-BE49-F238E27FC236}">
                <a16:creationId xmlns:a16="http://schemas.microsoft.com/office/drawing/2014/main" id="{DD990A17-E82D-8D42-921D-DC5F24E24460}"/>
              </a:ext>
            </a:extLst>
          </p:cNvPr>
          <p:cNvSpPr txBox="1"/>
          <p:nvPr/>
        </p:nvSpPr>
        <p:spPr>
          <a:xfrm>
            <a:off x="179611" y="2389807"/>
            <a:ext cx="3600000" cy="3029997"/>
          </a:xfrm>
          <a:prstGeom prst="rect">
            <a:avLst/>
          </a:prstGeom>
          <a:noFill/>
        </p:spPr>
        <p:txBody>
          <a:bodyPr wrap="square" rtlCol="0">
            <a:spAutoFit/>
          </a:bodyPr>
          <a:lstStyle/>
          <a:p>
            <a:pPr indent="446088" algn="just">
              <a:lnSpc>
                <a:spcPct val="120000"/>
              </a:lnSpc>
            </a:pPr>
            <a:r>
              <a:rPr lang="pt-BR" sz="1000" b="0" i="0" dirty="0">
                <a:solidFill>
                  <a:srgbClr val="282523"/>
                </a:solidFill>
                <a:effectLst/>
                <a:latin typeface="Arial" panose="020B0604020202020204" pitchFamily="34" charset="0"/>
                <a:cs typeface="Arial" panose="020B0604020202020204" pitchFamily="34" charset="0"/>
              </a:rPr>
              <a:t>A eletrodinâmica começou a ser compreendida em 1820, quando Hans Christian </a:t>
            </a:r>
            <a:r>
              <a:rPr lang="pt-BR" sz="1000" b="0" i="0" dirty="0" err="1">
                <a:solidFill>
                  <a:srgbClr val="282523"/>
                </a:solidFill>
                <a:effectLst/>
                <a:latin typeface="Arial" panose="020B0604020202020204" pitchFamily="34" charset="0"/>
                <a:cs typeface="Arial" panose="020B0604020202020204" pitchFamily="34" charset="0"/>
              </a:rPr>
              <a:t>Ørsted</a:t>
            </a:r>
            <a:r>
              <a:rPr lang="pt-BR" sz="1000" b="0" i="0" dirty="0">
                <a:solidFill>
                  <a:srgbClr val="282523"/>
                </a:solidFill>
                <a:effectLst/>
                <a:latin typeface="Arial" panose="020B0604020202020204" pitchFamily="34" charset="0"/>
                <a:cs typeface="Arial" panose="020B0604020202020204" pitchFamily="34" charset="0"/>
              </a:rPr>
              <a:t> descobriu que corrente</a:t>
            </a:r>
            <a:r>
              <a:rPr lang="pt-BR" sz="1000" dirty="0">
                <a:solidFill>
                  <a:srgbClr val="282523"/>
                </a:solidFill>
                <a:latin typeface="Arial" panose="020B0604020202020204" pitchFamily="34" charset="0"/>
                <a:cs typeface="Arial" panose="020B0604020202020204" pitchFamily="34" charset="0"/>
              </a:rPr>
              <a:t>s</a:t>
            </a:r>
            <a:r>
              <a:rPr lang="pt-BR" sz="1000" b="0" i="0" dirty="0">
                <a:solidFill>
                  <a:srgbClr val="282523"/>
                </a:solidFill>
                <a:effectLst/>
                <a:latin typeface="Arial" panose="020B0604020202020204" pitchFamily="34" charset="0"/>
                <a:cs typeface="Arial" panose="020B0604020202020204" pitchFamily="34" charset="0"/>
              </a:rPr>
              <a:t> elétricas geram campos magnéticos. Posteriormente, André-Marie</a:t>
            </a:r>
            <a:r>
              <a:rPr lang="pt-BR" sz="1000" dirty="0">
                <a:solidFill>
                  <a:srgbClr val="282523"/>
                </a:solidFill>
                <a:latin typeface="Arial" panose="020B0604020202020204" pitchFamily="34" charset="0"/>
                <a:cs typeface="Arial" panose="020B0604020202020204" pitchFamily="34" charset="0"/>
              </a:rPr>
              <a:t> </a:t>
            </a:r>
            <a:r>
              <a:rPr lang="pt-BR" sz="1000" b="0" i="0" dirty="0">
                <a:solidFill>
                  <a:srgbClr val="282523"/>
                </a:solidFill>
                <a:effectLst/>
                <a:latin typeface="Arial" panose="020B0604020202020204" pitchFamily="34" charset="0"/>
                <a:cs typeface="Arial" panose="020B0604020202020204" pitchFamily="34" charset="0"/>
              </a:rPr>
              <a:t>Ampère formulou as leis que descrevem as forças entre correntes. Em 1831, Michael Faraday demonstrou a indução eletromagnética, mostrando que campos magnéticos variáveis podem gerar correntes elétricas e James </a:t>
            </a:r>
            <a:r>
              <a:rPr lang="pt-BR" sz="1000" b="0" i="0" dirty="0" err="1">
                <a:solidFill>
                  <a:srgbClr val="282523"/>
                </a:solidFill>
                <a:effectLst/>
                <a:latin typeface="Arial" panose="020B0604020202020204" pitchFamily="34" charset="0"/>
                <a:cs typeface="Arial" panose="020B0604020202020204" pitchFamily="34" charset="0"/>
              </a:rPr>
              <a:t>Clerk</a:t>
            </a:r>
            <a:r>
              <a:rPr lang="pt-BR" sz="1000" b="0" i="0" dirty="0">
                <a:solidFill>
                  <a:srgbClr val="282523"/>
                </a:solidFill>
                <a:effectLst/>
                <a:latin typeface="Arial" panose="020B0604020202020204" pitchFamily="34" charset="0"/>
                <a:cs typeface="Arial" panose="020B0604020202020204" pitchFamily="34" charset="0"/>
              </a:rPr>
              <a:t> Maxwell unificou essas descobertas nas Equações de Maxwell em 1864, prevendo a existência de ondas eletromagnéticas, confirmadas experimentalmente por Heinrich Hertz em 1887. </a:t>
            </a:r>
          </a:p>
          <a:p>
            <a:pPr indent="446088" algn="just">
              <a:lnSpc>
                <a:spcPct val="120000"/>
              </a:lnSpc>
            </a:pPr>
            <a:r>
              <a:rPr lang="pt-BR" sz="1000" b="0" i="0" dirty="0">
                <a:solidFill>
                  <a:srgbClr val="282523"/>
                </a:solidFill>
                <a:effectLst/>
                <a:latin typeface="Arial" panose="020B0604020202020204" pitchFamily="34" charset="0"/>
                <a:cs typeface="Arial" panose="020B0604020202020204" pitchFamily="34" charset="0"/>
              </a:rPr>
              <a:t>Esse campo da Física não apenas revolucionou nossa compreensão do universo, mas também impulsionou avanços tecnológicos como o rádio, o  telégrafo e a comunicação sem fio.</a:t>
            </a:r>
            <a:endParaRPr lang="pt-BR" sz="1000" dirty="0">
              <a:solidFill>
                <a:schemeClr val="dk1"/>
              </a:solidFill>
              <a:latin typeface="Arial" panose="020B0604020202020204" pitchFamily="34" charset="0"/>
              <a:ea typeface="Calibri"/>
              <a:cs typeface="Arial" panose="020B0604020202020204" pitchFamily="34" charset="0"/>
              <a:sym typeface="Calibri"/>
            </a:endParaRPr>
          </a:p>
        </p:txBody>
      </p:sp>
      <p:sp>
        <p:nvSpPr>
          <p:cNvPr id="4" name="CaixaDeTexto 3">
            <a:extLst>
              <a:ext uri="{FF2B5EF4-FFF2-40B4-BE49-F238E27FC236}">
                <a16:creationId xmlns:a16="http://schemas.microsoft.com/office/drawing/2014/main" id="{F912E4D9-EA4A-7EF2-8595-552A76BFB5F0}"/>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Eletricidade</a:t>
            </a:r>
          </a:p>
        </p:txBody>
      </p:sp>
    </p:spTree>
    <p:extLst>
      <p:ext uri="{BB962C8B-B14F-4D97-AF65-F5344CB8AC3E}">
        <p14:creationId xmlns:p14="http://schemas.microsoft.com/office/powerpoint/2010/main" val="995772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xícara, mesa, prato, café&#10;&#10;Descrição gerada automaticamente">
            <a:extLst>
              <a:ext uri="{FF2B5EF4-FFF2-40B4-BE49-F238E27FC236}">
                <a16:creationId xmlns:a16="http://schemas.microsoft.com/office/drawing/2014/main" id="{E1690653-FD9D-D0DE-A94C-9A98092CEA3B}"/>
              </a:ext>
            </a:extLst>
          </p:cNvPr>
          <p:cNvPicPr>
            <a:picLocks noChangeAspect="1"/>
          </p:cNvPicPr>
          <p:nvPr/>
        </p:nvPicPr>
        <p:blipFill>
          <a:blip r:embed="rId2">
            <a:extLst>
              <a:ext uri="{28A0092B-C50C-407E-A947-70E740481C1C}">
                <a14:useLocalDpi xmlns:a14="http://schemas.microsoft.com/office/drawing/2010/main" val="0"/>
              </a:ext>
            </a:extLst>
          </a:blip>
          <a:srcRect l="15789" r="15629"/>
          <a:stretch/>
        </p:blipFill>
        <p:spPr>
          <a:xfrm>
            <a:off x="9275" y="0"/>
            <a:ext cx="3949950" cy="5759450"/>
          </a:xfrm>
          <a:prstGeom prst="rect">
            <a:avLst/>
          </a:prstGeom>
        </p:spPr>
      </p:pic>
      <p:sp>
        <p:nvSpPr>
          <p:cNvPr id="6" name="CaixaDeTexto 5">
            <a:extLst>
              <a:ext uri="{FF2B5EF4-FFF2-40B4-BE49-F238E27FC236}">
                <a16:creationId xmlns:a16="http://schemas.microsoft.com/office/drawing/2014/main" id="{DC4458CD-8C12-BBAE-6D72-246709EF583F}"/>
              </a:ext>
            </a:extLst>
          </p:cNvPr>
          <p:cNvSpPr txBox="1"/>
          <p:nvPr/>
        </p:nvSpPr>
        <p:spPr>
          <a:xfrm>
            <a:off x="-9275" y="328887"/>
            <a:ext cx="3959225" cy="461665"/>
          </a:xfrm>
          <a:prstGeom prst="rect">
            <a:avLst/>
          </a:prstGeom>
          <a:noFill/>
        </p:spPr>
        <p:txBody>
          <a:bodyPr wrap="square" rtlCol="0">
            <a:spAutoFit/>
          </a:bodyPr>
          <a:lstStyle/>
          <a:p>
            <a:pPr algn="ctr"/>
            <a:r>
              <a:rPr lang="pt-BR" sz="2400" b="1" dirty="0">
                <a:solidFill>
                  <a:schemeClr val="bg1"/>
                </a:solidFill>
                <a:latin typeface="Arial" panose="020B0604020202020204" pitchFamily="34" charset="0"/>
                <a:cs typeface="Arial" panose="020B0604020202020204" pitchFamily="34" charset="0"/>
              </a:rPr>
              <a:t>Eletromagnetismo</a:t>
            </a:r>
          </a:p>
        </p:txBody>
      </p:sp>
    </p:spTree>
    <p:extLst>
      <p:ext uri="{BB962C8B-B14F-4D97-AF65-F5344CB8AC3E}">
        <p14:creationId xmlns:p14="http://schemas.microsoft.com/office/powerpoint/2010/main" val="2849351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3">
          <a:extLst>
            <a:ext uri="{FF2B5EF4-FFF2-40B4-BE49-F238E27FC236}">
              <a16:creationId xmlns:a16="http://schemas.microsoft.com/office/drawing/2014/main" id="{AAF4A3C0-A4C8-5E7A-7F4F-7FDB7AF58664}"/>
            </a:ext>
          </a:extLst>
        </p:cNvPr>
        <p:cNvGrpSpPr/>
        <p:nvPr/>
      </p:nvGrpSpPr>
      <p:grpSpPr>
        <a:xfrm>
          <a:off x="0" y="0"/>
          <a:ext cx="0" cy="0"/>
          <a:chOff x="0" y="0"/>
          <a:chExt cx="0" cy="0"/>
        </a:xfrm>
      </p:grpSpPr>
      <p:sp>
        <p:nvSpPr>
          <p:cNvPr id="114" name="Google Shape;114;p16">
            <a:extLst>
              <a:ext uri="{FF2B5EF4-FFF2-40B4-BE49-F238E27FC236}">
                <a16:creationId xmlns:a16="http://schemas.microsoft.com/office/drawing/2014/main" id="{397A93E5-7773-3A29-C688-A91FA0EAFFD4}"/>
              </a:ext>
            </a:extLst>
          </p:cNvPr>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5" name="Google Shape;115;p16">
            <a:extLst>
              <a:ext uri="{FF2B5EF4-FFF2-40B4-BE49-F238E27FC236}">
                <a16:creationId xmlns:a16="http://schemas.microsoft.com/office/drawing/2014/main" id="{5EFA9E8C-B757-9C73-B45A-2E6FC454363A}"/>
              </a:ext>
            </a:extLst>
          </p:cNvPr>
          <p:cNvSpPr txBox="1"/>
          <p:nvPr/>
        </p:nvSpPr>
        <p:spPr>
          <a:xfrm>
            <a:off x="179612" y="447043"/>
            <a:ext cx="3600000"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200" b="1" i="0" dirty="0">
                <a:solidFill>
                  <a:srgbClr val="000000"/>
                </a:solidFill>
                <a:effectLst/>
                <a:latin typeface="Arial" panose="020B0604020202020204" pitchFamily="34" charset="0"/>
                <a:cs typeface="Arial" panose="020B0604020202020204" pitchFamily="34" charset="0"/>
              </a:rPr>
              <a:t>Faraday e a Indução Eletromagnética</a:t>
            </a:r>
            <a:endParaRPr sz="1200" dirty="0">
              <a:latin typeface="Arial" panose="020B0604020202020204" pitchFamily="34" charset="0"/>
              <a:cs typeface="Arial" panose="020B0604020202020204" pitchFamily="34" charset="0"/>
            </a:endParaRPr>
          </a:p>
        </p:txBody>
      </p:sp>
      <p:sp>
        <p:nvSpPr>
          <p:cNvPr id="116" name="Google Shape;116;p16">
            <a:extLst>
              <a:ext uri="{FF2B5EF4-FFF2-40B4-BE49-F238E27FC236}">
                <a16:creationId xmlns:a16="http://schemas.microsoft.com/office/drawing/2014/main" id="{5DEE4494-92F7-8EDB-AA35-91A5726AF82B}"/>
              </a:ext>
            </a:extLst>
          </p:cNvPr>
          <p:cNvSpPr txBox="1"/>
          <p:nvPr/>
        </p:nvSpPr>
        <p:spPr>
          <a:xfrm>
            <a:off x="179612" y="1474175"/>
            <a:ext cx="36000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sp>
        <p:nvSpPr>
          <p:cNvPr id="117" name="Google Shape;117;p16">
            <a:extLst>
              <a:ext uri="{FF2B5EF4-FFF2-40B4-BE49-F238E27FC236}">
                <a16:creationId xmlns:a16="http://schemas.microsoft.com/office/drawing/2014/main" id="{49BBEF8E-0047-E4A2-BA52-875C6CB82FAF}"/>
              </a:ext>
            </a:extLst>
          </p:cNvPr>
          <p:cNvSpPr txBox="1"/>
          <p:nvPr/>
        </p:nvSpPr>
        <p:spPr>
          <a:xfrm>
            <a:off x="179612" y="2397398"/>
            <a:ext cx="3600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endParaRPr/>
          </a:p>
        </p:txBody>
      </p:sp>
      <p:sp>
        <p:nvSpPr>
          <p:cNvPr id="118" name="Google Shape;118;p16">
            <a:extLst>
              <a:ext uri="{FF2B5EF4-FFF2-40B4-BE49-F238E27FC236}">
                <a16:creationId xmlns:a16="http://schemas.microsoft.com/office/drawing/2014/main" id="{B99EC2D8-20FE-9591-AF1D-3273544A7930}"/>
              </a:ext>
            </a:extLst>
          </p:cNvPr>
          <p:cNvSpPr txBox="1"/>
          <p:nvPr/>
        </p:nvSpPr>
        <p:spPr>
          <a:xfrm>
            <a:off x="179610" y="2532148"/>
            <a:ext cx="3599999" cy="2816125"/>
          </a:xfrm>
          <a:prstGeom prst="rect">
            <a:avLst/>
          </a:prstGeom>
          <a:noFill/>
          <a:ln>
            <a:noFill/>
          </a:ln>
        </p:spPr>
        <p:txBody>
          <a:bodyPr spcFirstLastPara="1" wrap="square" lIns="91425" tIns="91425" rIns="91425" bIns="91425" anchor="t" anchorCtr="0">
            <a:spAutoFit/>
          </a:bodyPr>
          <a:lstStyle/>
          <a:p>
            <a:pPr lvl="0" indent="446088" algn="just" rtl="0">
              <a:lnSpc>
                <a:spcPct val="114000"/>
              </a:lnSpc>
              <a:spcBef>
                <a:spcPts val="0"/>
              </a:spcBef>
              <a:spcAft>
                <a:spcPts val="0"/>
              </a:spcAft>
              <a:buNone/>
            </a:pPr>
            <a:r>
              <a:rPr lang="pt-BR" sz="1000" b="0" i="0" dirty="0">
                <a:solidFill>
                  <a:srgbClr val="000000"/>
                </a:solidFill>
                <a:effectLst/>
                <a:latin typeface="Arial" panose="020B0604020202020204" pitchFamily="34" charset="0"/>
                <a:cs typeface="Arial" panose="020B0604020202020204" pitchFamily="34" charset="0"/>
              </a:rPr>
              <a:t>O Experimento de Michael Faraday com Indução Eletromagnética realizado em 1831 envolveu um fio condutor enrolado em uma bobina e um ímã. Faraday posicionou o ímã em relação à bobina e moveu-o para dentro e para fora. Ao fazer isso, ele observou que uma corrente elétrica era induzida no fio, gerando eletricidade. </a:t>
            </a:r>
          </a:p>
          <a:p>
            <a:pPr lvl="0" indent="446088" algn="just" rtl="0">
              <a:lnSpc>
                <a:spcPct val="114000"/>
              </a:lnSpc>
              <a:spcBef>
                <a:spcPts val="0"/>
              </a:spcBef>
              <a:spcAft>
                <a:spcPts val="0"/>
              </a:spcAft>
              <a:buNone/>
            </a:pPr>
            <a:r>
              <a:rPr lang="pt-BR" sz="1000" b="0" i="0" dirty="0">
                <a:solidFill>
                  <a:srgbClr val="000000"/>
                </a:solidFill>
                <a:effectLst/>
                <a:latin typeface="Arial" panose="020B0604020202020204" pitchFamily="34" charset="0"/>
                <a:cs typeface="Arial" panose="020B0604020202020204" pitchFamily="34" charset="0"/>
              </a:rPr>
              <a:t>Faraday usou um galvanômetro para medir a intensidade da corrente induzida e também variou a força do campo magnético, o número de voltas na bobina e a velocidade do movimento do ímã, descobrindo que a corrente era maior com uma rápida variação do fluxo magnético. Essa relação levou à formulação da Lei da Indução Eletromagnética, que estabelece que a força eletromotriz induzida é proporcional à taxa de variação do fluxo magnético no circuito.</a:t>
            </a:r>
            <a:endParaRPr sz="1000" dirty="0">
              <a:solidFill>
                <a:schemeClr val="dk1"/>
              </a:solidFill>
              <a:latin typeface="Arial" panose="020B0604020202020204" pitchFamily="34" charset="0"/>
              <a:cs typeface="Arial" panose="020B0604020202020204" pitchFamily="34" charset="0"/>
            </a:endParaRPr>
          </a:p>
        </p:txBody>
      </p:sp>
      <p:pic>
        <p:nvPicPr>
          <p:cNvPr id="3" name="Imagem 2" descr="Homem de terno e gravata em pé em mesa&#10;&#10;Descrição gerada automaticamente">
            <a:extLst>
              <a:ext uri="{FF2B5EF4-FFF2-40B4-BE49-F238E27FC236}">
                <a16:creationId xmlns:a16="http://schemas.microsoft.com/office/drawing/2014/main" id="{D28CE9A0-6532-CB37-5D53-34361D2F3D2F}"/>
              </a:ext>
            </a:extLst>
          </p:cNvPr>
          <p:cNvPicPr>
            <a:picLocks noChangeAspect="1"/>
          </p:cNvPicPr>
          <p:nvPr/>
        </p:nvPicPr>
        <p:blipFill>
          <a:blip r:embed="rId3"/>
          <a:stretch>
            <a:fillRect/>
          </a:stretch>
        </p:blipFill>
        <p:spPr>
          <a:xfrm>
            <a:off x="819321" y="803941"/>
            <a:ext cx="2320578" cy="1728888"/>
          </a:xfrm>
          <a:prstGeom prst="rect">
            <a:avLst/>
          </a:prstGeom>
        </p:spPr>
      </p:pic>
      <p:sp>
        <p:nvSpPr>
          <p:cNvPr id="2" name="CaixaDeTexto 1">
            <a:extLst>
              <a:ext uri="{FF2B5EF4-FFF2-40B4-BE49-F238E27FC236}">
                <a16:creationId xmlns:a16="http://schemas.microsoft.com/office/drawing/2014/main" id="{782B02D3-D33A-A0FF-ADB3-6934D9191FB3}"/>
              </a:ext>
            </a:extLst>
          </p:cNvPr>
          <p:cNvSpPr txBox="1"/>
          <p:nvPr/>
        </p:nvSpPr>
        <p:spPr>
          <a:xfrm>
            <a:off x="-1" y="25836"/>
            <a:ext cx="3959225" cy="276999"/>
          </a:xfrm>
          <a:prstGeom prst="rect">
            <a:avLst/>
          </a:prstGeom>
          <a:noFill/>
        </p:spPr>
        <p:txBody>
          <a:bodyPr wrap="square" rtlCol="0">
            <a:spAutoFit/>
          </a:bodyPr>
          <a:lstStyle/>
          <a:p>
            <a:pPr algn="ctr"/>
            <a:r>
              <a:rPr lang="pt-BR" sz="1200" b="1" dirty="0">
                <a:solidFill>
                  <a:schemeClr val="bg1"/>
                </a:solidFill>
                <a:latin typeface="Arial" panose="020B0604020202020204" pitchFamily="34" charset="0"/>
                <a:cs typeface="Arial" panose="020B0604020202020204" pitchFamily="34" charset="0"/>
              </a:rPr>
              <a:t>Eletromagnetismo</a:t>
            </a:r>
          </a:p>
        </p:txBody>
      </p:sp>
    </p:spTree>
    <p:extLst>
      <p:ext uri="{BB962C8B-B14F-4D97-AF65-F5344CB8AC3E}">
        <p14:creationId xmlns:p14="http://schemas.microsoft.com/office/powerpoint/2010/main" val="3427449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Estrela dourada em fundo preto&#10;&#10;Descrição gerada automaticamente com confiança média">
            <a:extLst>
              <a:ext uri="{FF2B5EF4-FFF2-40B4-BE49-F238E27FC236}">
                <a16:creationId xmlns:a16="http://schemas.microsoft.com/office/drawing/2014/main" id="{0FAF725B-12C5-04CA-47D7-B135AD2F7930}"/>
              </a:ext>
            </a:extLst>
          </p:cNvPr>
          <p:cNvPicPr>
            <a:picLocks noChangeAspect="1"/>
          </p:cNvPicPr>
          <p:nvPr/>
        </p:nvPicPr>
        <p:blipFill>
          <a:blip r:embed="rId2">
            <a:extLst>
              <a:ext uri="{28A0092B-C50C-407E-A947-70E740481C1C}">
                <a14:useLocalDpi xmlns:a14="http://schemas.microsoft.com/office/drawing/2010/main" val="0"/>
              </a:ext>
            </a:extLst>
          </a:blip>
          <a:srcRect l="15629" r="15629"/>
          <a:stretch/>
        </p:blipFill>
        <p:spPr>
          <a:xfrm>
            <a:off x="0" y="0"/>
            <a:ext cx="3959225" cy="5759450"/>
          </a:xfrm>
          <a:prstGeom prst="rect">
            <a:avLst/>
          </a:prstGeom>
        </p:spPr>
      </p:pic>
      <p:sp>
        <p:nvSpPr>
          <p:cNvPr id="6" name="CaixaDeTexto 5">
            <a:extLst>
              <a:ext uri="{FF2B5EF4-FFF2-40B4-BE49-F238E27FC236}">
                <a16:creationId xmlns:a16="http://schemas.microsoft.com/office/drawing/2014/main" id="{089FFAAF-B31E-BE23-4019-9978885CDE9F}"/>
              </a:ext>
            </a:extLst>
          </p:cNvPr>
          <p:cNvSpPr txBox="1"/>
          <p:nvPr/>
        </p:nvSpPr>
        <p:spPr>
          <a:xfrm>
            <a:off x="-1" y="528195"/>
            <a:ext cx="3959225" cy="461665"/>
          </a:xfrm>
          <a:prstGeom prst="rect">
            <a:avLst/>
          </a:prstGeom>
          <a:noFill/>
        </p:spPr>
        <p:txBody>
          <a:bodyPr wrap="square" rtlCol="0">
            <a:spAutoFit/>
          </a:bodyPr>
          <a:lstStyle/>
          <a:p>
            <a:pPr algn="ctr"/>
            <a:r>
              <a:rPr lang="pt-BR" sz="2400" b="1" dirty="0">
                <a:solidFill>
                  <a:schemeClr val="bg1"/>
                </a:solidFill>
                <a:highlight>
                  <a:srgbClr val="000000"/>
                </a:highlight>
                <a:latin typeface="Arial" panose="020B0604020202020204" pitchFamily="34" charset="0"/>
                <a:cs typeface="Arial" panose="020B0604020202020204" pitchFamily="34" charset="0"/>
              </a:rPr>
              <a:t>Física Moderna</a:t>
            </a:r>
          </a:p>
        </p:txBody>
      </p:sp>
    </p:spTree>
    <p:extLst>
      <p:ext uri="{BB962C8B-B14F-4D97-AF65-F5344CB8AC3E}">
        <p14:creationId xmlns:p14="http://schemas.microsoft.com/office/powerpoint/2010/main" val="748285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DB2EC2E2-75A7-602B-264E-B605996B6E12}"/>
              </a:ext>
            </a:extLst>
          </p:cNvPr>
          <p:cNvSpPr txBox="1"/>
          <p:nvPr/>
        </p:nvSpPr>
        <p:spPr>
          <a:xfrm>
            <a:off x="179612" y="571179"/>
            <a:ext cx="3600000" cy="3416320"/>
          </a:xfrm>
          <a:prstGeom prst="rect">
            <a:avLst/>
          </a:prstGeom>
          <a:noFill/>
        </p:spPr>
        <p:txBody>
          <a:bodyPr wrap="square" rtlCol="0">
            <a:spAutoFit/>
          </a:bodyPr>
          <a:lstStyle/>
          <a:p>
            <a:pPr algn="just"/>
            <a:r>
              <a:rPr lang="pt-BR" sz="1200" b="0" i="0" dirty="0">
                <a:solidFill>
                  <a:srgbClr val="000000"/>
                </a:solidFill>
                <a:effectLst/>
                <a:latin typeface="Arial" panose="020B0604020202020204" pitchFamily="34" charset="0"/>
              </a:rPr>
              <a:t>	Com a Transposição Didática e a Contextualização, os alunos são desafiados a desenvolverem sua capacidade com a linguagem escrita, tanto na questão qualitativa quanto na questão quantitativa.</a:t>
            </a:r>
          </a:p>
          <a:p>
            <a:pPr algn="just"/>
            <a:endParaRPr lang="pt-BR" sz="1200" dirty="0">
              <a:solidFill>
                <a:srgbClr val="000000"/>
              </a:solidFill>
              <a:latin typeface="Arial" panose="020B0604020202020204" pitchFamily="34" charset="0"/>
            </a:endParaRPr>
          </a:p>
          <a:p>
            <a:pPr algn="just"/>
            <a:r>
              <a:rPr lang="pt-BR" sz="1200" b="0" i="0" dirty="0">
                <a:solidFill>
                  <a:srgbClr val="000000"/>
                </a:solidFill>
                <a:effectLst/>
                <a:latin typeface="Arial" panose="020B0604020202020204" pitchFamily="34" charset="0"/>
              </a:rPr>
              <a:t>	No total são 61 texto para </a:t>
            </a:r>
            <a:r>
              <a:rPr lang="pt-BR" sz="1200" b="0" i="0">
                <a:solidFill>
                  <a:srgbClr val="000000"/>
                </a:solidFill>
                <a:effectLst/>
                <a:latin typeface="Arial" panose="020B0604020202020204" pitchFamily="34" charset="0"/>
              </a:rPr>
              <a:t>vocês aproveitarem.</a:t>
            </a:r>
            <a:endParaRPr lang="pt-BR" sz="1200" b="0" i="0" dirty="0">
              <a:solidFill>
                <a:srgbClr val="000000"/>
              </a:solidFill>
              <a:effectLst/>
              <a:latin typeface="Arial" panose="020B0604020202020204" pitchFamily="34" charset="0"/>
            </a:endParaRPr>
          </a:p>
          <a:p>
            <a:pPr algn="just"/>
            <a:br>
              <a:rPr lang="pt-BR" sz="1200" b="0" i="0" dirty="0">
                <a:solidFill>
                  <a:srgbClr val="000000"/>
                </a:solidFill>
                <a:effectLst/>
                <a:latin typeface="Arial" panose="020B0604020202020204" pitchFamily="34" charset="0"/>
              </a:rPr>
            </a:br>
            <a:endParaRPr lang="pt-BR" sz="1200" b="0" i="0" dirty="0">
              <a:solidFill>
                <a:srgbClr val="000000"/>
              </a:solidFill>
              <a:effectLst/>
              <a:latin typeface="Arial" panose="020B0604020202020204" pitchFamily="34" charset="0"/>
            </a:endParaRPr>
          </a:p>
          <a:p>
            <a:pPr algn="just"/>
            <a:r>
              <a:rPr lang="pt-BR" sz="1200" b="0" i="0" dirty="0">
                <a:solidFill>
                  <a:srgbClr val="000000"/>
                </a:solidFill>
                <a:effectLst/>
                <a:latin typeface="Arial" panose="020B0604020202020204" pitchFamily="34" charset="0"/>
              </a:rPr>
              <a:t>	Aproveitem o material disponibilizado!</a:t>
            </a:r>
          </a:p>
          <a:p>
            <a:pPr algn="just"/>
            <a:br>
              <a:rPr lang="pt-BR" sz="1200" b="0" i="0" dirty="0">
                <a:solidFill>
                  <a:srgbClr val="000000"/>
                </a:solidFill>
                <a:effectLst/>
                <a:latin typeface="Arial" panose="020B0604020202020204" pitchFamily="34" charset="0"/>
              </a:rPr>
            </a:br>
            <a:endParaRPr lang="pt-BR" sz="1200" b="0" i="0" dirty="0">
              <a:solidFill>
                <a:srgbClr val="000000"/>
              </a:solidFill>
              <a:effectLst/>
              <a:latin typeface="Arial" panose="020B0604020202020204" pitchFamily="34" charset="0"/>
            </a:endParaRPr>
          </a:p>
          <a:p>
            <a:pPr algn="just"/>
            <a:br>
              <a:rPr lang="pt-BR" sz="1200" b="0" i="0" dirty="0">
                <a:solidFill>
                  <a:srgbClr val="000000"/>
                </a:solidFill>
                <a:effectLst/>
                <a:latin typeface="Arial" panose="020B0604020202020204" pitchFamily="34" charset="0"/>
              </a:rPr>
            </a:br>
            <a:endParaRPr lang="pt-BR" sz="1200" b="0" i="0" dirty="0">
              <a:solidFill>
                <a:srgbClr val="000000"/>
              </a:solidFill>
              <a:effectLst/>
              <a:latin typeface="Arial" panose="020B0604020202020204" pitchFamily="34" charset="0"/>
            </a:endParaRPr>
          </a:p>
          <a:p>
            <a:pPr algn="ctr"/>
            <a:r>
              <a:rPr lang="pt-BR" sz="1200" b="1" i="0" dirty="0">
                <a:solidFill>
                  <a:srgbClr val="0040FF"/>
                </a:solidFill>
                <a:effectLst/>
                <a:latin typeface="Arial" panose="020B0604020202020204" pitchFamily="34" charset="0"/>
              </a:rPr>
              <a:t>Prof. Dr. Ricardo Francisco Pereira</a:t>
            </a:r>
          </a:p>
          <a:p>
            <a:pPr algn="ctr"/>
            <a:r>
              <a:rPr lang="pt-BR" sz="1200" b="1" dirty="0">
                <a:solidFill>
                  <a:srgbClr val="0040FF"/>
                </a:solidFill>
                <a:latin typeface="Arial" panose="020B0604020202020204" pitchFamily="34" charset="0"/>
              </a:rPr>
              <a:t>Departamento de Física/UEM</a:t>
            </a:r>
            <a:endParaRPr lang="pt-BR" sz="1200" b="1" i="0" dirty="0">
              <a:solidFill>
                <a:srgbClr val="0040FF"/>
              </a:solidFill>
              <a:effectLst/>
              <a:latin typeface="Arial" panose="020B0604020202020204" pitchFamily="34" charset="0"/>
            </a:endParaRPr>
          </a:p>
          <a:p>
            <a:pPr algn="ctr"/>
            <a:r>
              <a:rPr lang="pt-BR" sz="1200" b="1" dirty="0">
                <a:solidFill>
                  <a:srgbClr val="0040FF"/>
                </a:solidFill>
                <a:latin typeface="Arial" panose="020B0604020202020204" pitchFamily="34" charset="0"/>
              </a:rPr>
              <a:t>www.recursosdefisica.com.br</a:t>
            </a:r>
            <a:endParaRPr lang="pt-BR" sz="12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844524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2d468c2413d_0_21"/>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g2d468c2413d_0_21"/>
          <p:cNvSpPr txBox="1"/>
          <p:nvPr/>
        </p:nvSpPr>
        <p:spPr>
          <a:xfrm>
            <a:off x="179599" y="448712"/>
            <a:ext cx="3600000" cy="37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12"/>
              <a:buFont typeface="Arial"/>
              <a:buNone/>
            </a:pPr>
            <a:r>
              <a:rPr lang="pt-BR" sz="1212" b="1" dirty="0">
                <a:solidFill>
                  <a:schemeClr val="dk1"/>
                </a:solidFill>
                <a:latin typeface="Arial" panose="020B0604020202020204" pitchFamily="34" charset="0"/>
                <a:cs typeface="Arial" panose="020B0604020202020204" pitchFamily="34" charset="0"/>
              </a:rPr>
              <a:t>Como sabemos que os elétrons tem “spin”?</a:t>
            </a:r>
            <a:endParaRPr sz="1212" b="1"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103" name="Google Shape;103;g2d468c2413d_0_21"/>
          <p:cNvSpPr txBox="1"/>
          <p:nvPr/>
        </p:nvSpPr>
        <p:spPr>
          <a:xfrm>
            <a:off x="179599" y="2266619"/>
            <a:ext cx="3600000" cy="2351700"/>
          </a:xfrm>
          <a:prstGeom prst="rect">
            <a:avLst/>
          </a:prstGeom>
          <a:noFill/>
          <a:ln>
            <a:noFill/>
          </a:ln>
        </p:spPr>
        <p:txBody>
          <a:bodyPr spcFirstLastPara="1" wrap="square" lIns="91425" tIns="91425" rIns="91425" bIns="91425" anchor="t" anchorCtr="0">
            <a:noAutofit/>
          </a:bodyPr>
          <a:lstStyle/>
          <a:p>
            <a:pPr marR="0" lvl="0" indent="446088" algn="just" rtl="0">
              <a:lnSpc>
                <a:spcPct val="150000"/>
              </a:lnSpc>
              <a:spcBef>
                <a:spcPts val="0"/>
              </a:spcBef>
              <a:spcAft>
                <a:spcPts val="0"/>
              </a:spcAft>
              <a:buClr>
                <a:srgbClr val="000000"/>
              </a:buClr>
              <a:buSzPts val="1000"/>
              <a:buFont typeface="Arial"/>
              <a:buNone/>
            </a:pPr>
            <a:r>
              <a:rPr lang="pt-BR" sz="1000" dirty="0">
                <a:solidFill>
                  <a:schemeClr val="dk1"/>
                </a:solidFill>
                <a:latin typeface="Arial" panose="020B0604020202020204" pitchFamily="34" charset="0"/>
                <a:cs typeface="Arial" panose="020B0604020202020204" pitchFamily="34" charset="0"/>
              </a:rPr>
              <a:t>Em 1922, os cientistas Otto Stern e Walther Gerlach desenvolveram um experimento que ficou conhecido como experimento de Stern-Gerlach. Com ele foi possível interpretar que elétron tem spin (movimento do elétron em torno dele mesmo). Eles investigaram o comportamento de partículas em um campo magnético não homogêneo, direcionando um feixe de átomos de prata através do campo. Em vez de formar uma distribuição contínua, como previsto pela física clássica, os átomos se dividiram em duas faixas distintas. Esse resultado permitiu elaborar a teoria de que o momento angular intrínseco (spin) dos elétrons é quantizado em +½ e -½ .</a:t>
            </a:r>
            <a:endParaRPr sz="10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pic>
        <p:nvPicPr>
          <p:cNvPr id="104" name="Google Shape;104;g2d468c2413d_0_21"/>
          <p:cNvPicPr preferRelativeResize="0"/>
          <p:nvPr/>
        </p:nvPicPr>
        <p:blipFill>
          <a:blip r:embed="rId3">
            <a:alphaModFix/>
          </a:blip>
          <a:stretch>
            <a:fillRect/>
          </a:stretch>
        </p:blipFill>
        <p:spPr>
          <a:xfrm>
            <a:off x="515955" y="885750"/>
            <a:ext cx="2927288" cy="1431232"/>
          </a:xfrm>
          <a:prstGeom prst="rect">
            <a:avLst/>
          </a:prstGeom>
          <a:noFill/>
          <a:ln>
            <a:noFill/>
          </a:ln>
        </p:spPr>
      </p:pic>
      <p:sp>
        <p:nvSpPr>
          <p:cNvPr id="2" name="CaixaDeTexto 1">
            <a:extLst>
              <a:ext uri="{FF2B5EF4-FFF2-40B4-BE49-F238E27FC236}">
                <a16:creationId xmlns:a16="http://schemas.microsoft.com/office/drawing/2014/main" id="{A48CE666-4994-E944-4652-C884FD6D8837}"/>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Física Moderna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B12D3664-066C-53F5-FDAF-E55967C60A3E}"/>
              </a:ext>
            </a:extLst>
          </p:cNvPr>
          <p:cNvSpPr txBox="1"/>
          <p:nvPr/>
        </p:nvSpPr>
        <p:spPr>
          <a:xfrm>
            <a:off x="179612" y="390659"/>
            <a:ext cx="3599999" cy="461665"/>
          </a:xfrm>
          <a:prstGeom prst="rect">
            <a:avLst/>
          </a:prstGeom>
          <a:noFill/>
        </p:spPr>
        <p:txBody>
          <a:bodyPr wrap="square">
            <a:spAutoFit/>
          </a:bodyPr>
          <a:lstStyle/>
          <a:p>
            <a:pPr algn="ctr"/>
            <a:r>
              <a:rPr lang="pt-BR" sz="1200" b="1" dirty="0">
                <a:latin typeface="Arial" panose="020B0604020202020204" pitchFamily="34" charset="0"/>
                <a:cs typeface="Arial" panose="020B0604020202020204" pitchFamily="34" charset="0"/>
              </a:rPr>
              <a:t>O que foi o experimento de </a:t>
            </a:r>
          </a:p>
          <a:p>
            <a:pPr algn="ctr"/>
            <a:r>
              <a:rPr lang="pt-BR" sz="1200" b="1" dirty="0" err="1">
                <a:latin typeface="Arial" panose="020B0604020202020204" pitchFamily="34" charset="0"/>
                <a:cs typeface="Arial" panose="020B0604020202020204" pitchFamily="34" charset="0"/>
              </a:rPr>
              <a:t>Michelson</a:t>
            </a:r>
            <a:r>
              <a:rPr lang="pt-BR" sz="1200" b="1" dirty="0">
                <a:latin typeface="Arial" panose="020B0604020202020204" pitchFamily="34" charset="0"/>
                <a:cs typeface="Arial" panose="020B0604020202020204" pitchFamily="34" charset="0"/>
              </a:rPr>
              <a:t>-Morley?</a:t>
            </a:r>
          </a:p>
        </p:txBody>
      </p:sp>
      <p:sp>
        <p:nvSpPr>
          <p:cNvPr id="5" name="CaixaDeTexto 4">
            <a:extLst>
              <a:ext uri="{FF2B5EF4-FFF2-40B4-BE49-F238E27FC236}">
                <a16:creationId xmlns:a16="http://schemas.microsoft.com/office/drawing/2014/main" id="{816FEF57-7B06-1EBA-4BBE-264589545F64}"/>
              </a:ext>
            </a:extLst>
          </p:cNvPr>
          <p:cNvSpPr txBox="1"/>
          <p:nvPr/>
        </p:nvSpPr>
        <p:spPr>
          <a:xfrm>
            <a:off x="179612" y="2627194"/>
            <a:ext cx="3600000" cy="2554545"/>
          </a:xfrm>
          <a:prstGeom prst="rect">
            <a:avLst/>
          </a:prstGeom>
          <a:noFill/>
        </p:spPr>
        <p:txBody>
          <a:bodyPr wrap="square" rtlCol="0">
            <a:spAutoFit/>
          </a:bodyPr>
          <a:lstStyle/>
          <a:p>
            <a:pPr algn="just"/>
            <a:r>
              <a:rPr lang="pt-BR" sz="1000" dirty="0">
                <a:latin typeface="Arial" panose="020B0604020202020204" pitchFamily="34" charset="0"/>
                <a:cs typeface="Arial" panose="020B0604020202020204" pitchFamily="34" charset="0"/>
              </a:rPr>
              <a:t>	Esse experimento realizado em 1887 por Albert A. </a:t>
            </a:r>
            <a:r>
              <a:rPr lang="pt-BR" sz="1000" dirty="0" err="1">
                <a:latin typeface="Arial" panose="020B0604020202020204" pitchFamily="34" charset="0"/>
                <a:cs typeface="Arial" panose="020B0604020202020204" pitchFamily="34" charset="0"/>
              </a:rPr>
              <a:t>Michelson</a:t>
            </a:r>
            <a:r>
              <a:rPr lang="pt-BR" sz="1000" dirty="0">
                <a:latin typeface="Arial" panose="020B0604020202020204" pitchFamily="34" charset="0"/>
                <a:cs typeface="Arial" panose="020B0604020202020204" pitchFamily="34" charset="0"/>
              </a:rPr>
              <a:t> e Edward W. Morley, foi projetado para detectar o "éter luminífero", uma substância hipotética que se acreditava ser o meio pelo qual a luz se propagava no espaço. Usando um interferômetro, o experimento mediu a velocidade da luz em diferentes direções para detectar variações causadas pelo movimento da Terra através do éter. Se o éter existisse, a luz deveria viajar em velocidades diferentes dependendo da direção. No entanto, os resultados mostraram que a velocidade da luz era a mesma em todas as direções. </a:t>
            </a:r>
          </a:p>
          <a:p>
            <a:pPr indent="449263" algn="just"/>
            <a:r>
              <a:rPr lang="pt-BR" sz="1000" dirty="0">
                <a:latin typeface="Arial" panose="020B0604020202020204" pitchFamily="34" charset="0"/>
                <a:cs typeface="Arial" panose="020B0604020202020204" pitchFamily="34" charset="0"/>
              </a:rPr>
              <a:t>Esse é um dos experimentos mais famosos da Física, mesmo que tenha "dado errado". Embora não tenha detectado o éter, o experimento abriu caminho para a Teoria da Relatividade Especial de Einstein, que propôs que a velocidade da luz é constante em qualquer referencial.</a:t>
            </a:r>
          </a:p>
        </p:txBody>
      </p:sp>
      <p:pic>
        <p:nvPicPr>
          <p:cNvPr id="2050" name="Picture 2" descr="Michelson-Morley Experiment - The Flat Earth Wiki">
            <a:extLst>
              <a:ext uri="{FF2B5EF4-FFF2-40B4-BE49-F238E27FC236}">
                <a16:creationId xmlns:a16="http://schemas.microsoft.com/office/drawing/2014/main" id="{BFE474A8-B6FB-4075-8603-B157CF1FF4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781" y="908792"/>
            <a:ext cx="2843662" cy="1658803"/>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64183551-E705-6421-3E2A-912FBB84B890}"/>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Física Moderna</a:t>
            </a:r>
          </a:p>
        </p:txBody>
      </p:sp>
    </p:spTree>
    <p:extLst>
      <p:ext uri="{BB962C8B-B14F-4D97-AF65-F5344CB8AC3E}">
        <p14:creationId xmlns:p14="http://schemas.microsoft.com/office/powerpoint/2010/main" val="1165984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3">
          <a:extLst>
            <a:ext uri="{FF2B5EF4-FFF2-40B4-BE49-F238E27FC236}">
              <a16:creationId xmlns:a16="http://schemas.microsoft.com/office/drawing/2014/main" id="{4839284B-7EBF-995C-3E7B-D17C70D7FF97}"/>
            </a:ext>
          </a:extLst>
        </p:cNvPr>
        <p:cNvGrpSpPr/>
        <p:nvPr/>
      </p:nvGrpSpPr>
      <p:grpSpPr>
        <a:xfrm>
          <a:off x="0" y="0"/>
          <a:ext cx="0" cy="0"/>
          <a:chOff x="0" y="0"/>
          <a:chExt cx="0" cy="0"/>
        </a:xfrm>
      </p:grpSpPr>
      <p:sp>
        <p:nvSpPr>
          <p:cNvPr id="114" name="Google Shape;114;p16">
            <a:extLst>
              <a:ext uri="{FF2B5EF4-FFF2-40B4-BE49-F238E27FC236}">
                <a16:creationId xmlns:a16="http://schemas.microsoft.com/office/drawing/2014/main" id="{19801B7C-F90E-D646-9B54-398AB920C178}"/>
              </a:ext>
            </a:extLst>
          </p:cNvPr>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5" name="Google Shape;115;p16">
            <a:extLst>
              <a:ext uri="{FF2B5EF4-FFF2-40B4-BE49-F238E27FC236}">
                <a16:creationId xmlns:a16="http://schemas.microsoft.com/office/drawing/2014/main" id="{698D83C4-CBAD-BC71-3D73-543481B64B93}"/>
              </a:ext>
            </a:extLst>
          </p:cNvPr>
          <p:cNvSpPr txBox="1"/>
          <p:nvPr/>
        </p:nvSpPr>
        <p:spPr>
          <a:xfrm>
            <a:off x="179612" y="447043"/>
            <a:ext cx="3600000"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200" b="1" i="0" dirty="0">
                <a:solidFill>
                  <a:srgbClr val="000000"/>
                </a:solidFill>
                <a:effectLst/>
                <a:latin typeface="Arial" panose="020B0604020202020204" pitchFamily="34" charset="0"/>
                <a:cs typeface="Arial" panose="020B0604020202020204" pitchFamily="34" charset="0"/>
              </a:rPr>
              <a:t>A descoberta do Neutrino</a:t>
            </a:r>
            <a:endParaRPr sz="1200" dirty="0">
              <a:latin typeface="Arial" panose="020B0604020202020204" pitchFamily="34" charset="0"/>
              <a:cs typeface="Arial" panose="020B0604020202020204" pitchFamily="34" charset="0"/>
            </a:endParaRPr>
          </a:p>
        </p:txBody>
      </p:sp>
      <p:sp>
        <p:nvSpPr>
          <p:cNvPr id="116" name="Google Shape;116;p16">
            <a:extLst>
              <a:ext uri="{FF2B5EF4-FFF2-40B4-BE49-F238E27FC236}">
                <a16:creationId xmlns:a16="http://schemas.microsoft.com/office/drawing/2014/main" id="{E11969C3-4D84-03FF-D8DB-20285D25AF8C}"/>
              </a:ext>
            </a:extLst>
          </p:cNvPr>
          <p:cNvSpPr txBox="1"/>
          <p:nvPr/>
        </p:nvSpPr>
        <p:spPr>
          <a:xfrm>
            <a:off x="179612" y="1474175"/>
            <a:ext cx="36000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sp>
        <p:nvSpPr>
          <p:cNvPr id="117" name="Google Shape;117;p16">
            <a:extLst>
              <a:ext uri="{FF2B5EF4-FFF2-40B4-BE49-F238E27FC236}">
                <a16:creationId xmlns:a16="http://schemas.microsoft.com/office/drawing/2014/main" id="{41AD1B3D-7ED4-C039-1E06-4356BFFF4C5F}"/>
              </a:ext>
            </a:extLst>
          </p:cNvPr>
          <p:cNvSpPr txBox="1"/>
          <p:nvPr/>
        </p:nvSpPr>
        <p:spPr>
          <a:xfrm>
            <a:off x="179612" y="2397398"/>
            <a:ext cx="3600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endParaRPr/>
          </a:p>
        </p:txBody>
      </p:sp>
      <p:sp>
        <p:nvSpPr>
          <p:cNvPr id="118" name="Google Shape;118;p16">
            <a:extLst>
              <a:ext uri="{FF2B5EF4-FFF2-40B4-BE49-F238E27FC236}">
                <a16:creationId xmlns:a16="http://schemas.microsoft.com/office/drawing/2014/main" id="{AB6140D5-7CA2-F4C6-8C9F-FCD658006C2E}"/>
              </a:ext>
            </a:extLst>
          </p:cNvPr>
          <p:cNvSpPr txBox="1"/>
          <p:nvPr/>
        </p:nvSpPr>
        <p:spPr>
          <a:xfrm>
            <a:off x="179612" y="2406479"/>
            <a:ext cx="3600000" cy="2991558"/>
          </a:xfrm>
          <a:prstGeom prst="rect">
            <a:avLst/>
          </a:prstGeom>
          <a:noFill/>
          <a:ln>
            <a:noFill/>
          </a:ln>
        </p:spPr>
        <p:txBody>
          <a:bodyPr spcFirstLastPara="1" wrap="square" lIns="91425" tIns="91425" rIns="91425" bIns="91425" anchor="t" anchorCtr="0">
            <a:spAutoFit/>
          </a:bodyPr>
          <a:lstStyle/>
          <a:p>
            <a:pPr lvl="0" indent="446088" algn="just" rtl="0">
              <a:lnSpc>
                <a:spcPct val="114000"/>
              </a:lnSpc>
              <a:spcBef>
                <a:spcPts val="0"/>
              </a:spcBef>
              <a:spcAft>
                <a:spcPts val="0"/>
              </a:spcAft>
              <a:buNone/>
            </a:pPr>
            <a:r>
              <a:rPr lang="pt-BR" sz="1000" dirty="0">
                <a:latin typeface="Arial" panose="020B0604020202020204" pitchFamily="34" charset="0"/>
                <a:cs typeface="Arial" panose="020B0604020202020204" pitchFamily="34" charset="0"/>
              </a:rPr>
              <a:t>Em 1930, o físico Wolfgang Pauli propôs a existência de uma partícula neutra (sem carga elétrica) para resolver um mistério nos decaimentos beta (emissão de elétrons), onde a energia total parecia não ser conservada. Durante o decaimento de um núcleo atômico, um elétron era emitido, mas as energias e os momentos lineares resultantes não se encaixavam nas equações, levando a conclusões inconsistentes. Para manter a conservação de energia e momento linear, Pauli sugeriu a existência de uma partícula neutra, de massa muito pequena e difícil de detectar, que mais tarde foi chamada de neutrino por Enrico Fermi. Essa partícula foi finalmente detectada em 1956 por Clyde Cowan e Frederick Reines. Existem três tipos de neutrinos descritos pelo Modelo Padrão, conhecidos como "sabores": neutrino do elétron, neutrino do múon e neutrino do tau, correspondendo a suas partículas associadas.</a:t>
            </a:r>
            <a:endParaRPr sz="1000" dirty="0">
              <a:solidFill>
                <a:schemeClr val="dk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1084BBA-35B2-E6A1-C810-5A1B8BD75782}"/>
              </a:ext>
            </a:extLst>
          </p:cNvPr>
          <p:cNvSpPr>
            <a:spLocks noChangeArrowheads="1"/>
          </p:cNvSpPr>
          <p:nvPr/>
        </p:nvSpPr>
        <p:spPr bwMode="auto">
          <a:xfrm>
            <a:off x="0" y="0"/>
            <a:ext cx="39592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4" name="Imagem 3">
            <a:extLst>
              <a:ext uri="{FF2B5EF4-FFF2-40B4-BE49-F238E27FC236}">
                <a16:creationId xmlns:a16="http://schemas.microsoft.com/office/drawing/2014/main" id="{232C4F58-E9C1-B30B-18F8-1B3ED138FB1D}"/>
              </a:ext>
            </a:extLst>
          </p:cNvPr>
          <p:cNvPicPr>
            <a:picLocks noChangeAspect="1"/>
          </p:cNvPicPr>
          <p:nvPr/>
        </p:nvPicPr>
        <p:blipFill>
          <a:blip r:embed="rId3"/>
          <a:stretch>
            <a:fillRect/>
          </a:stretch>
        </p:blipFill>
        <p:spPr>
          <a:xfrm>
            <a:off x="838533" y="798899"/>
            <a:ext cx="2282158" cy="1549639"/>
          </a:xfrm>
          <a:prstGeom prst="rect">
            <a:avLst/>
          </a:prstGeom>
        </p:spPr>
      </p:pic>
      <p:sp>
        <p:nvSpPr>
          <p:cNvPr id="3" name="CaixaDeTexto 2">
            <a:extLst>
              <a:ext uri="{FF2B5EF4-FFF2-40B4-BE49-F238E27FC236}">
                <a16:creationId xmlns:a16="http://schemas.microsoft.com/office/drawing/2014/main" id="{43A2ED3D-47E6-6ED9-D672-7245D2056391}"/>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Física Moderna</a:t>
            </a:r>
          </a:p>
        </p:txBody>
      </p:sp>
    </p:spTree>
    <p:extLst>
      <p:ext uri="{BB962C8B-B14F-4D97-AF65-F5344CB8AC3E}">
        <p14:creationId xmlns:p14="http://schemas.microsoft.com/office/powerpoint/2010/main" val="1399231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Vidro com água&#10;&#10;Descrição gerada automaticamente">
            <a:extLst>
              <a:ext uri="{FF2B5EF4-FFF2-40B4-BE49-F238E27FC236}">
                <a16:creationId xmlns:a16="http://schemas.microsoft.com/office/drawing/2014/main" id="{E547EC2B-B3F8-AC9C-EDC9-48DCD6CF91AC}"/>
              </a:ext>
            </a:extLst>
          </p:cNvPr>
          <p:cNvPicPr>
            <a:picLocks noChangeAspect="1"/>
          </p:cNvPicPr>
          <p:nvPr/>
        </p:nvPicPr>
        <p:blipFill>
          <a:blip r:embed="rId2">
            <a:extLst>
              <a:ext uri="{28A0092B-C50C-407E-A947-70E740481C1C}">
                <a14:useLocalDpi xmlns:a14="http://schemas.microsoft.com/office/drawing/2010/main" val="0"/>
              </a:ext>
            </a:extLst>
          </a:blip>
          <a:srcRect l="15629" r="15629"/>
          <a:stretch/>
        </p:blipFill>
        <p:spPr>
          <a:xfrm>
            <a:off x="0" y="0"/>
            <a:ext cx="3959225" cy="5759450"/>
          </a:xfrm>
          <a:prstGeom prst="rect">
            <a:avLst/>
          </a:prstGeom>
        </p:spPr>
      </p:pic>
      <p:sp>
        <p:nvSpPr>
          <p:cNvPr id="6" name="CaixaDeTexto 5">
            <a:extLst>
              <a:ext uri="{FF2B5EF4-FFF2-40B4-BE49-F238E27FC236}">
                <a16:creationId xmlns:a16="http://schemas.microsoft.com/office/drawing/2014/main" id="{E1CBBC06-D89B-09E6-96B7-446F4ABBB3D1}"/>
              </a:ext>
            </a:extLst>
          </p:cNvPr>
          <p:cNvSpPr txBox="1"/>
          <p:nvPr/>
        </p:nvSpPr>
        <p:spPr>
          <a:xfrm>
            <a:off x="-1" y="528195"/>
            <a:ext cx="3959225" cy="461665"/>
          </a:xfrm>
          <a:prstGeom prst="rect">
            <a:avLst/>
          </a:prstGeom>
          <a:noFill/>
        </p:spPr>
        <p:txBody>
          <a:bodyPr wrap="square" rtlCol="0">
            <a:spAutoFit/>
          </a:bodyPr>
          <a:lstStyle/>
          <a:p>
            <a:pPr algn="ctr"/>
            <a:r>
              <a:rPr lang="pt-BR" sz="2400" b="1" dirty="0">
                <a:solidFill>
                  <a:schemeClr val="bg1"/>
                </a:solidFill>
                <a:latin typeface="Arial" panose="020B0604020202020204" pitchFamily="34" charset="0"/>
                <a:cs typeface="Arial" panose="020B0604020202020204" pitchFamily="34" charset="0"/>
              </a:rPr>
              <a:t>Fluidos</a:t>
            </a:r>
          </a:p>
        </p:txBody>
      </p:sp>
    </p:spTree>
    <p:extLst>
      <p:ext uri="{BB962C8B-B14F-4D97-AF65-F5344CB8AC3E}">
        <p14:creationId xmlns:p14="http://schemas.microsoft.com/office/powerpoint/2010/main" val="19682785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g2d468c2413d_0_21"/>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1" name="Google Shape;101;g2d468c2413d_0_21"/>
          <p:cNvSpPr txBox="1"/>
          <p:nvPr/>
        </p:nvSpPr>
        <p:spPr>
          <a:xfrm>
            <a:off x="179600" y="420096"/>
            <a:ext cx="3600000" cy="55768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212" b="1" dirty="0">
                <a:solidFill>
                  <a:schemeClr val="dk1"/>
                </a:solidFill>
                <a:latin typeface="Arial" panose="020B0604020202020204" pitchFamily="34" charset="0"/>
                <a:cs typeface="Arial" panose="020B0604020202020204" pitchFamily="34" charset="0"/>
              </a:rPr>
              <a:t>Por que navios boiam se são feitos de metais?</a:t>
            </a:r>
            <a:endParaRPr sz="1212" b="1" dirty="0">
              <a:solidFill>
                <a:schemeClr val="dk1"/>
              </a:solidFill>
              <a:latin typeface="Arial" panose="020B0604020202020204" pitchFamily="34" charset="0"/>
              <a:cs typeface="Arial" panose="020B0604020202020204" pitchFamily="34" charset="0"/>
            </a:endParaRPr>
          </a:p>
        </p:txBody>
      </p:sp>
      <p:sp>
        <p:nvSpPr>
          <p:cNvPr id="102" name="Google Shape;102;g2d468c2413d_0_21"/>
          <p:cNvSpPr txBox="1"/>
          <p:nvPr/>
        </p:nvSpPr>
        <p:spPr>
          <a:xfrm>
            <a:off x="179600" y="2944450"/>
            <a:ext cx="3600000" cy="2351700"/>
          </a:xfrm>
          <a:prstGeom prst="rect">
            <a:avLst/>
          </a:prstGeom>
          <a:noFill/>
          <a:ln>
            <a:noFill/>
          </a:ln>
        </p:spPr>
        <p:txBody>
          <a:bodyPr spcFirstLastPara="1" wrap="square" lIns="91425" tIns="91425" rIns="91425" bIns="91425" anchor="t" anchorCtr="0">
            <a:noAutofit/>
          </a:bodyPr>
          <a:lstStyle/>
          <a:p>
            <a:pPr lvl="0" indent="446088" algn="just" rtl="0">
              <a:lnSpc>
                <a:spcPct val="150000"/>
              </a:lnSpc>
              <a:spcBef>
                <a:spcPts val="0"/>
              </a:spcBef>
              <a:spcAft>
                <a:spcPts val="0"/>
              </a:spcAft>
              <a:buNone/>
            </a:pPr>
            <a:r>
              <a:rPr lang="pt-BR" sz="1000" dirty="0">
                <a:solidFill>
                  <a:schemeClr val="dk1"/>
                </a:solidFill>
                <a:latin typeface="Arial" panose="020B0604020202020204" pitchFamily="34" charset="0"/>
                <a:cs typeface="Arial" panose="020B0604020202020204" pitchFamily="34" charset="0"/>
              </a:rPr>
              <a:t>Apesar dos metais serem mais densos que a água, o formato do navio inclui grandes cavidades cheias de ar, o que aumenta o volume total e diminui sua densidade média. Segundo o princípio de Arquimedes, um objeto flutua se deslocar uma quantidade de água com peso maior que o peso do próprio navio. O formato do navio, com casco amplo e cavidades internas, permite que ele desloque bastante água, criando força de empuxo suficiente para mantê-lo flutuando, mesmo sendo feito de um material denso como ferro e aço.</a:t>
            </a:r>
            <a:endParaRPr sz="1000" dirty="0">
              <a:solidFill>
                <a:schemeClr val="dk1"/>
              </a:solidFill>
              <a:latin typeface="Arial" panose="020B0604020202020204" pitchFamily="34" charset="0"/>
              <a:cs typeface="Arial" panose="020B0604020202020204" pitchFamily="34" charset="0"/>
            </a:endParaRPr>
          </a:p>
        </p:txBody>
      </p:sp>
      <p:pic>
        <p:nvPicPr>
          <p:cNvPr id="103" name="Google Shape;103;g2d468c2413d_0_21"/>
          <p:cNvPicPr preferRelativeResize="0"/>
          <p:nvPr/>
        </p:nvPicPr>
        <p:blipFill>
          <a:blip r:embed="rId3">
            <a:alphaModFix/>
          </a:blip>
          <a:stretch>
            <a:fillRect/>
          </a:stretch>
        </p:blipFill>
        <p:spPr>
          <a:xfrm>
            <a:off x="767912" y="977782"/>
            <a:ext cx="2423376" cy="1795100"/>
          </a:xfrm>
          <a:prstGeom prst="rect">
            <a:avLst/>
          </a:prstGeom>
          <a:noFill/>
          <a:ln>
            <a:noFill/>
          </a:ln>
        </p:spPr>
      </p:pic>
      <p:sp>
        <p:nvSpPr>
          <p:cNvPr id="2" name="CaixaDeTexto 1">
            <a:extLst>
              <a:ext uri="{FF2B5EF4-FFF2-40B4-BE49-F238E27FC236}">
                <a16:creationId xmlns:a16="http://schemas.microsoft.com/office/drawing/2014/main" id="{AE6AA061-94A0-33F7-7F48-38FA3BE51E53}"/>
              </a:ext>
            </a:extLst>
          </p:cNvPr>
          <p:cNvSpPr txBox="1"/>
          <p:nvPr/>
        </p:nvSpPr>
        <p:spPr>
          <a:xfrm>
            <a:off x="-13" y="25887"/>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Fluidos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5"/>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4" name="Google Shape;104;p15"/>
          <p:cNvSpPr txBox="1"/>
          <p:nvPr/>
        </p:nvSpPr>
        <p:spPr>
          <a:xfrm>
            <a:off x="179612" y="2545382"/>
            <a:ext cx="3599999" cy="2939226"/>
          </a:xfrm>
          <a:prstGeom prst="rect">
            <a:avLst/>
          </a:prstGeom>
          <a:noFill/>
          <a:ln>
            <a:noFill/>
          </a:ln>
        </p:spPr>
        <p:txBody>
          <a:bodyPr spcFirstLastPara="1" wrap="square" lIns="91425" tIns="45700" rIns="91425" bIns="45700" anchor="t" anchorCtr="0">
            <a:spAutoFit/>
          </a:bodyPr>
          <a:lstStyle/>
          <a:p>
            <a:pPr lvl="0" indent="446088" algn="just" rtl="0">
              <a:lnSpc>
                <a:spcPct val="150000"/>
              </a:lnSpc>
              <a:spcBef>
                <a:spcPts val="1200"/>
              </a:spcBef>
              <a:spcAft>
                <a:spcPts val="1200"/>
              </a:spcAft>
              <a:buNone/>
            </a:pPr>
            <a:r>
              <a:rPr lang="pt-BR" sz="1000" dirty="0">
                <a:solidFill>
                  <a:schemeClr val="dk1"/>
                </a:solidFill>
                <a:latin typeface="Arial" panose="020B0604020202020204" pitchFamily="34" charset="0"/>
                <a:cs typeface="Arial" panose="020B0604020202020204" pitchFamily="34" charset="0"/>
              </a:rPr>
              <a:t>Os objetos flutuam na água devido ao princípio de Arquimedes, que afirma que um objeto submerso em um fluido sofre uma força de empuxo para cima igual ao peso do fluido deslocado pelo objeto. Se a força de empuxo for maior que a força peso do objeto, ele flutua. Por exemplo, um barco flutua porque a água deslocada exerce uma força suficiente para mantê-lo acima da superfície. Já um pedaço de metal pode afundar porque seu peso é maior que o empuxo gerado pela água deslocada. Esse princípio é fundamental para entender a flutuabilidade e o comportamento de objetos em fluidos.</a:t>
            </a:r>
            <a:endParaRPr sz="1000" dirty="0">
              <a:solidFill>
                <a:schemeClr val="dk1"/>
              </a:solidFill>
              <a:latin typeface="Arial" panose="020B0604020202020204" pitchFamily="34" charset="0"/>
              <a:cs typeface="Arial" panose="020B0604020202020204" pitchFamily="34" charset="0"/>
            </a:endParaRPr>
          </a:p>
        </p:txBody>
      </p:sp>
      <p:sp>
        <p:nvSpPr>
          <p:cNvPr id="105" name="Google Shape;105;p15"/>
          <p:cNvSpPr txBox="1"/>
          <p:nvPr/>
        </p:nvSpPr>
        <p:spPr>
          <a:xfrm>
            <a:off x="0" y="-10550"/>
            <a:ext cx="3959225" cy="28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b="1" dirty="0">
                <a:solidFill>
                  <a:schemeClr val="lt1"/>
                </a:solidFill>
              </a:rPr>
              <a:t>Fluidos</a:t>
            </a:r>
            <a:endParaRPr b="1" dirty="0">
              <a:solidFill>
                <a:schemeClr val="lt1"/>
              </a:solidFill>
            </a:endParaRPr>
          </a:p>
        </p:txBody>
      </p:sp>
      <p:sp>
        <p:nvSpPr>
          <p:cNvPr id="106" name="Google Shape;106;p15"/>
          <p:cNvSpPr txBox="1"/>
          <p:nvPr/>
        </p:nvSpPr>
        <p:spPr>
          <a:xfrm>
            <a:off x="179611" y="431994"/>
            <a:ext cx="3600000" cy="28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212" b="1" dirty="0">
                <a:solidFill>
                  <a:schemeClr val="dk1"/>
                </a:solidFill>
                <a:latin typeface="Arial" panose="020B0604020202020204" pitchFamily="34" charset="0"/>
                <a:cs typeface="Arial" panose="020B0604020202020204" pitchFamily="34" charset="0"/>
              </a:rPr>
              <a:t>Por que as coisas flutuam?</a:t>
            </a:r>
            <a:endParaRPr sz="1212" b="1" dirty="0">
              <a:solidFill>
                <a:schemeClr val="dk1"/>
              </a:solidFill>
              <a:latin typeface="Arial" panose="020B0604020202020204" pitchFamily="34" charset="0"/>
              <a:cs typeface="Arial" panose="020B0604020202020204" pitchFamily="34" charset="0"/>
            </a:endParaRPr>
          </a:p>
        </p:txBody>
      </p:sp>
      <p:pic>
        <p:nvPicPr>
          <p:cNvPr id="1026" name="Picture 2" descr="Flutuação Aquário Natural Bonito MS: Passeio, Fotos, Preço, e Mais!">
            <a:extLst>
              <a:ext uri="{FF2B5EF4-FFF2-40B4-BE49-F238E27FC236}">
                <a16:creationId xmlns:a16="http://schemas.microsoft.com/office/drawing/2014/main" id="{85A921C8-E00D-4E3C-0B11-E048BCCA6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43" y="825318"/>
            <a:ext cx="2627136" cy="17528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1">
          <a:extLst>
            <a:ext uri="{FF2B5EF4-FFF2-40B4-BE49-F238E27FC236}">
              <a16:creationId xmlns:a16="http://schemas.microsoft.com/office/drawing/2014/main" id="{B49992AB-1BAE-4871-54C3-429C0085FF07}"/>
            </a:ext>
          </a:extLst>
        </p:cNvPr>
        <p:cNvGrpSpPr/>
        <p:nvPr/>
      </p:nvGrpSpPr>
      <p:grpSpPr>
        <a:xfrm>
          <a:off x="0" y="0"/>
          <a:ext cx="0" cy="0"/>
          <a:chOff x="0" y="0"/>
          <a:chExt cx="0" cy="0"/>
        </a:xfrm>
      </p:grpSpPr>
      <p:sp>
        <p:nvSpPr>
          <p:cNvPr id="112" name="Google Shape;112;p16">
            <a:extLst>
              <a:ext uri="{FF2B5EF4-FFF2-40B4-BE49-F238E27FC236}">
                <a16:creationId xmlns:a16="http://schemas.microsoft.com/office/drawing/2014/main" id="{EE623AAF-D2C0-96F0-664C-7FF5123E3AEB}"/>
              </a:ext>
            </a:extLst>
          </p:cNvPr>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Google Shape;167;p21">
            <a:extLst>
              <a:ext uri="{FF2B5EF4-FFF2-40B4-BE49-F238E27FC236}">
                <a16:creationId xmlns:a16="http://schemas.microsoft.com/office/drawing/2014/main" id="{7E2A0FA5-1F52-084E-7905-77F4BB360548}"/>
              </a:ext>
            </a:extLst>
          </p:cNvPr>
          <p:cNvSpPr txBox="1"/>
          <p:nvPr/>
        </p:nvSpPr>
        <p:spPr>
          <a:xfrm>
            <a:off x="0" y="435998"/>
            <a:ext cx="395922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200" b="1" i="0" u="none" strike="noStrike" cap="none" dirty="0">
                <a:solidFill>
                  <a:srgbClr val="000000"/>
                </a:solidFill>
                <a:latin typeface="Arial"/>
                <a:ea typeface="Arial"/>
                <a:cs typeface="Arial"/>
                <a:sym typeface="Arial"/>
              </a:rPr>
              <a:t>Como se formam as bolhas de sabão?</a:t>
            </a:r>
            <a:endParaRPr sz="1200" b="1" i="0" u="none" strike="noStrike" cap="none" dirty="0">
              <a:solidFill>
                <a:srgbClr val="FF0000"/>
              </a:solidFill>
              <a:latin typeface="Arial"/>
              <a:ea typeface="Arial"/>
              <a:cs typeface="Arial"/>
              <a:sym typeface="Arial"/>
            </a:endParaRPr>
          </a:p>
        </p:txBody>
      </p:sp>
      <p:sp>
        <p:nvSpPr>
          <p:cNvPr id="3" name="Google Shape;168;p21">
            <a:extLst>
              <a:ext uri="{FF2B5EF4-FFF2-40B4-BE49-F238E27FC236}">
                <a16:creationId xmlns:a16="http://schemas.microsoft.com/office/drawing/2014/main" id="{532766A8-CE0F-51BB-5435-4A423A1A8F4B}"/>
              </a:ext>
            </a:extLst>
          </p:cNvPr>
          <p:cNvSpPr txBox="1"/>
          <p:nvPr/>
        </p:nvSpPr>
        <p:spPr>
          <a:xfrm>
            <a:off x="190488" y="2433099"/>
            <a:ext cx="3589124" cy="286228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900" b="0" i="0" u="none" strike="noStrike" cap="none" dirty="0">
                <a:solidFill>
                  <a:srgbClr val="FF0000"/>
                </a:solidFill>
                <a:latin typeface="Arial"/>
                <a:ea typeface="Arial"/>
                <a:cs typeface="Arial"/>
                <a:sym typeface="Arial"/>
              </a:rPr>
              <a:t>     </a:t>
            </a:r>
            <a:r>
              <a:rPr lang="pt-BR" sz="900" b="0" i="0" u="none" strike="noStrike" cap="none" dirty="0">
                <a:solidFill>
                  <a:schemeClr val="dk1"/>
                </a:solidFill>
                <a:latin typeface="Arial"/>
                <a:ea typeface="Arial"/>
                <a:cs typeface="Arial"/>
                <a:sym typeface="Arial"/>
              </a:rPr>
              <a:t>As bolhas de sabão se formam através da interação entre água, sabão e ar, envolvendo os conceitos de tensão superficial e formação de filmes finos. Quando a água é misturada com sabão, o sabão altera as propriedades da água, reduzindo sua tensão superficial. Essa tensão superficial é a força que faz com que a superfície de um líquido se comporte como uma película elástica, permitindo que as bolhas se formem.</a:t>
            </a:r>
            <a:endParaRPr sz="900" dirty="0"/>
          </a:p>
          <a:p>
            <a:pPr marL="0" marR="0" lvl="0" indent="0" algn="just" rtl="0">
              <a:spcBef>
                <a:spcPts val="0"/>
              </a:spcBef>
              <a:spcAft>
                <a:spcPts val="0"/>
              </a:spcAft>
              <a:buNone/>
            </a:pPr>
            <a:r>
              <a:rPr lang="pt-BR" sz="900" b="0" i="0" u="none" strike="noStrike" cap="none" dirty="0">
                <a:solidFill>
                  <a:schemeClr val="dk1"/>
                </a:solidFill>
                <a:latin typeface="Arial"/>
                <a:ea typeface="Arial"/>
                <a:cs typeface="Arial"/>
                <a:sym typeface="Arial"/>
              </a:rPr>
              <a:t>     Ao adicionar sabão à água, as moléculas de sabão organizam-se de tal forma que suas partes hidrofílicas (que se atraem pela água) se aproximam da água, enquanto as partes hidrofóbicas (que se repelem da água) ficam afastadas. Quando você sopra ou agita a mistura, cria-se uma camada fina de sabão entre duas superfícies de água, formando um filme de sabão. Esse filme é composto por duas camadas de moléculas de sabão, com uma camada de água entre elas, e é a estrutura que permite a formação das bolhas.</a:t>
            </a:r>
            <a:endParaRPr sz="900" dirty="0"/>
          </a:p>
          <a:p>
            <a:pPr marL="0" marR="0" lvl="0" indent="0" algn="just" rtl="0">
              <a:spcBef>
                <a:spcPts val="0"/>
              </a:spcBef>
              <a:spcAft>
                <a:spcPts val="0"/>
              </a:spcAft>
              <a:buNone/>
            </a:pPr>
            <a:r>
              <a:rPr lang="pt-BR" sz="900" b="0" i="0" u="none" strike="noStrike" cap="none" dirty="0">
                <a:solidFill>
                  <a:schemeClr val="dk1"/>
                </a:solidFill>
                <a:latin typeface="Arial"/>
                <a:ea typeface="Arial"/>
                <a:cs typeface="Arial"/>
                <a:sym typeface="Arial"/>
              </a:rPr>
              <a:t>     As bolhas de sabão têm a forma de esferas porque essa é a configuração que minimiza a área da superfície em relação ao volume. A tensão superficial faz com que a bolha busque o menor espaço possível, resultando em uma forma esférica. </a:t>
            </a:r>
            <a:endParaRPr sz="900" dirty="0"/>
          </a:p>
        </p:txBody>
      </p:sp>
      <p:pic>
        <p:nvPicPr>
          <p:cNvPr id="4" name="Google Shape;169;p21" descr="Os fascinantes segredos da Física que se escondem em bolhas coloridas ...">
            <a:extLst>
              <a:ext uri="{FF2B5EF4-FFF2-40B4-BE49-F238E27FC236}">
                <a16:creationId xmlns:a16="http://schemas.microsoft.com/office/drawing/2014/main" id="{E54AE7BA-98EF-BC43-5EE0-740E8267E98E}"/>
              </a:ext>
            </a:extLst>
          </p:cNvPr>
          <p:cNvPicPr preferRelativeResize="0"/>
          <p:nvPr/>
        </p:nvPicPr>
        <p:blipFill rotWithShape="1">
          <a:blip r:embed="rId3">
            <a:alphaModFix/>
          </a:blip>
          <a:srcRect/>
          <a:stretch/>
        </p:blipFill>
        <p:spPr>
          <a:xfrm>
            <a:off x="735231" y="815382"/>
            <a:ext cx="2488759" cy="1550690"/>
          </a:xfrm>
          <a:prstGeom prst="rect">
            <a:avLst/>
          </a:prstGeom>
          <a:noFill/>
          <a:ln>
            <a:noFill/>
          </a:ln>
        </p:spPr>
      </p:pic>
      <p:sp>
        <p:nvSpPr>
          <p:cNvPr id="6" name="CaixaDeTexto 5">
            <a:extLst>
              <a:ext uri="{FF2B5EF4-FFF2-40B4-BE49-F238E27FC236}">
                <a16:creationId xmlns:a16="http://schemas.microsoft.com/office/drawing/2014/main" id="{87FA3DD8-5543-1922-B74A-313DE960088C}"/>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Fluidos</a:t>
            </a:r>
          </a:p>
        </p:txBody>
      </p:sp>
    </p:spTree>
    <p:extLst>
      <p:ext uri="{BB962C8B-B14F-4D97-AF65-F5344CB8AC3E}">
        <p14:creationId xmlns:p14="http://schemas.microsoft.com/office/powerpoint/2010/main" val="3762993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5" name="Google Shape;105;p15"/>
          <p:cNvSpPr txBox="1"/>
          <p:nvPr/>
        </p:nvSpPr>
        <p:spPr>
          <a:xfrm>
            <a:off x="179612" y="447043"/>
            <a:ext cx="3600000" cy="27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200" b="1" dirty="0">
                <a:solidFill>
                  <a:schemeClr val="dk1"/>
                </a:solidFill>
                <a:latin typeface="Arial" panose="020B0604020202020204" pitchFamily="34" charset="0"/>
                <a:cs typeface="Arial" panose="020B0604020202020204" pitchFamily="34" charset="0"/>
              </a:rPr>
              <a:t>Por que as pipas conseguem voar?</a:t>
            </a:r>
            <a:endParaRPr dirty="0">
              <a:latin typeface="Arial" panose="020B0604020202020204" pitchFamily="34" charset="0"/>
              <a:cs typeface="Arial" panose="020B0604020202020204" pitchFamily="34" charset="0"/>
            </a:endParaRPr>
          </a:p>
        </p:txBody>
      </p:sp>
      <p:sp>
        <p:nvSpPr>
          <p:cNvPr id="106" name="Google Shape;106;p15"/>
          <p:cNvSpPr txBox="1"/>
          <p:nvPr/>
        </p:nvSpPr>
        <p:spPr>
          <a:xfrm>
            <a:off x="179612" y="1474175"/>
            <a:ext cx="36000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sp>
        <p:nvSpPr>
          <p:cNvPr id="107" name="Google Shape;107;p15"/>
          <p:cNvSpPr txBox="1"/>
          <p:nvPr/>
        </p:nvSpPr>
        <p:spPr>
          <a:xfrm>
            <a:off x="179612" y="2397398"/>
            <a:ext cx="3600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endParaRPr/>
          </a:p>
        </p:txBody>
      </p:sp>
      <p:sp>
        <p:nvSpPr>
          <p:cNvPr id="108" name="Google Shape;108;p15"/>
          <p:cNvSpPr txBox="1"/>
          <p:nvPr/>
        </p:nvSpPr>
        <p:spPr>
          <a:xfrm>
            <a:off x="179612" y="2353921"/>
            <a:ext cx="3600000" cy="2909997"/>
          </a:xfrm>
          <a:prstGeom prst="rect">
            <a:avLst/>
          </a:prstGeom>
          <a:noFill/>
          <a:ln>
            <a:noFill/>
          </a:ln>
        </p:spPr>
        <p:txBody>
          <a:bodyPr spcFirstLastPara="1" wrap="square" lIns="91425" tIns="91425" rIns="91425" bIns="91425" anchor="t" anchorCtr="0">
            <a:spAutoFit/>
          </a:bodyPr>
          <a:lstStyle/>
          <a:p>
            <a:pPr lvl="0" indent="446088" algn="just" rtl="0">
              <a:lnSpc>
                <a:spcPct val="125000"/>
              </a:lnSpc>
              <a:spcBef>
                <a:spcPts val="0"/>
              </a:spcBef>
              <a:spcAft>
                <a:spcPts val="0"/>
              </a:spcAft>
              <a:buNone/>
            </a:pPr>
            <a:r>
              <a:rPr lang="pt-BR" sz="1012" dirty="0">
                <a:solidFill>
                  <a:schemeClr val="dk1"/>
                </a:solidFill>
                <a:latin typeface="Arial" panose="020B0604020202020204" pitchFamily="34" charset="0"/>
                <a:cs typeface="Arial" panose="020B0604020202020204" pitchFamily="34" charset="0"/>
              </a:rPr>
              <a:t>As pipas voam graças a princípios físicos relacionados à aerodinâmica. Quando o vento sopra sobre a pipa, cria uma diferença de pressão entre a parte superior e inferior, gerando sustentação (força ascendente). A parte superior, geralmente mais curva, permite que o ar se mova mais rápido, reduzindo a pressão. A resistência do ar, ou arrasto, também atua sobre a pipa e é controlada pelo design e ângulo em relação ao vento.</a:t>
            </a:r>
            <a:endParaRPr sz="1012" dirty="0">
              <a:solidFill>
                <a:schemeClr val="dk1"/>
              </a:solidFill>
              <a:latin typeface="Arial" panose="020B0604020202020204" pitchFamily="34" charset="0"/>
              <a:cs typeface="Arial" panose="020B0604020202020204" pitchFamily="34" charset="0"/>
            </a:endParaRPr>
          </a:p>
          <a:p>
            <a:pPr lvl="0" indent="446088" algn="just" rtl="0">
              <a:lnSpc>
                <a:spcPct val="125000"/>
              </a:lnSpc>
              <a:spcBef>
                <a:spcPts val="0"/>
              </a:spcBef>
              <a:spcAft>
                <a:spcPts val="0"/>
              </a:spcAft>
              <a:buNone/>
            </a:pPr>
            <a:r>
              <a:rPr lang="pt-BR" sz="1012" dirty="0">
                <a:solidFill>
                  <a:schemeClr val="dk1"/>
                </a:solidFill>
                <a:latin typeface="Arial" panose="020B0604020202020204" pitchFamily="34" charset="0"/>
                <a:cs typeface="Arial" panose="020B0604020202020204" pitchFamily="34" charset="0"/>
              </a:rPr>
              <a:t>A linha da pipa exerce uma força de tração que contrabalança seu peso, mantendo-a elevada. Ventos constantes e moderados são ideais para proporcionar a sustentação necessária. Assim, a combinação de sustentação, tração e peso permite que as pipas se elevem e se mantenham no céu.</a:t>
            </a:r>
            <a:endParaRPr sz="1012" dirty="0">
              <a:solidFill>
                <a:schemeClr val="dk1"/>
              </a:solidFill>
              <a:latin typeface="Arial" panose="020B0604020202020204" pitchFamily="34" charset="0"/>
              <a:cs typeface="Arial" panose="020B0604020202020204" pitchFamily="34" charset="0"/>
            </a:endParaRPr>
          </a:p>
        </p:txBody>
      </p:sp>
      <p:pic>
        <p:nvPicPr>
          <p:cNvPr id="1026" name="Picture 2" descr="Prefeitura de Cabo Frio vai inaugurar espaço para quem gosta de soltar pipas  - Prefeitura Municipal de Cabo Frio">
            <a:extLst>
              <a:ext uri="{FF2B5EF4-FFF2-40B4-BE49-F238E27FC236}">
                <a16:creationId xmlns:a16="http://schemas.microsoft.com/office/drawing/2014/main" id="{90C618DE-61EC-0524-9F96-9FC9EFA6EC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938" y="788212"/>
            <a:ext cx="2107347" cy="1526010"/>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BEC521F0-5D0D-9179-69AB-11FB73AC02A8}"/>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Fluidos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8"/>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1" name="Google Shape;131;p18"/>
          <p:cNvPicPr preferRelativeResize="0"/>
          <p:nvPr/>
        </p:nvPicPr>
        <p:blipFill>
          <a:blip r:embed="rId3">
            <a:alphaModFix/>
          </a:blip>
          <a:srcRect l="36259"/>
          <a:stretch/>
        </p:blipFill>
        <p:spPr>
          <a:xfrm>
            <a:off x="1122786" y="693523"/>
            <a:ext cx="2569977" cy="5856225"/>
          </a:xfrm>
          <a:prstGeom prst="rect">
            <a:avLst/>
          </a:prstGeom>
          <a:noFill/>
          <a:ln>
            <a:noFill/>
          </a:ln>
        </p:spPr>
      </p:pic>
      <p:sp>
        <p:nvSpPr>
          <p:cNvPr id="132" name="Google Shape;132;p18"/>
          <p:cNvSpPr txBox="1"/>
          <p:nvPr/>
        </p:nvSpPr>
        <p:spPr>
          <a:xfrm>
            <a:off x="179613" y="2587027"/>
            <a:ext cx="3599999" cy="3093114"/>
          </a:xfrm>
          <a:prstGeom prst="rect">
            <a:avLst/>
          </a:prstGeom>
          <a:noFill/>
          <a:ln>
            <a:noFill/>
          </a:ln>
        </p:spPr>
        <p:txBody>
          <a:bodyPr spcFirstLastPara="1" wrap="square" lIns="91425" tIns="45700" rIns="91425" bIns="45700" anchor="t" anchorCtr="0">
            <a:spAutoFit/>
          </a:bodyPr>
          <a:lstStyle/>
          <a:p>
            <a:pPr marL="0" lvl="0" indent="0" algn="just" rtl="0">
              <a:lnSpc>
                <a:spcPct val="150000"/>
              </a:lnSpc>
              <a:spcBef>
                <a:spcPts val="0"/>
              </a:spcBef>
              <a:spcAft>
                <a:spcPts val="0"/>
              </a:spcAft>
              <a:buNone/>
            </a:pPr>
            <a:endParaRPr sz="1000" dirty="0">
              <a:solidFill>
                <a:schemeClr val="dk1"/>
              </a:solidFill>
            </a:endParaRPr>
          </a:p>
          <a:p>
            <a:pPr lvl="0" indent="446088" algn="just" rtl="0">
              <a:lnSpc>
                <a:spcPct val="150000"/>
              </a:lnSpc>
              <a:spcBef>
                <a:spcPts val="0"/>
              </a:spcBef>
              <a:spcAft>
                <a:spcPts val="0"/>
              </a:spcAft>
              <a:buNone/>
            </a:pPr>
            <a:r>
              <a:rPr lang="pt-BR" sz="1000" dirty="0">
                <a:solidFill>
                  <a:schemeClr val="dk1"/>
                </a:solidFill>
                <a:latin typeface="Arial" panose="020B0604020202020204" pitchFamily="34" charset="0"/>
                <a:cs typeface="Arial" panose="020B0604020202020204" pitchFamily="34" charset="0"/>
              </a:rPr>
              <a:t>Viscosidade é a propriedade de um fluido que define sua resistência ao escoamento. Em termos simples, é o atrito interno entre as camadas do fluido. Fluídos com alta viscosidade, como mel, movem-se mais lentamente devido à maior resistência ao deslizamento. Já fluidos como a água fluem mais facilmente. A viscosidade diminui com o aumento da temperatura. Esse conceito é essencial na mecânica de fluidos e engenharia química.</a:t>
            </a:r>
            <a:endParaRPr sz="1000" dirty="0">
              <a:solidFill>
                <a:schemeClr val="dk1"/>
              </a:solidFill>
              <a:latin typeface="Arial" panose="020B0604020202020204" pitchFamily="34" charset="0"/>
              <a:cs typeface="Arial" panose="020B0604020202020204" pitchFamily="34" charset="0"/>
            </a:endParaRPr>
          </a:p>
          <a:p>
            <a:pPr marL="0" lvl="0" indent="0" algn="just" rtl="0">
              <a:lnSpc>
                <a:spcPct val="150000"/>
              </a:lnSpc>
              <a:spcBef>
                <a:spcPts val="0"/>
              </a:spcBef>
              <a:spcAft>
                <a:spcPts val="0"/>
              </a:spcAft>
              <a:buNone/>
            </a:pPr>
            <a:endParaRPr sz="1000" dirty="0">
              <a:solidFill>
                <a:schemeClr val="dk1"/>
              </a:solidFill>
            </a:endParaRPr>
          </a:p>
          <a:p>
            <a:pPr marL="0" lvl="0" indent="0" algn="just" rtl="0">
              <a:lnSpc>
                <a:spcPct val="150000"/>
              </a:lnSpc>
              <a:spcBef>
                <a:spcPts val="0"/>
              </a:spcBef>
              <a:spcAft>
                <a:spcPts val="0"/>
              </a:spcAft>
              <a:buNone/>
            </a:pPr>
            <a:endParaRPr sz="1000" dirty="0">
              <a:solidFill>
                <a:schemeClr val="dk1"/>
              </a:solidFill>
            </a:endParaRPr>
          </a:p>
          <a:p>
            <a:pPr marL="0" lvl="0" indent="0" algn="just" rtl="0">
              <a:lnSpc>
                <a:spcPct val="150000"/>
              </a:lnSpc>
              <a:spcBef>
                <a:spcPts val="0"/>
              </a:spcBef>
              <a:spcAft>
                <a:spcPts val="0"/>
              </a:spcAft>
              <a:buNone/>
            </a:pPr>
            <a:endParaRPr sz="1000" dirty="0">
              <a:solidFill>
                <a:schemeClr val="dk1"/>
              </a:solidFill>
            </a:endParaRPr>
          </a:p>
          <a:p>
            <a:pPr marL="0" lvl="0" indent="0" algn="just" rtl="0">
              <a:lnSpc>
                <a:spcPct val="150000"/>
              </a:lnSpc>
              <a:spcBef>
                <a:spcPts val="0"/>
              </a:spcBef>
              <a:spcAft>
                <a:spcPts val="0"/>
              </a:spcAft>
              <a:buNone/>
            </a:pPr>
            <a:endParaRPr sz="1000" dirty="0">
              <a:solidFill>
                <a:schemeClr val="dk1"/>
              </a:solidFill>
            </a:endParaRPr>
          </a:p>
        </p:txBody>
      </p:sp>
      <p:sp>
        <p:nvSpPr>
          <p:cNvPr id="133" name="Google Shape;133;p18"/>
          <p:cNvSpPr txBox="1"/>
          <p:nvPr/>
        </p:nvSpPr>
        <p:spPr>
          <a:xfrm>
            <a:off x="-1" y="-10700"/>
            <a:ext cx="3959225" cy="28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b="1" dirty="0">
                <a:solidFill>
                  <a:schemeClr val="lt1"/>
                </a:solidFill>
              </a:rPr>
              <a:t>Fluidos</a:t>
            </a:r>
            <a:endParaRPr b="1" dirty="0">
              <a:solidFill>
                <a:schemeClr val="lt1"/>
              </a:solidFill>
            </a:endParaRPr>
          </a:p>
        </p:txBody>
      </p:sp>
      <p:sp>
        <p:nvSpPr>
          <p:cNvPr id="134" name="Google Shape;134;p18"/>
          <p:cNvSpPr txBox="1"/>
          <p:nvPr/>
        </p:nvSpPr>
        <p:spPr>
          <a:xfrm>
            <a:off x="179612" y="409423"/>
            <a:ext cx="3573062" cy="28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212" b="1" dirty="0">
                <a:solidFill>
                  <a:schemeClr val="dk1"/>
                </a:solidFill>
                <a:latin typeface="Arial" panose="020B0604020202020204" pitchFamily="34" charset="0"/>
                <a:cs typeface="Arial" panose="020B0604020202020204" pitchFamily="34" charset="0"/>
              </a:rPr>
              <a:t>O que é Viscosidade?</a:t>
            </a:r>
            <a:endParaRPr sz="1212" b="1" dirty="0">
              <a:solidFill>
                <a:schemeClr val="dk1"/>
              </a:solidFill>
              <a:latin typeface="Arial" panose="020B0604020202020204" pitchFamily="34"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tângulo: Cantos Arredondados 4"/>
          <p:cNvSpPr/>
          <p:nvPr/>
        </p:nvSpPr>
        <p:spPr>
          <a:xfrm>
            <a:off x="179640" y="382680"/>
            <a:ext cx="3598920" cy="5195880"/>
          </a:xfrm>
          <a:prstGeom prst="roundRect">
            <a:avLst>
              <a:gd name="adj" fmla="val 16667"/>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a:lstStyle/>
          <a:p>
            <a:endParaRPr lang="pt-BR"/>
          </a:p>
        </p:txBody>
      </p:sp>
      <p:sp>
        <p:nvSpPr>
          <p:cNvPr id="57" name="CaixaDeTexto 10"/>
          <p:cNvSpPr/>
          <p:nvPr/>
        </p:nvSpPr>
        <p:spPr>
          <a:xfrm>
            <a:off x="0" y="45397"/>
            <a:ext cx="3959225"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pt-BR" sz="1400" b="1" strike="noStrike" spc="-1" dirty="0">
                <a:solidFill>
                  <a:srgbClr val="FFFFFF"/>
                </a:solidFill>
                <a:latin typeface="Arial"/>
                <a:ea typeface="DejaVu Sans"/>
              </a:rPr>
              <a:t>Fluidos</a:t>
            </a:r>
            <a:endParaRPr lang="pt-BR" sz="1400" b="0" strike="noStrike" spc="-1" dirty="0">
              <a:latin typeface="Arial"/>
            </a:endParaRPr>
          </a:p>
        </p:txBody>
      </p:sp>
      <p:sp>
        <p:nvSpPr>
          <p:cNvPr id="58" name="CaixaDeTexto 11"/>
          <p:cNvSpPr/>
          <p:nvPr/>
        </p:nvSpPr>
        <p:spPr>
          <a:xfrm>
            <a:off x="179640" y="444600"/>
            <a:ext cx="3598920" cy="27554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pt-BR" sz="1200" b="1" strike="noStrike" spc="-1" dirty="0">
                <a:solidFill>
                  <a:srgbClr val="000000"/>
                </a:solidFill>
                <a:latin typeface="Arial"/>
                <a:ea typeface="DejaVu Sans"/>
              </a:rPr>
              <a:t>O que é o Princípio de Arquimedes?</a:t>
            </a:r>
            <a:endParaRPr lang="pt-BR" sz="1200" b="0" strike="noStrike" spc="-1" dirty="0">
              <a:latin typeface="Arial"/>
            </a:endParaRPr>
          </a:p>
        </p:txBody>
      </p:sp>
      <p:sp>
        <p:nvSpPr>
          <p:cNvPr id="59" name="CaixaDeTexto 12"/>
          <p:cNvSpPr/>
          <p:nvPr/>
        </p:nvSpPr>
        <p:spPr>
          <a:xfrm>
            <a:off x="179640" y="2697755"/>
            <a:ext cx="3599640" cy="237067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449263" algn="just">
              <a:lnSpc>
                <a:spcPct val="150000"/>
              </a:lnSpc>
              <a:buNone/>
            </a:pPr>
            <a:r>
              <a:rPr lang="pt-BR" sz="1000" b="0" strike="noStrike" spc="-1" dirty="0">
                <a:solidFill>
                  <a:srgbClr val="000000"/>
                </a:solidFill>
                <a:latin typeface="Arial"/>
                <a:ea typeface="DejaVu Sans"/>
              </a:rPr>
              <a:t>O princípio formulado pelo matemático e físico grego Arquimedes, afirma que um corpo imerso em um fluido (líquido ou gás) sofre uma força de empuxo para cima igual ao peso do fluido deslocado por ele. Essa força de empuxo é a responsável por explicar por que objetos flutuam ou afundam em um fluido. Se o peso do objeto for menor que a força de empuxo, ele flutua, se for maior, ele afunda. O princípio é fundamental na Hidrostática e tem aplicações em diversas áreas, como na construção de barcos e submarinos.</a:t>
            </a:r>
            <a:endParaRPr lang="pt-BR" sz="1000" b="0" strike="noStrike" spc="-1" dirty="0">
              <a:latin typeface="Arial"/>
            </a:endParaRPr>
          </a:p>
        </p:txBody>
      </p:sp>
      <p:pic>
        <p:nvPicPr>
          <p:cNvPr id="60" name="Imagem 59"/>
          <p:cNvPicPr/>
          <p:nvPr/>
        </p:nvPicPr>
        <p:blipFill>
          <a:blip r:embed="rId2"/>
          <a:stretch/>
        </p:blipFill>
        <p:spPr>
          <a:xfrm>
            <a:off x="1243555" y="814268"/>
            <a:ext cx="1471090" cy="1789363"/>
          </a:xfrm>
          <a:prstGeom prst="rect">
            <a:avLst/>
          </a:prstGeom>
          <a:ln w="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8EBBDC55-FF23-013A-613E-3DBA31D36651}"/>
              </a:ext>
            </a:extLst>
          </p:cNvPr>
          <p:cNvSpPr txBox="1"/>
          <p:nvPr/>
        </p:nvSpPr>
        <p:spPr>
          <a:xfrm>
            <a:off x="162535" y="382774"/>
            <a:ext cx="3634154" cy="5013873"/>
          </a:xfrm>
          <a:prstGeom prst="rect">
            <a:avLst/>
          </a:prstGeom>
          <a:noFill/>
        </p:spPr>
        <p:txBody>
          <a:bodyPr wrap="square" rtlCol="0">
            <a:spAutoFit/>
          </a:bodyPr>
          <a:lstStyle/>
          <a:p>
            <a:pPr algn="ctr"/>
            <a:r>
              <a:rPr lang="pt-BR" sz="1000" b="1" dirty="0">
                <a:latin typeface="Arial" panose="020B0604020202020204" pitchFamily="34" charset="0"/>
                <a:cs typeface="Arial" panose="020B0604020202020204" pitchFamily="34" charset="0"/>
              </a:rPr>
              <a:t>LISTAGEM DOS TEXTOS POR ÁREA</a:t>
            </a:r>
          </a:p>
          <a:p>
            <a:endParaRPr lang="pt-BR" sz="1000" dirty="0">
              <a:latin typeface="Arial" panose="020B0604020202020204" pitchFamily="34" charset="0"/>
              <a:cs typeface="Arial" panose="020B0604020202020204" pitchFamily="34" charset="0"/>
            </a:endParaRPr>
          </a:p>
          <a:p>
            <a:pPr algn="just">
              <a:lnSpc>
                <a:spcPct val="150000"/>
              </a:lnSpc>
              <a:spcAft>
                <a:spcPts val="800"/>
              </a:spcAft>
            </a:pPr>
            <a:r>
              <a:rPr lang="pt-BR" sz="10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Acústica: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ouvimos o eco em lugares amplos?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Biografias: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Quem foi o Lorde Kelvin?</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en-US" sz="1000" kern="100" dirty="0" err="1">
                <a:solidFill>
                  <a:srgbClr val="000000"/>
                </a:solidFill>
                <a:effectLst/>
                <a:latin typeface="Arial" panose="020B0604020202020204" pitchFamily="34" charset="0"/>
                <a:ea typeface="Calibri" panose="020F0502020204030204" pitchFamily="34" charset="0"/>
                <a:cs typeface="Calibri" panose="020F0502020204030204" pitchFamily="34" charset="0"/>
              </a:rPr>
              <a:t>Quem</a:t>
            </a:r>
            <a:r>
              <a:rPr lang="en-US"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r>
              <a:rPr lang="en-US" sz="1000" kern="100" dirty="0" err="1">
                <a:solidFill>
                  <a:srgbClr val="000000"/>
                </a:solidFill>
                <a:effectLst/>
                <a:latin typeface="Arial" panose="020B0604020202020204" pitchFamily="34" charset="0"/>
                <a:ea typeface="Calibri" panose="020F0502020204030204" pitchFamily="34" charset="0"/>
                <a:cs typeface="Calibri" panose="020F0502020204030204" pitchFamily="34" charset="0"/>
              </a:rPr>
              <a:t>foi</a:t>
            </a:r>
            <a:r>
              <a:rPr lang="en-US"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Stephen Hawking?</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Quem foi </a:t>
            </a:r>
            <a:r>
              <a:rPr lang="pt-BR" sz="1000" kern="100" dirty="0" err="1">
                <a:solidFill>
                  <a:srgbClr val="000000"/>
                </a:solidFill>
                <a:effectLst/>
                <a:latin typeface="Arial" panose="020B0604020202020204" pitchFamily="34" charset="0"/>
                <a:ea typeface="Calibri" panose="020F0502020204030204" pitchFamily="34" charset="0"/>
                <a:cs typeface="Calibri" panose="020F0502020204030204" pitchFamily="34" charset="0"/>
              </a:rPr>
              <a:t>Hedy</a:t>
            </a: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Lamarr?</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Quem foi Nikola Tesla?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Quem foi </a:t>
            </a:r>
            <a:r>
              <a:rPr lang="pt-BR" sz="1000" kern="100" dirty="0" err="1">
                <a:solidFill>
                  <a:srgbClr val="000000"/>
                </a:solidFill>
                <a:effectLst/>
                <a:latin typeface="Arial" panose="020B0604020202020204" pitchFamily="34" charset="0"/>
                <a:ea typeface="Calibri" panose="020F0502020204030204" pitchFamily="34" charset="0"/>
                <a:cs typeface="Calibri" panose="020F0502020204030204" pitchFamily="34" charset="0"/>
              </a:rPr>
              <a:t>Heike</a:t>
            </a: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r>
              <a:rPr lang="pt-BR" sz="1000" kern="100" dirty="0" err="1">
                <a:solidFill>
                  <a:srgbClr val="000000"/>
                </a:solidFill>
                <a:effectLst/>
                <a:latin typeface="Arial" panose="020B0604020202020204" pitchFamily="34" charset="0"/>
                <a:ea typeface="Calibri" panose="020F0502020204030204" pitchFamily="34" charset="0"/>
                <a:cs typeface="Calibri" panose="020F0502020204030204" pitchFamily="34" charset="0"/>
              </a:rPr>
              <a:t>Kamerlingh</a:t>
            </a: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r>
              <a:rPr lang="pt-BR" sz="1000" kern="100" dirty="0" err="1">
                <a:solidFill>
                  <a:srgbClr val="000000"/>
                </a:solidFill>
                <a:effectLst/>
                <a:latin typeface="Arial" panose="020B0604020202020204" pitchFamily="34" charset="0"/>
                <a:ea typeface="Calibri" panose="020F0502020204030204" pitchFamily="34" charset="0"/>
                <a:cs typeface="Calibri" panose="020F0502020204030204" pitchFamily="34" charset="0"/>
              </a:rPr>
              <a:t>Onnes</a:t>
            </a: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Quem foi Marie Curie?</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Quem foi Edward Teller?</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Quem foi Al-</a:t>
            </a:r>
            <a:r>
              <a:rPr lang="pt-BR" sz="1000" kern="100" dirty="0" err="1">
                <a:solidFill>
                  <a:srgbClr val="000000"/>
                </a:solidFill>
                <a:effectLst/>
                <a:latin typeface="Arial" panose="020B0604020202020204" pitchFamily="34" charset="0"/>
                <a:ea typeface="Calibri" panose="020F0502020204030204" pitchFamily="34" charset="0"/>
                <a:cs typeface="Calibri" panose="020F0502020204030204" pitchFamily="34" charset="0"/>
              </a:rPr>
              <a:t>Hazen</a:t>
            </a: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Eletricidade:</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Como se formam os raios nas nuvens?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en-US"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a </a:t>
            </a:r>
            <a:r>
              <a:rPr lang="en-US" sz="1000" kern="100" dirty="0" err="1">
                <a:solidFill>
                  <a:srgbClr val="000000"/>
                </a:solidFill>
                <a:effectLst/>
                <a:latin typeface="Arial" panose="020B0604020202020204" pitchFamily="34" charset="0"/>
                <a:ea typeface="Calibri" panose="020F0502020204030204" pitchFamily="34" charset="0"/>
                <a:cs typeface="Calibri" panose="020F0502020204030204" pitchFamily="34" charset="0"/>
              </a:rPr>
              <a:t>balança</a:t>
            </a:r>
            <a:r>
              <a:rPr lang="en-US"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de torcão de Coulomb?</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a pilha voltaica?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66754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5DF9C61A-88E4-C551-5A96-895757029093}"/>
              </a:ext>
            </a:extLst>
          </p:cNvPr>
          <p:cNvSpPr txBox="1"/>
          <p:nvPr/>
        </p:nvSpPr>
        <p:spPr>
          <a:xfrm>
            <a:off x="179612" y="449479"/>
            <a:ext cx="36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Por que um mergulhador não pode subir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rapidamente para a superfície?</a:t>
            </a:r>
            <a:endParaRPr kumimoji="0" lang="pt-BR" sz="1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 name="CaixaDeTexto 3">
            <a:extLst>
              <a:ext uri="{FF2B5EF4-FFF2-40B4-BE49-F238E27FC236}">
                <a16:creationId xmlns:a16="http://schemas.microsoft.com/office/drawing/2014/main" id="{DD0994B6-D50E-77C4-6DF5-0BB735BECD22}"/>
              </a:ext>
            </a:extLst>
          </p:cNvPr>
          <p:cNvSpPr txBox="1"/>
          <p:nvPr/>
        </p:nvSpPr>
        <p:spPr>
          <a:xfrm>
            <a:off x="179612" y="2484554"/>
            <a:ext cx="3600000" cy="2958823"/>
          </a:xfrm>
          <a:prstGeom prst="rect">
            <a:avLst/>
          </a:prstGeom>
          <a:noFill/>
        </p:spPr>
        <p:txBody>
          <a:bodyPr wrap="square" rtlCol="0">
            <a:spAutoFit/>
          </a:bodyPr>
          <a:lstStyle/>
          <a:p>
            <a:pPr marR="0" lvl="0" indent="446088" algn="just" defTabSz="914400" rtl="0" eaLnBrk="1" fontAlgn="auto" latinLnBrk="0" hangingPunct="1">
              <a:lnSpc>
                <a:spcPct val="125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 descida, conforme o mergulhador aumenta a profundidade, o coração aumenta a demanda para bombear o sangue e parte do nitrogênio, que compõe a maior parte do ar no cilindro, sofre alteração do estado gasoso para o estado líquido e dissolve mais na corrente sanguínea.</a:t>
            </a:r>
          </a:p>
          <a:p>
            <a:pPr marR="0" lvl="0" indent="446088" algn="just" defTabSz="914400" rtl="0" eaLnBrk="1" fontAlgn="auto" latinLnBrk="0" hangingPunct="1">
              <a:lnSpc>
                <a:spcPct val="125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 subida, se o mergulhador  retornar rápido demais à superfície, ocorre uma descompressão rápida e o nitrogênio muda de forma súbita novamente para o gasoso, podendo ocorrer manifestações cutâneas como bolhas e pode causar embolia, bloqueando os vasos sanguíneos.  Para evitar a chamada doença da descompressão, é essencial seguir os protocolos de segurança e realizar paradas de descompressão. Essas paradas permitem que o corpo elimine o nitrogênio de forma segura, prevenindo riscos graves à saúde.</a:t>
            </a:r>
          </a:p>
        </p:txBody>
      </p:sp>
      <p:pic>
        <p:nvPicPr>
          <p:cNvPr id="5" name="Picture 2" descr="Lagoa Misteriosa - Mergulho com cilindro - Águas Turismo">
            <a:extLst>
              <a:ext uri="{FF2B5EF4-FFF2-40B4-BE49-F238E27FC236}">
                <a16:creationId xmlns:a16="http://schemas.microsoft.com/office/drawing/2014/main" id="{7AD8C9EF-6B94-0879-B205-B7956180CC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162" t="8620" r="6465" b="4242"/>
          <a:stretch/>
        </p:blipFill>
        <p:spPr bwMode="auto">
          <a:xfrm>
            <a:off x="1127185" y="977849"/>
            <a:ext cx="1704853" cy="144000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1">
            <a:extLst>
              <a:ext uri="{FF2B5EF4-FFF2-40B4-BE49-F238E27FC236}">
                <a16:creationId xmlns:a16="http://schemas.microsoft.com/office/drawing/2014/main" id="{C7B19C14-9BD6-20AF-FA74-97DCFB5DE9ED}"/>
              </a:ext>
            </a:extLst>
          </p:cNvPr>
          <p:cNvSpPr/>
          <p:nvPr/>
        </p:nvSpPr>
        <p:spPr>
          <a:xfrm>
            <a:off x="0" y="27728"/>
            <a:ext cx="3959225"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pt-BR" sz="1400" b="1" strike="noStrike" spc="-1" dirty="0">
                <a:solidFill>
                  <a:srgbClr val="FFFFFF"/>
                </a:solidFill>
                <a:latin typeface="Arial"/>
                <a:ea typeface="DejaVu Sans"/>
              </a:rPr>
              <a:t>Fluidos</a:t>
            </a:r>
            <a:endParaRPr lang="pt-BR" b="0" strike="noStrike" spc="-1" dirty="0">
              <a:latin typeface="Arial"/>
            </a:endParaRPr>
          </a:p>
        </p:txBody>
      </p:sp>
    </p:spTree>
    <p:extLst>
      <p:ext uri="{BB962C8B-B14F-4D97-AF65-F5344CB8AC3E}">
        <p14:creationId xmlns:p14="http://schemas.microsoft.com/office/powerpoint/2010/main" val="3708637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7BF59E9B-C652-ABF0-F304-4407A4644816}"/>
              </a:ext>
            </a:extLst>
          </p:cNvPr>
          <p:cNvSpPr txBox="1"/>
          <p:nvPr/>
        </p:nvSpPr>
        <p:spPr>
          <a:xfrm>
            <a:off x="0" y="421458"/>
            <a:ext cx="3959225" cy="461665"/>
          </a:xfrm>
          <a:prstGeom prst="rect">
            <a:avLst/>
          </a:prstGeom>
          <a:noFill/>
        </p:spPr>
        <p:txBody>
          <a:bodyPr wrap="square" rtlCol="0">
            <a:spAutoFit/>
          </a:bodyPr>
          <a:lstStyle/>
          <a:p>
            <a:pPr algn="ctr"/>
            <a:r>
              <a:rPr lang="pt-BR" sz="2400" b="1" dirty="0">
                <a:solidFill>
                  <a:schemeClr val="bg1"/>
                </a:solidFill>
                <a:latin typeface="Arial" panose="020B0604020202020204" pitchFamily="34" charset="0"/>
                <a:cs typeface="Arial" panose="020B0604020202020204" pitchFamily="34" charset="0"/>
              </a:rPr>
              <a:t>História da Física</a:t>
            </a:r>
          </a:p>
        </p:txBody>
      </p:sp>
      <p:pic>
        <p:nvPicPr>
          <p:cNvPr id="7" name="Imagem 6" descr="Interface gráfica do usuário, Site&#10;&#10;Descrição gerada automaticamente">
            <a:extLst>
              <a:ext uri="{FF2B5EF4-FFF2-40B4-BE49-F238E27FC236}">
                <a16:creationId xmlns:a16="http://schemas.microsoft.com/office/drawing/2014/main" id="{B45897E2-CCAD-14B6-FD6C-C2EF654743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86379"/>
            <a:ext cx="3959225" cy="3959225"/>
          </a:xfrm>
          <a:prstGeom prst="rect">
            <a:avLst/>
          </a:prstGeom>
        </p:spPr>
      </p:pic>
    </p:spTree>
    <p:extLst>
      <p:ext uri="{BB962C8B-B14F-4D97-AF65-F5344CB8AC3E}">
        <p14:creationId xmlns:p14="http://schemas.microsoft.com/office/powerpoint/2010/main" val="2548726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g2d468c2413d_0_30"/>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g2d468c2413d_0_30"/>
          <p:cNvSpPr txBox="1"/>
          <p:nvPr/>
        </p:nvSpPr>
        <p:spPr>
          <a:xfrm>
            <a:off x="179610" y="517078"/>
            <a:ext cx="3600000" cy="37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12"/>
              <a:buFont typeface="Arial"/>
              <a:buNone/>
            </a:pPr>
            <a:r>
              <a:rPr lang="pt-BR" sz="1212" b="1" dirty="0">
                <a:solidFill>
                  <a:schemeClr val="dk1"/>
                </a:solidFill>
                <a:latin typeface="Arial" panose="020B0604020202020204" pitchFamily="34" charset="0"/>
                <a:cs typeface="Arial" panose="020B0604020202020204" pitchFamily="34" charset="0"/>
              </a:rPr>
              <a:t>A história das medições da velocidade da luz?</a:t>
            </a:r>
            <a:endParaRPr sz="1212" b="1"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86" name="Google Shape;86;g2d468c2413d_0_30"/>
          <p:cNvSpPr txBox="1"/>
          <p:nvPr/>
        </p:nvSpPr>
        <p:spPr>
          <a:xfrm>
            <a:off x="179609" y="2340087"/>
            <a:ext cx="3600000" cy="2822100"/>
          </a:xfrm>
          <a:prstGeom prst="rect">
            <a:avLst/>
          </a:prstGeom>
          <a:noFill/>
          <a:ln>
            <a:noFill/>
          </a:ln>
        </p:spPr>
        <p:txBody>
          <a:bodyPr spcFirstLastPara="1" wrap="square" lIns="91425" tIns="91425" rIns="91425" bIns="91425" anchor="t" anchorCtr="0">
            <a:noAutofit/>
          </a:bodyPr>
          <a:lstStyle/>
          <a:p>
            <a:pPr marR="0" lvl="0" indent="446088" algn="just" rtl="0">
              <a:lnSpc>
                <a:spcPct val="150000"/>
              </a:lnSpc>
              <a:spcBef>
                <a:spcPts val="0"/>
              </a:spcBef>
              <a:spcAft>
                <a:spcPts val="0"/>
              </a:spcAft>
              <a:buClr>
                <a:srgbClr val="000000"/>
              </a:buClr>
              <a:buSzPts val="1000"/>
              <a:buFont typeface="Arial"/>
              <a:buNone/>
            </a:pPr>
            <a:r>
              <a:rPr lang="pt-BR" sz="1000" dirty="0">
                <a:solidFill>
                  <a:schemeClr val="dk1"/>
                </a:solidFill>
                <a:latin typeface="Arial" panose="020B0604020202020204" pitchFamily="34" charset="0"/>
                <a:cs typeface="Arial" panose="020B0604020202020204" pitchFamily="34" charset="0"/>
              </a:rPr>
              <a:t>Galileu Galilei tentou um método com um auxiliar muito distante com uma lamparina, dessa forma ele constatou que era impossível determinar a velocidade. Em 1676, o astrônomo dinamarquês Ole </a:t>
            </a:r>
            <a:r>
              <a:rPr lang="pt-BR" sz="1000" dirty="0" err="1">
                <a:solidFill>
                  <a:schemeClr val="dk1"/>
                </a:solidFill>
                <a:latin typeface="Arial" panose="020B0604020202020204" pitchFamily="34" charset="0"/>
                <a:cs typeface="Arial" panose="020B0604020202020204" pitchFamily="34" charset="0"/>
              </a:rPr>
              <a:t>Rømer</a:t>
            </a:r>
            <a:r>
              <a:rPr lang="pt-BR" sz="1000" dirty="0">
                <a:solidFill>
                  <a:schemeClr val="dk1"/>
                </a:solidFill>
                <a:latin typeface="Arial" panose="020B0604020202020204" pitchFamily="34" charset="0"/>
                <a:cs typeface="Arial" panose="020B0604020202020204" pitchFamily="34" charset="0"/>
              </a:rPr>
              <a:t> observou o movimento das luas de Júpiter, estimando a velocidade da luz em aproximadamente 220.000 km/s. Em 1849, Armand </a:t>
            </a:r>
            <a:r>
              <a:rPr lang="pt-BR" sz="1000" dirty="0" err="1">
                <a:solidFill>
                  <a:schemeClr val="dk1"/>
                </a:solidFill>
                <a:latin typeface="Arial" panose="020B0604020202020204" pitchFamily="34" charset="0"/>
                <a:cs typeface="Arial" panose="020B0604020202020204" pitchFamily="34" charset="0"/>
              </a:rPr>
              <a:t>Fizeau</a:t>
            </a:r>
            <a:r>
              <a:rPr lang="pt-BR" sz="1000" dirty="0">
                <a:solidFill>
                  <a:schemeClr val="dk1"/>
                </a:solidFill>
                <a:latin typeface="Arial" panose="020B0604020202020204" pitchFamily="34" charset="0"/>
                <a:cs typeface="Arial" panose="020B0604020202020204" pitchFamily="34" charset="0"/>
              </a:rPr>
              <a:t>, utilizando um método com espelhos e engrenagens, obteve um valor de 315.000 km/s. Em 1862, Léon Foucault refinou esse valor para 298.000 km/s. Com a teoria eletromagnética de Maxwell, a velocidade da luz foi finalmente relacionada às propriedades do vácuo, sendo     atualmente estabelecida como 299.792.458 m/s.</a:t>
            </a:r>
            <a:endParaRPr sz="10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88" name="Google Shape;88;g2d468c2413d_0_30"/>
          <p:cNvSpPr txBox="1"/>
          <p:nvPr/>
        </p:nvSpPr>
        <p:spPr>
          <a:xfrm>
            <a:off x="888575" y="1276725"/>
            <a:ext cx="320700" cy="87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12">
              <a:solidFill>
                <a:schemeClr val="dk1"/>
              </a:solidFill>
              <a:latin typeface="Calibri"/>
              <a:ea typeface="Calibri"/>
              <a:cs typeface="Calibri"/>
              <a:sym typeface="Calibri"/>
            </a:endParaRPr>
          </a:p>
        </p:txBody>
      </p:sp>
      <p:pic>
        <p:nvPicPr>
          <p:cNvPr id="1026" name="Picture 2">
            <a:extLst>
              <a:ext uri="{FF2B5EF4-FFF2-40B4-BE49-F238E27FC236}">
                <a16:creationId xmlns:a16="http://schemas.microsoft.com/office/drawing/2014/main" id="{CEC2EFDB-8C6F-893A-9D93-435E92E761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326"/>
          <a:stretch/>
        </p:blipFill>
        <p:spPr bwMode="auto">
          <a:xfrm>
            <a:off x="678565" y="972259"/>
            <a:ext cx="2602089" cy="1176866"/>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555F6FB6-C447-0D08-3EA1-A9D9B28E5BA6}"/>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História da Física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9841E4E3-1BD6-573B-DC53-C0CCF719E18A}"/>
              </a:ext>
            </a:extLst>
          </p:cNvPr>
          <p:cNvSpPr txBox="1"/>
          <p:nvPr/>
        </p:nvSpPr>
        <p:spPr>
          <a:xfrm>
            <a:off x="179612" y="468909"/>
            <a:ext cx="3599999" cy="276999"/>
          </a:xfrm>
          <a:prstGeom prst="rect">
            <a:avLst/>
          </a:prstGeom>
          <a:noFill/>
        </p:spPr>
        <p:txBody>
          <a:bodyPr wrap="square">
            <a:spAutoFit/>
          </a:bodyPr>
          <a:lstStyle/>
          <a:p>
            <a:pPr algn="ctr"/>
            <a:r>
              <a:rPr lang="pt-BR" sz="1200" b="1" dirty="0">
                <a:latin typeface="Arial" panose="020B0604020202020204" pitchFamily="34" charset="0"/>
                <a:cs typeface="Arial" panose="020B0604020202020204" pitchFamily="34" charset="0"/>
              </a:rPr>
              <a:t>O que foi a disputa entre Newton e Hooke?</a:t>
            </a:r>
          </a:p>
        </p:txBody>
      </p:sp>
      <p:sp>
        <p:nvSpPr>
          <p:cNvPr id="4" name="CaixaDeTexto 3">
            <a:extLst>
              <a:ext uri="{FF2B5EF4-FFF2-40B4-BE49-F238E27FC236}">
                <a16:creationId xmlns:a16="http://schemas.microsoft.com/office/drawing/2014/main" id="{06A22A33-BC90-9C3E-856F-3FA307D438CF}"/>
              </a:ext>
            </a:extLst>
          </p:cNvPr>
          <p:cNvSpPr txBox="1"/>
          <p:nvPr/>
        </p:nvSpPr>
        <p:spPr>
          <a:xfrm>
            <a:off x="179612" y="2618116"/>
            <a:ext cx="3600000" cy="2766463"/>
          </a:xfrm>
          <a:prstGeom prst="rect">
            <a:avLst/>
          </a:prstGeom>
          <a:noFill/>
        </p:spPr>
        <p:txBody>
          <a:bodyPr wrap="square" rtlCol="0">
            <a:spAutoFit/>
          </a:bodyPr>
          <a:lstStyle/>
          <a:p>
            <a:pPr algn="just">
              <a:lnSpc>
                <a:spcPct val="125000"/>
              </a:lnSpc>
            </a:pPr>
            <a:r>
              <a:rPr lang="pt-BR" sz="1000" dirty="0">
                <a:latin typeface="Arial" panose="020B0604020202020204" pitchFamily="34" charset="0"/>
                <a:cs typeface="Arial" panose="020B0604020202020204" pitchFamily="34" charset="0"/>
              </a:rPr>
              <a:t>	A disputa entre Isaac Newton e Robert </a:t>
            </a:r>
            <a:r>
              <a:rPr lang="pt-BR" sz="1000" dirty="0" err="1">
                <a:latin typeface="Arial" panose="020B0604020202020204" pitchFamily="34" charset="0"/>
                <a:cs typeface="Arial" panose="020B0604020202020204" pitchFamily="34" charset="0"/>
              </a:rPr>
              <a:t>Hooke</a:t>
            </a:r>
            <a:r>
              <a:rPr lang="pt-BR" sz="1000" dirty="0">
                <a:latin typeface="Arial" panose="020B0604020202020204" pitchFamily="34" charset="0"/>
                <a:cs typeface="Arial" panose="020B0604020202020204" pitchFamily="34" charset="0"/>
              </a:rPr>
              <a:t> foi uma rivalidade científica intensa marcada por questões de reconhecimento. </a:t>
            </a:r>
            <a:r>
              <a:rPr lang="pt-BR" sz="1000" dirty="0" err="1">
                <a:latin typeface="Arial" panose="020B0604020202020204" pitchFamily="34" charset="0"/>
                <a:cs typeface="Arial" panose="020B0604020202020204" pitchFamily="34" charset="0"/>
              </a:rPr>
              <a:t>Hooke</a:t>
            </a:r>
            <a:r>
              <a:rPr lang="pt-BR" sz="1000" dirty="0">
                <a:latin typeface="Arial" panose="020B0604020202020204" pitchFamily="34" charset="0"/>
                <a:cs typeface="Arial" panose="020B0604020202020204" pitchFamily="34" charset="0"/>
              </a:rPr>
              <a:t> acreditava que a gravidade atuava à distância e que suas ideias influenciaram Newton. Ele sugeriu que a força gravitacional diminuía com a distância, mas não publicou suas teorias de maneira clara.</a:t>
            </a:r>
          </a:p>
          <a:p>
            <a:pPr algn="just">
              <a:lnSpc>
                <a:spcPct val="125000"/>
              </a:lnSpc>
            </a:pPr>
            <a:r>
              <a:rPr lang="pt-BR" sz="1000" dirty="0">
                <a:latin typeface="Arial" panose="020B0604020202020204" pitchFamily="34" charset="0"/>
                <a:cs typeface="Arial" panose="020B0604020202020204" pitchFamily="34" charset="0"/>
              </a:rPr>
              <a:t>	Quando Newton publicou </a:t>
            </a:r>
            <a:r>
              <a:rPr lang="pt-BR" sz="1000" b="0" i="0" dirty="0">
                <a:effectLst/>
                <a:latin typeface="Arial" panose="020B0604020202020204" pitchFamily="34" charset="0"/>
                <a:cs typeface="Arial" panose="020B0604020202020204" pitchFamily="34" charset="0"/>
              </a:rPr>
              <a:t>Princípios Matemáticos da Filosofia Natural</a:t>
            </a:r>
            <a:r>
              <a:rPr lang="pt-BR" sz="1000" b="0" i="0" dirty="0">
                <a:solidFill>
                  <a:srgbClr val="E8E8E8"/>
                </a:solidFill>
                <a:effectLst/>
                <a:latin typeface="Arial" panose="020B0604020202020204" pitchFamily="34" charset="0"/>
              </a:rPr>
              <a:t> </a:t>
            </a:r>
            <a:r>
              <a:rPr lang="pt-BR" sz="1000" dirty="0">
                <a:latin typeface="Arial" panose="020B0604020202020204" pitchFamily="34" charset="0"/>
                <a:cs typeface="Arial" panose="020B0604020202020204" pitchFamily="34" charset="0"/>
              </a:rPr>
              <a:t>em 1687, apresentando a Lei da Gravitação Universal, Hooke ficou indignado, alegando que Newton havia "roubado" suas ideias sem dar crédito. </a:t>
            </a:r>
          </a:p>
          <a:p>
            <a:pPr algn="just">
              <a:lnSpc>
                <a:spcPct val="125000"/>
              </a:lnSpc>
            </a:pPr>
            <a:r>
              <a:rPr lang="pt-BR" sz="1000" dirty="0">
                <a:latin typeface="Arial" panose="020B0604020202020204" pitchFamily="34" charset="0"/>
                <a:cs typeface="Arial" panose="020B0604020202020204" pitchFamily="34" charset="0"/>
              </a:rPr>
              <a:t>	Essa troca de críticas e acusações não só destacou a tensão entre os dois cientistas, mas também nos mostra como a Ciência vai muito além de “pessoas de jaleco branco” fazendo experimentos.</a:t>
            </a:r>
          </a:p>
        </p:txBody>
      </p:sp>
      <p:sp>
        <p:nvSpPr>
          <p:cNvPr id="7" name="CaixaDeTexto 6">
            <a:extLst>
              <a:ext uri="{FF2B5EF4-FFF2-40B4-BE49-F238E27FC236}">
                <a16:creationId xmlns:a16="http://schemas.microsoft.com/office/drawing/2014/main" id="{9F464DFB-8BB8-B328-7337-461125A072A0}"/>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História da Física</a:t>
            </a:r>
          </a:p>
        </p:txBody>
      </p:sp>
      <p:pic>
        <p:nvPicPr>
          <p:cNvPr id="1026" name="Picture 2" descr="Isaac Newton vs Robert Hooke: Uma rivalidade entre gigantes">
            <a:extLst>
              <a:ext uri="{FF2B5EF4-FFF2-40B4-BE49-F238E27FC236}">
                <a16:creationId xmlns:a16="http://schemas.microsoft.com/office/drawing/2014/main" id="{00BD564C-3EAE-34A3-CA62-9AAC443DA2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26" y="855660"/>
            <a:ext cx="2937878" cy="1652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6432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0"/>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9" name="Google Shape;149;p20"/>
          <p:cNvSpPr txBox="1"/>
          <p:nvPr/>
        </p:nvSpPr>
        <p:spPr>
          <a:xfrm>
            <a:off x="179612" y="2640448"/>
            <a:ext cx="3600000" cy="2939226"/>
          </a:xfrm>
          <a:prstGeom prst="rect">
            <a:avLst/>
          </a:prstGeom>
          <a:noFill/>
          <a:ln>
            <a:noFill/>
          </a:ln>
        </p:spPr>
        <p:txBody>
          <a:bodyPr spcFirstLastPara="1" wrap="square" lIns="91425" tIns="45700" rIns="91425" bIns="45700" anchor="t" anchorCtr="0">
            <a:spAutoFit/>
          </a:bodyPr>
          <a:lstStyle/>
          <a:p>
            <a:pPr lvl="0" indent="446088" algn="just" rtl="0">
              <a:lnSpc>
                <a:spcPct val="150000"/>
              </a:lnSpc>
              <a:spcBef>
                <a:spcPts val="1200"/>
              </a:spcBef>
              <a:spcAft>
                <a:spcPts val="1200"/>
              </a:spcAft>
              <a:buNone/>
            </a:pPr>
            <a:r>
              <a:rPr lang="pt-BR" sz="1000" dirty="0">
                <a:solidFill>
                  <a:schemeClr val="dk1"/>
                </a:solidFill>
                <a:latin typeface="Arial" panose="020B0604020202020204" pitchFamily="34" charset="0"/>
                <a:cs typeface="Arial" panose="020B0604020202020204" pitchFamily="34" charset="0"/>
              </a:rPr>
              <a:t>Isaac Newton descobriu que a luz branca, ao passar por um prisma, se dividia em várias cores. Inicialmente, identificou cinco cores, mas depois acrescentou laranja e anil, formando o conjunto de sete cores. Sua escolha foi influenciada não só por fatores científicos, mas também por crenças religiosas e simbólicas. O número sete, frequentemente associado à perfeição e à criação divina, possui grande importância em tradições religiosas. Além disso, Newton acreditava que a natureza tinha uma ordem harmoniosa e buscava entender essa relação entre ciência e espiritualidade.</a:t>
            </a:r>
            <a:endParaRPr sz="1000" dirty="0">
              <a:solidFill>
                <a:schemeClr val="dk1"/>
              </a:solidFill>
              <a:latin typeface="Arial" panose="020B0604020202020204" pitchFamily="34" charset="0"/>
              <a:cs typeface="Arial" panose="020B0604020202020204" pitchFamily="34" charset="0"/>
            </a:endParaRPr>
          </a:p>
        </p:txBody>
      </p:sp>
      <p:sp>
        <p:nvSpPr>
          <p:cNvPr id="150" name="Google Shape;150;p20"/>
          <p:cNvSpPr txBox="1"/>
          <p:nvPr/>
        </p:nvSpPr>
        <p:spPr>
          <a:xfrm>
            <a:off x="0" y="-5476"/>
            <a:ext cx="3959225" cy="28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400" b="1" dirty="0">
                <a:solidFill>
                  <a:schemeClr val="lt1"/>
                </a:solidFill>
                <a:latin typeface="Arial" panose="020B0604020202020204" pitchFamily="34" charset="0"/>
                <a:cs typeface="Arial" panose="020B0604020202020204" pitchFamily="34" charset="0"/>
              </a:rPr>
              <a:t>História da Física</a:t>
            </a:r>
            <a:endParaRPr sz="1400" b="1" dirty="0">
              <a:solidFill>
                <a:schemeClr val="lt1"/>
              </a:solidFill>
              <a:latin typeface="Arial" panose="020B0604020202020204" pitchFamily="34" charset="0"/>
              <a:cs typeface="Arial" panose="020B0604020202020204" pitchFamily="34" charset="0"/>
            </a:endParaRPr>
          </a:p>
        </p:txBody>
      </p:sp>
      <p:sp>
        <p:nvSpPr>
          <p:cNvPr id="151" name="Google Shape;151;p20"/>
          <p:cNvSpPr txBox="1"/>
          <p:nvPr/>
        </p:nvSpPr>
        <p:spPr>
          <a:xfrm>
            <a:off x="179612" y="382774"/>
            <a:ext cx="3600000" cy="28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212" b="1" dirty="0">
                <a:solidFill>
                  <a:schemeClr val="dk1"/>
                </a:solidFill>
                <a:latin typeface="Arial" panose="020B0604020202020204" pitchFamily="34" charset="0"/>
                <a:cs typeface="Arial" panose="020B0604020202020204" pitchFamily="34" charset="0"/>
              </a:rPr>
              <a:t>Isaac Newton e as Cores</a:t>
            </a:r>
            <a:endParaRPr sz="1212" b="1" dirty="0">
              <a:solidFill>
                <a:schemeClr val="dk1"/>
              </a:solidFill>
              <a:latin typeface="Arial" panose="020B0604020202020204" pitchFamily="34" charset="0"/>
              <a:cs typeface="Arial" panose="020B0604020202020204" pitchFamily="34" charset="0"/>
            </a:endParaRPr>
          </a:p>
        </p:txBody>
      </p:sp>
      <p:pic>
        <p:nvPicPr>
          <p:cNvPr id="3074" name="Picture 2" descr="Museu Virtual de Física: Dispersão da Luz branca">
            <a:extLst>
              <a:ext uri="{FF2B5EF4-FFF2-40B4-BE49-F238E27FC236}">
                <a16:creationId xmlns:a16="http://schemas.microsoft.com/office/drawing/2014/main" id="{F1B2FAE7-8C17-3B9D-079C-DF669754C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96" y="771024"/>
            <a:ext cx="2509431" cy="19439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9E48A-A57F-5AEE-9705-FF9308A98F31}"/>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C8C67201-A799-3EFC-0311-9ED3E3FD112C}"/>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FD5C8575-F5C5-6E21-D919-0828E7996B3B}"/>
              </a:ext>
            </a:extLst>
          </p:cNvPr>
          <p:cNvSpPr txBox="1"/>
          <p:nvPr/>
        </p:nvSpPr>
        <p:spPr>
          <a:xfrm>
            <a:off x="179612" y="471335"/>
            <a:ext cx="3600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200" b="1" dirty="0">
                <a:solidFill>
                  <a:prstClr val="black"/>
                </a:solidFill>
                <a:latin typeface="Arial" panose="020B0604020202020204" pitchFamily="34" charset="0"/>
                <a:cs typeface="Arial" panose="020B0604020202020204" pitchFamily="34" charset="0"/>
              </a:rPr>
              <a:t>Qual a origem da bússola?</a:t>
            </a:r>
            <a:endParaRPr kumimoji="0" lang="pt-B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CaixaDeTexto 3">
            <a:extLst>
              <a:ext uri="{FF2B5EF4-FFF2-40B4-BE49-F238E27FC236}">
                <a16:creationId xmlns:a16="http://schemas.microsoft.com/office/drawing/2014/main" id="{BD51DD28-49C0-729F-5DE9-423A36E81402}"/>
              </a:ext>
            </a:extLst>
          </p:cNvPr>
          <p:cNvSpPr txBox="1"/>
          <p:nvPr/>
        </p:nvSpPr>
        <p:spPr>
          <a:xfrm>
            <a:off x="179612" y="2498388"/>
            <a:ext cx="3600000" cy="2602957"/>
          </a:xfrm>
          <a:prstGeom prst="rect">
            <a:avLst/>
          </a:prstGeom>
          <a:noFill/>
        </p:spPr>
        <p:txBody>
          <a:bodyPr wrap="square" rtlCol="0">
            <a:spAutoFit/>
          </a:bodyPr>
          <a:lstStyle/>
          <a:p>
            <a:pPr marR="0" lvl="0" indent="446088" algn="just" defTabSz="914400" rtl="0" eaLnBrk="1" fontAlgn="auto" latinLnBrk="0" hangingPunct="1">
              <a:lnSpc>
                <a:spcPct val="15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invenção da bússola é atribuída à China antiga, por volta do século II a.C. Inicialmente, a bússola foi utilizada em práticas de adivinhação e feng </a:t>
            </a:r>
            <a:r>
              <a:rPr kumimoji="0" lang="pt-BR" sz="1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shui</a:t>
            </a: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mas seu uso para navegação começou a se desenvolver ao longo do tempo.</a:t>
            </a:r>
          </a:p>
          <a:p>
            <a:pPr marR="0" lvl="0" indent="446088" algn="just" defTabSz="914400" rtl="0" eaLnBrk="1" fontAlgn="auto" latinLnBrk="0" hangingPunct="1">
              <a:lnSpc>
                <a:spcPct val="150000"/>
              </a:lnSpc>
              <a:spcBef>
                <a:spcPts val="0"/>
              </a:spcBef>
              <a:spcAft>
                <a:spcPts val="0"/>
              </a:spcAft>
              <a:buClrTx/>
              <a:buSzTx/>
              <a:buFontTx/>
              <a:buNone/>
              <a:tabLst/>
              <a:defRPr/>
            </a:pPr>
            <a:r>
              <a:rPr lang="pt-BR" sz="1000" dirty="0">
                <a:solidFill>
                  <a:prstClr val="black"/>
                </a:solidFill>
                <a:latin typeface="Arial" panose="020B0604020202020204" pitchFamily="34" charset="0"/>
                <a:cs typeface="Arial" panose="020B0604020202020204" pitchFamily="34" charset="0"/>
              </a:rPr>
              <a:t>Por volta de 1088, o cientista, matemático e astrônomo Shen </a:t>
            </a:r>
            <a:r>
              <a:rPr lang="pt-BR" sz="1000" dirty="0" err="1">
                <a:solidFill>
                  <a:prstClr val="black"/>
                </a:solidFill>
                <a:latin typeface="Arial" panose="020B0604020202020204" pitchFamily="34" charset="0"/>
                <a:cs typeface="Arial" panose="020B0604020202020204" pitchFamily="34" charset="0"/>
              </a:rPr>
              <a:t>Kuo</a:t>
            </a:r>
            <a:r>
              <a:rPr lang="pt-BR" sz="1000" dirty="0">
                <a:solidFill>
                  <a:prstClr val="black"/>
                </a:solidFill>
                <a:latin typeface="Arial" panose="020B0604020202020204" pitchFamily="34" charset="0"/>
                <a:cs typeface="Arial" panose="020B0604020202020204" pitchFamily="34" charset="0"/>
              </a:rPr>
              <a:t> foi o primeiro a registrar, de forma clara e documentada, o uso da bússola para fins de navegação, ajudando a popularização do uso da bússola. As observações de Shen </a:t>
            </a:r>
            <a:r>
              <a:rPr lang="pt-BR" sz="1000" dirty="0" err="1">
                <a:solidFill>
                  <a:prstClr val="black"/>
                </a:solidFill>
                <a:latin typeface="Arial" panose="020B0604020202020204" pitchFamily="34" charset="0"/>
                <a:cs typeface="Arial" panose="020B0604020202020204" pitchFamily="34" charset="0"/>
              </a:rPr>
              <a:t>Kuo</a:t>
            </a:r>
            <a:r>
              <a:rPr lang="pt-BR" sz="1000" dirty="0">
                <a:solidFill>
                  <a:prstClr val="black"/>
                </a:solidFill>
                <a:latin typeface="Arial" panose="020B0604020202020204" pitchFamily="34" charset="0"/>
                <a:cs typeface="Arial" panose="020B0604020202020204" pitchFamily="34" charset="0"/>
              </a:rPr>
              <a:t> sobre o uso da bússola permitiram que marinheiros chineses aperfeiçoassem suas técnicas de navegação.</a:t>
            </a:r>
            <a:endPar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2">
            <a:extLst>
              <a:ext uri="{FF2B5EF4-FFF2-40B4-BE49-F238E27FC236}">
                <a16:creationId xmlns:a16="http://schemas.microsoft.com/office/drawing/2014/main" id="{DB4ABD83-4DB5-15F5-E9F8-E6BB2578C6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6" t="1055" r="163"/>
          <a:stretch/>
        </p:blipFill>
        <p:spPr bwMode="auto">
          <a:xfrm>
            <a:off x="379412" y="883067"/>
            <a:ext cx="3200400" cy="1342882"/>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1">
            <a:extLst>
              <a:ext uri="{FF2B5EF4-FFF2-40B4-BE49-F238E27FC236}">
                <a16:creationId xmlns:a16="http://schemas.microsoft.com/office/drawing/2014/main" id="{74F5C471-3D67-C8E6-7FC6-6A7BDD29ED63}"/>
              </a:ext>
            </a:extLst>
          </p:cNvPr>
          <p:cNvSpPr/>
          <p:nvPr/>
        </p:nvSpPr>
        <p:spPr>
          <a:xfrm>
            <a:off x="0" y="27728"/>
            <a:ext cx="3959225"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pt-BR" sz="1400" b="1" strike="noStrike" spc="-1" dirty="0">
                <a:solidFill>
                  <a:srgbClr val="FFFFFF"/>
                </a:solidFill>
                <a:latin typeface="Arial"/>
                <a:ea typeface="DejaVu Sans"/>
              </a:rPr>
              <a:t>História da Física</a:t>
            </a:r>
            <a:endParaRPr lang="pt-BR" b="0" strike="noStrike" spc="-1" dirty="0">
              <a:latin typeface="Arial"/>
            </a:endParaRPr>
          </a:p>
        </p:txBody>
      </p:sp>
    </p:spTree>
    <p:extLst>
      <p:ext uri="{BB962C8B-B14F-4D97-AF65-F5344CB8AC3E}">
        <p14:creationId xmlns:p14="http://schemas.microsoft.com/office/powerpoint/2010/main" val="35383732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Em preto e branco&#10;&#10;Descrição gerada automaticamente com confiança média">
            <a:extLst>
              <a:ext uri="{FF2B5EF4-FFF2-40B4-BE49-F238E27FC236}">
                <a16:creationId xmlns:a16="http://schemas.microsoft.com/office/drawing/2014/main" id="{4642E4C3-F548-FC5B-9BCD-BEB0E15812B8}"/>
              </a:ext>
            </a:extLst>
          </p:cNvPr>
          <p:cNvPicPr>
            <a:picLocks noChangeAspect="1"/>
          </p:cNvPicPr>
          <p:nvPr/>
        </p:nvPicPr>
        <p:blipFill>
          <a:blip r:embed="rId2">
            <a:extLst>
              <a:ext uri="{28A0092B-C50C-407E-A947-70E740481C1C}">
                <a14:useLocalDpi xmlns:a14="http://schemas.microsoft.com/office/drawing/2010/main" val="0"/>
              </a:ext>
            </a:extLst>
          </a:blip>
          <a:srcRect r="31156"/>
          <a:stretch/>
        </p:blipFill>
        <p:spPr>
          <a:xfrm>
            <a:off x="0" y="0"/>
            <a:ext cx="3959225" cy="5759450"/>
          </a:xfrm>
          <a:prstGeom prst="rect">
            <a:avLst/>
          </a:prstGeom>
        </p:spPr>
      </p:pic>
      <p:sp>
        <p:nvSpPr>
          <p:cNvPr id="6" name="CaixaDeTexto 5">
            <a:extLst>
              <a:ext uri="{FF2B5EF4-FFF2-40B4-BE49-F238E27FC236}">
                <a16:creationId xmlns:a16="http://schemas.microsoft.com/office/drawing/2014/main" id="{CFEFDDB2-38EA-CC76-D93F-9DB2CA270A90}"/>
              </a:ext>
            </a:extLst>
          </p:cNvPr>
          <p:cNvSpPr txBox="1"/>
          <p:nvPr/>
        </p:nvSpPr>
        <p:spPr>
          <a:xfrm>
            <a:off x="0" y="579310"/>
            <a:ext cx="3959225" cy="461665"/>
          </a:xfrm>
          <a:prstGeom prst="rect">
            <a:avLst/>
          </a:prstGeom>
          <a:noFill/>
        </p:spPr>
        <p:txBody>
          <a:bodyPr wrap="square" rtlCol="0">
            <a:spAutoFit/>
          </a:bodyPr>
          <a:lstStyle/>
          <a:p>
            <a:pPr algn="ctr"/>
            <a:r>
              <a:rPr lang="pt-BR" sz="2400" b="1" dirty="0">
                <a:latin typeface="Arial" panose="020B0604020202020204" pitchFamily="34" charset="0"/>
                <a:cs typeface="Arial" panose="020B0604020202020204" pitchFamily="34" charset="0"/>
              </a:rPr>
              <a:t>Magnetismo</a:t>
            </a:r>
          </a:p>
        </p:txBody>
      </p:sp>
    </p:spTree>
    <p:extLst>
      <p:ext uri="{BB962C8B-B14F-4D97-AF65-F5344CB8AC3E}">
        <p14:creationId xmlns:p14="http://schemas.microsoft.com/office/powerpoint/2010/main" val="8600325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3"/>
          <p:cNvSpPr/>
          <p:nvPr/>
        </p:nvSpPr>
        <p:spPr>
          <a:xfrm>
            <a:off x="179612" y="382774"/>
            <a:ext cx="3600000" cy="519695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5" name="Google Shape;85;p3"/>
          <p:cNvSpPr txBox="1"/>
          <p:nvPr/>
        </p:nvSpPr>
        <p:spPr>
          <a:xfrm>
            <a:off x="179600" y="463300"/>
            <a:ext cx="3600000" cy="37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212" b="1" dirty="0">
                <a:solidFill>
                  <a:schemeClr val="dk1"/>
                </a:solidFill>
                <a:latin typeface="Arial" panose="020B0604020202020204" pitchFamily="34" charset="0"/>
                <a:cs typeface="Arial" panose="020B0604020202020204" pitchFamily="34" charset="0"/>
              </a:rPr>
              <a:t>Como funciona o HD de um computador?</a:t>
            </a:r>
            <a:endParaRPr sz="1212" b="1" dirty="0">
              <a:solidFill>
                <a:schemeClr val="dk1"/>
              </a:solidFill>
              <a:latin typeface="Arial" panose="020B0604020202020204" pitchFamily="34" charset="0"/>
              <a:cs typeface="Arial" panose="020B0604020202020204" pitchFamily="34" charset="0"/>
            </a:endParaRPr>
          </a:p>
        </p:txBody>
      </p:sp>
      <p:sp>
        <p:nvSpPr>
          <p:cNvPr id="86" name="Google Shape;86;p3"/>
          <p:cNvSpPr txBox="1"/>
          <p:nvPr/>
        </p:nvSpPr>
        <p:spPr>
          <a:xfrm>
            <a:off x="179600" y="2697714"/>
            <a:ext cx="3600000" cy="2351700"/>
          </a:xfrm>
          <a:prstGeom prst="rect">
            <a:avLst/>
          </a:prstGeom>
          <a:noFill/>
          <a:ln>
            <a:noFill/>
          </a:ln>
        </p:spPr>
        <p:txBody>
          <a:bodyPr spcFirstLastPara="1" wrap="square" lIns="91425" tIns="91425" rIns="91425" bIns="91425" anchor="t" anchorCtr="0">
            <a:noAutofit/>
          </a:bodyPr>
          <a:lstStyle/>
          <a:p>
            <a:pPr lvl="0" indent="446088" algn="just" rtl="0">
              <a:lnSpc>
                <a:spcPct val="150000"/>
              </a:lnSpc>
              <a:spcBef>
                <a:spcPts val="0"/>
              </a:spcBef>
              <a:spcAft>
                <a:spcPts val="0"/>
              </a:spcAft>
              <a:buNone/>
            </a:pPr>
            <a:r>
              <a:rPr lang="pt-BR" sz="1000" dirty="0">
                <a:solidFill>
                  <a:schemeClr val="dk1"/>
                </a:solidFill>
                <a:latin typeface="Arial" panose="020B0604020202020204" pitchFamily="34" charset="0"/>
                <a:cs typeface="Arial" panose="020B0604020202020204" pitchFamily="34" charset="0"/>
              </a:rPr>
              <a:t>O HD (disco rígido, tradução do inglês </a:t>
            </a:r>
            <a:r>
              <a:rPr lang="pt-BR" sz="1000" i="1" dirty="0">
                <a:solidFill>
                  <a:schemeClr val="dk1"/>
                </a:solidFill>
                <a:latin typeface="Arial" panose="020B0604020202020204" pitchFamily="34" charset="0"/>
                <a:cs typeface="Arial" panose="020B0604020202020204" pitchFamily="34" charset="0"/>
              </a:rPr>
              <a:t>hard drive</a:t>
            </a:r>
            <a:r>
              <a:rPr lang="pt-BR" sz="1000" dirty="0">
                <a:solidFill>
                  <a:schemeClr val="dk1"/>
                </a:solidFill>
                <a:latin typeface="Arial" panose="020B0604020202020204" pitchFamily="34" charset="0"/>
                <a:cs typeface="Arial" panose="020B0604020202020204" pitchFamily="34" charset="0"/>
              </a:rPr>
              <a:t>) funciona com base na magnetização. Ele contém discos com pontos de memória e cada ponto desses discos pode ser magnetizado em uma de duas polaridades, representando bits de informação (0 ou 1). Uma ponta de leitura ou escrita pode magnetizar ou ler esses pontos, alterando ou detectando o estado magnético deles. O movimento preciso da haste e a rotação rápida dos discos permitem acessar e modificar dados.</a:t>
            </a:r>
            <a:endParaRPr sz="1000" dirty="0">
              <a:solidFill>
                <a:schemeClr val="dk1"/>
              </a:solidFill>
              <a:latin typeface="Arial" panose="020B0604020202020204" pitchFamily="34" charset="0"/>
              <a:cs typeface="Arial" panose="020B0604020202020204" pitchFamily="34" charset="0"/>
            </a:endParaRPr>
          </a:p>
        </p:txBody>
      </p:sp>
      <p:pic>
        <p:nvPicPr>
          <p:cNvPr id="87" name="Google Shape;87;p3"/>
          <p:cNvPicPr preferRelativeResize="0"/>
          <p:nvPr/>
        </p:nvPicPr>
        <p:blipFill>
          <a:blip r:embed="rId3">
            <a:alphaModFix/>
          </a:blip>
          <a:stretch>
            <a:fillRect/>
          </a:stretch>
        </p:blipFill>
        <p:spPr>
          <a:xfrm>
            <a:off x="563513" y="969507"/>
            <a:ext cx="2832173" cy="1593100"/>
          </a:xfrm>
          <a:prstGeom prst="rect">
            <a:avLst/>
          </a:prstGeom>
          <a:solidFill>
            <a:schemeClr val="lt1"/>
          </a:solidFill>
          <a:ln w="12700" cap="flat" cmpd="sng">
            <a:solidFill>
              <a:schemeClr val="lt1"/>
            </a:solidFill>
            <a:prstDash val="solid"/>
            <a:miter lim="8000"/>
            <a:headEnd type="none" w="sm" len="sm"/>
            <a:tailEnd type="none" w="sm" len="sm"/>
          </a:ln>
        </p:spPr>
      </p:pic>
      <p:sp>
        <p:nvSpPr>
          <p:cNvPr id="2" name="CaixaDeTexto 1">
            <a:extLst>
              <a:ext uri="{FF2B5EF4-FFF2-40B4-BE49-F238E27FC236}">
                <a16:creationId xmlns:a16="http://schemas.microsoft.com/office/drawing/2014/main" id="{8CD95E1D-1A6E-0829-7A02-4B9E65275A0F}"/>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Magnetismo</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Diagrama&#10;&#10;Descrição gerada automaticamente">
            <a:extLst>
              <a:ext uri="{FF2B5EF4-FFF2-40B4-BE49-F238E27FC236}">
                <a16:creationId xmlns:a16="http://schemas.microsoft.com/office/drawing/2014/main" id="{7BED7FA5-0DC7-97DB-8E1A-D136A8F565E3}"/>
              </a:ext>
            </a:extLst>
          </p:cNvPr>
          <p:cNvPicPr>
            <a:picLocks noChangeAspect="1"/>
          </p:cNvPicPr>
          <p:nvPr/>
        </p:nvPicPr>
        <p:blipFill>
          <a:blip r:embed="rId2">
            <a:extLst>
              <a:ext uri="{28A0092B-C50C-407E-A947-70E740481C1C}">
                <a14:useLocalDpi xmlns:a14="http://schemas.microsoft.com/office/drawing/2010/main" val="0"/>
              </a:ext>
            </a:extLst>
          </a:blip>
          <a:srcRect l="15629" r="15629"/>
          <a:stretch/>
        </p:blipFill>
        <p:spPr>
          <a:xfrm>
            <a:off x="0" y="0"/>
            <a:ext cx="3959225" cy="5759450"/>
          </a:xfrm>
          <a:prstGeom prst="rect">
            <a:avLst/>
          </a:prstGeom>
        </p:spPr>
      </p:pic>
      <p:sp>
        <p:nvSpPr>
          <p:cNvPr id="6" name="CaixaDeTexto 5">
            <a:extLst>
              <a:ext uri="{FF2B5EF4-FFF2-40B4-BE49-F238E27FC236}">
                <a16:creationId xmlns:a16="http://schemas.microsoft.com/office/drawing/2014/main" id="{17E4D001-0B33-9B23-8BC2-953362CA3424}"/>
              </a:ext>
            </a:extLst>
          </p:cNvPr>
          <p:cNvSpPr txBox="1"/>
          <p:nvPr/>
        </p:nvSpPr>
        <p:spPr>
          <a:xfrm>
            <a:off x="0" y="579310"/>
            <a:ext cx="3959225" cy="461665"/>
          </a:xfrm>
          <a:prstGeom prst="rect">
            <a:avLst/>
          </a:prstGeom>
          <a:noFill/>
        </p:spPr>
        <p:txBody>
          <a:bodyPr wrap="square" rtlCol="0">
            <a:spAutoFit/>
          </a:bodyPr>
          <a:lstStyle/>
          <a:p>
            <a:pPr algn="ctr"/>
            <a:r>
              <a:rPr lang="pt-BR" sz="2400" b="1" dirty="0">
                <a:solidFill>
                  <a:schemeClr val="bg1"/>
                </a:solidFill>
                <a:highlight>
                  <a:srgbClr val="000000"/>
                </a:highlight>
                <a:latin typeface="Arial" panose="020B0604020202020204" pitchFamily="34" charset="0"/>
                <a:cs typeface="Arial" panose="020B0604020202020204" pitchFamily="34" charset="0"/>
              </a:rPr>
              <a:t>Mecânica</a:t>
            </a:r>
          </a:p>
        </p:txBody>
      </p:sp>
    </p:spTree>
    <p:extLst>
      <p:ext uri="{BB962C8B-B14F-4D97-AF65-F5344CB8AC3E}">
        <p14:creationId xmlns:p14="http://schemas.microsoft.com/office/powerpoint/2010/main" val="40530015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g2d468c2413d_0_30"/>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3" name="Google Shape;93;g2d468c2413d_0_30"/>
          <p:cNvSpPr txBox="1"/>
          <p:nvPr/>
        </p:nvSpPr>
        <p:spPr>
          <a:xfrm>
            <a:off x="179588" y="507476"/>
            <a:ext cx="3600000" cy="37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212" b="1" dirty="0">
                <a:solidFill>
                  <a:schemeClr val="dk1"/>
                </a:solidFill>
                <a:latin typeface="Arial" panose="020B0604020202020204" pitchFamily="34" charset="0"/>
                <a:cs typeface="Arial" panose="020B0604020202020204" pitchFamily="34" charset="0"/>
              </a:rPr>
              <a:t>Por que o pica pau não tem dor de cabeça?</a:t>
            </a:r>
            <a:endParaRPr sz="1212" b="1" dirty="0">
              <a:solidFill>
                <a:schemeClr val="dk1"/>
              </a:solidFill>
              <a:latin typeface="Arial" panose="020B0604020202020204" pitchFamily="34" charset="0"/>
              <a:cs typeface="Arial" panose="020B0604020202020204" pitchFamily="34" charset="0"/>
            </a:endParaRPr>
          </a:p>
        </p:txBody>
      </p:sp>
      <p:sp>
        <p:nvSpPr>
          <p:cNvPr id="94" name="Google Shape;94;g2d468c2413d_0_30"/>
          <p:cNvSpPr txBox="1"/>
          <p:nvPr/>
        </p:nvSpPr>
        <p:spPr>
          <a:xfrm>
            <a:off x="179588" y="2981224"/>
            <a:ext cx="3600000" cy="1825200"/>
          </a:xfrm>
          <a:prstGeom prst="rect">
            <a:avLst/>
          </a:prstGeom>
          <a:noFill/>
          <a:ln>
            <a:noFill/>
          </a:ln>
        </p:spPr>
        <p:txBody>
          <a:bodyPr spcFirstLastPara="1" wrap="square" lIns="91425" tIns="91425" rIns="91425" bIns="91425" anchor="t" anchorCtr="0">
            <a:noAutofit/>
          </a:bodyPr>
          <a:lstStyle/>
          <a:p>
            <a:pPr lvl="0" indent="446088" algn="just" rtl="0">
              <a:lnSpc>
                <a:spcPct val="150000"/>
              </a:lnSpc>
              <a:spcBef>
                <a:spcPts val="0"/>
              </a:spcBef>
              <a:spcAft>
                <a:spcPts val="0"/>
              </a:spcAft>
              <a:buNone/>
            </a:pPr>
            <a:r>
              <a:rPr lang="pt-BR" sz="1000" dirty="0">
                <a:solidFill>
                  <a:schemeClr val="dk1"/>
                </a:solidFill>
                <a:latin typeface="Arial" panose="020B0604020202020204" pitchFamily="34" charset="0"/>
                <a:cs typeface="Arial" panose="020B0604020202020204" pitchFamily="34" charset="0"/>
              </a:rPr>
              <a:t>O pica-pau não tem dor de cabeça ao bicar árvores pois tem uma estrutura no seu crânio que permite que a língua funcione como uma forma de cinto para o cérebro, o que reduz a desaceleração brusca do cérebro. Ainda assim, durante as bicadas, o pica-pau pode sofrer uma desaceleração de até 1.200 g (1200 vezes a força da gravidade), valor que seria fatal para humanos.</a:t>
            </a:r>
            <a:endParaRPr sz="1000" dirty="0">
              <a:solidFill>
                <a:schemeClr val="dk1"/>
              </a:solidFill>
              <a:latin typeface="Arial" panose="020B0604020202020204" pitchFamily="34" charset="0"/>
              <a:cs typeface="Arial" panose="020B0604020202020204" pitchFamily="34" charset="0"/>
            </a:endParaRPr>
          </a:p>
        </p:txBody>
      </p:sp>
      <p:pic>
        <p:nvPicPr>
          <p:cNvPr id="95" name="Google Shape;95;g2d468c2413d_0_30"/>
          <p:cNvPicPr preferRelativeResize="0"/>
          <p:nvPr/>
        </p:nvPicPr>
        <p:blipFill>
          <a:blip r:embed="rId3">
            <a:alphaModFix/>
          </a:blip>
          <a:stretch>
            <a:fillRect/>
          </a:stretch>
        </p:blipFill>
        <p:spPr>
          <a:xfrm>
            <a:off x="629364" y="1003278"/>
            <a:ext cx="2700448" cy="1935325"/>
          </a:xfrm>
          <a:prstGeom prst="rect">
            <a:avLst/>
          </a:prstGeom>
          <a:noFill/>
          <a:ln>
            <a:noFill/>
          </a:ln>
        </p:spPr>
      </p:pic>
      <p:sp>
        <p:nvSpPr>
          <p:cNvPr id="2" name="CaixaDeTexto 1">
            <a:extLst>
              <a:ext uri="{FF2B5EF4-FFF2-40B4-BE49-F238E27FC236}">
                <a16:creationId xmlns:a16="http://schemas.microsoft.com/office/drawing/2014/main" id="{F386E7D1-DB6E-CDFC-C942-7BEC1073C16F}"/>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Mecânica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9250D-3DA9-2327-0C85-6B1AE3E55132}"/>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5C630851-D95D-3E64-B3F9-D688D99872CC}"/>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CFBAC269-F231-878F-828F-85D327320B2E}"/>
              </a:ext>
            </a:extLst>
          </p:cNvPr>
          <p:cNvSpPr txBox="1"/>
          <p:nvPr/>
        </p:nvSpPr>
        <p:spPr>
          <a:xfrm>
            <a:off x="162535" y="382774"/>
            <a:ext cx="3634154" cy="5142113"/>
          </a:xfrm>
          <a:prstGeom prst="rect">
            <a:avLst/>
          </a:prstGeom>
          <a:noFill/>
        </p:spPr>
        <p:txBody>
          <a:bodyPr wrap="square" rtlCol="0">
            <a:spAutoFit/>
          </a:bodyPr>
          <a:lstStyle/>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sentimos choques espontaneamente nos dias secos?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Principais momentos da Eletrodinâmica.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Eletromagnetismo:</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Faraday e a Indução Eletromagnética.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Física Moderna: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Como sabemos que os elétrons têm “spin”?</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foi o experimento de </a:t>
            </a:r>
            <a:r>
              <a:rPr lang="pt-BR" sz="1000" kern="100" dirty="0" err="1">
                <a:solidFill>
                  <a:srgbClr val="000000"/>
                </a:solidFill>
                <a:effectLst/>
                <a:latin typeface="Arial" panose="020B0604020202020204" pitchFamily="34" charset="0"/>
                <a:ea typeface="Calibri" panose="020F0502020204030204" pitchFamily="34" charset="0"/>
                <a:cs typeface="Calibri" panose="020F0502020204030204" pitchFamily="34" charset="0"/>
              </a:rPr>
              <a:t>Michelson</a:t>
            </a: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-Morley?</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A descoberta do Neutrino.</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Fluidos: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navios boiam se são feitos de metais?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as coisas flutuam?</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Como se formam as bolhas de sabão?</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as pipas conseguem voar?</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Viscosidade?</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58468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1">
          <a:extLst>
            <a:ext uri="{FF2B5EF4-FFF2-40B4-BE49-F238E27FC236}">
              <a16:creationId xmlns:a16="http://schemas.microsoft.com/office/drawing/2014/main" id="{34B03FB4-EE8A-B2AD-005B-525FD7CD2721}"/>
            </a:ext>
          </a:extLst>
        </p:cNvPr>
        <p:cNvGrpSpPr/>
        <p:nvPr/>
      </p:nvGrpSpPr>
      <p:grpSpPr>
        <a:xfrm>
          <a:off x="0" y="0"/>
          <a:ext cx="0" cy="0"/>
          <a:chOff x="0" y="0"/>
          <a:chExt cx="0" cy="0"/>
        </a:xfrm>
      </p:grpSpPr>
      <p:sp>
        <p:nvSpPr>
          <p:cNvPr id="112" name="Google Shape;112;p16">
            <a:extLst>
              <a:ext uri="{FF2B5EF4-FFF2-40B4-BE49-F238E27FC236}">
                <a16:creationId xmlns:a16="http://schemas.microsoft.com/office/drawing/2014/main" id="{A496AF07-F4A2-8459-F428-C75F076475F8}"/>
              </a:ext>
            </a:extLst>
          </p:cNvPr>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Google Shape;159;p20">
            <a:extLst>
              <a:ext uri="{FF2B5EF4-FFF2-40B4-BE49-F238E27FC236}">
                <a16:creationId xmlns:a16="http://schemas.microsoft.com/office/drawing/2014/main" id="{7D55C503-3466-D607-5B54-86182A9753DE}"/>
              </a:ext>
            </a:extLst>
          </p:cNvPr>
          <p:cNvSpPr txBox="1"/>
          <p:nvPr/>
        </p:nvSpPr>
        <p:spPr>
          <a:xfrm>
            <a:off x="154675" y="446163"/>
            <a:ext cx="360000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200" b="1" i="0" u="none" strike="noStrike" cap="none" dirty="0">
                <a:solidFill>
                  <a:srgbClr val="000000"/>
                </a:solidFill>
                <a:latin typeface="Arial"/>
                <a:ea typeface="Arial"/>
                <a:cs typeface="Arial"/>
                <a:sym typeface="Arial"/>
              </a:rPr>
              <a:t>Como funciona os freios ABS?</a:t>
            </a:r>
            <a:endParaRPr sz="1200" b="1" i="0" u="none" strike="noStrike" cap="none" dirty="0">
              <a:solidFill>
                <a:srgbClr val="FF0000"/>
              </a:solidFill>
              <a:latin typeface="Arial"/>
              <a:ea typeface="Arial"/>
              <a:cs typeface="Arial"/>
              <a:sym typeface="Arial"/>
            </a:endParaRPr>
          </a:p>
        </p:txBody>
      </p:sp>
      <p:sp>
        <p:nvSpPr>
          <p:cNvPr id="3" name="Google Shape;160;p20">
            <a:extLst>
              <a:ext uri="{FF2B5EF4-FFF2-40B4-BE49-F238E27FC236}">
                <a16:creationId xmlns:a16="http://schemas.microsoft.com/office/drawing/2014/main" id="{D0720202-B668-8441-8DB1-4CD42BB73AAD}"/>
              </a:ext>
            </a:extLst>
          </p:cNvPr>
          <p:cNvSpPr txBox="1"/>
          <p:nvPr/>
        </p:nvSpPr>
        <p:spPr>
          <a:xfrm>
            <a:off x="179612" y="2337869"/>
            <a:ext cx="3575063" cy="3093114"/>
          </a:xfrm>
          <a:prstGeom prst="rect">
            <a:avLst/>
          </a:prstGeom>
          <a:noFill/>
          <a:ln>
            <a:noFill/>
          </a:ln>
        </p:spPr>
        <p:txBody>
          <a:bodyPr spcFirstLastPara="1" wrap="square" lIns="91425" tIns="45700" rIns="91425" bIns="45700" anchor="t" anchorCtr="0">
            <a:spAutoFit/>
          </a:bodyPr>
          <a:lstStyle/>
          <a:p>
            <a:pPr marR="0" lvl="0" indent="447675" algn="just" rtl="0">
              <a:lnSpc>
                <a:spcPct val="130000"/>
              </a:lnSpc>
              <a:spcBef>
                <a:spcPts val="0"/>
              </a:spcBef>
              <a:spcAft>
                <a:spcPts val="0"/>
              </a:spcAft>
              <a:buNone/>
            </a:pPr>
            <a:r>
              <a:rPr lang="pt-BR" sz="1000" b="0" i="0" u="none" strike="noStrike" cap="none" dirty="0">
                <a:solidFill>
                  <a:schemeClr val="dk1"/>
                </a:solidFill>
                <a:latin typeface="Arial"/>
                <a:ea typeface="Arial"/>
                <a:cs typeface="Arial"/>
                <a:sym typeface="Arial"/>
              </a:rPr>
              <a:t>O freio ABS (</a:t>
            </a:r>
            <a:r>
              <a:rPr lang="pt-BR" sz="1000" b="0" i="0" u="none" strike="noStrike" cap="none" dirty="0" err="1">
                <a:solidFill>
                  <a:schemeClr val="dk1"/>
                </a:solidFill>
                <a:latin typeface="Arial"/>
                <a:ea typeface="Arial"/>
                <a:cs typeface="Arial"/>
                <a:sym typeface="Arial"/>
              </a:rPr>
              <a:t>Anti-Lock</a:t>
            </a:r>
            <a:r>
              <a:rPr lang="pt-BR" sz="1000" b="0" i="0" u="none" strike="noStrike" cap="none" dirty="0">
                <a:solidFill>
                  <a:schemeClr val="dk1"/>
                </a:solidFill>
                <a:latin typeface="Arial"/>
                <a:ea typeface="Arial"/>
                <a:cs typeface="Arial"/>
                <a:sym typeface="Arial"/>
              </a:rPr>
              <a:t> </a:t>
            </a:r>
            <a:r>
              <a:rPr lang="pt-BR" sz="1000" b="0" i="0" u="none" strike="noStrike" cap="none" dirty="0" err="1">
                <a:solidFill>
                  <a:schemeClr val="dk1"/>
                </a:solidFill>
                <a:latin typeface="Arial"/>
                <a:ea typeface="Arial"/>
                <a:cs typeface="Arial"/>
                <a:sym typeface="Arial"/>
              </a:rPr>
              <a:t>Braking</a:t>
            </a:r>
            <a:r>
              <a:rPr lang="pt-BR" sz="1000" b="0" i="0" u="none" strike="noStrike" cap="none" dirty="0">
                <a:solidFill>
                  <a:schemeClr val="dk1"/>
                </a:solidFill>
                <a:latin typeface="Arial"/>
                <a:ea typeface="Arial"/>
                <a:cs typeface="Arial"/>
                <a:sym typeface="Arial"/>
              </a:rPr>
              <a:t> System ou traduzindo, Sistema de Freios Antibloqueio) é um dispositivo que aumenta a segurança dos veículos durante a frenagem. Ele evita que as rodas travem completamente quando o motorista pisa no freio com força, especialmente em superfícies escorregadias. Isso é importante porque, quando as rodas travam, o atrito entre os pneus e o solo diminui, resultando em um atrito menos eficaz.</a:t>
            </a:r>
            <a:endParaRPr dirty="0"/>
          </a:p>
          <a:p>
            <a:pPr marR="0" lvl="0" indent="447675" algn="just" rtl="0">
              <a:lnSpc>
                <a:spcPct val="130000"/>
              </a:lnSpc>
              <a:spcBef>
                <a:spcPts val="0"/>
              </a:spcBef>
              <a:spcAft>
                <a:spcPts val="0"/>
              </a:spcAft>
              <a:buNone/>
            </a:pPr>
            <a:r>
              <a:rPr lang="pt-BR" sz="1000" b="0" i="0" u="none" strike="noStrike" cap="none" dirty="0">
                <a:solidFill>
                  <a:schemeClr val="dk1"/>
                </a:solidFill>
                <a:latin typeface="Arial"/>
                <a:ea typeface="Arial"/>
                <a:cs typeface="Arial"/>
                <a:sym typeface="Arial"/>
              </a:rPr>
              <a:t>O funcionamento do ABS se baseia no monitoramento da rotação das rodas. Quando o sistema detecta que uma roda está prestes a travar, ele ajusta automaticamente a pressão aplicada nos freios. Isso permite que as rodas continuem girando, mantendo o atrito estático entre os pneus e a superfície, que é mais forte e eficaz para parar o veículo. </a:t>
            </a:r>
            <a:endParaRPr dirty="0"/>
          </a:p>
        </p:txBody>
      </p:sp>
      <p:pic>
        <p:nvPicPr>
          <p:cNvPr id="1026" name="Picture 2" descr="Disco, a tambor e ABS: entenda os tipos de freio de carro e qual é mais  seguro">
            <a:extLst>
              <a:ext uri="{FF2B5EF4-FFF2-40B4-BE49-F238E27FC236}">
                <a16:creationId xmlns:a16="http://schemas.microsoft.com/office/drawing/2014/main" id="{31D7F177-B835-3111-7FC1-0E28F1F14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622" y="786550"/>
            <a:ext cx="1981878" cy="1485216"/>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0F0101E4-BF45-BCB1-AB3C-BC27DCF226A0}"/>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Mecânica</a:t>
            </a:r>
          </a:p>
        </p:txBody>
      </p:sp>
    </p:spTree>
    <p:extLst>
      <p:ext uri="{BB962C8B-B14F-4D97-AF65-F5344CB8AC3E}">
        <p14:creationId xmlns:p14="http://schemas.microsoft.com/office/powerpoint/2010/main" val="40045753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6D0AF71B-A91F-B2FC-4486-CE486BAA81BE}"/>
              </a:ext>
            </a:extLst>
          </p:cNvPr>
          <p:cNvSpPr txBox="1"/>
          <p:nvPr/>
        </p:nvSpPr>
        <p:spPr>
          <a:xfrm>
            <a:off x="179611" y="474451"/>
            <a:ext cx="3600000" cy="461665"/>
          </a:xfrm>
          <a:prstGeom prst="rect">
            <a:avLst/>
          </a:prstGeom>
          <a:noFill/>
        </p:spPr>
        <p:txBody>
          <a:bodyPr wrap="square">
            <a:spAutoFit/>
          </a:bodyPr>
          <a:lstStyle/>
          <a:p>
            <a:pPr algn="ctr"/>
            <a:r>
              <a:rPr lang="pt-BR" sz="1200" b="1" dirty="0">
                <a:latin typeface="Arial" panose="020B0604020202020204" pitchFamily="34" charset="0"/>
                <a:cs typeface="Arial" panose="020B0604020202020204" pitchFamily="34" charset="0"/>
              </a:rPr>
              <a:t>Porque meu café cai quando eu ando,</a:t>
            </a:r>
          </a:p>
          <a:p>
            <a:pPr algn="ctr"/>
            <a:r>
              <a:rPr lang="pt-BR" sz="1200" b="1" dirty="0">
                <a:latin typeface="Arial" panose="020B0604020202020204" pitchFamily="34" charset="0"/>
                <a:cs typeface="Arial" panose="020B0604020202020204" pitchFamily="34" charset="0"/>
              </a:rPr>
              <a:t>mesmo sem balançar o copo?</a:t>
            </a:r>
          </a:p>
        </p:txBody>
      </p:sp>
      <p:pic>
        <p:nvPicPr>
          <p:cNvPr id="3076" name="Picture 4" descr="Coffee splash out cup: 37.262 fotos e imagens stock livres de direitos |  Shutterstock">
            <a:extLst>
              <a:ext uri="{FF2B5EF4-FFF2-40B4-BE49-F238E27FC236}">
                <a16:creationId xmlns:a16="http://schemas.microsoft.com/office/drawing/2014/main" id="{F9B66C5A-9A63-C02D-8005-C04FB812D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454" y="1027793"/>
            <a:ext cx="1642315" cy="1642315"/>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D4902C65-0354-0E35-7CB0-E268BBFA60BB}"/>
              </a:ext>
            </a:extLst>
          </p:cNvPr>
          <p:cNvSpPr txBox="1"/>
          <p:nvPr/>
        </p:nvSpPr>
        <p:spPr>
          <a:xfrm>
            <a:off x="179611" y="2761785"/>
            <a:ext cx="3600000" cy="2141292"/>
          </a:xfrm>
          <a:prstGeom prst="rect">
            <a:avLst/>
          </a:prstGeom>
          <a:noFill/>
        </p:spPr>
        <p:txBody>
          <a:bodyPr wrap="square" rtlCol="0">
            <a:spAutoFit/>
          </a:bodyPr>
          <a:lstStyle/>
          <a:p>
            <a:pPr algn="just">
              <a:lnSpc>
                <a:spcPct val="150000"/>
              </a:lnSpc>
            </a:pPr>
            <a:r>
              <a:rPr lang="pt-BR" sz="1000" dirty="0">
                <a:latin typeface="Arial" panose="020B0604020202020204" pitchFamily="34" charset="0"/>
                <a:cs typeface="Arial" panose="020B0604020202020204" pitchFamily="34" charset="0"/>
              </a:rPr>
              <a:t>	Quando você anda com o copo, cria pequenas oscilações no líquido, que se movem de acordo com seus passos. Se o ritmo dos seus passos (a frequência com que você anda) coincidir com a frequência natural de oscilação do líquido no copo, essas pequenas ondas se somam e amplificam o movimento do líquido. Isso é chamado de ressonância. Significa que você está "empurrando" o líquido no ritmo certo para que as oscilações fiquem cada vez maiores.</a:t>
            </a:r>
          </a:p>
        </p:txBody>
      </p:sp>
      <p:sp>
        <p:nvSpPr>
          <p:cNvPr id="6" name="CaixaDeTexto 5">
            <a:extLst>
              <a:ext uri="{FF2B5EF4-FFF2-40B4-BE49-F238E27FC236}">
                <a16:creationId xmlns:a16="http://schemas.microsoft.com/office/drawing/2014/main" id="{239BBDC4-9D44-1094-680D-D75BB2494E43}"/>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Mecânica</a:t>
            </a:r>
          </a:p>
        </p:txBody>
      </p:sp>
    </p:spTree>
    <p:extLst>
      <p:ext uri="{BB962C8B-B14F-4D97-AF65-F5344CB8AC3E}">
        <p14:creationId xmlns:p14="http://schemas.microsoft.com/office/powerpoint/2010/main" val="13787385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pt-BR" dirty="0"/>
          </a:p>
        </p:txBody>
      </p:sp>
      <p:sp>
        <p:nvSpPr>
          <p:cNvPr id="4" name="CaixaDeTexto 3">
            <a:extLst>
              <a:ext uri="{FF2B5EF4-FFF2-40B4-BE49-F238E27FC236}">
                <a16:creationId xmlns:a16="http://schemas.microsoft.com/office/drawing/2014/main" id="{6D0AF71B-A91F-B2FC-4486-CE486BAA81BE}"/>
              </a:ext>
            </a:extLst>
          </p:cNvPr>
          <p:cNvSpPr txBox="1"/>
          <p:nvPr/>
        </p:nvSpPr>
        <p:spPr>
          <a:xfrm>
            <a:off x="179612" y="474451"/>
            <a:ext cx="3599999" cy="276999"/>
          </a:xfrm>
          <a:prstGeom prst="rect">
            <a:avLst/>
          </a:prstGeom>
          <a:noFill/>
        </p:spPr>
        <p:txBody>
          <a:bodyPr wrap="square">
            <a:spAutoFit/>
          </a:bodyPr>
          <a:lstStyle/>
          <a:p>
            <a:pPr algn="ctr"/>
            <a:r>
              <a:rPr lang="pt-BR" sz="1200" b="1" dirty="0">
                <a:latin typeface="Arial" panose="020B0604020202020204" pitchFamily="34" charset="0"/>
                <a:cs typeface="Arial" panose="020B0604020202020204" pitchFamily="34" charset="0"/>
              </a:rPr>
              <a:t>O que é a Força Centrípeta?</a:t>
            </a:r>
          </a:p>
        </p:txBody>
      </p:sp>
      <p:sp>
        <p:nvSpPr>
          <p:cNvPr id="2" name="CaixaDeTexto 1">
            <a:extLst>
              <a:ext uri="{FF2B5EF4-FFF2-40B4-BE49-F238E27FC236}">
                <a16:creationId xmlns:a16="http://schemas.microsoft.com/office/drawing/2014/main" id="{D4902C65-0354-0E35-7CB0-E268BBFA60BB}"/>
              </a:ext>
            </a:extLst>
          </p:cNvPr>
          <p:cNvSpPr txBox="1"/>
          <p:nvPr/>
        </p:nvSpPr>
        <p:spPr>
          <a:xfrm>
            <a:off x="179612" y="2541370"/>
            <a:ext cx="3600000" cy="2602957"/>
          </a:xfrm>
          <a:prstGeom prst="rect">
            <a:avLst/>
          </a:prstGeom>
          <a:noFill/>
        </p:spPr>
        <p:txBody>
          <a:bodyPr wrap="square" rtlCol="0">
            <a:spAutoFit/>
          </a:bodyPr>
          <a:lstStyle/>
          <a:p>
            <a:pPr algn="just">
              <a:lnSpc>
                <a:spcPct val="150000"/>
              </a:lnSpc>
            </a:pPr>
            <a:r>
              <a:rPr lang="pt-BR" sz="1000" dirty="0">
                <a:latin typeface="Arial" panose="020B0604020202020204" pitchFamily="34" charset="0"/>
                <a:cs typeface="Arial" panose="020B0604020202020204" pitchFamily="34" charset="0"/>
              </a:rPr>
              <a:t>	Ela é a responsável por manter um objeto se movendo em uma trajetória circular. Ela sempre "puxa" o objeto em direção ao centro dessa trajetória, impedindo que ele siga em linha reta. Imagine girar uma pedra amarrada em uma corda: a corda faz o papel da força centrípeta, mantendo a pedra girando em círculo. Sem essa força, de acordo com a primeira lei de Newton, o objeto seguiria em linha reta. </a:t>
            </a:r>
          </a:p>
          <a:p>
            <a:pPr algn="just">
              <a:lnSpc>
                <a:spcPct val="150000"/>
              </a:lnSpc>
            </a:pPr>
            <a:r>
              <a:rPr lang="pt-BR" sz="1000" dirty="0">
                <a:latin typeface="Arial" panose="020B0604020202020204" pitchFamily="34" charset="0"/>
                <a:cs typeface="Arial" panose="020B0604020202020204" pitchFamily="34" charset="0"/>
              </a:rPr>
              <a:t>	Por exemplo, a força centrípeta não muda a velocidade de um carro, mas sim a sua direção, mantendo-o na curva. </a:t>
            </a:r>
          </a:p>
        </p:txBody>
      </p:sp>
      <p:sp>
        <p:nvSpPr>
          <p:cNvPr id="7" name="AutoShape 4" descr="Lesson Explainer: Centripetal Force | Nagwa">
            <a:extLst>
              <a:ext uri="{FF2B5EF4-FFF2-40B4-BE49-F238E27FC236}">
                <a16:creationId xmlns:a16="http://schemas.microsoft.com/office/drawing/2014/main" id="{D11B3A85-FF4D-B4A6-B3F0-3466422BF524}"/>
              </a:ext>
            </a:extLst>
          </p:cNvPr>
          <p:cNvSpPr>
            <a:spLocks noChangeAspect="1" noChangeArrowheads="1"/>
          </p:cNvSpPr>
          <p:nvPr/>
        </p:nvSpPr>
        <p:spPr bwMode="auto">
          <a:xfrm>
            <a:off x="1979613" y="1508369"/>
            <a:ext cx="1676156" cy="167615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0" name="AutoShape 10">
            <a:extLst>
              <a:ext uri="{FF2B5EF4-FFF2-40B4-BE49-F238E27FC236}">
                <a16:creationId xmlns:a16="http://schemas.microsoft.com/office/drawing/2014/main" id="{E4AC044B-47D7-BD8E-D45A-FF6F19931DA5}"/>
              </a:ext>
            </a:extLst>
          </p:cNvPr>
          <p:cNvSpPr>
            <a:spLocks noChangeAspect="1" noChangeArrowheads="1"/>
          </p:cNvSpPr>
          <p:nvPr/>
        </p:nvSpPr>
        <p:spPr bwMode="auto">
          <a:xfrm>
            <a:off x="2284413" y="3184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1" name="AutoShape 12">
            <a:extLst>
              <a:ext uri="{FF2B5EF4-FFF2-40B4-BE49-F238E27FC236}">
                <a16:creationId xmlns:a16="http://schemas.microsoft.com/office/drawing/2014/main" id="{6CBCDE2B-7FD4-B27B-77E4-08036EF0AAE8}"/>
              </a:ext>
            </a:extLst>
          </p:cNvPr>
          <p:cNvSpPr>
            <a:spLocks noChangeAspect="1" noChangeArrowheads="1"/>
          </p:cNvSpPr>
          <p:nvPr/>
        </p:nvSpPr>
        <p:spPr bwMode="auto">
          <a:xfrm>
            <a:off x="2436813" y="33369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3086" name="Picture 14" descr="Força Centrípeta: o que é, fórmulas e exemplos - Toda Matéria">
            <a:extLst>
              <a:ext uri="{FF2B5EF4-FFF2-40B4-BE49-F238E27FC236}">
                <a16:creationId xmlns:a16="http://schemas.microsoft.com/office/drawing/2014/main" id="{F37211C1-7156-2004-F236-BDF35E260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935" y="797843"/>
            <a:ext cx="1757352" cy="1777082"/>
          </a:xfrm>
          <a:prstGeom prst="rect">
            <a:avLst/>
          </a:prstGeom>
          <a:noFill/>
          <a:extLst>
            <a:ext uri="{909E8E84-426E-40DD-AFC4-6F175D3DCCD1}">
              <a14:hiddenFill xmlns:a14="http://schemas.microsoft.com/office/drawing/2010/main">
                <a:solidFill>
                  <a:srgbClr val="FFFFFF"/>
                </a:solidFill>
              </a14:hiddenFill>
            </a:ext>
          </a:extLst>
        </p:spPr>
      </p:pic>
      <p:sp>
        <p:nvSpPr>
          <p:cNvPr id="13" name="Retângulo 12">
            <a:extLst>
              <a:ext uri="{FF2B5EF4-FFF2-40B4-BE49-F238E27FC236}">
                <a16:creationId xmlns:a16="http://schemas.microsoft.com/office/drawing/2014/main" id="{29E89B7C-DE52-D65C-9B53-04B52ABC9CE7}"/>
              </a:ext>
            </a:extLst>
          </p:cNvPr>
          <p:cNvSpPr/>
          <p:nvPr/>
        </p:nvSpPr>
        <p:spPr>
          <a:xfrm>
            <a:off x="859692" y="2198656"/>
            <a:ext cx="560319" cy="2769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a:extLst>
              <a:ext uri="{FF2B5EF4-FFF2-40B4-BE49-F238E27FC236}">
                <a16:creationId xmlns:a16="http://schemas.microsoft.com/office/drawing/2014/main" id="{6BE8D628-372B-F8B0-17E8-52BC309A0527}"/>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Mecânica</a:t>
            </a:r>
          </a:p>
        </p:txBody>
      </p:sp>
    </p:spTree>
    <p:extLst>
      <p:ext uri="{BB962C8B-B14F-4D97-AF65-F5344CB8AC3E}">
        <p14:creationId xmlns:p14="http://schemas.microsoft.com/office/powerpoint/2010/main" val="30846281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5"/>
          <p:cNvSpPr/>
          <p:nvPr/>
        </p:nvSpPr>
        <p:spPr>
          <a:xfrm>
            <a:off x="179612" y="382774"/>
            <a:ext cx="3600000" cy="519695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3" name="Google Shape;103;p15"/>
          <p:cNvSpPr txBox="1"/>
          <p:nvPr/>
        </p:nvSpPr>
        <p:spPr>
          <a:xfrm>
            <a:off x="179612" y="443888"/>
            <a:ext cx="3600000"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200" b="1" dirty="0">
                <a:solidFill>
                  <a:schemeClr val="dk1"/>
                </a:solidFill>
                <a:latin typeface="Arial" panose="020B0604020202020204" pitchFamily="34" charset="0"/>
                <a:cs typeface="Arial" panose="020B0604020202020204" pitchFamily="34" charset="0"/>
              </a:rPr>
              <a:t>Por que o carro aquaplana na chuva?</a:t>
            </a:r>
            <a:endParaRPr sz="1200" b="1" dirty="0">
              <a:solidFill>
                <a:schemeClr val="dk1"/>
              </a:solidFill>
              <a:latin typeface="Arial" panose="020B0604020202020204" pitchFamily="34" charset="0"/>
              <a:ea typeface="Calibri"/>
              <a:cs typeface="Arial" panose="020B0604020202020204" pitchFamily="34" charset="0"/>
              <a:sym typeface="Calibri"/>
            </a:endParaRPr>
          </a:p>
        </p:txBody>
      </p:sp>
      <p:pic>
        <p:nvPicPr>
          <p:cNvPr id="104" name="Google Shape;104;p15"/>
          <p:cNvPicPr preferRelativeResize="0"/>
          <p:nvPr/>
        </p:nvPicPr>
        <p:blipFill>
          <a:blip r:embed="rId3">
            <a:alphaModFix/>
          </a:blip>
          <a:stretch>
            <a:fillRect/>
          </a:stretch>
        </p:blipFill>
        <p:spPr>
          <a:xfrm>
            <a:off x="450112" y="973962"/>
            <a:ext cx="3058975" cy="1972500"/>
          </a:xfrm>
          <a:prstGeom prst="rect">
            <a:avLst/>
          </a:prstGeom>
          <a:noFill/>
          <a:ln>
            <a:noFill/>
          </a:ln>
        </p:spPr>
      </p:pic>
      <p:sp>
        <p:nvSpPr>
          <p:cNvPr id="105" name="Google Shape;105;p15"/>
          <p:cNvSpPr txBox="1"/>
          <p:nvPr/>
        </p:nvSpPr>
        <p:spPr>
          <a:xfrm>
            <a:off x="179612" y="3122536"/>
            <a:ext cx="3600000" cy="1569630"/>
          </a:xfrm>
          <a:prstGeom prst="rect">
            <a:avLst/>
          </a:prstGeom>
          <a:noFill/>
          <a:ln>
            <a:noFill/>
          </a:ln>
        </p:spPr>
        <p:txBody>
          <a:bodyPr spcFirstLastPara="1" wrap="square" lIns="91425" tIns="91425" rIns="91425" bIns="91425" anchor="t" anchorCtr="0">
            <a:spAutoFit/>
          </a:bodyPr>
          <a:lstStyle/>
          <a:p>
            <a:pPr marL="0" lvl="0" indent="457200" algn="just" rtl="0">
              <a:lnSpc>
                <a:spcPct val="150000"/>
              </a:lnSpc>
              <a:spcBef>
                <a:spcPts val="0"/>
              </a:spcBef>
              <a:spcAft>
                <a:spcPts val="0"/>
              </a:spcAft>
              <a:buNone/>
            </a:pPr>
            <a:r>
              <a:rPr lang="pt-BR" sz="1000" dirty="0">
                <a:solidFill>
                  <a:schemeClr val="dk1"/>
                </a:solidFill>
                <a:latin typeface="Arial" panose="020B0604020202020204" pitchFamily="34" charset="0"/>
                <a:cs typeface="Arial" panose="020B0604020202020204" pitchFamily="34" charset="0"/>
              </a:rPr>
              <a:t>A aquaplanagem ocorre quando os pneus não conseguem drenar toda a água entre eles e o asfalto e com isso, forma uma camada de água que faz o carro perder o contato com o asfalto. Isso diminui a aderência e torna difícil controlar o veículo. Pneus bem calibrados e em bom estado ajudam a prevenir esse efeito.</a:t>
            </a:r>
            <a:endParaRPr sz="1000" dirty="0">
              <a:solidFill>
                <a:schemeClr val="dk1"/>
              </a:solidFill>
              <a:latin typeface="Arial" panose="020B0604020202020204" pitchFamily="34" charset="0"/>
              <a:ea typeface="Calibri"/>
              <a:cs typeface="Arial" panose="020B0604020202020204" pitchFamily="34" charset="0"/>
              <a:sym typeface="Calibri"/>
            </a:endParaRPr>
          </a:p>
        </p:txBody>
      </p:sp>
      <p:sp>
        <p:nvSpPr>
          <p:cNvPr id="2" name="CaixaDeTexto 1">
            <a:extLst>
              <a:ext uri="{FF2B5EF4-FFF2-40B4-BE49-F238E27FC236}">
                <a16:creationId xmlns:a16="http://schemas.microsoft.com/office/drawing/2014/main" id="{FF160538-A0F1-C98B-A887-15193587F627}"/>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Mecânica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6"/>
          <p:cNvSpPr/>
          <p:nvPr/>
        </p:nvSpPr>
        <p:spPr>
          <a:xfrm>
            <a:off x="179612" y="382774"/>
            <a:ext cx="3600000" cy="519695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1" name="Google Shape;111;p16"/>
          <p:cNvSpPr txBox="1"/>
          <p:nvPr/>
        </p:nvSpPr>
        <p:spPr>
          <a:xfrm>
            <a:off x="187400" y="506369"/>
            <a:ext cx="36000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200" b="1" dirty="0">
                <a:solidFill>
                  <a:schemeClr val="dk1"/>
                </a:solidFill>
                <a:latin typeface="Arial" panose="020B0604020202020204" pitchFamily="34" charset="0"/>
                <a:cs typeface="Arial" panose="020B0604020202020204" pitchFamily="34" charset="0"/>
              </a:rPr>
              <a:t>Como o skate se move ao empurrar com os pés?</a:t>
            </a:r>
            <a:endParaRPr sz="1200" b="1" dirty="0">
              <a:solidFill>
                <a:schemeClr val="dk1"/>
              </a:solidFill>
              <a:latin typeface="Arial" panose="020B0604020202020204" pitchFamily="34" charset="0"/>
              <a:ea typeface="Calibri"/>
              <a:cs typeface="Arial" panose="020B0604020202020204" pitchFamily="34" charset="0"/>
              <a:sym typeface="Calibri"/>
            </a:endParaRPr>
          </a:p>
        </p:txBody>
      </p:sp>
      <p:pic>
        <p:nvPicPr>
          <p:cNvPr id="112" name="Google Shape;112;p16"/>
          <p:cNvPicPr preferRelativeResize="0"/>
          <p:nvPr/>
        </p:nvPicPr>
        <p:blipFill>
          <a:blip r:embed="rId3">
            <a:alphaModFix/>
          </a:blip>
          <a:stretch>
            <a:fillRect/>
          </a:stretch>
        </p:blipFill>
        <p:spPr>
          <a:xfrm>
            <a:off x="490525" y="1060337"/>
            <a:ext cx="2993750" cy="1983600"/>
          </a:xfrm>
          <a:prstGeom prst="rect">
            <a:avLst/>
          </a:prstGeom>
          <a:noFill/>
          <a:ln>
            <a:noFill/>
          </a:ln>
        </p:spPr>
      </p:pic>
      <p:sp>
        <p:nvSpPr>
          <p:cNvPr id="113" name="Google Shape;113;p16"/>
          <p:cNvSpPr txBox="1"/>
          <p:nvPr/>
        </p:nvSpPr>
        <p:spPr>
          <a:xfrm>
            <a:off x="609000" y="4045525"/>
            <a:ext cx="3366900" cy="37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12">
              <a:solidFill>
                <a:schemeClr val="dk1"/>
              </a:solidFill>
              <a:latin typeface="Calibri"/>
              <a:ea typeface="Calibri"/>
              <a:cs typeface="Calibri"/>
              <a:sym typeface="Calibri"/>
            </a:endParaRPr>
          </a:p>
        </p:txBody>
      </p:sp>
      <p:sp>
        <p:nvSpPr>
          <p:cNvPr id="114" name="Google Shape;114;p16"/>
          <p:cNvSpPr txBox="1"/>
          <p:nvPr/>
        </p:nvSpPr>
        <p:spPr>
          <a:xfrm>
            <a:off x="187400" y="3091072"/>
            <a:ext cx="3584400" cy="1800463"/>
          </a:xfrm>
          <a:prstGeom prst="rect">
            <a:avLst/>
          </a:prstGeom>
          <a:noFill/>
          <a:ln>
            <a:noFill/>
          </a:ln>
        </p:spPr>
        <p:txBody>
          <a:bodyPr spcFirstLastPara="1" wrap="square" lIns="91425" tIns="91425" rIns="91425" bIns="91425" anchor="t" anchorCtr="0">
            <a:spAutoFit/>
          </a:bodyPr>
          <a:lstStyle/>
          <a:p>
            <a:pPr marL="0" lvl="0" indent="457200" algn="just" rtl="0">
              <a:lnSpc>
                <a:spcPct val="150000"/>
              </a:lnSpc>
              <a:spcBef>
                <a:spcPts val="0"/>
              </a:spcBef>
              <a:spcAft>
                <a:spcPts val="0"/>
              </a:spcAft>
              <a:buNone/>
            </a:pPr>
            <a:r>
              <a:rPr lang="pt-BR" sz="1000" dirty="0">
                <a:solidFill>
                  <a:schemeClr val="dk1"/>
                </a:solidFill>
                <a:latin typeface="Arial" panose="020B0604020202020204" pitchFamily="34" charset="0"/>
                <a:cs typeface="Arial" panose="020B0604020202020204" pitchFamily="34" charset="0"/>
              </a:rPr>
              <a:t>O movimento do skate ocorre graças à Terceira Lei de Newton, que afirma que para toda ação, há uma reação de igual intensidade, mas em sentido oposto. Quando o skatista empurra o chão para trás com o pé, ele exerce uma força sobre o solo. O solo, por sua vez, exerce uma força de reação sobre o skatista, impulsionando-o para frente, fazendo o skate se mover.</a:t>
            </a:r>
            <a:endParaRPr sz="1000" dirty="0">
              <a:solidFill>
                <a:schemeClr val="dk1"/>
              </a:solidFill>
              <a:latin typeface="Arial" panose="020B0604020202020204" pitchFamily="34" charset="0"/>
              <a:ea typeface="Calibri"/>
              <a:cs typeface="Arial" panose="020B0604020202020204" pitchFamily="34" charset="0"/>
              <a:sym typeface="Calibri"/>
            </a:endParaRPr>
          </a:p>
        </p:txBody>
      </p:sp>
      <p:sp>
        <p:nvSpPr>
          <p:cNvPr id="2" name="CaixaDeTexto 1">
            <a:extLst>
              <a:ext uri="{FF2B5EF4-FFF2-40B4-BE49-F238E27FC236}">
                <a16:creationId xmlns:a16="http://schemas.microsoft.com/office/drawing/2014/main" id="{AE32B608-C5E3-60F4-99B1-CD71B8B53CCB}"/>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Mecânica</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5"/>
          <p:cNvSpPr/>
          <p:nvPr/>
        </p:nvSpPr>
        <p:spPr>
          <a:xfrm>
            <a:off x="179612" y="382774"/>
            <a:ext cx="3600000" cy="519695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3" name="Google Shape;103;p15"/>
          <p:cNvSpPr txBox="1"/>
          <p:nvPr/>
        </p:nvSpPr>
        <p:spPr>
          <a:xfrm>
            <a:off x="179600" y="498582"/>
            <a:ext cx="3600000"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200" b="1" dirty="0">
                <a:solidFill>
                  <a:schemeClr val="dk1"/>
                </a:solidFill>
                <a:latin typeface="Arial" panose="020B0604020202020204" pitchFamily="34" charset="0"/>
                <a:ea typeface="Calibri"/>
                <a:cs typeface="Arial" panose="020B0604020202020204" pitchFamily="34" charset="0"/>
                <a:sym typeface="Calibri"/>
              </a:rPr>
              <a:t>Galileu e a verdade sobre a queda dos corpos</a:t>
            </a:r>
            <a:endParaRPr sz="1200" b="1" dirty="0">
              <a:solidFill>
                <a:schemeClr val="dk1"/>
              </a:solidFill>
              <a:latin typeface="Arial" panose="020B0604020202020204" pitchFamily="34" charset="0"/>
              <a:ea typeface="Calibri"/>
              <a:cs typeface="Arial" panose="020B0604020202020204" pitchFamily="34" charset="0"/>
              <a:sym typeface="Calibri"/>
            </a:endParaRPr>
          </a:p>
        </p:txBody>
      </p:sp>
      <p:sp>
        <p:nvSpPr>
          <p:cNvPr id="105" name="Google Shape;105;p15"/>
          <p:cNvSpPr txBox="1"/>
          <p:nvPr/>
        </p:nvSpPr>
        <p:spPr>
          <a:xfrm>
            <a:off x="179600" y="2606525"/>
            <a:ext cx="3600000" cy="2031295"/>
          </a:xfrm>
          <a:prstGeom prst="rect">
            <a:avLst/>
          </a:prstGeom>
          <a:noFill/>
          <a:ln>
            <a:noFill/>
          </a:ln>
        </p:spPr>
        <p:txBody>
          <a:bodyPr spcFirstLastPara="1" wrap="square" lIns="91425" tIns="91425" rIns="91425" bIns="91425" anchor="t" anchorCtr="0">
            <a:spAutoFit/>
          </a:bodyPr>
          <a:lstStyle/>
          <a:p>
            <a:pPr marL="0" lvl="0" indent="457200" algn="just" rtl="0">
              <a:lnSpc>
                <a:spcPct val="150000"/>
              </a:lnSpc>
              <a:spcBef>
                <a:spcPts val="0"/>
              </a:spcBef>
              <a:spcAft>
                <a:spcPts val="0"/>
              </a:spcAft>
              <a:buNone/>
            </a:pPr>
            <a:r>
              <a:rPr lang="pt-BR" sz="1000" dirty="0">
                <a:latin typeface="Arial" panose="020B0604020202020204" pitchFamily="34" charset="0"/>
                <a:cs typeface="Arial" panose="020B0604020202020204" pitchFamily="34" charset="0"/>
              </a:rPr>
              <a:t>Galileu Galilei desafiou a visão aristotélica, mostrando que a velocidade de queda de um objeto não depende de sua massa, mas da gravidade. Ele demonstrou, por meio de experimentos, que todos os corpos caem com a mesma aceleração, ignorando a resistência do ar. Essas descobertas fundamentais influenciaram a Física Moderna e prepararam o caminho para as leis do movimento de Newton.</a:t>
            </a:r>
            <a:endParaRPr lang="pt-BR" sz="1000" dirty="0">
              <a:solidFill>
                <a:schemeClr val="dk1"/>
              </a:solidFill>
              <a:latin typeface="Arial" panose="020B0604020202020204" pitchFamily="34" charset="0"/>
              <a:ea typeface="Calibri"/>
              <a:cs typeface="Arial" panose="020B0604020202020204" pitchFamily="34" charset="0"/>
              <a:sym typeface="Calibri"/>
            </a:endParaRPr>
          </a:p>
        </p:txBody>
      </p:sp>
      <p:sp>
        <p:nvSpPr>
          <p:cNvPr id="2" name="CaixaDeTexto 1">
            <a:extLst>
              <a:ext uri="{FF2B5EF4-FFF2-40B4-BE49-F238E27FC236}">
                <a16:creationId xmlns:a16="http://schemas.microsoft.com/office/drawing/2014/main" id="{EF6A20CB-CF63-0D76-F82B-87F7D1753649}"/>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Mecânica</a:t>
            </a:r>
          </a:p>
        </p:txBody>
      </p:sp>
      <p:pic>
        <p:nvPicPr>
          <p:cNvPr id="1026" name="Picture 2" descr="Queda livre: o que é, exemplos, fórmula, exercícios">
            <a:extLst>
              <a:ext uri="{FF2B5EF4-FFF2-40B4-BE49-F238E27FC236}">
                <a16:creationId xmlns:a16="http://schemas.microsoft.com/office/drawing/2014/main" id="{B0436112-F6D6-4BB7-BEC2-F182550D8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736" y="943939"/>
            <a:ext cx="2373727" cy="16380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6"/>
          <p:cNvSpPr/>
          <p:nvPr/>
        </p:nvSpPr>
        <p:spPr>
          <a:xfrm>
            <a:off x="179612" y="382774"/>
            <a:ext cx="3600000" cy="519695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1" name="Google Shape;111;p16"/>
          <p:cNvSpPr txBox="1"/>
          <p:nvPr/>
        </p:nvSpPr>
        <p:spPr>
          <a:xfrm>
            <a:off x="179612" y="499347"/>
            <a:ext cx="3600000"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200" b="1" dirty="0">
                <a:latin typeface="Arial" panose="020B0604020202020204" pitchFamily="34" charset="0"/>
                <a:cs typeface="Arial" panose="020B0604020202020204" pitchFamily="34" charset="0"/>
              </a:rPr>
              <a:t>O que é o Princípio da Inércia?</a:t>
            </a:r>
            <a:endParaRPr sz="1200" b="1" dirty="0">
              <a:solidFill>
                <a:schemeClr val="dk1"/>
              </a:solidFill>
              <a:latin typeface="Arial" panose="020B0604020202020204" pitchFamily="34" charset="0"/>
              <a:ea typeface="Calibri"/>
              <a:cs typeface="Arial" panose="020B0604020202020204" pitchFamily="34" charset="0"/>
              <a:sym typeface="Calibri"/>
            </a:endParaRPr>
          </a:p>
        </p:txBody>
      </p:sp>
      <p:sp>
        <p:nvSpPr>
          <p:cNvPr id="113" name="Google Shape;113;p16"/>
          <p:cNvSpPr txBox="1"/>
          <p:nvPr/>
        </p:nvSpPr>
        <p:spPr>
          <a:xfrm>
            <a:off x="609000" y="4045525"/>
            <a:ext cx="3366900" cy="37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12">
              <a:solidFill>
                <a:schemeClr val="dk1"/>
              </a:solidFill>
              <a:latin typeface="Calibri"/>
              <a:ea typeface="Calibri"/>
              <a:cs typeface="Calibri"/>
              <a:sym typeface="Calibri"/>
            </a:endParaRPr>
          </a:p>
        </p:txBody>
      </p:sp>
      <p:sp>
        <p:nvSpPr>
          <p:cNvPr id="114" name="Google Shape;114;p16"/>
          <p:cNvSpPr txBox="1"/>
          <p:nvPr/>
        </p:nvSpPr>
        <p:spPr>
          <a:xfrm>
            <a:off x="147603" y="2324925"/>
            <a:ext cx="3630750" cy="2262127"/>
          </a:xfrm>
          <a:prstGeom prst="rect">
            <a:avLst/>
          </a:prstGeom>
          <a:noFill/>
          <a:ln>
            <a:noFill/>
          </a:ln>
        </p:spPr>
        <p:txBody>
          <a:bodyPr spcFirstLastPara="1" wrap="square" lIns="91425" tIns="91425" rIns="91425" bIns="91425" anchor="t" anchorCtr="0">
            <a:spAutoFit/>
          </a:bodyPr>
          <a:lstStyle/>
          <a:p>
            <a:pPr marL="0" lvl="0" indent="457200" algn="just" rtl="0">
              <a:lnSpc>
                <a:spcPct val="150000"/>
              </a:lnSpc>
              <a:spcBef>
                <a:spcPts val="0"/>
              </a:spcBef>
              <a:spcAft>
                <a:spcPts val="0"/>
              </a:spcAft>
              <a:buNone/>
            </a:pPr>
            <a:r>
              <a:rPr lang="pt-BR" sz="1000" dirty="0">
                <a:latin typeface="Arial" panose="020B0604020202020204" pitchFamily="34" charset="0"/>
                <a:cs typeface="Arial" panose="020B0604020202020204" pitchFamily="34" charset="0"/>
              </a:rPr>
              <a:t>O Princípio da Inércia, descrito por Isaac Newton em sua Primeira Lei, afirma que um corpo em repouso fica em repouso, e um corpo em movimento continua em movimento retilíneo, a menos que uma força externa o altere. A inércia é a resistência dos objetos a mudanças em seu movimento. Esse conceito desafiou a ideia antiga de que uma força constante era necessária para manter o movimento e é essencial para entender o comportamento dos objetos na Terra e no espaço.</a:t>
            </a:r>
            <a:endParaRPr sz="1000" dirty="0">
              <a:solidFill>
                <a:schemeClr val="dk1"/>
              </a:solidFill>
              <a:latin typeface="Arial" panose="020B0604020202020204" pitchFamily="34" charset="0"/>
              <a:ea typeface="Calibri"/>
              <a:cs typeface="Arial" panose="020B0604020202020204" pitchFamily="34" charset="0"/>
              <a:sym typeface="Calibri"/>
            </a:endParaRPr>
          </a:p>
        </p:txBody>
      </p:sp>
      <p:pic>
        <p:nvPicPr>
          <p:cNvPr id="3" name="Imagem 2">
            <a:extLst>
              <a:ext uri="{FF2B5EF4-FFF2-40B4-BE49-F238E27FC236}">
                <a16:creationId xmlns:a16="http://schemas.microsoft.com/office/drawing/2014/main" id="{BEFC90B1-B94B-C7D6-D4E8-7318D3830A01}"/>
              </a:ext>
            </a:extLst>
          </p:cNvPr>
          <p:cNvPicPr>
            <a:picLocks noChangeAspect="1"/>
          </p:cNvPicPr>
          <p:nvPr/>
        </p:nvPicPr>
        <p:blipFill>
          <a:blip r:embed="rId3"/>
          <a:stretch>
            <a:fillRect/>
          </a:stretch>
        </p:blipFill>
        <p:spPr>
          <a:xfrm>
            <a:off x="178353" y="962241"/>
            <a:ext cx="3600000" cy="1228596"/>
          </a:xfrm>
          <a:prstGeom prst="rect">
            <a:avLst/>
          </a:prstGeom>
        </p:spPr>
      </p:pic>
      <p:sp>
        <p:nvSpPr>
          <p:cNvPr id="2" name="CaixaDeTexto 1">
            <a:extLst>
              <a:ext uri="{FF2B5EF4-FFF2-40B4-BE49-F238E27FC236}">
                <a16:creationId xmlns:a16="http://schemas.microsoft.com/office/drawing/2014/main" id="{5696317D-F914-2A6B-1D5F-9449BF88DD3E}"/>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Mecânica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5" name="Google Shape;85;p13"/>
          <p:cNvPicPr preferRelativeResize="0"/>
          <p:nvPr/>
        </p:nvPicPr>
        <p:blipFill>
          <a:blip r:embed="rId3">
            <a:alphaModFix/>
          </a:blip>
          <a:stretch>
            <a:fillRect/>
          </a:stretch>
        </p:blipFill>
        <p:spPr>
          <a:xfrm>
            <a:off x="809419" y="796896"/>
            <a:ext cx="2295030" cy="1740661"/>
          </a:xfrm>
          <a:prstGeom prst="rect">
            <a:avLst/>
          </a:prstGeom>
          <a:noFill/>
          <a:ln>
            <a:noFill/>
          </a:ln>
        </p:spPr>
      </p:pic>
      <p:sp>
        <p:nvSpPr>
          <p:cNvPr id="86" name="Google Shape;86;p13"/>
          <p:cNvSpPr txBox="1"/>
          <p:nvPr/>
        </p:nvSpPr>
        <p:spPr>
          <a:xfrm>
            <a:off x="179612" y="2327137"/>
            <a:ext cx="3600000" cy="2708393"/>
          </a:xfrm>
          <a:prstGeom prst="rect">
            <a:avLst/>
          </a:prstGeom>
          <a:noFill/>
          <a:ln>
            <a:noFill/>
          </a:ln>
        </p:spPr>
        <p:txBody>
          <a:bodyPr spcFirstLastPara="1" wrap="square" lIns="91425" tIns="45700" rIns="91425" bIns="45700" anchor="t" anchorCtr="0">
            <a:spAutoFit/>
          </a:bodyPr>
          <a:lstStyle/>
          <a:p>
            <a:pPr marL="0" lvl="0" indent="0" algn="just" defTabSz="449263" rtl="0">
              <a:lnSpc>
                <a:spcPct val="150000"/>
              </a:lnSpc>
              <a:spcBef>
                <a:spcPts val="1200"/>
              </a:spcBef>
              <a:spcAft>
                <a:spcPts val="1200"/>
              </a:spcAft>
              <a:buNone/>
            </a:pPr>
            <a:r>
              <a:rPr lang="pt-BR" sz="1000" dirty="0">
                <a:solidFill>
                  <a:schemeClr val="dk1"/>
                </a:solidFill>
              </a:rPr>
              <a:t>	</a:t>
            </a:r>
            <a:r>
              <a:rPr lang="pt-BR" sz="1000" dirty="0">
                <a:solidFill>
                  <a:schemeClr val="dk1"/>
                </a:solidFill>
                <a:latin typeface="Arial" panose="020B0604020202020204" pitchFamily="34" charset="0"/>
                <a:cs typeface="Arial" panose="020B0604020202020204" pitchFamily="34" charset="0"/>
              </a:rPr>
              <a:t>As coisas caem devido à força da gravidade, que é a atração exercida pela Terra sobre os objetos. Quando você solta um objeto, como uma maçã, a gravidade puxa-o em direção ao chão. Essa força é constante e causa uma aceleração de aproximadamente 9,81 m/s². Isso significa que tanto uma maçã quanto uma pedra caem em direção ao solo, independentemente de seu peso, mostrando que a gravidade afeta todos os objetos da mesma forma. Esse fenômeno é uma parte fundamental da Física e nos ajuda a entender o movimento dos corpos.</a:t>
            </a:r>
            <a:endParaRPr sz="1000" dirty="0">
              <a:solidFill>
                <a:schemeClr val="dk1"/>
              </a:solidFill>
              <a:latin typeface="Arial" panose="020B0604020202020204" pitchFamily="34" charset="0"/>
              <a:cs typeface="Arial" panose="020B0604020202020204" pitchFamily="34" charset="0"/>
            </a:endParaRPr>
          </a:p>
        </p:txBody>
      </p:sp>
      <p:sp>
        <p:nvSpPr>
          <p:cNvPr id="88" name="Google Shape;88;p13"/>
          <p:cNvSpPr txBox="1"/>
          <p:nvPr/>
        </p:nvSpPr>
        <p:spPr>
          <a:xfrm>
            <a:off x="179612" y="412899"/>
            <a:ext cx="3554644" cy="28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212" b="1" dirty="0">
                <a:solidFill>
                  <a:schemeClr val="dk1"/>
                </a:solidFill>
                <a:latin typeface="Arial" panose="020B0604020202020204" pitchFamily="34" charset="0"/>
                <a:cs typeface="Arial" panose="020B0604020202020204" pitchFamily="34" charset="0"/>
              </a:rPr>
              <a:t>Por que as Coisas Caem?</a:t>
            </a:r>
            <a:endParaRPr sz="1212" b="1" dirty="0">
              <a:solidFill>
                <a:schemeClr val="dk1"/>
              </a:solidFill>
              <a:latin typeface="Arial" panose="020B0604020202020204" pitchFamily="34" charset="0"/>
              <a:cs typeface="Arial" panose="020B0604020202020204" pitchFamily="34" charset="0"/>
            </a:endParaRPr>
          </a:p>
        </p:txBody>
      </p:sp>
      <p:sp>
        <p:nvSpPr>
          <p:cNvPr id="2" name="CaixaDeTexto 2">
            <a:extLst>
              <a:ext uri="{FF2B5EF4-FFF2-40B4-BE49-F238E27FC236}">
                <a16:creationId xmlns:a16="http://schemas.microsoft.com/office/drawing/2014/main" id="{097FD3B9-3CE2-09C6-6817-A03342C9D103}"/>
              </a:ext>
            </a:extLst>
          </p:cNvPr>
          <p:cNvSpPr/>
          <p:nvPr/>
        </p:nvSpPr>
        <p:spPr>
          <a:xfrm>
            <a:off x="0" y="28496"/>
            <a:ext cx="3959225"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pt-BR" sz="1400" b="1" strike="noStrike" spc="-1" dirty="0">
                <a:solidFill>
                  <a:srgbClr val="FFFFFF"/>
                </a:solidFill>
                <a:latin typeface="Arial"/>
              </a:rPr>
              <a:t>Mecânica</a:t>
            </a:r>
            <a:endParaRPr lang="pt-BR" b="0" strike="noStrike" spc="-1" dirty="0">
              <a:latin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tângulo: Cantos Arredondados 1"/>
          <p:cNvSpPr/>
          <p:nvPr/>
        </p:nvSpPr>
        <p:spPr>
          <a:xfrm>
            <a:off x="179640" y="382680"/>
            <a:ext cx="3599640" cy="5196600"/>
          </a:xfrm>
          <a:prstGeom prst="roundRect">
            <a:avLst>
              <a:gd name="adj" fmla="val 16667"/>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a:lstStyle/>
          <a:p>
            <a:endParaRPr lang="pt-BR"/>
          </a:p>
        </p:txBody>
      </p:sp>
      <p:sp>
        <p:nvSpPr>
          <p:cNvPr id="47" name="CaixaDeTexto 2"/>
          <p:cNvSpPr/>
          <p:nvPr/>
        </p:nvSpPr>
        <p:spPr>
          <a:xfrm>
            <a:off x="0" y="28496"/>
            <a:ext cx="3959225"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pt-BR" sz="1400" b="1" strike="noStrike" spc="-1" dirty="0">
                <a:solidFill>
                  <a:srgbClr val="FFFFFF"/>
                </a:solidFill>
                <a:latin typeface="Arial"/>
              </a:rPr>
              <a:t>Mecânica</a:t>
            </a:r>
            <a:endParaRPr lang="pt-BR" b="0" strike="noStrike" spc="-1" dirty="0">
              <a:latin typeface="Arial"/>
            </a:endParaRPr>
          </a:p>
        </p:txBody>
      </p:sp>
      <p:sp>
        <p:nvSpPr>
          <p:cNvPr id="48" name="CaixaDeTexto 5"/>
          <p:cNvSpPr/>
          <p:nvPr/>
        </p:nvSpPr>
        <p:spPr>
          <a:xfrm>
            <a:off x="179640" y="540000"/>
            <a:ext cx="3599640" cy="27554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pt-BR" sz="1200" b="1" spc="-1" dirty="0">
                <a:solidFill>
                  <a:srgbClr val="000000"/>
                </a:solidFill>
                <a:latin typeface="Arial"/>
              </a:rPr>
              <a:t>Como funciona os a</a:t>
            </a:r>
            <a:r>
              <a:rPr lang="pt-BR" sz="1200" b="1" strike="noStrike" spc="-1" dirty="0">
                <a:solidFill>
                  <a:srgbClr val="000000"/>
                </a:solidFill>
                <a:latin typeface="Arial"/>
              </a:rPr>
              <a:t>mortecedores dos carros?</a:t>
            </a:r>
            <a:endParaRPr lang="pt-BR" sz="1200" b="0" strike="noStrike" spc="-1" dirty="0">
              <a:latin typeface="Arial"/>
            </a:endParaRPr>
          </a:p>
        </p:txBody>
      </p:sp>
      <p:sp>
        <p:nvSpPr>
          <p:cNvPr id="49" name="CaixaDeTexto 6"/>
          <p:cNvSpPr/>
          <p:nvPr/>
        </p:nvSpPr>
        <p:spPr>
          <a:xfrm>
            <a:off x="179640" y="2319290"/>
            <a:ext cx="3600360" cy="3057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449263" algn="just">
              <a:lnSpc>
                <a:spcPct val="150000"/>
              </a:lnSpc>
              <a:buNone/>
            </a:pPr>
            <a:r>
              <a:rPr lang="pt-BR" sz="1000" b="0" strike="noStrike" spc="-1" dirty="0">
                <a:solidFill>
                  <a:srgbClr val="000000"/>
                </a:solidFill>
                <a:latin typeface="Arial"/>
              </a:rPr>
              <a:t>Amortecedores são componentes essenciais do sistema de suspensão de um veículo, projetados para absorver e dissipar a energia dos impactos com o solo, garantindo uma condução suave e segura. No interior do amortecedor, há um pistão que se movimenta em um tubo cheio de fluido hidráulico, como óleo. Quando o carro passa por uma irregularidade, o pistão é pressionado para cima ou para baixo, criando resistência ao forçar o fluido a passar por pequenas válvulas. Esse processo gera atrito, que transforma a energia cinética do movimento em calor, dissipando-o de maneira controlada. Dessa forma, o amortecedor reduz os saltos e balanços do carro, ajudando a manter a estabilidade e o conforto ao dirigir.  </a:t>
            </a:r>
          </a:p>
        </p:txBody>
      </p:sp>
      <p:pic>
        <p:nvPicPr>
          <p:cNvPr id="50" name="Imagem 49"/>
          <p:cNvPicPr/>
          <p:nvPr/>
        </p:nvPicPr>
        <p:blipFill>
          <a:blip r:embed="rId2"/>
          <a:stretch/>
        </p:blipFill>
        <p:spPr>
          <a:xfrm>
            <a:off x="926917" y="972865"/>
            <a:ext cx="2105086" cy="1315573"/>
          </a:xfrm>
          <a:prstGeom prst="rect">
            <a:avLst/>
          </a:prstGeom>
          <a:ln w="0">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Barco a vela navegando na água&#10;&#10;Descrição gerada automaticamente">
            <a:extLst>
              <a:ext uri="{FF2B5EF4-FFF2-40B4-BE49-F238E27FC236}">
                <a16:creationId xmlns:a16="http://schemas.microsoft.com/office/drawing/2014/main" id="{283C5367-FA57-320E-C8A7-07AB917142D9}"/>
              </a:ext>
            </a:extLst>
          </p:cNvPr>
          <p:cNvPicPr>
            <a:picLocks noChangeAspect="1"/>
          </p:cNvPicPr>
          <p:nvPr/>
        </p:nvPicPr>
        <p:blipFill>
          <a:blip r:embed="rId2">
            <a:extLst>
              <a:ext uri="{28A0092B-C50C-407E-A947-70E740481C1C}">
                <a14:useLocalDpi xmlns:a14="http://schemas.microsoft.com/office/drawing/2010/main" val="0"/>
              </a:ext>
            </a:extLst>
          </a:blip>
          <a:srcRect l="15629" r="15629"/>
          <a:stretch/>
        </p:blipFill>
        <p:spPr>
          <a:xfrm>
            <a:off x="0" y="0"/>
            <a:ext cx="3959225" cy="5759450"/>
          </a:xfrm>
          <a:prstGeom prst="rect">
            <a:avLst/>
          </a:prstGeom>
        </p:spPr>
      </p:pic>
      <p:sp>
        <p:nvSpPr>
          <p:cNvPr id="6" name="CaixaDeTexto 5">
            <a:extLst>
              <a:ext uri="{FF2B5EF4-FFF2-40B4-BE49-F238E27FC236}">
                <a16:creationId xmlns:a16="http://schemas.microsoft.com/office/drawing/2014/main" id="{BC66C125-BC33-94BF-37B5-D3CC2D845C48}"/>
              </a:ext>
            </a:extLst>
          </p:cNvPr>
          <p:cNvSpPr txBox="1"/>
          <p:nvPr/>
        </p:nvSpPr>
        <p:spPr>
          <a:xfrm>
            <a:off x="0" y="579310"/>
            <a:ext cx="3959225" cy="461665"/>
          </a:xfrm>
          <a:prstGeom prst="rect">
            <a:avLst/>
          </a:prstGeom>
          <a:noFill/>
        </p:spPr>
        <p:txBody>
          <a:bodyPr wrap="square" rtlCol="0">
            <a:spAutoFit/>
          </a:bodyPr>
          <a:lstStyle/>
          <a:p>
            <a:pPr algn="ctr"/>
            <a:r>
              <a:rPr lang="pt-BR" sz="2400" b="1" dirty="0">
                <a:solidFill>
                  <a:schemeClr val="bg1"/>
                </a:solidFill>
                <a:highlight>
                  <a:srgbClr val="000000"/>
                </a:highlight>
                <a:latin typeface="Arial" panose="020B0604020202020204" pitchFamily="34" charset="0"/>
                <a:cs typeface="Arial" panose="020B0604020202020204" pitchFamily="34" charset="0"/>
              </a:rPr>
              <a:t>Ondulatória</a:t>
            </a:r>
          </a:p>
        </p:txBody>
      </p:sp>
    </p:spTree>
    <p:extLst>
      <p:ext uri="{BB962C8B-B14F-4D97-AF65-F5344CB8AC3E}">
        <p14:creationId xmlns:p14="http://schemas.microsoft.com/office/powerpoint/2010/main" val="2860380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D3EF9-B1E8-D9CA-A226-8A838FC61F59}"/>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00E54720-024A-1FDC-1F87-4C1939F42D47}"/>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C219E0A7-AD72-C6A7-46C3-CEC19386482F}"/>
              </a:ext>
            </a:extLst>
          </p:cNvPr>
          <p:cNvSpPr txBox="1"/>
          <p:nvPr/>
        </p:nvSpPr>
        <p:spPr>
          <a:xfrm>
            <a:off x="162535" y="382774"/>
            <a:ext cx="3634154" cy="5142113"/>
          </a:xfrm>
          <a:prstGeom prst="rect">
            <a:avLst/>
          </a:prstGeom>
          <a:noFill/>
        </p:spPr>
        <p:txBody>
          <a:bodyPr wrap="square" rtlCol="0">
            <a:spAutoFit/>
          </a:bodyPr>
          <a:lstStyle/>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o Princípio de Arquimedes?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um mergulhador não pode subir rapidamente para a superfície?</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História da Física: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A história das medições da velocidade da luz?</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foi a disputa entre Newton e Hooke?</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Isaac Newton e as Cores.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Qual a origem da bússola?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Magnetismo:</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Como funciona o HD de um computador?</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Mecânica: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o pica pau não tem dor de cabeça?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Como funciona os freios ABS?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Porque meu café cai quando eu ando, mesmo sem balançar o copo?</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956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B12D3664-066C-53F5-FDAF-E55967C60A3E}"/>
              </a:ext>
            </a:extLst>
          </p:cNvPr>
          <p:cNvSpPr txBox="1"/>
          <p:nvPr/>
        </p:nvSpPr>
        <p:spPr>
          <a:xfrm>
            <a:off x="179612" y="529159"/>
            <a:ext cx="3599999" cy="461665"/>
          </a:xfrm>
          <a:prstGeom prst="rect">
            <a:avLst/>
          </a:prstGeom>
          <a:noFill/>
        </p:spPr>
        <p:txBody>
          <a:bodyPr wrap="square">
            <a:spAutoFit/>
          </a:bodyPr>
          <a:lstStyle/>
          <a:p>
            <a:pPr algn="ctr"/>
            <a:r>
              <a:rPr lang="pt-BR" sz="1200" b="1" dirty="0">
                <a:latin typeface="Arial" panose="020B0604020202020204" pitchFamily="34" charset="0"/>
                <a:cs typeface="Arial" panose="020B0604020202020204" pitchFamily="34" charset="0"/>
              </a:rPr>
              <a:t>Por que o som da sirene de uma ambulância muda conforme ela passa por nós?</a:t>
            </a:r>
          </a:p>
        </p:txBody>
      </p:sp>
      <p:pic>
        <p:nvPicPr>
          <p:cNvPr id="2054" name="Picture 6" descr="Resumo de Efeito doppler">
            <a:extLst>
              <a:ext uri="{FF2B5EF4-FFF2-40B4-BE49-F238E27FC236}">
                <a16:creationId xmlns:a16="http://schemas.microsoft.com/office/drawing/2014/main" id="{ACD6516A-C394-86E3-3FCE-1242AC6375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956"/>
          <a:stretch/>
        </p:blipFill>
        <p:spPr bwMode="auto">
          <a:xfrm>
            <a:off x="192347" y="952543"/>
            <a:ext cx="3530811" cy="1501899"/>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816FEF57-7B06-1EBA-4BBE-264589545F64}"/>
              </a:ext>
            </a:extLst>
          </p:cNvPr>
          <p:cNvSpPr txBox="1"/>
          <p:nvPr/>
        </p:nvSpPr>
        <p:spPr>
          <a:xfrm>
            <a:off x="192347" y="2503603"/>
            <a:ext cx="3600000" cy="2868414"/>
          </a:xfrm>
          <a:prstGeom prst="rect">
            <a:avLst/>
          </a:prstGeom>
          <a:noFill/>
        </p:spPr>
        <p:txBody>
          <a:bodyPr wrap="square" rtlCol="0">
            <a:spAutoFit/>
          </a:bodyPr>
          <a:lstStyle/>
          <a:p>
            <a:pPr algn="just">
              <a:lnSpc>
                <a:spcPct val="140000"/>
              </a:lnSpc>
            </a:pPr>
            <a:r>
              <a:rPr lang="pt-BR" sz="1000" dirty="0">
                <a:latin typeface="Arial" panose="020B0604020202020204" pitchFamily="34" charset="0"/>
                <a:cs typeface="Arial" panose="020B0604020202020204" pitchFamily="34" charset="0"/>
              </a:rPr>
              <a:t>	O Efeito Doppler é o fenômeno que você percebe quando uma ambulância passa por você com a sirene ligada. O som parece mais agudo quando a ambulância se aproxima e mais grave quando ela se afasta. Isso acontece porque as ondas sonoras se comportam de maneiras diferentes dependendo do movimento da fonte de som (no caso, a ambulância) em relação ao observador (você).</a:t>
            </a:r>
          </a:p>
          <a:p>
            <a:pPr algn="just">
              <a:lnSpc>
                <a:spcPct val="140000"/>
              </a:lnSpc>
            </a:pPr>
            <a:r>
              <a:rPr lang="pt-BR" sz="1000" dirty="0">
                <a:latin typeface="Arial" panose="020B0604020202020204" pitchFamily="34" charset="0"/>
                <a:cs typeface="Arial" panose="020B0604020202020204" pitchFamily="34" charset="0"/>
              </a:rPr>
              <a:t>	Quando a ambulância está se aproximando, as ondas sonoras ficam "comprimidas", aumentando a frequência do som. Como resultado, a sirene soa mais aguda. Por outro lado, quando a ambulância se afasta, as ondas sonoras se "alongam", diminuindo a frequência do som, o que faz com que a sirene pareça mais grave.</a:t>
            </a:r>
          </a:p>
        </p:txBody>
      </p:sp>
      <p:sp>
        <p:nvSpPr>
          <p:cNvPr id="6" name="CaixaDeTexto 5">
            <a:extLst>
              <a:ext uri="{FF2B5EF4-FFF2-40B4-BE49-F238E27FC236}">
                <a16:creationId xmlns:a16="http://schemas.microsoft.com/office/drawing/2014/main" id="{0912E2A6-8712-2993-B0CC-A50B7C900B50}"/>
              </a:ext>
            </a:extLst>
          </p:cNvPr>
          <p:cNvSpPr txBox="1"/>
          <p:nvPr/>
        </p:nvSpPr>
        <p:spPr>
          <a:xfrm>
            <a:off x="-1" y="25836"/>
            <a:ext cx="3959225" cy="307777"/>
          </a:xfrm>
          <a:prstGeom prst="rect">
            <a:avLst/>
          </a:prstGeom>
          <a:noFill/>
        </p:spPr>
        <p:txBody>
          <a:bodyPr wrap="square" rtlCol="0">
            <a:spAutoFit/>
          </a:bodyPr>
          <a:lstStyle/>
          <a:p>
            <a:pPr algn="ctr"/>
            <a:r>
              <a:rPr lang="pt-BR" sz="1400" b="1">
                <a:solidFill>
                  <a:schemeClr val="bg1"/>
                </a:solidFill>
                <a:latin typeface="Arial" panose="020B0604020202020204" pitchFamily="34" charset="0"/>
                <a:cs typeface="Arial" panose="020B0604020202020204" pitchFamily="34" charset="0"/>
              </a:rPr>
              <a:t>Ondulatória</a:t>
            </a:r>
            <a:endParaRPr lang="pt-BR"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82729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tângulo: Cantos Arredondados 4"/>
          <p:cNvSpPr/>
          <p:nvPr/>
        </p:nvSpPr>
        <p:spPr>
          <a:xfrm>
            <a:off x="179640" y="382680"/>
            <a:ext cx="3599640" cy="5196600"/>
          </a:xfrm>
          <a:prstGeom prst="roundRect">
            <a:avLst>
              <a:gd name="adj" fmla="val 16667"/>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a:lstStyle/>
          <a:p>
            <a:endParaRPr lang="pt-BR"/>
          </a:p>
        </p:txBody>
      </p:sp>
      <p:sp>
        <p:nvSpPr>
          <p:cNvPr id="58" name="CaixaDeTexto 11"/>
          <p:cNvSpPr/>
          <p:nvPr/>
        </p:nvSpPr>
        <p:spPr>
          <a:xfrm>
            <a:off x="179640" y="399385"/>
            <a:ext cx="3599640" cy="33370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50000"/>
              </a:lnSpc>
              <a:buNone/>
            </a:pPr>
            <a:r>
              <a:rPr lang="pt-BR" sz="1200" b="1" strike="noStrike" spc="-1" dirty="0">
                <a:solidFill>
                  <a:srgbClr val="000000"/>
                </a:solidFill>
                <a:latin typeface="Arial"/>
              </a:rPr>
              <a:t>O que é o Efeito Doppler?</a:t>
            </a:r>
            <a:endParaRPr lang="pt-BR" sz="1200" b="0" strike="noStrike" spc="-1" dirty="0">
              <a:latin typeface="Arial"/>
            </a:endParaRPr>
          </a:p>
        </p:txBody>
      </p:sp>
      <p:sp>
        <p:nvSpPr>
          <p:cNvPr id="59" name="CaixaDeTexto 12"/>
          <p:cNvSpPr/>
          <p:nvPr/>
        </p:nvSpPr>
        <p:spPr>
          <a:xfrm>
            <a:off x="179640" y="2623955"/>
            <a:ext cx="3600360" cy="207058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449263" algn="just">
              <a:lnSpc>
                <a:spcPct val="130000"/>
              </a:lnSpc>
              <a:buNone/>
            </a:pPr>
            <a:r>
              <a:rPr lang="pt-BR" sz="1000" b="0" strike="noStrike" spc="-1" dirty="0">
                <a:solidFill>
                  <a:srgbClr val="000000"/>
                </a:solidFill>
                <a:latin typeface="Arial"/>
              </a:rPr>
              <a:t>O efeito Doppler é um fenômeno observado quando há uma variação na frequência percebida de uma onda sonora ou eletromagnética em relação ao movimento relativo entre a fonte e o observador. </a:t>
            </a:r>
          </a:p>
          <a:p>
            <a:pPr indent="449263" algn="just">
              <a:lnSpc>
                <a:spcPct val="130000"/>
              </a:lnSpc>
              <a:buNone/>
            </a:pPr>
            <a:r>
              <a:rPr lang="pt-BR" sz="1000" b="0" strike="noStrike" spc="-1" dirty="0">
                <a:solidFill>
                  <a:srgbClr val="000000"/>
                </a:solidFill>
                <a:latin typeface="Arial"/>
              </a:rPr>
              <a:t>Um exemplo cotidiano desse efeito é o som de uma sirene de ambulância: quando o veículo se aproxima, as ondas sonoras se comprimem, aumentando a frequência e tornando o som mais agudo, ao se afastar, as ondas se expandem, diminuindo a frequência e fazendo o som parecer mais grave. </a:t>
            </a:r>
          </a:p>
        </p:txBody>
      </p:sp>
      <p:pic>
        <p:nvPicPr>
          <p:cNvPr id="60" name="Imagem 59"/>
          <p:cNvPicPr/>
          <p:nvPr/>
        </p:nvPicPr>
        <p:blipFill>
          <a:blip r:embed="rId2"/>
          <a:stretch/>
        </p:blipFill>
        <p:spPr>
          <a:xfrm>
            <a:off x="672794" y="782436"/>
            <a:ext cx="2612611" cy="1660590"/>
          </a:xfrm>
          <a:prstGeom prst="rect">
            <a:avLst/>
          </a:prstGeom>
          <a:ln w="0">
            <a:noFill/>
          </a:ln>
        </p:spPr>
      </p:pic>
      <p:sp>
        <p:nvSpPr>
          <p:cNvPr id="2" name="CaixaDeTexto 7">
            <a:extLst>
              <a:ext uri="{FF2B5EF4-FFF2-40B4-BE49-F238E27FC236}">
                <a16:creationId xmlns:a16="http://schemas.microsoft.com/office/drawing/2014/main" id="{6822B28F-B80A-8C26-8F41-52836DF414C8}"/>
              </a:ext>
            </a:extLst>
          </p:cNvPr>
          <p:cNvSpPr/>
          <p:nvPr/>
        </p:nvSpPr>
        <p:spPr>
          <a:xfrm>
            <a:off x="0" y="27008"/>
            <a:ext cx="3959225"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pt-BR" sz="1400" b="1" strike="noStrike" spc="-1">
                <a:solidFill>
                  <a:srgbClr val="FFFFFF"/>
                </a:solidFill>
                <a:latin typeface="Arial"/>
              </a:rPr>
              <a:t>Ondulatória</a:t>
            </a:r>
            <a:endParaRPr lang="pt-BR" b="0" strike="noStrike" spc="-1" dirty="0">
              <a:latin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9"/>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0" name="Google Shape;140;p19"/>
          <p:cNvSpPr txBox="1"/>
          <p:nvPr/>
        </p:nvSpPr>
        <p:spPr>
          <a:xfrm>
            <a:off x="179612" y="2718826"/>
            <a:ext cx="3600000" cy="2400617"/>
          </a:xfrm>
          <a:prstGeom prst="rect">
            <a:avLst/>
          </a:prstGeom>
          <a:noFill/>
          <a:ln>
            <a:noFill/>
          </a:ln>
        </p:spPr>
        <p:txBody>
          <a:bodyPr spcFirstLastPara="1" wrap="square" lIns="91425" tIns="45700" rIns="91425" bIns="45700" anchor="t" anchorCtr="0">
            <a:spAutoFit/>
          </a:bodyPr>
          <a:lstStyle/>
          <a:p>
            <a:pPr lvl="0" indent="446088" algn="just" rtl="0">
              <a:lnSpc>
                <a:spcPct val="150000"/>
              </a:lnSpc>
              <a:spcBef>
                <a:spcPts val="0"/>
              </a:spcBef>
              <a:spcAft>
                <a:spcPts val="0"/>
              </a:spcAft>
              <a:buNone/>
            </a:pPr>
            <a:r>
              <a:rPr lang="pt-BR" sz="1000" dirty="0">
                <a:solidFill>
                  <a:schemeClr val="dk1"/>
                </a:solidFill>
                <a:latin typeface="Arial" panose="020B0604020202020204" pitchFamily="34" charset="0"/>
                <a:cs typeface="Arial" panose="020B0604020202020204" pitchFamily="34" charset="0"/>
              </a:rPr>
              <a:t>O Experimento de Young é um marco na Óptica, por demonstrar a natureza ondulatória da luz. </a:t>
            </a:r>
          </a:p>
          <a:p>
            <a:pPr lvl="0" indent="446088" algn="just" rtl="0">
              <a:lnSpc>
                <a:spcPct val="150000"/>
              </a:lnSpc>
              <a:spcBef>
                <a:spcPts val="0"/>
              </a:spcBef>
              <a:spcAft>
                <a:spcPts val="0"/>
              </a:spcAft>
              <a:buNone/>
            </a:pPr>
            <a:r>
              <a:rPr lang="pt-BR" sz="1000" dirty="0">
                <a:solidFill>
                  <a:schemeClr val="dk1"/>
                </a:solidFill>
                <a:latin typeface="Arial" panose="020B0604020202020204" pitchFamily="34" charset="0"/>
                <a:cs typeface="Arial" panose="020B0604020202020204" pitchFamily="34" charset="0"/>
              </a:rPr>
              <a:t>Ao iluminar duas fendas paralelas com uma fonte de luz monocromática, Young observou um padrão de interferência na tela, com áreas claras e escuras. As claras surgem onde as ondas de luz se reforçam (interferência construtiva) e as escuras onde se cancelam (interferência destrutiva). Esse experimento provou que a luz se comporta como uma onda e influenciou o desenvolvimento da mecânica quântica.</a:t>
            </a:r>
            <a:endParaRPr sz="1000" dirty="0">
              <a:solidFill>
                <a:schemeClr val="dk1"/>
              </a:solidFill>
              <a:latin typeface="Arial" panose="020B0604020202020204" pitchFamily="34" charset="0"/>
              <a:cs typeface="Arial" panose="020B0604020202020204" pitchFamily="34" charset="0"/>
            </a:endParaRPr>
          </a:p>
        </p:txBody>
      </p:sp>
      <p:sp>
        <p:nvSpPr>
          <p:cNvPr id="142" name="Google Shape;142;p19"/>
          <p:cNvSpPr txBox="1"/>
          <p:nvPr/>
        </p:nvSpPr>
        <p:spPr>
          <a:xfrm>
            <a:off x="179612" y="401020"/>
            <a:ext cx="3600000" cy="28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212" b="1" dirty="0">
                <a:solidFill>
                  <a:schemeClr val="dk1"/>
                </a:solidFill>
                <a:latin typeface="Arial" panose="020B0604020202020204" pitchFamily="34" charset="0"/>
                <a:cs typeface="Arial" panose="020B0604020202020204" pitchFamily="34" charset="0"/>
              </a:rPr>
              <a:t>O Experimento de Thomas Young</a:t>
            </a:r>
            <a:endParaRPr sz="1212" b="1" dirty="0">
              <a:solidFill>
                <a:schemeClr val="dk1"/>
              </a:solidFill>
              <a:latin typeface="Arial" panose="020B0604020202020204" pitchFamily="34" charset="0"/>
              <a:cs typeface="Arial" panose="020B0604020202020204" pitchFamily="34" charset="0"/>
            </a:endParaRPr>
          </a:p>
        </p:txBody>
      </p:sp>
      <p:pic>
        <p:nvPicPr>
          <p:cNvPr id="143" name="Google Shape;143;p19"/>
          <p:cNvPicPr preferRelativeResize="0"/>
          <p:nvPr/>
        </p:nvPicPr>
        <p:blipFill>
          <a:blip r:embed="rId3">
            <a:alphaModFix/>
          </a:blip>
          <a:stretch>
            <a:fillRect/>
          </a:stretch>
        </p:blipFill>
        <p:spPr>
          <a:xfrm>
            <a:off x="465962" y="888074"/>
            <a:ext cx="3027300" cy="1627798"/>
          </a:xfrm>
          <a:prstGeom prst="rect">
            <a:avLst/>
          </a:prstGeom>
          <a:noFill/>
          <a:ln>
            <a:noFill/>
          </a:ln>
        </p:spPr>
      </p:pic>
      <p:sp>
        <p:nvSpPr>
          <p:cNvPr id="2" name="CaixaDeTexto 7">
            <a:extLst>
              <a:ext uri="{FF2B5EF4-FFF2-40B4-BE49-F238E27FC236}">
                <a16:creationId xmlns:a16="http://schemas.microsoft.com/office/drawing/2014/main" id="{10943215-1F2A-D058-FE1B-62A562ADEF47}"/>
              </a:ext>
            </a:extLst>
          </p:cNvPr>
          <p:cNvSpPr/>
          <p:nvPr/>
        </p:nvSpPr>
        <p:spPr>
          <a:xfrm>
            <a:off x="-513" y="27728"/>
            <a:ext cx="3959225"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pt-BR" sz="1400" b="1" strike="noStrike" spc="-1" dirty="0">
                <a:solidFill>
                  <a:srgbClr val="FFFFFF"/>
                </a:solidFill>
                <a:latin typeface="Arial"/>
                <a:ea typeface="DejaVu Sans"/>
              </a:rPr>
              <a:t>Ondulatória</a:t>
            </a:r>
            <a:endParaRPr lang="pt-BR" b="0" strike="noStrike" spc="-1" dirty="0">
              <a:latin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tângulo: Cantos Arredondados 3"/>
          <p:cNvSpPr/>
          <p:nvPr/>
        </p:nvSpPr>
        <p:spPr>
          <a:xfrm>
            <a:off x="179640" y="382680"/>
            <a:ext cx="3598920" cy="5195880"/>
          </a:xfrm>
          <a:prstGeom prst="roundRect">
            <a:avLst>
              <a:gd name="adj" fmla="val 16667"/>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a:lstStyle/>
          <a:p>
            <a:endParaRPr lang="pt-BR"/>
          </a:p>
        </p:txBody>
      </p:sp>
      <p:sp>
        <p:nvSpPr>
          <p:cNvPr id="52" name="CaixaDeTexto 7"/>
          <p:cNvSpPr/>
          <p:nvPr/>
        </p:nvSpPr>
        <p:spPr>
          <a:xfrm>
            <a:off x="-513" y="27728"/>
            <a:ext cx="3959225"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pt-BR" sz="1400" b="1" strike="noStrike" spc="-1" dirty="0">
                <a:solidFill>
                  <a:srgbClr val="FFFFFF"/>
                </a:solidFill>
                <a:latin typeface="Arial"/>
                <a:ea typeface="DejaVu Sans"/>
              </a:rPr>
              <a:t>Ondulatória</a:t>
            </a:r>
            <a:endParaRPr lang="pt-BR" b="0" strike="noStrike" spc="-1" dirty="0">
              <a:latin typeface="Arial"/>
            </a:endParaRPr>
          </a:p>
        </p:txBody>
      </p:sp>
      <p:sp>
        <p:nvSpPr>
          <p:cNvPr id="53" name="CaixaDeTexto 8"/>
          <p:cNvSpPr/>
          <p:nvPr/>
        </p:nvSpPr>
        <p:spPr>
          <a:xfrm>
            <a:off x="179640" y="444600"/>
            <a:ext cx="3598920" cy="27554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pt-BR" sz="1200" b="1" strike="noStrike" spc="-1" dirty="0">
                <a:solidFill>
                  <a:srgbClr val="000000"/>
                </a:solidFill>
                <a:latin typeface="Arial"/>
                <a:ea typeface="DejaVu Sans"/>
              </a:rPr>
              <a:t>O Experimento da fenda dupla</a:t>
            </a:r>
            <a:endParaRPr lang="pt-BR" sz="1200" b="0" strike="noStrike" spc="-1" dirty="0">
              <a:latin typeface="Arial"/>
            </a:endParaRPr>
          </a:p>
        </p:txBody>
      </p:sp>
      <p:sp>
        <p:nvSpPr>
          <p:cNvPr id="54" name="CaixaDeTexto 9"/>
          <p:cNvSpPr/>
          <p:nvPr/>
        </p:nvSpPr>
        <p:spPr>
          <a:xfrm>
            <a:off x="179640" y="2530254"/>
            <a:ext cx="3599640" cy="283233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449263" algn="just">
              <a:lnSpc>
                <a:spcPct val="150000"/>
              </a:lnSpc>
              <a:buNone/>
            </a:pPr>
            <a:r>
              <a:rPr lang="pt-BR" sz="1000" b="0" strike="noStrike" spc="-1" dirty="0">
                <a:solidFill>
                  <a:srgbClr val="000000"/>
                </a:solidFill>
                <a:latin typeface="Arial"/>
                <a:ea typeface="DejaVu Sans"/>
              </a:rPr>
              <a:t>O experimento realizado por Thomas Young em 1801, demonstrou a natureza ondulatória da luz e consiste em fazer a luz passar por duas fendas próximas e observar o padrão de interferência formado em uma tela. Quando a luz passa pelas fendas, ela se comporta como ondas que se sobrepõem, criando regiões de interferência construtiva (onde as ondas se reforçam) e interferência destrutiva (onde se cancelam). O resultado é um padrão alternado de faixas claras e escuras na tela, evidenciando que a luz pode se comportar como uma onda. Esse experimento foi fundamental para a compreensão da teoria ondulatória da luz.</a:t>
            </a:r>
            <a:endParaRPr lang="pt-BR" sz="1000" b="0" strike="noStrike" spc="-1" dirty="0">
              <a:latin typeface="Arial"/>
            </a:endParaRPr>
          </a:p>
        </p:txBody>
      </p:sp>
      <p:pic>
        <p:nvPicPr>
          <p:cNvPr id="55" name="Imagem 54"/>
          <p:cNvPicPr/>
          <p:nvPr/>
        </p:nvPicPr>
        <p:blipFill>
          <a:blip r:embed="rId2"/>
          <a:stretch/>
        </p:blipFill>
        <p:spPr>
          <a:xfrm>
            <a:off x="693539" y="768774"/>
            <a:ext cx="2571120" cy="1761480"/>
          </a:xfrm>
          <a:prstGeom prst="rect">
            <a:avLst/>
          </a:prstGeom>
          <a:ln w="0">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Uma imagem contendo pipa, roxo, colorido, luz&#10;&#10;Descrição gerada automaticamente">
            <a:extLst>
              <a:ext uri="{FF2B5EF4-FFF2-40B4-BE49-F238E27FC236}">
                <a16:creationId xmlns:a16="http://schemas.microsoft.com/office/drawing/2014/main" id="{F03FFF8B-5F7F-5B14-4B53-341217A0D4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0112"/>
            <a:ext cx="3959225" cy="3959225"/>
          </a:xfrm>
          <a:prstGeom prst="rect">
            <a:avLst/>
          </a:prstGeom>
        </p:spPr>
      </p:pic>
      <p:sp>
        <p:nvSpPr>
          <p:cNvPr id="6" name="CaixaDeTexto 5">
            <a:extLst>
              <a:ext uri="{FF2B5EF4-FFF2-40B4-BE49-F238E27FC236}">
                <a16:creationId xmlns:a16="http://schemas.microsoft.com/office/drawing/2014/main" id="{D02D39EF-DC42-4796-E9AD-AFC6CBA3A057}"/>
              </a:ext>
            </a:extLst>
          </p:cNvPr>
          <p:cNvSpPr txBox="1"/>
          <p:nvPr/>
        </p:nvSpPr>
        <p:spPr>
          <a:xfrm>
            <a:off x="0" y="579310"/>
            <a:ext cx="3959225" cy="461665"/>
          </a:xfrm>
          <a:prstGeom prst="rect">
            <a:avLst/>
          </a:prstGeom>
          <a:noFill/>
        </p:spPr>
        <p:txBody>
          <a:bodyPr wrap="square" rtlCol="0">
            <a:spAutoFit/>
          </a:bodyPr>
          <a:lstStyle/>
          <a:p>
            <a:pPr algn="ctr"/>
            <a:r>
              <a:rPr lang="pt-BR" sz="2400" b="1" dirty="0">
                <a:solidFill>
                  <a:schemeClr val="bg1"/>
                </a:solidFill>
                <a:highlight>
                  <a:srgbClr val="000000"/>
                </a:highlight>
                <a:latin typeface="Arial" panose="020B0604020202020204" pitchFamily="34" charset="0"/>
                <a:cs typeface="Arial" panose="020B0604020202020204" pitchFamily="34" charset="0"/>
              </a:rPr>
              <a:t>Óptica</a:t>
            </a:r>
          </a:p>
        </p:txBody>
      </p:sp>
    </p:spTree>
    <p:extLst>
      <p:ext uri="{BB962C8B-B14F-4D97-AF65-F5344CB8AC3E}">
        <p14:creationId xmlns:p14="http://schemas.microsoft.com/office/powerpoint/2010/main" val="14144653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1">
          <a:extLst>
            <a:ext uri="{FF2B5EF4-FFF2-40B4-BE49-F238E27FC236}">
              <a16:creationId xmlns:a16="http://schemas.microsoft.com/office/drawing/2014/main" id="{BAB585B8-8FE5-254E-F588-55B2F0EB7E9B}"/>
            </a:ext>
          </a:extLst>
        </p:cNvPr>
        <p:cNvGrpSpPr/>
        <p:nvPr/>
      </p:nvGrpSpPr>
      <p:grpSpPr>
        <a:xfrm>
          <a:off x="0" y="0"/>
          <a:ext cx="0" cy="0"/>
          <a:chOff x="0" y="0"/>
          <a:chExt cx="0" cy="0"/>
        </a:xfrm>
      </p:grpSpPr>
      <p:sp>
        <p:nvSpPr>
          <p:cNvPr id="112" name="Google Shape;112;p16">
            <a:extLst>
              <a:ext uri="{FF2B5EF4-FFF2-40B4-BE49-F238E27FC236}">
                <a16:creationId xmlns:a16="http://schemas.microsoft.com/office/drawing/2014/main" id="{B9A66562-24BE-48FF-5559-F47948DB2382}"/>
              </a:ext>
            </a:extLst>
          </p:cNvPr>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Google Shape;175;p22">
            <a:extLst>
              <a:ext uri="{FF2B5EF4-FFF2-40B4-BE49-F238E27FC236}">
                <a16:creationId xmlns:a16="http://schemas.microsoft.com/office/drawing/2014/main" id="{10B52571-3B59-0C7C-4B04-FCC7771710B0}"/>
              </a:ext>
            </a:extLst>
          </p:cNvPr>
          <p:cNvSpPr txBox="1"/>
          <p:nvPr/>
        </p:nvSpPr>
        <p:spPr>
          <a:xfrm>
            <a:off x="179611" y="450545"/>
            <a:ext cx="360000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200" b="1" i="0" u="none" strike="noStrike" cap="none" dirty="0">
                <a:solidFill>
                  <a:srgbClr val="000000"/>
                </a:solidFill>
                <a:latin typeface="Arial"/>
                <a:ea typeface="Arial"/>
                <a:cs typeface="Arial"/>
                <a:sym typeface="Arial"/>
              </a:rPr>
              <a:t>Como se forma o arco íris?</a:t>
            </a:r>
            <a:endParaRPr sz="1200" b="1" i="0" u="none" strike="noStrike" cap="none" dirty="0">
              <a:solidFill>
                <a:srgbClr val="FF0000"/>
              </a:solidFill>
              <a:latin typeface="Arial"/>
              <a:ea typeface="Arial"/>
              <a:cs typeface="Arial"/>
              <a:sym typeface="Arial"/>
            </a:endParaRPr>
          </a:p>
        </p:txBody>
      </p:sp>
      <p:pic>
        <p:nvPicPr>
          <p:cNvPr id="3" name="Google Shape;177;p22" descr="Você sabe como é formado o arco-íris? Vem aqui descobrir!">
            <a:extLst>
              <a:ext uri="{FF2B5EF4-FFF2-40B4-BE49-F238E27FC236}">
                <a16:creationId xmlns:a16="http://schemas.microsoft.com/office/drawing/2014/main" id="{1594F348-6027-42A2-F0EE-73CD9C9D2AB8}"/>
              </a:ext>
            </a:extLst>
          </p:cNvPr>
          <p:cNvPicPr preferRelativeResize="0"/>
          <p:nvPr/>
        </p:nvPicPr>
        <p:blipFill rotWithShape="1">
          <a:blip r:embed="rId3">
            <a:alphaModFix/>
          </a:blip>
          <a:srcRect/>
          <a:stretch/>
        </p:blipFill>
        <p:spPr>
          <a:xfrm>
            <a:off x="999608" y="860283"/>
            <a:ext cx="1960005" cy="1270075"/>
          </a:xfrm>
          <a:prstGeom prst="rect">
            <a:avLst/>
          </a:prstGeom>
          <a:noFill/>
          <a:ln>
            <a:noFill/>
          </a:ln>
        </p:spPr>
      </p:pic>
      <p:sp>
        <p:nvSpPr>
          <p:cNvPr id="4" name="Google Shape;176;p22">
            <a:extLst>
              <a:ext uri="{FF2B5EF4-FFF2-40B4-BE49-F238E27FC236}">
                <a16:creationId xmlns:a16="http://schemas.microsoft.com/office/drawing/2014/main" id="{69793065-5F78-BBE0-BBAE-7A55F22BDE3A}"/>
              </a:ext>
            </a:extLst>
          </p:cNvPr>
          <p:cNvSpPr txBox="1"/>
          <p:nvPr/>
        </p:nvSpPr>
        <p:spPr>
          <a:xfrm>
            <a:off x="179611" y="2154939"/>
            <a:ext cx="3600000" cy="3231614"/>
          </a:xfrm>
          <a:prstGeom prst="rect">
            <a:avLst/>
          </a:prstGeom>
          <a:noFill/>
          <a:ln>
            <a:noFill/>
          </a:ln>
        </p:spPr>
        <p:txBody>
          <a:bodyPr spcFirstLastPara="1" wrap="square" lIns="91425" tIns="45700" rIns="91425" bIns="45700" anchor="t" anchorCtr="0">
            <a:spAutoFit/>
          </a:bodyPr>
          <a:lstStyle/>
          <a:p>
            <a:pPr marR="0" lvl="0" indent="447675" algn="just" rtl="0">
              <a:lnSpc>
                <a:spcPct val="120000"/>
              </a:lnSpc>
              <a:spcBef>
                <a:spcPts val="0"/>
              </a:spcBef>
              <a:spcAft>
                <a:spcPts val="0"/>
              </a:spcAft>
              <a:buNone/>
            </a:pPr>
            <a:r>
              <a:rPr lang="pt-BR" sz="1000" b="0" i="0" u="none" strike="noStrike" cap="none" dirty="0">
                <a:solidFill>
                  <a:schemeClr val="dk1"/>
                </a:solidFill>
                <a:latin typeface="Arial"/>
                <a:ea typeface="Arial"/>
                <a:cs typeface="Arial"/>
                <a:sym typeface="Arial"/>
              </a:rPr>
              <a:t>O arco-íris se forma quando a luz do sol interage com as gotas de água na atmosfera. Esse fenômeno óptico envolve três processos principais: refração, reflexão e dispersão. </a:t>
            </a:r>
          </a:p>
          <a:p>
            <a:pPr marR="0" lvl="0" indent="447675" algn="just" rtl="0">
              <a:lnSpc>
                <a:spcPct val="120000"/>
              </a:lnSpc>
              <a:spcBef>
                <a:spcPts val="0"/>
              </a:spcBef>
              <a:spcAft>
                <a:spcPts val="0"/>
              </a:spcAft>
              <a:buNone/>
            </a:pPr>
            <a:r>
              <a:rPr lang="pt-BR" sz="1000" b="0" i="0" u="none" strike="noStrike" cap="none" dirty="0">
                <a:solidFill>
                  <a:schemeClr val="dk1"/>
                </a:solidFill>
                <a:latin typeface="Arial"/>
                <a:ea typeface="Arial"/>
                <a:cs typeface="Arial"/>
                <a:sym typeface="Arial"/>
              </a:rPr>
              <a:t>Quando a luz branca do sol entra em contato com uma gota de água, ela é refratada, ou seja, muda de direção ao passar do ar para a água. Nesse processo, a luz se separa nas suas cores componentes, criando um espectro que vai do vermelho ao violeta. Depois de refratar, a luz dentro da gota e sofre uma reflexão, que faz com que parte da luz seja refletida de volta em direção à parte frontal da gota. Ao sair da gota, a luz sofre uma segunda refração, ao passar do meio da água novamente para o ar, o que resulta em uma maior separação das cores.</a:t>
            </a:r>
            <a:endParaRPr sz="1000" dirty="0"/>
          </a:p>
          <a:p>
            <a:pPr marR="0" lvl="0" indent="447675" algn="just" rtl="0">
              <a:lnSpc>
                <a:spcPct val="120000"/>
              </a:lnSpc>
              <a:spcBef>
                <a:spcPts val="0"/>
              </a:spcBef>
              <a:spcAft>
                <a:spcPts val="0"/>
              </a:spcAft>
              <a:buNone/>
            </a:pPr>
            <a:r>
              <a:rPr lang="pt-BR" sz="1000" b="0" i="0" u="none" strike="noStrike" cap="none" dirty="0">
                <a:solidFill>
                  <a:schemeClr val="dk1"/>
                </a:solidFill>
                <a:latin typeface="Arial"/>
                <a:ea typeface="Arial"/>
                <a:cs typeface="Arial"/>
                <a:sym typeface="Arial"/>
              </a:rPr>
              <a:t>Para que o arco-íris seja visível, o observador deve estar posicionado geralmente com o Sol atrás de si e a chuva ou névoa à frente.</a:t>
            </a:r>
            <a:endParaRPr sz="1000" dirty="0"/>
          </a:p>
        </p:txBody>
      </p:sp>
      <p:sp>
        <p:nvSpPr>
          <p:cNvPr id="6" name="CaixaDeTexto 5">
            <a:extLst>
              <a:ext uri="{FF2B5EF4-FFF2-40B4-BE49-F238E27FC236}">
                <a16:creationId xmlns:a16="http://schemas.microsoft.com/office/drawing/2014/main" id="{A15B4695-46EA-E053-BD29-CB077F6C8F88}"/>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Óptica</a:t>
            </a:r>
          </a:p>
        </p:txBody>
      </p:sp>
    </p:spTree>
    <p:extLst>
      <p:ext uri="{BB962C8B-B14F-4D97-AF65-F5344CB8AC3E}">
        <p14:creationId xmlns:p14="http://schemas.microsoft.com/office/powerpoint/2010/main" val="3204567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9841E4E3-1BD6-573B-DC53-C0CCF719E18A}"/>
              </a:ext>
            </a:extLst>
          </p:cNvPr>
          <p:cNvSpPr txBox="1"/>
          <p:nvPr/>
        </p:nvSpPr>
        <p:spPr>
          <a:xfrm>
            <a:off x="179612" y="474451"/>
            <a:ext cx="3599999" cy="276999"/>
          </a:xfrm>
          <a:prstGeom prst="rect">
            <a:avLst/>
          </a:prstGeom>
          <a:noFill/>
        </p:spPr>
        <p:txBody>
          <a:bodyPr wrap="square">
            <a:spAutoFit/>
          </a:bodyPr>
          <a:lstStyle/>
          <a:p>
            <a:pPr algn="ctr"/>
            <a:r>
              <a:rPr lang="pt-BR" sz="1200" b="1" dirty="0">
                <a:latin typeface="Arial" panose="020B0604020202020204" pitchFamily="34" charset="0"/>
                <a:cs typeface="Arial" panose="020B0604020202020204" pitchFamily="34" charset="0"/>
              </a:rPr>
              <a:t>Por que a cor do céu muda no pôr do Sol?</a:t>
            </a:r>
          </a:p>
        </p:txBody>
      </p:sp>
      <p:pic>
        <p:nvPicPr>
          <p:cNvPr id="4100" name="Picture 4" descr="Por que o céu é azul ? Por que o pôr do sol é alaranjado ? – CEO Porto  Alegre">
            <a:extLst>
              <a:ext uri="{FF2B5EF4-FFF2-40B4-BE49-F238E27FC236}">
                <a16:creationId xmlns:a16="http://schemas.microsoft.com/office/drawing/2014/main" id="{CB68C631-5E10-6ECF-E96D-1A64E773A6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861" y="843127"/>
            <a:ext cx="2353502" cy="1434852"/>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06A22A33-BC90-9C3E-856F-3FA307D438CF}"/>
              </a:ext>
            </a:extLst>
          </p:cNvPr>
          <p:cNvSpPr txBox="1"/>
          <p:nvPr/>
        </p:nvSpPr>
        <p:spPr>
          <a:xfrm>
            <a:off x="179611" y="2327140"/>
            <a:ext cx="3600000" cy="3083858"/>
          </a:xfrm>
          <a:prstGeom prst="rect">
            <a:avLst/>
          </a:prstGeom>
          <a:noFill/>
        </p:spPr>
        <p:txBody>
          <a:bodyPr wrap="square" rtlCol="0">
            <a:spAutoFit/>
          </a:bodyPr>
          <a:lstStyle/>
          <a:p>
            <a:pPr algn="just">
              <a:lnSpc>
                <a:spcPct val="140000"/>
              </a:lnSpc>
            </a:pPr>
            <a:r>
              <a:rPr lang="pt-BR" sz="1000" dirty="0">
                <a:latin typeface="Arial" panose="020B0604020202020204" pitchFamily="34" charset="0"/>
                <a:cs typeface="Arial" panose="020B0604020202020204" pitchFamily="34" charset="0"/>
              </a:rPr>
              <a:t>	O céu muda de cor durante o pôr do sol por causa de um fenômeno chamado dispersão da luz. A luz do Sol é composta por várias cores, que juntas formam a luz branca. Quando essa luz atravessa a atmosfera da Terra, ela interage com as moléculas de ar, poeira e outras partículas no caminho, mas no pôr do Sol, quando ele está mais próximo do horizonte, a luz tem que percorrer uma distância muito maior na atmosfera. Nesse caminho mais longo, a luz azul é dispersa quase completamente ao interagir com as moléculas no ar antes de chegar aos nossos olhos assim, sobrando as cores de maior comprimento de onda, como vermelho e laranja. Essas cores são menos dispersas e por isso, predominam no céu durante o pôr do sol e também no nascer do Sol.</a:t>
            </a:r>
          </a:p>
        </p:txBody>
      </p:sp>
      <p:sp>
        <p:nvSpPr>
          <p:cNvPr id="6" name="CaixaDeTexto 5">
            <a:extLst>
              <a:ext uri="{FF2B5EF4-FFF2-40B4-BE49-F238E27FC236}">
                <a16:creationId xmlns:a16="http://schemas.microsoft.com/office/drawing/2014/main" id="{0574D177-C6AC-F035-7F0C-C22C00E7A65E}"/>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Óptica</a:t>
            </a:r>
          </a:p>
        </p:txBody>
      </p:sp>
    </p:spTree>
    <p:extLst>
      <p:ext uri="{BB962C8B-B14F-4D97-AF65-F5344CB8AC3E}">
        <p14:creationId xmlns:p14="http://schemas.microsoft.com/office/powerpoint/2010/main" val="21893624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4"/>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p14"/>
          <p:cNvSpPr txBox="1"/>
          <p:nvPr/>
        </p:nvSpPr>
        <p:spPr>
          <a:xfrm>
            <a:off x="179588" y="427678"/>
            <a:ext cx="36000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200" b="1" dirty="0">
                <a:solidFill>
                  <a:schemeClr val="dk1"/>
                </a:solidFill>
                <a:latin typeface="Arial" panose="020B0604020202020204" pitchFamily="34" charset="0"/>
                <a:cs typeface="Arial" panose="020B0604020202020204" pitchFamily="34" charset="0"/>
              </a:rPr>
              <a:t>Por que os objetos parecem maiores</a:t>
            </a:r>
          </a:p>
          <a:p>
            <a:pPr marL="0" lvl="0" indent="0" algn="ctr" rtl="0">
              <a:spcBef>
                <a:spcPts val="0"/>
              </a:spcBef>
              <a:spcAft>
                <a:spcPts val="0"/>
              </a:spcAft>
              <a:buNone/>
            </a:pPr>
            <a:r>
              <a:rPr lang="pt-BR" sz="1200" b="1" dirty="0">
                <a:solidFill>
                  <a:schemeClr val="dk1"/>
                </a:solidFill>
                <a:latin typeface="Arial" panose="020B0604020202020204" pitchFamily="34" charset="0"/>
                <a:cs typeface="Arial" panose="020B0604020202020204" pitchFamily="34" charset="0"/>
              </a:rPr>
              <a:t>debaixo d'água?</a:t>
            </a:r>
            <a:endParaRPr sz="1200" dirty="0">
              <a:solidFill>
                <a:schemeClr val="dk1"/>
              </a:solidFill>
              <a:latin typeface="Arial" panose="020B0604020202020204" pitchFamily="34" charset="0"/>
              <a:cs typeface="Arial" panose="020B0604020202020204" pitchFamily="34" charset="0"/>
            </a:endParaRPr>
          </a:p>
        </p:txBody>
      </p:sp>
      <p:pic>
        <p:nvPicPr>
          <p:cNvPr id="96" name="Google Shape;96;p14"/>
          <p:cNvPicPr preferRelativeResize="0"/>
          <p:nvPr/>
        </p:nvPicPr>
        <p:blipFill>
          <a:blip r:embed="rId3">
            <a:alphaModFix/>
          </a:blip>
          <a:stretch>
            <a:fillRect/>
          </a:stretch>
        </p:blipFill>
        <p:spPr>
          <a:xfrm>
            <a:off x="548988" y="995782"/>
            <a:ext cx="2861200" cy="1609425"/>
          </a:xfrm>
          <a:prstGeom prst="rect">
            <a:avLst/>
          </a:prstGeom>
          <a:noFill/>
          <a:ln>
            <a:noFill/>
          </a:ln>
        </p:spPr>
      </p:pic>
      <p:sp>
        <p:nvSpPr>
          <p:cNvPr id="97" name="Google Shape;97;p14"/>
          <p:cNvSpPr txBox="1"/>
          <p:nvPr/>
        </p:nvSpPr>
        <p:spPr>
          <a:xfrm>
            <a:off x="179588" y="2879725"/>
            <a:ext cx="3600000" cy="1569630"/>
          </a:xfrm>
          <a:prstGeom prst="rect">
            <a:avLst/>
          </a:prstGeom>
          <a:noFill/>
          <a:ln>
            <a:noFill/>
          </a:ln>
        </p:spPr>
        <p:txBody>
          <a:bodyPr spcFirstLastPara="1" wrap="square" lIns="91425" tIns="91425" rIns="91425" bIns="91425" anchor="t" anchorCtr="0">
            <a:spAutoFit/>
          </a:bodyPr>
          <a:lstStyle/>
          <a:p>
            <a:pPr marL="0" lvl="0" indent="457200" algn="just" rtl="0">
              <a:lnSpc>
                <a:spcPct val="150000"/>
              </a:lnSpc>
              <a:spcBef>
                <a:spcPts val="0"/>
              </a:spcBef>
              <a:spcAft>
                <a:spcPts val="0"/>
              </a:spcAft>
              <a:buNone/>
            </a:pPr>
            <a:r>
              <a:rPr lang="pt-BR" sz="1000" dirty="0">
                <a:solidFill>
                  <a:schemeClr val="dk1"/>
                </a:solidFill>
                <a:latin typeface="Arial" panose="020B0604020202020204" pitchFamily="34" charset="0"/>
                <a:cs typeface="Arial" panose="020B0604020202020204" pitchFamily="34" charset="0"/>
              </a:rPr>
              <a:t>Quando a luz passa do ar para a água, ela muda de velocidade e sofre um desvio, esse fenômeno é chamado de refração da luz. Essa mudança faz com que os objetos submersos pareçam mais próximos e maiores do que realmente são. É por isso que, ao olhar para dentro de uma piscina, os objetos parecem ampliados.</a:t>
            </a:r>
            <a:endParaRPr sz="1000" dirty="0">
              <a:solidFill>
                <a:schemeClr val="dk1"/>
              </a:solidFill>
              <a:latin typeface="Arial" panose="020B0604020202020204" pitchFamily="34" charset="0"/>
              <a:ea typeface="Calibri"/>
              <a:cs typeface="Arial" panose="020B0604020202020204" pitchFamily="34" charset="0"/>
              <a:sym typeface="Calibri"/>
            </a:endParaRPr>
          </a:p>
        </p:txBody>
      </p:sp>
      <p:sp>
        <p:nvSpPr>
          <p:cNvPr id="2" name="CaixaDeTexto 1">
            <a:extLst>
              <a:ext uri="{FF2B5EF4-FFF2-40B4-BE49-F238E27FC236}">
                <a16:creationId xmlns:a16="http://schemas.microsoft.com/office/drawing/2014/main" id="{30BC362D-6527-01B8-8348-9F2A6827424B}"/>
              </a:ext>
            </a:extLst>
          </p:cNvPr>
          <p:cNvSpPr txBox="1"/>
          <p:nvPr/>
        </p:nvSpPr>
        <p:spPr>
          <a:xfrm>
            <a:off x="-1" y="25836"/>
            <a:ext cx="3959225" cy="307777"/>
          </a:xfrm>
          <a:prstGeom prst="rect">
            <a:avLst/>
          </a:prstGeom>
          <a:noFill/>
        </p:spPr>
        <p:txBody>
          <a:bodyPr wrap="square" rtlCol="0">
            <a:spAutoFit/>
          </a:bodyPr>
          <a:lstStyle/>
          <a:p>
            <a:pPr algn="ctr"/>
            <a:r>
              <a:rPr lang="pt-BR" b="1" dirty="0">
                <a:solidFill>
                  <a:schemeClr val="bg1"/>
                </a:solidFill>
                <a:latin typeface="Arial" panose="020B0604020202020204" pitchFamily="34" charset="0"/>
                <a:cs typeface="Arial" panose="020B0604020202020204" pitchFamily="34" charset="0"/>
              </a:rPr>
              <a:t>Ó</a:t>
            </a:r>
            <a:r>
              <a:rPr lang="pt-BR" sz="1400" b="1" dirty="0">
                <a:solidFill>
                  <a:schemeClr val="bg1"/>
                </a:solidFill>
                <a:latin typeface="Arial" panose="020B0604020202020204" pitchFamily="34" charset="0"/>
                <a:cs typeface="Arial" panose="020B0604020202020204" pitchFamily="34" charset="0"/>
              </a:rPr>
              <a:t>ptica</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4" name="Google Shape;94;p14"/>
          <p:cNvPicPr preferRelativeResize="0"/>
          <p:nvPr/>
        </p:nvPicPr>
        <p:blipFill>
          <a:blip r:embed="rId3">
            <a:alphaModFix/>
          </a:blip>
          <a:stretch>
            <a:fillRect/>
          </a:stretch>
        </p:blipFill>
        <p:spPr>
          <a:xfrm>
            <a:off x="179625" y="250925"/>
            <a:ext cx="3600000" cy="3600000"/>
          </a:xfrm>
          <a:prstGeom prst="rect">
            <a:avLst/>
          </a:prstGeom>
          <a:noFill/>
          <a:ln>
            <a:noFill/>
          </a:ln>
        </p:spPr>
      </p:pic>
      <p:pic>
        <p:nvPicPr>
          <p:cNvPr id="95" name="Google Shape;95;p14"/>
          <p:cNvPicPr preferRelativeResize="0"/>
          <p:nvPr/>
        </p:nvPicPr>
        <p:blipFill>
          <a:blip r:embed="rId4">
            <a:alphaModFix/>
          </a:blip>
          <a:stretch>
            <a:fillRect/>
          </a:stretch>
        </p:blipFill>
        <p:spPr>
          <a:xfrm>
            <a:off x="3175" y="7925"/>
            <a:ext cx="3952875" cy="5743575"/>
          </a:xfrm>
          <a:prstGeom prst="rect">
            <a:avLst/>
          </a:prstGeom>
          <a:noFill/>
          <a:ln>
            <a:noFill/>
          </a:ln>
        </p:spPr>
      </p:pic>
      <p:sp>
        <p:nvSpPr>
          <p:cNvPr id="96" name="Google Shape;96;p14"/>
          <p:cNvSpPr txBox="1"/>
          <p:nvPr/>
        </p:nvSpPr>
        <p:spPr>
          <a:xfrm>
            <a:off x="179599" y="2640448"/>
            <a:ext cx="3600000" cy="2939226"/>
          </a:xfrm>
          <a:prstGeom prst="rect">
            <a:avLst/>
          </a:prstGeom>
          <a:noFill/>
          <a:ln>
            <a:noFill/>
          </a:ln>
        </p:spPr>
        <p:txBody>
          <a:bodyPr spcFirstLastPara="1" wrap="square" lIns="91425" tIns="45700" rIns="91425" bIns="45700" anchor="t" anchorCtr="0">
            <a:spAutoFit/>
          </a:bodyPr>
          <a:lstStyle/>
          <a:p>
            <a:pPr lvl="0" indent="446088" algn="just" rtl="0">
              <a:lnSpc>
                <a:spcPct val="150000"/>
              </a:lnSpc>
              <a:spcBef>
                <a:spcPts val="1200"/>
              </a:spcBef>
              <a:spcAft>
                <a:spcPts val="1200"/>
              </a:spcAft>
              <a:buNone/>
            </a:pPr>
            <a:r>
              <a:rPr lang="pt-BR" sz="1000" dirty="0">
                <a:solidFill>
                  <a:schemeClr val="dk1"/>
                </a:solidFill>
                <a:latin typeface="Arial" panose="020B0604020202020204" pitchFamily="34" charset="0"/>
                <a:cs typeface="Arial" panose="020B0604020202020204" pitchFamily="34" charset="0"/>
              </a:rPr>
              <a:t>O céu é azul devido à dispersão da luz solar na atmosfera terrestre. A luz do Sol é composta por várias cores, que têm diferentes comprimentos de onda Uma característica de uma onda). Quando a luz solar entra na atmosfera, as moléculas de ar dispersam mais eficientemente a luz azul, que possui um comprimento de onda mais curto. Por isso, vemos o céu com essa coloração durante o dia. Quando o sol se põe, a luz passa por mais partículas de ar na atmosfera, dispersando mais as cores quentes, como o vermelho e o laranja, resultando em um belo pôr do sol.</a:t>
            </a:r>
            <a:endParaRPr sz="1000" dirty="0">
              <a:solidFill>
                <a:schemeClr val="dk1"/>
              </a:solidFill>
              <a:latin typeface="Arial" panose="020B0604020202020204" pitchFamily="34" charset="0"/>
              <a:cs typeface="Arial" panose="020B0604020202020204" pitchFamily="34" charset="0"/>
            </a:endParaRPr>
          </a:p>
        </p:txBody>
      </p:sp>
      <p:sp>
        <p:nvSpPr>
          <p:cNvPr id="97" name="Google Shape;97;p14"/>
          <p:cNvSpPr txBox="1"/>
          <p:nvPr/>
        </p:nvSpPr>
        <p:spPr>
          <a:xfrm>
            <a:off x="0" y="-5757"/>
            <a:ext cx="3952874" cy="28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b="1" dirty="0">
                <a:solidFill>
                  <a:schemeClr val="lt1"/>
                </a:solidFill>
              </a:rPr>
              <a:t>Óptica</a:t>
            </a:r>
            <a:endParaRPr sz="1600" b="1" dirty="0">
              <a:solidFill>
                <a:schemeClr val="lt1"/>
              </a:solidFill>
            </a:endParaRPr>
          </a:p>
        </p:txBody>
      </p:sp>
      <p:sp>
        <p:nvSpPr>
          <p:cNvPr id="98" name="Google Shape;98;p14"/>
          <p:cNvSpPr txBox="1"/>
          <p:nvPr/>
        </p:nvSpPr>
        <p:spPr>
          <a:xfrm>
            <a:off x="179599" y="416789"/>
            <a:ext cx="3600000" cy="28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212" b="1" dirty="0">
                <a:solidFill>
                  <a:schemeClr val="dk1"/>
                </a:solidFill>
                <a:latin typeface="Arial" panose="020B0604020202020204" pitchFamily="34" charset="0"/>
                <a:cs typeface="Arial" panose="020B0604020202020204" pitchFamily="34" charset="0"/>
              </a:rPr>
              <a:t>Por que o Céu é Azul?</a:t>
            </a:r>
            <a:endParaRPr sz="1212" b="1" dirty="0">
              <a:solidFill>
                <a:schemeClr val="dk1"/>
              </a:solidFill>
              <a:latin typeface="Arial" panose="020B0604020202020204" pitchFamily="34" charset="0"/>
              <a:cs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tângulo: Cantos Arredondados 2"/>
          <p:cNvSpPr/>
          <p:nvPr/>
        </p:nvSpPr>
        <p:spPr>
          <a:xfrm>
            <a:off x="179640" y="382680"/>
            <a:ext cx="3599640" cy="5196600"/>
          </a:xfrm>
          <a:prstGeom prst="roundRect">
            <a:avLst>
              <a:gd name="adj" fmla="val 16667"/>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a:lstStyle/>
          <a:p>
            <a:endParaRPr lang="pt-BR"/>
          </a:p>
        </p:txBody>
      </p:sp>
      <p:sp>
        <p:nvSpPr>
          <p:cNvPr id="42" name="CaixaDeTexto 1"/>
          <p:cNvSpPr/>
          <p:nvPr/>
        </p:nvSpPr>
        <p:spPr>
          <a:xfrm>
            <a:off x="0" y="27008"/>
            <a:ext cx="3959225"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pt-BR" sz="1400" b="1" strike="noStrike" spc="-1" dirty="0">
                <a:solidFill>
                  <a:srgbClr val="FFFFFF"/>
                </a:solidFill>
                <a:latin typeface="Arial"/>
              </a:rPr>
              <a:t>Óptica</a:t>
            </a:r>
            <a:endParaRPr lang="pt-BR" b="0" strike="noStrike" spc="-1" dirty="0">
              <a:latin typeface="Arial"/>
            </a:endParaRPr>
          </a:p>
        </p:txBody>
      </p:sp>
      <p:sp>
        <p:nvSpPr>
          <p:cNvPr id="43" name="CaixaDeTexto 3"/>
          <p:cNvSpPr/>
          <p:nvPr/>
        </p:nvSpPr>
        <p:spPr>
          <a:xfrm>
            <a:off x="179640" y="444600"/>
            <a:ext cx="3599640" cy="27554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pt-BR" sz="1200" b="1" strike="noStrike" spc="-1" dirty="0">
                <a:solidFill>
                  <a:srgbClr val="000000"/>
                </a:solidFill>
                <a:latin typeface="Arial"/>
              </a:rPr>
              <a:t>Os óculos e a refração da luz</a:t>
            </a:r>
            <a:endParaRPr lang="pt-BR" sz="1200" b="0" strike="noStrike" spc="-1" dirty="0">
              <a:latin typeface="Arial"/>
            </a:endParaRPr>
          </a:p>
        </p:txBody>
      </p:sp>
      <p:sp>
        <p:nvSpPr>
          <p:cNvPr id="44" name="CaixaDeTexto 4"/>
          <p:cNvSpPr/>
          <p:nvPr/>
        </p:nvSpPr>
        <p:spPr>
          <a:xfrm>
            <a:off x="179640" y="2251683"/>
            <a:ext cx="3600360" cy="306316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449263" algn="just">
              <a:lnSpc>
                <a:spcPct val="150000"/>
              </a:lnSpc>
              <a:buNone/>
            </a:pPr>
            <a:r>
              <a:rPr lang="pt-BR" sz="1000" b="0" strike="noStrike" spc="-1" dirty="0">
                <a:solidFill>
                  <a:srgbClr val="000000"/>
                </a:solidFill>
                <a:latin typeface="Arial"/>
              </a:rPr>
              <a:t>Óculos são dispositivos fundamentais para corrigir problemas de visão, que ocorrem quando a luz não foca corretamente na retina, a camada sensível do olho. Quando a luz atravessa as lentes dos óculos, ela muda de direção devido à diferença de velocidade entre o ar e o material da lente. Em casos de miopia, por exemplo, as lentes são côncavas para dispersar a luz, permitindo que ela alcance o ponto ideal na retina. Já na hipermetropia, as lentes são convexas e convergem a luz, corrigindo a trajetória para uma visão nítida. Além disso, óculos modernos podem ter revestimentos especiais que filtram luz azul de telas digitais, aplicando conhecimentos de óptica para proteger os olhos dos efeitos nocivos da exposição prolongada.</a:t>
            </a:r>
          </a:p>
        </p:txBody>
      </p:sp>
      <p:pic>
        <p:nvPicPr>
          <p:cNvPr id="45" name="Imagem 44"/>
          <p:cNvPicPr/>
          <p:nvPr/>
        </p:nvPicPr>
        <p:blipFill>
          <a:blip r:embed="rId2"/>
          <a:stretch/>
        </p:blipFill>
        <p:spPr>
          <a:xfrm>
            <a:off x="920783" y="814845"/>
            <a:ext cx="2117353" cy="1412163"/>
          </a:xfrm>
          <a:prstGeom prst="rect">
            <a:avLst/>
          </a:prstGeom>
          <a:ln w="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CAADA-87E3-3E04-FC1F-80BC2B06EE97}"/>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D1AFE146-A6D6-881C-EE93-34DF9C6074C1}"/>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ABDB29C5-E156-A722-0FA9-C836FB526A35}"/>
              </a:ext>
            </a:extLst>
          </p:cNvPr>
          <p:cNvSpPr txBox="1"/>
          <p:nvPr/>
        </p:nvSpPr>
        <p:spPr>
          <a:xfrm>
            <a:off x="162535" y="382774"/>
            <a:ext cx="3634154" cy="4921027"/>
          </a:xfrm>
          <a:prstGeom prst="rect">
            <a:avLst/>
          </a:prstGeom>
          <a:noFill/>
        </p:spPr>
        <p:txBody>
          <a:bodyPr wrap="square" rtlCol="0">
            <a:spAutoFit/>
          </a:bodyPr>
          <a:lstStyle/>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a Força Centrípeta?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o carro aquaplana na chuva?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Como o skate se move ao empurrar com os pés?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Galileu e a verdade sobre a queda dos corpos.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o Princípio da Inércia?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as Coisas Caem?</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Como funciona os amortecedores dos carros?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Ondulatória: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o som da sirene de uma ambulância muda conforme ela passa por nós?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o Efeito Doppler?</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Experimento de Thomas Young.</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Experimento da fenda dupla.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Óptica:</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Como se forma o arco íris?</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a cor do céu muda no pôr do Sol?</a:t>
            </a:r>
          </a:p>
        </p:txBody>
      </p:sp>
    </p:spTree>
    <p:extLst>
      <p:ext uri="{BB962C8B-B14F-4D97-AF65-F5344CB8AC3E}">
        <p14:creationId xmlns:p14="http://schemas.microsoft.com/office/powerpoint/2010/main" val="3472346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48E8AA9A-0987-1855-40EB-7877D607A564}"/>
              </a:ext>
            </a:extLst>
          </p:cNvPr>
          <p:cNvSpPr txBox="1"/>
          <p:nvPr/>
        </p:nvSpPr>
        <p:spPr>
          <a:xfrm>
            <a:off x="-2" y="405050"/>
            <a:ext cx="3959225" cy="461665"/>
          </a:xfrm>
          <a:prstGeom prst="rect">
            <a:avLst/>
          </a:prstGeom>
          <a:noFill/>
        </p:spPr>
        <p:txBody>
          <a:bodyPr wrap="square" rtlCol="0">
            <a:spAutoFit/>
          </a:bodyPr>
          <a:lstStyle/>
          <a:p>
            <a:pPr algn="ctr"/>
            <a:r>
              <a:rPr lang="pt-BR" sz="2400" b="1" dirty="0">
                <a:solidFill>
                  <a:schemeClr val="bg1"/>
                </a:solidFill>
                <a:latin typeface="Arial" panose="020B0604020202020204" pitchFamily="34" charset="0"/>
                <a:cs typeface="Arial" panose="020B0604020202020204" pitchFamily="34" charset="0"/>
              </a:rPr>
              <a:t>Termodinâmica</a:t>
            </a:r>
          </a:p>
        </p:txBody>
      </p:sp>
      <p:pic>
        <p:nvPicPr>
          <p:cNvPr id="3" name="Imagem 2" descr="Diagrama&#10;&#10;Descrição gerada automaticamente">
            <a:extLst>
              <a:ext uri="{FF2B5EF4-FFF2-40B4-BE49-F238E27FC236}">
                <a16:creationId xmlns:a16="http://schemas.microsoft.com/office/drawing/2014/main" id="{81DECDB0-A77C-896D-233D-F1EB09868B2D}"/>
              </a:ext>
            </a:extLst>
          </p:cNvPr>
          <p:cNvPicPr>
            <a:picLocks noChangeAspect="1"/>
          </p:cNvPicPr>
          <p:nvPr/>
        </p:nvPicPr>
        <p:blipFill>
          <a:blip r:embed="rId2">
            <a:extLst>
              <a:ext uri="{28A0092B-C50C-407E-A947-70E740481C1C}">
                <a14:useLocalDpi xmlns:a14="http://schemas.microsoft.com/office/drawing/2010/main" val="0"/>
              </a:ext>
            </a:extLst>
          </a:blip>
          <a:srcRect b="4531"/>
          <a:stretch/>
        </p:blipFill>
        <p:spPr>
          <a:xfrm>
            <a:off x="-1" y="989825"/>
            <a:ext cx="3959225" cy="3779799"/>
          </a:xfrm>
          <a:prstGeom prst="rect">
            <a:avLst/>
          </a:prstGeom>
        </p:spPr>
      </p:pic>
    </p:spTree>
    <p:extLst>
      <p:ext uri="{BB962C8B-B14F-4D97-AF65-F5344CB8AC3E}">
        <p14:creationId xmlns:p14="http://schemas.microsoft.com/office/powerpoint/2010/main" val="33990967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6"/>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3" name="Google Shape;113;p16"/>
          <p:cNvSpPr txBox="1"/>
          <p:nvPr/>
        </p:nvSpPr>
        <p:spPr>
          <a:xfrm>
            <a:off x="179612" y="2229281"/>
            <a:ext cx="3600000" cy="2862282"/>
          </a:xfrm>
          <a:prstGeom prst="rect">
            <a:avLst/>
          </a:prstGeom>
          <a:noFill/>
          <a:ln>
            <a:noFill/>
          </a:ln>
        </p:spPr>
        <p:txBody>
          <a:bodyPr spcFirstLastPara="1" wrap="square" lIns="91425" tIns="45700" rIns="91425" bIns="45700" anchor="t" anchorCtr="0">
            <a:spAutoFit/>
          </a:bodyPr>
          <a:lstStyle/>
          <a:p>
            <a:pPr lvl="0" indent="446088" algn="just" rtl="0">
              <a:lnSpc>
                <a:spcPct val="150000"/>
              </a:lnSpc>
              <a:buNone/>
            </a:pPr>
            <a:r>
              <a:rPr lang="pt-BR" sz="1000" dirty="0">
                <a:solidFill>
                  <a:schemeClr val="dk1"/>
                </a:solidFill>
              </a:rPr>
              <a:t> </a:t>
            </a:r>
            <a:r>
              <a:rPr lang="pt-BR" sz="1000" dirty="0">
                <a:solidFill>
                  <a:schemeClr val="dk1"/>
                </a:solidFill>
                <a:latin typeface="Arial" panose="020B0604020202020204" pitchFamily="34" charset="0"/>
                <a:cs typeface="Arial" panose="020B0604020202020204" pitchFamily="34" charset="0"/>
              </a:rPr>
              <a:t>A Entropia é uma medida da desordem ou aleatoriedade em um sistema, frequentemente associada à quantidade de energia que não pode ser convertida em trabalho útil. </a:t>
            </a:r>
          </a:p>
          <a:p>
            <a:pPr lvl="0" indent="446088" algn="just" rtl="0">
              <a:lnSpc>
                <a:spcPct val="150000"/>
              </a:lnSpc>
              <a:buNone/>
            </a:pPr>
            <a:r>
              <a:rPr lang="pt-BR" sz="1000" dirty="0">
                <a:solidFill>
                  <a:schemeClr val="dk1"/>
                </a:solidFill>
                <a:latin typeface="Arial" panose="020B0604020202020204" pitchFamily="34" charset="0"/>
                <a:cs typeface="Arial" panose="020B0604020202020204" pitchFamily="34" charset="0"/>
              </a:rPr>
              <a:t>Introduzida no contexto da Segunda Lei da Termodinâmica, a Entropia total de um sistema isolado tende a aumentar ao longo do tempo, indicando uma tendência natural para a desordem à medida que as partículas se tornam mais dispersas. O aumento da entropia reflete a irreversibilidade dos processos naturais, ajudando a entender fenômenos como a dispersão de gases e a evolução do Universo.</a:t>
            </a:r>
            <a:endParaRPr sz="1000" dirty="0">
              <a:solidFill>
                <a:schemeClr val="dk1"/>
              </a:solidFill>
              <a:latin typeface="Arial" panose="020B0604020202020204" pitchFamily="34" charset="0"/>
              <a:cs typeface="Arial" panose="020B0604020202020204" pitchFamily="34" charset="0"/>
            </a:endParaRPr>
          </a:p>
        </p:txBody>
      </p:sp>
      <p:sp>
        <p:nvSpPr>
          <p:cNvPr id="115" name="Google Shape;115;p16"/>
          <p:cNvSpPr txBox="1"/>
          <p:nvPr/>
        </p:nvSpPr>
        <p:spPr>
          <a:xfrm>
            <a:off x="179613" y="382774"/>
            <a:ext cx="3599999" cy="28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pt-BR" sz="1212" b="1" dirty="0">
                <a:solidFill>
                  <a:schemeClr val="dk1"/>
                </a:solidFill>
                <a:latin typeface="Arial" panose="020B0604020202020204" pitchFamily="34" charset="0"/>
                <a:cs typeface="Arial" panose="020B0604020202020204" pitchFamily="34" charset="0"/>
              </a:rPr>
              <a:t>O que é Entropia?</a:t>
            </a:r>
            <a:endParaRPr sz="1212" b="1" dirty="0">
              <a:solidFill>
                <a:schemeClr val="dk1"/>
              </a:solidFill>
              <a:latin typeface="Arial" panose="020B0604020202020204" pitchFamily="34" charset="0"/>
              <a:cs typeface="Arial" panose="020B0604020202020204" pitchFamily="34" charset="0"/>
            </a:endParaRPr>
          </a:p>
          <a:p>
            <a:pPr marL="0" lvl="0" indent="0" algn="ctr" rtl="0">
              <a:spcBef>
                <a:spcPts val="0"/>
              </a:spcBef>
              <a:spcAft>
                <a:spcPts val="0"/>
              </a:spcAft>
              <a:buClr>
                <a:schemeClr val="dk1"/>
              </a:buClr>
              <a:buSzPts val="1100"/>
              <a:buFont typeface="Arial"/>
              <a:buNone/>
            </a:pPr>
            <a:endParaRPr sz="1212" b="1" dirty="0">
              <a:solidFill>
                <a:schemeClr val="dk1"/>
              </a:solidFill>
            </a:endParaRPr>
          </a:p>
          <a:p>
            <a:pPr marL="0" lvl="0" indent="0" algn="ctr" rtl="0">
              <a:spcBef>
                <a:spcPts val="0"/>
              </a:spcBef>
              <a:spcAft>
                <a:spcPts val="0"/>
              </a:spcAft>
              <a:buNone/>
            </a:pPr>
            <a:endParaRPr sz="1212" b="1" dirty="0">
              <a:solidFill>
                <a:schemeClr val="dk1"/>
              </a:solidFill>
            </a:endParaRPr>
          </a:p>
        </p:txBody>
      </p:sp>
      <p:pic>
        <p:nvPicPr>
          <p:cNvPr id="4098" name="Picture 2" descr="Entropia: o que é, características, fórmulas e exemplos">
            <a:extLst>
              <a:ext uri="{FF2B5EF4-FFF2-40B4-BE49-F238E27FC236}">
                <a16:creationId xmlns:a16="http://schemas.microsoft.com/office/drawing/2014/main" id="{DCE3C5BE-583C-A28D-F1B5-0BFFFA9FD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053" y="905624"/>
            <a:ext cx="2447147" cy="1323657"/>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17D3161D-F8F8-D9F9-79D9-B0470CBAD8CA}"/>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Termodinâmica</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026" name="Picture 2" descr="Geleia de Morango Tatitânia - Pote de vidro - 300 g - 200015">
            <a:extLst>
              <a:ext uri="{FF2B5EF4-FFF2-40B4-BE49-F238E27FC236}">
                <a16:creationId xmlns:a16="http://schemas.microsoft.com/office/drawing/2014/main" id="{DFFB21D3-E095-B099-D971-EA74FC2AB1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79" t="14213" r="10035" b="14246"/>
          <a:stretch/>
        </p:blipFill>
        <p:spPr bwMode="auto">
          <a:xfrm>
            <a:off x="1099968" y="1047234"/>
            <a:ext cx="1759285" cy="1577475"/>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3CB66E1D-421C-848A-EEDD-97B888AD651B}"/>
              </a:ext>
            </a:extLst>
          </p:cNvPr>
          <p:cNvSpPr txBox="1"/>
          <p:nvPr/>
        </p:nvSpPr>
        <p:spPr>
          <a:xfrm>
            <a:off x="179612" y="476739"/>
            <a:ext cx="3600000" cy="461665"/>
          </a:xfrm>
          <a:prstGeom prst="rect">
            <a:avLst/>
          </a:prstGeom>
          <a:noFill/>
        </p:spPr>
        <p:txBody>
          <a:bodyPr wrap="square" rtlCol="0">
            <a:spAutoFit/>
          </a:bodyPr>
          <a:lstStyle/>
          <a:p>
            <a:pPr algn="ctr"/>
            <a:r>
              <a:rPr lang="pt-BR" sz="1200" b="1" dirty="0">
                <a:latin typeface="Arial" panose="020B0604020202020204" pitchFamily="34" charset="0"/>
                <a:cs typeface="Arial" panose="020B0604020202020204" pitchFamily="34" charset="0"/>
              </a:rPr>
              <a:t>Por que é difícil abrir potes pela</a:t>
            </a:r>
          </a:p>
          <a:p>
            <a:pPr algn="ctr"/>
            <a:r>
              <a:rPr lang="pt-BR" sz="1200" b="1" dirty="0">
                <a:latin typeface="Arial" panose="020B0604020202020204" pitchFamily="34" charset="0"/>
                <a:cs typeface="Arial" panose="020B0604020202020204" pitchFamily="34" charset="0"/>
              </a:rPr>
              <a:t>primeira vez?</a:t>
            </a:r>
          </a:p>
        </p:txBody>
      </p:sp>
      <p:sp>
        <p:nvSpPr>
          <p:cNvPr id="4" name="CaixaDeTexto 3">
            <a:extLst>
              <a:ext uri="{FF2B5EF4-FFF2-40B4-BE49-F238E27FC236}">
                <a16:creationId xmlns:a16="http://schemas.microsoft.com/office/drawing/2014/main" id="{6601E53E-D92B-44F5-4ACE-EB27744D0F9D}"/>
              </a:ext>
            </a:extLst>
          </p:cNvPr>
          <p:cNvSpPr txBox="1"/>
          <p:nvPr/>
        </p:nvSpPr>
        <p:spPr>
          <a:xfrm>
            <a:off x="179612" y="2733540"/>
            <a:ext cx="3600000" cy="2602957"/>
          </a:xfrm>
          <a:prstGeom prst="rect">
            <a:avLst/>
          </a:prstGeom>
          <a:noFill/>
        </p:spPr>
        <p:txBody>
          <a:bodyPr wrap="square" rtlCol="0">
            <a:spAutoFit/>
          </a:bodyPr>
          <a:lstStyle/>
          <a:p>
            <a:pPr algn="just">
              <a:lnSpc>
                <a:spcPct val="150000"/>
              </a:lnSpc>
            </a:pPr>
            <a:r>
              <a:rPr lang="pt-BR" sz="1000" dirty="0">
                <a:latin typeface="Arial" panose="020B0604020202020204" pitchFamily="34" charset="0"/>
                <a:cs typeface="Arial" panose="020B0604020202020204" pitchFamily="34" charset="0"/>
              </a:rPr>
              <a:t>	Quando o pote é fechado na fábrica, ele é vedado hermeticamente e o ar no interior fica com uma pressão menor que a pressão externa (a pressão atmosférica). Isso acontece porque ao aquecer o produto durante o processo de pasteurização ou vedação, o ar de dentro se expande e quando o pote esfria, o ar no interior se contrai, criando uma diferença de pressão.</a:t>
            </a:r>
          </a:p>
          <a:p>
            <a:pPr algn="just">
              <a:lnSpc>
                <a:spcPct val="150000"/>
              </a:lnSpc>
            </a:pPr>
            <a:r>
              <a:rPr lang="pt-BR" sz="1000" dirty="0">
                <a:latin typeface="Arial" panose="020B0604020202020204" pitchFamily="34" charset="0"/>
                <a:cs typeface="Arial" panose="020B0604020202020204" pitchFamily="34" charset="0"/>
              </a:rPr>
              <a:t>	Essa diferença de pressão faz com que o ar do lado de fora “empurre” a tampa com uma força maior, tornando mais difícil abrir o pote. Você precisa vencer essa força para soltar a tampa.</a:t>
            </a:r>
          </a:p>
        </p:txBody>
      </p:sp>
      <p:sp>
        <p:nvSpPr>
          <p:cNvPr id="6" name="CaixaDeTexto 5">
            <a:extLst>
              <a:ext uri="{FF2B5EF4-FFF2-40B4-BE49-F238E27FC236}">
                <a16:creationId xmlns:a16="http://schemas.microsoft.com/office/drawing/2014/main" id="{80C59652-6F6F-F909-BD79-7847EFE86CA0}"/>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Termodinâmica</a:t>
            </a:r>
          </a:p>
        </p:txBody>
      </p:sp>
    </p:spTree>
    <p:extLst>
      <p:ext uri="{BB962C8B-B14F-4D97-AF65-F5344CB8AC3E}">
        <p14:creationId xmlns:p14="http://schemas.microsoft.com/office/powerpoint/2010/main" val="7397347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4"/>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p14"/>
          <p:cNvSpPr txBox="1"/>
          <p:nvPr/>
        </p:nvSpPr>
        <p:spPr>
          <a:xfrm>
            <a:off x="179612" y="447043"/>
            <a:ext cx="3600000" cy="27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200" b="1" dirty="0">
                <a:solidFill>
                  <a:schemeClr val="dk1"/>
                </a:solidFill>
                <a:latin typeface="Arial" panose="020B0604020202020204" pitchFamily="34" charset="0"/>
                <a:cs typeface="Arial" panose="020B0604020202020204" pitchFamily="34" charset="0"/>
              </a:rPr>
              <a:t>Por que escorregamos no gelo?</a:t>
            </a:r>
            <a:endParaRPr dirty="0">
              <a:latin typeface="Arial" panose="020B0604020202020204" pitchFamily="34" charset="0"/>
              <a:cs typeface="Arial" panose="020B0604020202020204" pitchFamily="34" charset="0"/>
            </a:endParaRPr>
          </a:p>
        </p:txBody>
      </p:sp>
      <p:sp>
        <p:nvSpPr>
          <p:cNvPr id="96" name="Google Shape;96;p14"/>
          <p:cNvSpPr txBox="1"/>
          <p:nvPr/>
        </p:nvSpPr>
        <p:spPr>
          <a:xfrm>
            <a:off x="179612" y="1474175"/>
            <a:ext cx="36000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sp>
        <p:nvSpPr>
          <p:cNvPr id="97" name="Google Shape;97;p14"/>
          <p:cNvSpPr txBox="1"/>
          <p:nvPr/>
        </p:nvSpPr>
        <p:spPr>
          <a:xfrm>
            <a:off x="179612" y="2397398"/>
            <a:ext cx="3600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endParaRPr/>
          </a:p>
        </p:txBody>
      </p:sp>
      <p:sp>
        <p:nvSpPr>
          <p:cNvPr id="98" name="Google Shape;98;p14"/>
          <p:cNvSpPr txBox="1"/>
          <p:nvPr/>
        </p:nvSpPr>
        <p:spPr>
          <a:xfrm>
            <a:off x="179601" y="2397398"/>
            <a:ext cx="3599999" cy="3019514"/>
          </a:xfrm>
          <a:prstGeom prst="rect">
            <a:avLst/>
          </a:prstGeom>
          <a:noFill/>
          <a:ln>
            <a:noFill/>
          </a:ln>
        </p:spPr>
        <p:txBody>
          <a:bodyPr spcFirstLastPara="1" wrap="square" lIns="91425" tIns="91425" rIns="91425" bIns="91425" anchor="t" anchorCtr="0">
            <a:spAutoFit/>
          </a:bodyPr>
          <a:lstStyle/>
          <a:p>
            <a:pPr lvl="0" indent="446088" algn="just" rtl="0">
              <a:lnSpc>
                <a:spcPct val="130000"/>
              </a:lnSpc>
              <a:spcBef>
                <a:spcPts val="0"/>
              </a:spcBef>
              <a:spcAft>
                <a:spcPts val="0"/>
              </a:spcAft>
              <a:buNone/>
            </a:pPr>
            <a:r>
              <a:rPr lang="pt-BR" sz="1012" dirty="0">
                <a:solidFill>
                  <a:schemeClr val="dk1"/>
                </a:solidFill>
                <a:latin typeface="Arial" panose="020B0604020202020204" pitchFamily="34" charset="0"/>
                <a:cs typeface="Arial" panose="020B0604020202020204" pitchFamily="34" charset="0"/>
              </a:rPr>
              <a:t>O gelo é escorregadio devido a um fenômeno físico que envolve a interação entre pressão e temperatura. Quando uma pessoa ou objeto exerce pressão sobre o gelo, essa pressão transforma temporariamente a camada superior em água, criando uma superfície escorregadia. Esse efeito é mais evidente em temperaturas próximas ao ponto de fusão (quando a água congela), onde a pressão reduz o ponto de congelamento localmente.</a:t>
            </a:r>
            <a:endParaRPr sz="1012" dirty="0">
              <a:solidFill>
                <a:schemeClr val="dk1"/>
              </a:solidFill>
              <a:latin typeface="Arial" panose="020B0604020202020204" pitchFamily="34" charset="0"/>
              <a:cs typeface="Arial" panose="020B0604020202020204" pitchFamily="34" charset="0"/>
            </a:endParaRPr>
          </a:p>
          <a:p>
            <a:pPr lvl="0" indent="446088" algn="just" rtl="0">
              <a:lnSpc>
                <a:spcPct val="130000"/>
              </a:lnSpc>
              <a:spcBef>
                <a:spcPts val="0"/>
              </a:spcBef>
              <a:spcAft>
                <a:spcPts val="0"/>
              </a:spcAft>
              <a:buNone/>
            </a:pPr>
            <a:r>
              <a:rPr lang="pt-BR" sz="1012" dirty="0">
                <a:solidFill>
                  <a:schemeClr val="dk1"/>
                </a:solidFill>
                <a:latin typeface="Arial" panose="020B0604020202020204" pitchFamily="34" charset="0"/>
                <a:cs typeface="Arial" panose="020B0604020202020204" pitchFamily="34" charset="0"/>
              </a:rPr>
              <a:t>A presença de impurezas ou bolhas de ar no gelo intensifica o escorregamento, pois alteram a estrutura do gelo e facilitam a formação de água na superfície. Assim, a superfície escorregadia é resultado da combinação de pressão aplicada e das condições térmicas que afetam o gelo.</a:t>
            </a:r>
            <a:endParaRPr sz="1012" dirty="0">
              <a:solidFill>
                <a:schemeClr val="dk1"/>
              </a:solidFill>
              <a:latin typeface="Arial" panose="020B0604020202020204" pitchFamily="34" charset="0"/>
              <a:cs typeface="Arial" panose="020B0604020202020204" pitchFamily="34" charset="0"/>
            </a:endParaRPr>
          </a:p>
        </p:txBody>
      </p:sp>
      <p:pic>
        <p:nvPicPr>
          <p:cNvPr id="99" name="Google Shape;99;p14"/>
          <p:cNvPicPr preferRelativeResize="0"/>
          <p:nvPr/>
        </p:nvPicPr>
        <p:blipFill>
          <a:blip r:embed="rId3">
            <a:alphaModFix/>
          </a:blip>
          <a:stretch>
            <a:fillRect/>
          </a:stretch>
        </p:blipFill>
        <p:spPr>
          <a:xfrm>
            <a:off x="1315788" y="723949"/>
            <a:ext cx="1327626" cy="1624340"/>
          </a:xfrm>
          <a:prstGeom prst="rect">
            <a:avLst/>
          </a:prstGeom>
          <a:noFill/>
          <a:ln>
            <a:noFill/>
          </a:ln>
        </p:spPr>
      </p:pic>
      <p:sp>
        <p:nvSpPr>
          <p:cNvPr id="2" name="CaixaDeTexto 1">
            <a:extLst>
              <a:ext uri="{FF2B5EF4-FFF2-40B4-BE49-F238E27FC236}">
                <a16:creationId xmlns:a16="http://schemas.microsoft.com/office/drawing/2014/main" id="{49F883A1-64A9-A5F6-B0EA-5BFA1C060DFC}"/>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Termodinâmica</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6"/>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3" name="Google Shape;113;p16"/>
          <p:cNvSpPr txBox="1"/>
          <p:nvPr/>
        </p:nvSpPr>
        <p:spPr>
          <a:xfrm>
            <a:off x="179611" y="2516789"/>
            <a:ext cx="3599999" cy="2554505"/>
          </a:xfrm>
          <a:prstGeom prst="rect">
            <a:avLst/>
          </a:prstGeom>
          <a:noFill/>
          <a:ln>
            <a:noFill/>
          </a:ln>
        </p:spPr>
        <p:txBody>
          <a:bodyPr spcFirstLastPara="1" wrap="square" lIns="91425" tIns="45700" rIns="91425" bIns="45700" anchor="t" anchorCtr="0">
            <a:spAutoFit/>
          </a:bodyPr>
          <a:lstStyle/>
          <a:p>
            <a:pPr lvl="0" indent="446088" algn="just" rtl="0">
              <a:lnSpc>
                <a:spcPct val="150000"/>
              </a:lnSpc>
              <a:spcBef>
                <a:spcPts val="1200"/>
              </a:spcBef>
              <a:spcAft>
                <a:spcPts val="0"/>
              </a:spcAft>
              <a:buNone/>
            </a:pPr>
            <a:r>
              <a:rPr lang="pt-BR" sz="1000" dirty="0">
                <a:solidFill>
                  <a:schemeClr val="dk1"/>
                </a:solidFill>
                <a:latin typeface="Arial" panose="020B0604020202020204" pitchFamily="34" charset="0"/>
                <a:cs typeface="Arial" panose="020B0604020202020204" pitchFamily="34" charset="0"/>
              </a:rPr>
              <a:t>Estender a roupa acelera a secagem porque aumenta a área de contato com o ar, facilitando a evaporação da água. Segundo a Termodinâmica, quanto maior a superfície exposta, mais rápido o calor do ambiente faz com que as moléculas de água passem do estado líquido para o gasoso. Além disso, a circulação de ar e a luz do sol intensificam a evaporação, tornando o processo mais eficiente. Por isso, pendurar as roupas ao ar livre em locais ventilados e ensolarados é o método mais eficaz para secá-las rapidamente.</a:t>
            </a:r>
            <a:endParaRPr sz="1000" dirty="0">
              <a:solidFill>
                <a:schemeClr val="dk1"/>
              </a:solidFill>
              <a:latin typeface="Arial" panose="020B0604020202020204" pitchFamily="34" charset="0"/>
              <a:cs typeface="Arial" panose="020B0604020202020204" pitchFamily="34" charset="0"/>
            </a:endParaRPr>
          </a:p>
        </p:txBody>
      </p:sp>
      <p:sp>
        <p:nvSpPr>
          <p:cNvPr id="114" name="Google Shape;114;p16"/>
          <p:cNvSpPr txBox="1"/>
          <p:nvPr/>
        </p:nvSpPr>
        <p:spPr>
          <a:xfrm>
            <a:off x="0" y="0"/>
            <a:ext cx="3959225" cy="28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b="1" dirty="0">
                <a:solidFill>
                  <a:schemeClr val="lt1"/>
                </a:solidFill>
              </a:rPr>
              <a:t>Termodinâmica</a:t>
            </a:r>
            <a:endParaRPr sz="1600" b="1" dirty="0">
              <a:solidFill>
                <a:schemeClr val="lt1"/>
              </a:solidFill>
            </a:endParaRPr>
          </a:p>
        </p:txBody>
      </p:sp>
      <p:sp>
        <p:nvSpPr>
          <p:cNvPr id="115" name="Google Shape;115;p16"/>
          <p:cNvSpPr txBox="1"/>
          <p:nvPr/>
        </p:nvSpPr>
        <p:spPr>
          <a:xfrm>
            <a:off x="179611" y="401076"/>
            <a:ext cx="3599999" cy="28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pt-BR" sz="1212" b="1" dirty="0">
                <a:solidFill>
                  <a:schemeClr val="dk1"/>
                </a:solidFill>
                <a:latin typeface="Arial" panose="020B0604020202020204" pitchFamily="34" charset="0"/>
                <a:cs typeface="Arial" panose="020B0604020202020204" pitchFamily="34" charset="0"/>
              </a:rPr>
              <a:t>Por que estendemos as roupas?</a:t>
            </a:r>
            <a:endParaRPr sz="1212" b="1" dirty="0">
              <a:solidFill>
                <a:schemeClr val="dk1"/>
              </a:solidFill>
              <a:latin typeface="Arial" panose="020B0604020202020204" pitchFamily="34" charset="0"/>
              <a:cs typeface="Arial" panose="020B0604020202020204" pitchFamily="34" charset="0"/>
            </a:endParaRPr>
          </a:p>
          <a:p>
            <a:pPr marL="0" lvl="0" indent="0" algn="ctr" rtl="0">
              <a:spcBef>
                <a:spcPts val="0"/>
              </a:spcBef>
              <a:spcAft>
                <a:spcPts val="0"/>
              </a:spcAft>
              <a:buClr>
                <a:schemeClr val="dk1"/>
              </a:buClr>
              <a:buSzPts val="1100"/>
              <a:buFont typeface="Arial"/>
              <a:buNone/>
            </a:pPr>
            <a:endParaRPr sz="1212" b="1" dirty="0">
              <a:solidFill>
                <a:schemeClr val="dk1"/>
              </a:solidFill>
            </a:endParaRPr>
          </a:p>
          <a:p>
            <a:pPr marL="0" lvl="0" indent="0" algn="ctr" rtl="0">
              <a:spcBef>
                <a:spcPts val="0"/>
              </a:spcBef>
              <a:spcAft>
                <a:spcPts val="0"/>
              </a:spcAft>
              <a:buNone/>
            </a:pPr>
            <a:endParaRPr sz="1212" b="1" dirty="0">
              <a:solidFill>
                <a:schemeClr val="dk1"/>
              </a:solidFill>
            </a:endParaRPr>
          </a:p>
        </p:txBody>
      </p:sp>
      <p:pic>
        <p:nvPicPr>
          <p:cNvPr id="2050" name="Picture 2" descr="Saiba como estender roupas corretamente - Limppano">
            <a:extLst>
              <a:ext uri="{FF2B5EF4-FFF2-40B4-BE49-F238E27FC236}">
                <a16:creationId xmlns:a16="http://schemas.microsoft.com/office/drawing/2014/main" id="{B00E98E2-3E11-B6DE-8DD0-E1479FB05C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411"/>
          <a:stretch/>
        </p:blipFill>
        <p:spPr bwMode="auto">
          <a:xfrm>
            <a:off x="451553" y="886177"/>
            <a:ext cx="3056114" cy="15403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tângulo: Cantos Arredondados 2"/>
          <p:cNvSpPr/>
          <p:nvPr/>
        </p:nvSpPr>
        <p:spPr>
          <a:xfrm>
            <a:off x="179640" y="382680"/>
            <a:ext cx="3598920" cy="5195880"/>
          </a:xfrm>
          <a:prstGeom prst="roundRect">
            <a:avLst>
              <a:gd name="adj" fmla="val 16667"/>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a:lstStyle/>
          <a:p>
            <a:endParaRPr lang="pt-BR"/>
          </a:p>
        </p:txBody>
      </p:sp>
      <p:sp>
        <p:nvSpPr>
          <p:cNvPr id="42" name="CaixaDeTexto 1"/>
          <p:cNvSpPr/>
          <p:nvPr/>
        </p:nvSpPr>
        <p:spPr>
          <a:xfrm>
            <a:off x="0" y="27728"/>
            <a:ext cx="3959225"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pt-BR" sz="1400" b="1" strike="noStrike" spc="-1" dirty="0">
                <a:solidFill>
                  <a:srgbClr val="FFFFFF"/>
                </a:solidFill>
                <a:latin typeface="Arial"/>
                <a:ea typeface="DejaVu Sans"/>
              </a:rPr>
              <a:t>Termodinâmica</a:t>
            </a:r>
            <a:endParaRPr lang="pt-BR" b="0" strike="noStrike" spc="-1" dirty="0">
              <a:latin typeface="Arial"/>
            </a:endParaRPr>
          </a:p>
        </p:txBody>
      </p:sp>
      <p:sp>
        <p:nvSpPr>
          <p:cNvPr id="43" name="CaixaDeTexto 3"/>
          <p:cNvSpPr/>
          <p:nvPr/>
        </p:nvSpPr>
        <p:spPr>
          <a:xfrm>
            <a:off x="179640" y="444600"/>
            <a:ext cx="3598920" cy="27554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pt-BR" sz="1200" b="1" strike="noStrike" spc="-1" dirty="0">
                <a:solidFill>
                  <a:srgbClr val="000000"/>
                </a:solidFill>
                <a:latin typeface="Arial"/>
                <a:ea typeface="DejaVu Sans"/>
              </a:rPr>
              <a:t>  A origem da Termodinâmica</a:t>
            </a:r>
            <a:endParaRPr lang="pt-BR" sz="1200" b="0" strike="noStrike" spc="-1" dirty="0">
              <a:latin typeface="Arial"/>
            </a:endParaRPr>
          </a:p>
        </p:txBody>
      </p:sp>
      <p:sp>
        <p:nvSpPr>
          <p:cNvPr id="44" name="CaixaDeTexto 4"/>
          <p:cNvSpPr/>
          <p:nvPr/>
        </p:nvSpPr>
        <p:spPr>
          <a:xfrm>
            <a:off x="178920" y="2297549"/>
            <a:ext cx="3599640" cy="308240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447675" algn="just">
              <a:lnSpc>
                <a:spcPct val="140000"/>
              </a:lnSpc>
              <a:buNone/>
            </a:pPr>
            <a:r>
              <a:rPr lang="pt-BR" sz="1000" b="0" strike="noStrike" spc="-1" dirty="0">
                <a:solidFill>
                  <a:srgbClr val="000000"/>
                </a:solidFill>
                <a:latin typeface="Arial"/>
                <a:ea typeface="DejaVu Sans"/>
              </a:rPr>
              <a:t>A termodinâmica teve sua origem no século 19, durante a Revolução Industrial, com o interesse em entender o funcionamento e a eficiência das máquinas a vapor. </a:t>
            </a:r>
          </a:p>
          <a:p>
            <a:pPr indent="447675" algn="just">
              <a:lnSpc>
                <a:spcPct val="140000"/>
              </a:lnSpc>
              <a:buNone/>
            </a:pPr>
            <a:r>
              <a:rPr lang="pt-BR" sz="1000" b="0" strike="noStrike" spc="-1" dirty="0">
                <a:solidFill>
                  <a:srgbClr val="000000"/>
                </a:solidFill>
                <a:latin typeface="Arial"/>
                <a:ea typeface="DejaVu Sans"/>
              </a:rPr>
              <a:t>Cientistas como Sadi Carnot começaram a investigar como o calor podia ser convertido em trabalho mecânico, o que levou à formulação do conceito de eficiência térmica. James Joule demonstrou a equivalência entre trabalho e calor, enquanto Rudolf Clausius introduziu a ideia de entropia e formulou a Segunda lei da Termodinâmica. Esses estudos resultaram nas leis fundamentais da Termodinâmica, que descrevem como a energia térmica se comporta e é transformada, sendo aplicadas tanto em sistemas mecânicos quanto em fenômenos naturais.</a:t>
            </a:r>
            <a:endParaRPr lang="pt-BR" sz="1000" b="0" strike="noStrike" spc="-1" dirty="0">
              <a:latin typeface="Arial"/>
            </a:endParaRPr>
          </a:p>
        </p:txBody>
      </p:sp>
      <p:pic>
        <p:nvPicPr>
          <p:cNvPr id="45" name="Imagem 44"/>
          <p:cNvPicPr/>
          <p:nvPr/>
        </p:nvPicPr>
        <p:blipFill>
          <a:blip r:embed="rId2"/>
          <a:stretch/>
        </p:blipFill>
        <p:spPr>
          <a:xfrm>
            <a:off x="1258920" y="809280"/>
            <a:ext cx="1439640" cy="1439640"/>
          </a:xfrm>
          <a:prstGeom prst="rect">
            <a:avLst/>
          </a:prstGeom>
          <a:ln w="0">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tângulo: Cantos Arredondados 3"/>
          <p:cNvSpPr/>
          <p:nvPr/>
        </p:nvSpPr>
        <p:spPr>
          <a:xfrm>
            <a:off x="179640" y="382680"/>
            <a:ext cx="3599640" cy="5196600"/>
          </a:xfrm>
          <a:prstGeom prst="roundRect">
            <a:avLst>
              <a:gd name="adj" fmla="val 16667"/>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a:lstStyle/>
          <a:p>
            <a:endParaRPr lang="pt-BR"/>
          </a:p>
        </p:txBody>
      </p:sp>
      <p:sp>
        <p:nvSpPr>
          <p:cNvPr id="52" name="CaixaDeTexto 7"/>
          <p:cNvSpPr/>
          <p:nvPr/>
        </p:nvSpPr>
        <p:spPr>
          <a:xfrm>
            <a:off x="0" y="27008"/>
            <a:ext cx="3959225"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pt-BR" sz="1400" b="1" strike="noStrike" spc="-1" dirty="0">
                <a:solidFill>
                  <a:srgbClr val="FFFFFF"/>
                </a:solidFill>
                <a:latin typeface="Arial"/>
              </a:rPr>
              <a:t>Termodinâmica</a:t>
            </a:r>
            <a:endParaRPr lang="pt-BR" b="0" strike="noStrike" spc="-1" dirty="0">
              <a:latin typeface="Arial"/>
            </a:endParaRPr>
          </a:p>
        </p:txBody>
      </p:sp>
      <p:sp>
        <p:nvSpPr>
          <p:cNvPr id="53" name="CaixaDeTexto 8"/>
          <p:cNvSpPr/>
          <p:nvPr/>
        </p:nvSpPr>
        <p:spPr>
          <a:xfrm>
            <a:off x="179640" y="444600"/>
            <a:ext cx="359964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pt-BR" sz="1200" b="1" strike="noStrike" spc="-1" dirty="0">
                <a:solidFill>
                  <a:srgbClr val="000000"/>
                </a:solidFill>
                <a:latin typeface="Arial"/>
              </a:rPr>
              <a:t>Geladeiras e a transferência de calor</a:t>
            </a:r>
            <a:endParaRPr lang="pt-BR" sz="1200" b="0" strike="noStrike" spc="-1" dirty="0">
              <a:latin typeface="Arial"/>
            </a:endParaRPr>
          </a:p>
          <a:p>
            <a:pPr algn="ctr">
              <a:lnSpc>
                <a:spcPct val="100000"/>
              </a:lnSpc>
              <a:buNone/>
            </a:pPr>
            <a:endParaRPr lang="pt-BR" sz="1200" b="0" strike="noStrike" spc="-1" dirty="0">
              <a:latin typeface="Arial"/>
            </a:endParaRPr>
          </a:p>
        </p:txBody>
      </p:sp>
      <p:sp>
        <p:nvSpPr>
          <p:cNvPr id="54" name="CaixaDeTexto 9"/>
          <p:cNvSpPr/>
          <p:nvPr/>
        </p:nvSpPr>
        <p:spPr>
          <a:xfrm>
            <a:off x="179640" y="1800000"/>
            <a:ext cx="3600360" cy="352483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buNone/>
            </a:pPr>
            <a:endParaRPr lang="pt-BR" sz="1000" b="0" strike="noStrike" spc="-1" dirty="0">
              <a:solidFill>
                <a:srgbClr val="000000"/>
              </a:solidFill>
              <a:latin typeface="Arial"/>
            </a:endParaRPr>
          </a:p>
          <a:p>
            <a:pPr>
              <a:lnSpc>
                <a:spcPct val="150000"/>
              </a:lnSpc>
              <a:buNone/>
            </a:pPr>
            <a:endParaRPr lang="pt-BR" sz="1000" b="0" strike="noStrike" spc="-1" dirty="0">
              <a:solidFill>
                <a:srgbClr val="000000"/>
              </a:solidFill>
              <a:latin typeface="Arial"/>
            </a:endParaRPr>
          </a:p>
          <a:p>
            <a:pPr indent="449263" algn="just">
              <a:lnSpc>
                <a:spcPct val="150000"/>
              </a:lnSpc>
              <a:buNone/>
            </a:pPr>
            <a:r>
              <a:rPr lang="pt-BR" sz="1000" b="0" strike="noStrike" spc="-1" dirty="0">
                <a:solidFill>
                  <a:srgbClr val="000000"/>
                </a:solidFill>
                <a:latin typeface="Arial"/>
              </a:rPr>
              <a:t>A geladeira é um aparelho que mantém alimentos e bebidas frescos utilizando princípios de Termodinâmica e transferência de calor. O processo de refrigeração ocorre através de um ciclo de compressão de vapor, no qual um fluido refrigerante é continuamente evaporado e condensado. No evaporador, o fluido absorve o calor do interior da geladeira e se transforma em gás, reduzindo a temperatura interna. Esse gás é então comprimido, o que eleva sua temperatura e pressão, e transferido para o condensador, onde libera calor para o ambiente externo e retorna ao estado líquido. Por último, ele passa por uma válvula de expansão, que reduz sua pressão e temperatura, reiniciando o ciclo. </a:t>
            </a:r>
          </a:p>
        </p:txBody>
      </p:sp>
      <p:pic>
        <p:nvPicPr>
          <p:cNvPr id="55" name="Imagem 54"/>
          <p:cNvPicPr/>
          <p:nvPr/>
        </p:nvPicPr>
        <p:blipFill>
          <a:blip r:embed="rId2"/>
          <a:stretch/>
        </p:blipFill>
        <p:spPr>
          <a:xfrm>
            <a:off x="1012320" y="812520"/>
            <a:ext cx="1867680" cy="1347480"/>
          </a:xfrm>
          <a:prstGeom prst="rect">
            <a:avLst/>
          </a:prstGeom>
          <a:ln w="0">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8E7EE-90B6-9B2E-6137-3DE02F6D9314}"/>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372330D2-27AC-3121-DEDA-780259AF0E7A}"/>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607F9F5E-24EE-F419-19A3-7EC287F54C92}"/>
              </a:ext>
            </a:extLst>
          </p:cNvPr>
          <p:cNvSpPr txBox="1"/>
          <p:nvPr/>
        </p:nvSpPr>
        <p:spPr>
          <a:xfrm>
            <a:off x="171354" y="438796"/>
            <a:ext cx="36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É possível conseguir caminhar sobre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brasas?</a:t>
            </a:r>
            <a:endParaRPr kumimoji="0" lang="pt-BR"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 name="CaixaDeTexto 3">
            <a:extLst>
              <a:ext uri="{FF2B5EF4-FFF2-40B4-BE49-F238E27FC236}">
                <a16:creationId xmlns:a16="http://schemas.microsoft.com/office/drawing/2014/main" id="{E7D00269-895B-4255-6A33-024CCB5D4438}"/>
              </a:ext>
            </a:extLst>
          </p:cNvPr>
          <p:cNvSpPr txBox="1"/>
          <p:nvPr/>
        </p:nvSpPr>
        <p:spPr>
          <a:xfrm>
            <a:off x="171354" y="2695490"/>
            <a:ext cx="3600000" cy="2602957"/>
          </a:xfrm>
          <a:prstGeom prst="rect">
            <a:avLst/>
          </a:prstGeom>
          <a:noFill/>
        </p:spPr>
        <p:txBody>
          <a:bodyPr wrap="square" rtlCol="0">
            <a:spAutoFit/>
          </a:bodyPr>
          <a:lstStyle/>
          <a:p>
            <a:pPr marR="0" lvl="0" indent="446088" algn="just" defTabSz="914400" rtl="0" eaLnBrk="1" fontAlgn="auto" latinLnBrk="0" hangingPunct="1">
              <a:lnSpc>
                <a:spcPct val="15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madeira utilizada para formar as brasas possui baixa condutividade térmica, ou seja, uma capacidade reduzida de transferir calor para os pés. Além disso, a camada de cinza presente nas brasas atua como um isolante térmico adicional, ajudando a reduzir ainda mais a transferência de calor. A pele da sola do pé também contribui, com uma camada de células adiposas e uma epiderme (camada mais externa) mais espessa.</a:t>
            </a:r>
          </a:p>
          <a:p>
            <a:pPr marR="0" lvl="0" indent="446088" algn="just" defTabSz="914400" rtl="0" eaLnBrk="1" fontAlgn="auto" latinLnBrk="0" hangingPunct="1">
              <a:lnSpc>
                <a:spcPct val="15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Quando alguém caminha sobre as brasas, o contato dos pés com as brasas é breve, o que também dificulta a transferência de calor das brasas para os pés</a:t>
            </a:r>
            <a:r>
              <a:rPr lang="pt-BR" sz="1000" dirty="0">
                <a:solidFill>
                  <a:prstClr val="black"/>
                </a:solidFill>
                <a:latin typeface="Arial" panose="020B0604020202020204" pitchFamily="34" charset="0"/>
                <a:cs typeface="Arial" panose="020B0604020202020204" pitchFamily="34" charset="0"/>
              </a:rPr>
              <a:t>.</a:t>
            </a:r>
            <a:endPar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2">
            <a:extLst>
              <a:ext uri="{FF2B5EF4-FFF2-40B4-BE49-F238E27FC236}">
                <a16:creationId xmlns:a16="http://schemas.microsoft.com/office/drawing/2014/main" id="{A41EED0D-CE8A-A2FB-82F7-1705FF8E23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7" r="5587" b="-656"/>
          <a:stretch/>
        </p:blipFill>
        <p:spPr bwMode="auto">
          <a:xfrm>
            <a:off x="862334" y="1005206"/>
            <a:ext cx="2234556" cy="1585539"/>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1">
            <a:extLst>
              <a:ext uri="{FF2B5EF4-FFF2-40B4-BE49-F238E27FC236}">
                <a16:creationId xmlns:a16="http://schemas.microsoft.com/office/drawing/2014/main" id="{7B54F1A6-47FE-A3CF-1AB7-8E42E59CFC96}"/>
              </a:ext>
            </a:extLst>
          </p:cNvPr>
          <p:cNvSpPr/>
          <p:nvPr/>
        </p:nvSpPr>
        <p:spPr>
          <a:xfrm>
            <a:off x="0" y="27728"/>
            <a:ext cx="3959225"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pt-BR" sz="1400" b="1" strike="noStrike" spc="-1" dirty="0">
                <a:solidFill>
                  <a:srgbClr val="FFFFFF"/>
                </a:solidFill>
                <a:latin typeface="Arial"/>
                <a:ea typeface="DejaVu Sans"/>
              </a:rPr>
              <a:t>Termodinâmica</a:t>
            </a:r>
            <a:endParaRPr lang="pt-BR" b="0" strike="noStrike" spc="-1" dirty="0">
              <a:latin typeface="Arial"/>
            </a:endParaRPr>
          </a:p>
        </p:txBody>
      </p:sp>
    </p:spTree>
    <p:extLst>
      <p:ext uri="{BB962C8B-B14F-4D97-AF65-F5344CB8AC3E}">
        <p14:creationId xmlns:p14="http://schemas.microsoft.com/office/powerpoint/2010/main" val="18918407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17B03-776E-1215-8427-CF9931A5D21A}"/>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69AA460E-1DF3-604E-D767-8D6BAF438A1C}"/>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78BFA407-1206-2A5D-D468-1B6214DC90C6}"/>
              </a:ext>
            </a:extLst>
          </p:cNvPr>
          <p:cNvSpPr txBox="1"/>
          <p:nvPr/>
        </p:nvSpPr>
        <p:spPr>
          <a:xfrm>
            <a:off x="179612" y="451309"/>
            <a:ext cx="36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Qual a diferença entre máquinas térmicas e máquinas frigoríficas?</a:t>
            </a:r>
            <a:endParaRPr kumimoji="0" lang="pt-BR"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 name="CaixaDeTexto 3">
            <a:extLst>
              <a:ext uri="{FF2B5EF4-FFF2-40B4-BE49-F238E27FC236}">
                <a16:creationId xmlns:a16="http://schemas.microsoft.com/office/drawing/2014/main" id="{59EFB2D9-6FCA-267F-ECFE-0E8BEED8C681}"/>
              </a:ext>
            </a:extLst>
          </p:cNvPr>
          <p:cNvSpPr txBox="1"/>
          <p:nvPr/>
        </p:nvSpPr>
        <p:spPr>
          <a:xfrm>
            <a:off x="179612" y="2674628"/>
            <a:ext cx="3600000" cy="2660665"/>
          </a:xfrm>
          <a:prstGeom prst="rect">
            <a:avLst/>
          </a:prstGeom>
          <a:noFill/>
        </p:spPr>
        <p:txBody>
          <a:bodyPr wrap="square" rtlCol="0">
            <a:spAutoFit/>
          </a:bodyPr>
          <a:lstStyle/>
          <a:p>
            <a:pPr marR="0" lvl="0" indent="446088" algn="just" defTabSz="914400" rtl="0" eaLnBrk="1" fontAlgn="auto" latinLnBrk="0" hangingPunct="1">
              <a:lnSpc>
                <a:spcPct val="12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máquinas térmicas são dispositivos que convertem energia térmica em energia mecânica, ou seja, calor em trabalho e operam segundo um processo termodinâmico cíclico retirando calor de uma fonte quente, convertendo parte do calor para realizar trabalho e rejeitando o calor restante para uma fonte fria. </a:t>
            </a:r>
            <a:r>
              <a:rPr lang="pt-BR" sz="1000" dirty="0">
                <a:solidFill>
                  <a:prstClr val="black"/>
                </a:solidFill>
                <a:latin typeface="Arial" panose="020B0604020202020204" pitchFamily="34" charset="0"/>
                <a:cs typeface="Arial" panose="020B0604020202020204" pitchFamily="34" charset="0"/>
              </a:rPr>
              <a:t>O principal exemplo de uma máquina térmica é um motor à combustão.</a:t>
            </a:r>
          </a:p>
          <a:p>
            <a:pPr marR="0" lvl="0" indent="446088" algn="just" defTabSz="914400" rtl="0" eaLnBrk="1" fontAlgn="auto" latinLnBrk="0" hangingPunct="1">
              <a:lnSpc>
                <a:spcPct val="12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máquinas frigoríficas são dispositivos que retiram calor de um ambiente a baixa temperatura e o transferem para outro ambiente a uma temperatura mais elevada, realizando o processo inverso ao das máquinas térmicas, ou seja, realiza trabalho para transferir calor de uma área fria para uma área quente. </a:t>
            </a:r>
            <a:r>
              <a:rPr lang="pt-BR" sz="1000" dirty="0">
                <a:solidFill>
                  <a:prstClr val="black"/>
                </a:solidFill>
                <a:latin typeface="Arial" panose="020B0604020202020204" pitchFamily="34" charset="0"/>
                <a:cs typeface="Arial" panose="020B0604020202020204" pitchFamily="34" charset="0"/>
              </a:rPr>
              <a:t>O principal exemplo de uma máquina frigorífica é a geladeira.</a:t>
            </a:r>
            <a:endPar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Imagem 7" descr="Desenho de personagem de desenho animado&#10;&#10;Descrição gerada automaticamente com confiança baixa">
            <a:extLst>
              <a:ext uri="{FF2B5EF4-FFF2-40B4-BE49-F238E27FC236}">
                <a16:creationId xmlns:a16="http://schemas.microsoft.com/office/drawing/2014/main" id="{D907D260-D112-A031-11FF-14C74259A280}"/>
              </a:ext>
            </a:extLst>
          </p:cNvPr>
          <p:cNvPicPr>
            <a:picLocks noChangeAspect="1"/>
          </p:cNvPicPr>
          <p:nvPr/>
        </p:nvPicPr>
        <p:blipFill>
          <a:blip r:embed="rId2">
            <a:extLst>
              <a:ext uri="{28A0092B-C50C-407E-A947-70E740481C1C}">
                <a14:useLocalDpi xmlns:a14="http://schemas.microsoft.com/office/drawing/2010/main" val="0"/>
              </a:ext>
            </a:extLst>
          </a:blip>
          <a:srcRect t="9040"/>
          <a:stretch/>
        </p:blipFill>
        <p:spPr>
          <a:xfrm>
            <a:off x="1979612" y="1096291"/>
            <a:ext cx="1735200" cy="1578337"/>
          </a:xfrm>
          <a:prstGeom prst="rect">
            <a:avLst/>
          </a:prstGeom>
        </p:spPr>
      </p:pic>
      <p:pic>
        <p:nvPicPr>
          <p:cNvPr id="10" name="Imagem 9" descr="Diagrama&#10;&#10;Descrição gerada automaticamente">
            <a:extLst>
              <a:ext uri="{FF2B5EF4-FFF2-40B4-BE49-F238E27FC236}">
                <a16:creationId xmlns:a16="http://schemas.microsoft.com/office/drawing/2014/main" id="{C1D0B406-231E-A5B1-55D8-F4F0BBBA04D8}"/>
              </a:ext>
            </a:extLst>
          </p:cNvPr>
          <p:cNvPicPr>
            <a:picLocks noChangeAspect="1"/>
          </p:cNvPicPr>
          <p:nvPr/>
        </p:nvPicPr>
        <p:blipFill>
          <a:blip r:embed="rId3">
            <a:extLst>
              <a:ext uri="{28A0092B-C50C-407E-A947-70E740481C1C}">
                <a14:useLocalDpi xmlns:a14="http://schemas.microsoft.com/office/drawing/2010/main" val="0"/>
              </a:ext>
            </a:extLst>
          </a:blip>
          <a:srcRect t="9071"/>
          <a:stretch/>
        </p:blipFill>
        <p:spPr>
          <a:xfrm>
            <a:off x="179025" y="1096292"/>
            <a:ext cx="1735787" cy="1578337"/>
          </a:xfrm>
          <a:prstGeom prst="rect">
            <a:avLst/>
          </a:prstGeom>
        </p:spPr>
      </p:pic>
      <p:sp>
        <p:nvSpPr>
          <p:cNvPr id="5" name="CaixaDeTexto 1">
            <a:extLst>
              <a:ext uri="{FF2B5EF4-FFF2-40B4-BE49-F238E27FC236}">
                <a16:creationId xmlns:a16="http://schemas.microsoft.com/office/drawing/2014/main" id="{CBFA75BC-8635-E8BD-3A01-82D381B79ACB}"/>
              </a:ext>
            </a:extLst>
          </p:cNvPr>
          <p:cNvSpPr/>
          <p:nvPr/>
        </p:nvSpPr>
        <p:spPr>
          <a:xfrm>
            <a:off x="0" y="27728"/>
            <a:ext cx="3959225"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pt-BR" sz="1400" b="1" strike="noStrike" spc="-1" dirty="0">
                <a:solidFill>
                  <a:srgbClr val="FFFFFF"/>
                </a:solidFill>
                <a:latin typeface="Arial"/>
                <a:ea typeface="DejaVu Sans"/>
              </a:rPr>
              <a:t>Termodinâmica</a:t>
            </a:r>
            <a:endParaRPr lang="pt-BR" b="0" strike="noStrike" spc="-1" dirty="0">
              <a:latin typeface="Arial"/>
            </a:endParaRPr>
          </a:p>
        </p:txBody>
      </p:sp>
    </p:spTree>
    <p:extLst>
      <p:ext uri="{BB962C8B-B14F-4D97-AF65-F5344CB8AC3E}">
        <p14:creationId xmlns:p14="http://schemas.microsoft.com/office/powerpoint/2010/main" val="2396113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4D34E-7C05-884C-0D7D-9024F91A3AE0}"/>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AD3626C0-2CC7-4710-8405-9E4F567A6117}"/>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85160C7E-7BD3-331C-DF9F-37DDEEF19EC4}"/>
              </a:ext>
            </a:extLst>
          </p:cNvPr>
          <p:cNvSpPr txBox="1"/>
          <p:nvPr/>
        </p:nvSpPr>
        <p:spPr>
          <a:xfrm>
            <a:off x="179612" y="493428"/>
            <a:ext cx="3600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 que foi a experiência de Joule?</a:t>
            </a:r>
            <a:endParaRPr kumimoji="0" lang="pt-BR"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 name="CaixaDeTexto 3">
            <a:extLst>
              <a:ext uri="{FF2B5EF4-FFF2-40B4-BE49-F238E27FC236}">
                <a16:creationId xmlns:a16="http://schemas.microsoft.com/office/drawing/2014/main" id="{38E5C0A5-55C6-B7D2-9E4D-25FB93C86A84}"/>
              </a:ext>
            </a:extLst>
          </p:cNvPr>
          <p:cNvSpPr txBox="1"/>
          <p:nvPr/>
        </p:nvSpPr>
        <p:spPr>
          <a:xfrm>
            <a:off x="179612" y="2909928"/>
            <a:ext cx="3600000" cy="2246769"/>
          </a:xfrm>
          <a:prstGeom prst="rect">
            <a:avLst/>
          </a:prstGeom>
          <a:noFill/>
        </p:spPr>
        <p:txBody>
          <a:bodyPr wrap="square" rtlCol="0">
            <a:spAutoFit/>
          </a:bodyPr>
          <a:lstStyle/>
          <a:p>
            <a:pPr marR="0" lvl="0" indent="446088" algn="just"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 1845, James Prescott Joule estabeleceu um experimento  para determinar o equivalente mecânico do calor.</a:t>
            </a:r>
          </a:p>
          <a:p>
            <a:pPr marR="0" lvl="0" indent="446088" algn="just"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 experimento consistia em um recipiente com paredes adiabáticas (termicamente isolado), cheio d’água e, dentro desse recipiente, haviam pás conectadas com pesos por um sistema de polias. Quando os pesos caiam, com velocidade constante, por ação da gravidade, as pás giravam e aqueciam a água, conhecida a massa de água, o calor específico e a variação de temperatura, </a:t>
            </a:r>
            <a:r>
              <a:rPr lang="pt-BR" sz="1000" dirty="0">
                <a:solidFill>
                  <a:prstClr val="black"/>
                </a:solidFill>
                <a:latin typeface="Arial" panose="020B0604020202020204" pitchFamily="34" charset="0"/>
                <a:cs typeface="Arial" panose="020B0604020202020204" pitchFamily="34" charset="0"/>
              </a:rPr>
              <a:t>J</a:t>
            </a:r>
            <a:r>
              <a:rPr kumimoji="0" lang="pt-BR" sz="1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oule</a:t>
            </a: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pôde estabelecer uma relação entre o trabalho e a quantidade de energia transferida na forma de calor (ou o equivalente mecânico do calor). Ele estabeleceu que 4186 J de energia correspondiam a 1000 cal, ou seja, 1 cal equivale a 4,186 J.</a:t>
            </a:r>
          </a:p>
        </p:txBody>
      </p:sp>
      <p:pic>
        <p:nvPicPr>
          <p:cNvPr id="5" name="Picture 2">
            <a:extLst>
              <a:ext uri="{FF2B5EF4-FFF2-40B4-BE49-F238E27FC236}">
                <a16:creationId xmlns:a16="http://schemas.microsoft.com/office/drawing/2014/main" id="{D7D83AF6-564A-EC24-ECE8-05E1644BEA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17" b="-31"/>
          <a:stretch/>
        </p:blipFill>
        <p:spPr bwMode="auto">
          <a:xfrm>
            <a:off x="912537" y="800630"/>
            <a:ext cx="2134151" cy="2079095"/>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1">
            <a:extLst>
              <a:ext uri="{FF2B5EF4-FFF2-40B4-BE49-F238E27FC236}">
                <a16:creationId xmlns:a16="http://schemas.microsoft.com/office/drawing/2014/main" id="{EBDA9160-1C48-77B5-6951-D7C9F74E00D9}"/>
              </a:ext>
            </a:extLst>
          </p:cNvPr>
          <p:cNvSpPr/>
          <p:nvPr/>
        </p:nvSpPr>
        <p:spPr>
          <a:xfrm>
            <a:off x="0" y="27728"/>
            <a:ext cx="3959225"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pt-BR" sz="1400" b="1" strike="noStrike" spc="-1" dirty="0">
                <a:solidFill>
                  <a:srgbClr val="FFFFFF"/>
                </a:solidFill>
                <a:latin typeface="Arial"/>
                <a:ea typeface="DejaVu Sans"/>
              </a:rPr>
              <a:t>Termodinâmica</a:t>
            </a:r>
            <a:endParaRPr lang="pt-BR" b="0" strike="noStrike" spc="-1" dirty="0">
              <a:latin typeface="Arial"/>
            </a:endParaRPr>
          </a:p>
        </p:txBody>
      </p:sp>
    </p:spTree>
    <p:extLst>
      <p:ext uri="{BB962C8B-B14F-4D97-AF65-F5344CB8AC3E}">
        <p14:creationId xmlns:p14="http://schemas.microsoft.com/office/powerpoint/2010/main" val="832783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8B92D-08CF-9439-2809-ED47867A1CF1}"/>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870D5BA8-70E1-3E62-EDB0-9374A3FEC8C2}"/>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30F6A712-5BC5-10F1-80BF-DC1AB5B443C1}"/>
              </a:ext>
            </a:extLst>
          </p:cNvPr>
          <p:cNvSpPr txBox="1"/>
          <p:nvPr/>
        </p:nvSpPr>
        <p:spPr>
          <a:xfrm>
            <a:off x="162535" y="382774"/>
            <a:ext cx="3634154" cy="5065169"/>
          </a:xfrm>
          <a:prstGeom prst="rect">
            <a:avLst/>
          </a:prstGeom>
          <a:noFill/>
        </p:spPr>
        <p:txBody>
          <a:bodyPr wrap="square" rtlCol="0">
            <a:spAutoFit/>
          </a:bodyPr>
          <a:lstStyle/>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os objetos parecem maiores debaixo d'água?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o Céu é Azul?</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Os óculos e a refração da luz.</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p>
            <a:pPr algn="just">
              <a:lnSpc>
                <a:spcPct val="150000"/>
              </a:lnSpc>
              <a:spcAft>
                <a:spcPts val="800"/>
              </a:spcAft>
            </a:pPr>
            <a:r>
              <a:rPr lang="pt-BR" sz="10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Termodinâmica: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Entropia?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é difícil abrir potes pela primeira vez?</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escorregamos no gelo?</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estendemos as roupas?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 origem da Termodinâmica.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Geladeiras e a transferência de calor.</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É possível conseguir caminhar sobre brasas?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Qual a diferença entre máquinas térmicas e máquinas frigoríficas?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foi a experiência de Joule?</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Termologia: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Quando sua casa resolve te assustar.</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os vidros embaçam?</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39722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Diagrama&#10;&#10;Descrição gerada automaticamente">
            <a:extLst>
              <a:ext uri="{FF2B5EF4-FFF2-40B4-BE49-F238E27FC236}">
                <a16:creationId xmlns:a16="http://schemas.microsoft.com/office/drawing/2014/main" id="{6F30BE23-7D70-F1D6-8E2D-550FF74BAF5E}"/>
              </a:ext>
            </a:extLst>
          </p:cNvPr>
          <p:cNvPicPr>
            <a:picLocks noChangeAspect="1"/>
          </p:cNvPicPr>
          <p:nvPr/>
        </p:nvPicPr>
        <p:blipFill>
          <a:blip r:embed="rId2">
            <a:extLst>
              <a:ext uri="{28A0092B-C50C-407E-A947-70E740481C1C}">
                <a14:useLocalDpi xmlns:a14="http://schemas.microsoft.com/office/drawing/2010/main" val="0"/>
              </a:ext>
            </a:extLst>
          </a:blip>
          <a:srcRect t="10976"/>
          <a:stretch/>
        </p:blipFill>
        <p:spPr>
          <a:xfrm>
            <a:off x="0" y="1334683"/>
            <a:ext cx="3959225" cy="3524654"/>
          </a:xfrm>
          <a:prstGeom prst="rect">
            <a:avLst/>
          </a:prstGeom>
        </p:spPr>
      </p:pic>
      <p:sp>
        <p:nvSpPr>
          <p:cNvPr id="8" name="CaixaDeTexto 7">
            <a:extLst>
              <a:ext uri="{FF2B5EF4-FFF2-40B4-BE49-F238E27FC236}">
                <a16:creationId xmlns:a16="http://schemas.microsoft.com/office/drawing/2014/main" id="{E0444A63-2018-1D1E-F76A-9B690808D8BA}"/>
              </a:ext>
            </a:extLst>
          </p:cNvPr>
          <p:cNvSpPr txBox="1"/>
          <p:nvPr/>
        </p:nvSpPr>
        <p:spPr>
          <a:xfrm>
            <a:off x="0" y="579310"/>
            <a:ext cx="3959225" cy="461665"/>
          </a:xfrm>
          <a:prstGeom prst="rect">
            <a:avLst/>
          </a:prstGeom>
          <a:noFill/>
        </p:spPr>
        <p:txBody>
          <a:bodyPr wrap="square" rtlCol="0">
            <a:spAutoFit/>
          </a:bodyPr>
          <a:lstStyle/>
          <a:p>
            <a:pPr algn="ctr"/>
            <a:r>
              <a:rPr lang="pt-BR" sz="2400" b="1" dirty="0">
                <a:solidFill>
                  <a:schemeClr val="bg1"/>
                </a:solidFill>
                <a:highlight>
                  <a:srgbClr val="000000"/>
                </a:highlight>
                <a:latin typeface="Arial" panose="020B0604020202020204" pitchFamily="34" charset="0"/>
                <a:cs typeface="Arial" panose="020B0604020202020204" pitchFamily="34" charset="0"/>
              </a:rPr>
              <a:t>Termologia</a:t>
            </a:r>
          </a:p>
        </p:txBody>
      </p:sp>
    </p:spTree>
    <p:extLst>
      <p:ext uri="{BB962C8B-B14F-4D97-AF65-F5344CB8AC3E}">
        <p14:creationId xmlns:p14="http://schemas.microsoft.com/office/powerpoint/2010/main" val="31473003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13"/>
          <p:cNvSpPr txBox="1"/>
          <p:nvPr/>
        </p:nvSpPr>
        <p:spPr>
          <a:xfrm>
            <a:off x="179599" y="476140"/>
            <a:ext cx="3600000"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200" b="1" dirty="0">
                <a:solidFill>
                  <a:schemeClr val="dk1"/>
                </a:solidFill>
                <a:latin typeface="Arial" panose="020B0604020202020204" pitchFamily="34" charset="0"/>
                <a:cs typeface="Arial" panose="020B0604020202020204" pitchFamily="34" charset="0"/>
              </a:rPr>
              <a:t>Quando sua casa resolve te assustar</a:t>
            </a:r>
            <a:endParaRPr dirty="0">
              <a:latin typeface="Arial" panose="020B0604020202020204" pitchFamily="34" charset="0"/>
              <a:cs typeface="Arial" panose="020B0604020202020204" pitchFamily="34" charset="0"/>
            </a:endParaRPr>
          </a:p>
        </p:txBody>
      </p:sp>
      <p:sp>
        <p:nvSpPr>
          <p:cNvPr id="86" name="Google Shape;86;p13"/>
          <p:cNvSpPr txBox="1"/>
          <p:nvPr/>
        </p:nvSpPr>
        <p:spPr>
          <a:xfrm>
            <a:off x="179612" y="1474175"/>
            <a:ext cx="36000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sp>
        <p:nvSpPr>
          <p:cNvPr id="87" name="Google Shape;87;p13"/>
          <p:cNvSpPr txBox="1"/>
          <p:nvPr/>
        </p:nvSpPr>
        <p:spPr>
          <a:xfrm>
            <a:off x="179612" y="2397398"/>
            <a:ext cx="3600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endParaRPr/>
          </a:p>
        </p:txBody>
      </p:sp>
      <p:pic>
        <p:nvPicPr>
          <p:cNvPr id="88" name="Google Shape;88;p13"/>
          <p:cNvPicPr preferRelativeResize="0"/>
          <p:nvPr/>
        </p:nvPicPr>
        <p:blipFill>
          <a:blip r:embed="rId3">
            <a:alphaModFix/>
          </a:blip>
          <a:stretch>
            <a:fillRect/>
          </a:stretch>
        </p:blipFill>
        <p:spPr>
          <a:xfrm>
            <a:off x="1195472" y="971702"/>
            <a:ext cx="1568255" cy="1568225"/>
          </a:xfrm>
          <a:prstGeom prst="rect">
            <a:avLst/>
          </a:prstGeom>
          <a:solidFill>
            <a:schemeClr val="lt1"/>
          </a:solidFill>
          <a:ln w="12700" cap="flat" cmpd="sng">
            <a:solidFill>
              <a:schemeClr val="lt1"/>
            </a:solidFill>
            <a:prstDash val="solid"/>
            <a:miter lim="8000"/>
            <a:headEnd type="none" w="sm" len="sm"/>
            <a:tailEnd type="none" w="sm" len="sm"/>
          </a:ln>
        </p:spPr>
      </p:pic>
      <p:sp>
        <p:nvSpPr>
          <p:cNvPr id="89" name="Google Shape;89;p13"/>
          <p:cNvSpPr txBox="1"/>
          <p:nvPr/>
        </p:nvSpPr>
        <p:spPr>
          <a:xfrm>
            <a:off x="179612" y="2539925"/>
            <a:ext cx="3600000" cy="2801506"/>
          </a:xfrm>
          <a:prstGeom prst="rect">
            <a:avLst/>
          </a:prstGeom>
          <a:noFill/>
          <a:ln>
            <a:noFill/>
          </a:ln>
        </p:spPr>
        <p:txBody>
          <a:bodyPr spcFirstLastPara="1" wrap="square" lIns="91425" tIns="91425" rIns="91425" bIns="91425" anchor="t" anchorCtr="0">
            <a:spAutoFit/>
          </a:bodyPr>
          <a:lstStyle/>
          <a:p>
            <a:pPr lvl="0" indent="446088" algn="just" rtl="0">
              <a:lnSpc>
                <a:spcPct val="140000"/>
              </a:lnSpc>
              <a:spcBef>
                <a:spcPts val="0"/>
              </a:spcBef>
              <a:spcAft>
                <a:spcPts val="0"/>
              </a:spcAft>
              <a:buClr>
                <a:schemeClr val="dk1"/>
              </a:buClr>
              <a:buSzPts val="1100"/>
              <a:buFont typeface="Arial"/>
              <a:buNone/>
            </a:pPr>
            <a:r>
              <a:rPr lang="pt-BR" sz="1012" dirty="0">
                <a:solidFill>
                  <a:schemeClr val="dk1"/>
                </a:solidFill>
                <a:latin typeface="Arial" panose="020B0604020202020204" pitchFamily="34" charset="0"/>
                <a:cs typeface="Arial" panose="020B0604020202020204" pitchFamily="34" charset="0"/>
              </a:rPr>
              <a:t>Quando a noite chega, é comum ouvirmos estalos pela casa e muitas pessoas imaginam se tratar de algo sobrenatural. Na verdade, esses sons têm uma explicação científica, durante o dia, o calor faz com que materiais como a madeira, metal e até mesmo plástico se expandam, ou seja, eles aumentam um pouco de tamanho. À noite, com a queda da temperatura, esses materiais se contraem novamente e é nesse processo de expansão e contração que surgem os estalos. </a:t>
            </a:r>
          </a:p>
          <a:p>
            <a:pPr lvl="0" indent="446088" algn="just" rtl="0">
              <a:lnSpc>
                <a:spcPct val="140000"/>
              </a:lnSpc>
              <a:spcBef>
                <a:spcPts val="0"/>
              </a:spcBef>
              <a:spcAft>
                <a:spcPts val="0"/>
              </a:spcAft>
              <a:buClr>
                <a:schemeClr val="dk1"/>
              </a:buClr>
              <a:buSzPts val="1100"/>
              <a:buFont typeface="Arial"/>
              <a:buNone/>
            </a:pPr>
            <a:r>
              <a:rPr lang="pt-BR" sz="1012" dirty="0">
                <a:solidFill>
                  <a:schemeClr val="dk1"/>
                </a:solidFill>
                <a:latin typeface="Arial" panose="020B0604020202020204" pitchFamily="34" charset="0"/>
                <a:cs typeface="Arial" panose="020B0604020202020204" pitchFamily="34" charset="0"/>
              </a:rPr>
              <a:t>O som ocorre porque as estruturas da casa, como pisos, paredes e móveis, estão se ajustando às mudanças de temperatura. </a:t>
            </a:r>
            <a:endParaRPr sz="1012" dirty="0">
              <a:solidFill>
                <a:schemeClr val="dk1"/>
              </a:solidFill>
              <a:latin typeface="Arial" panose="020B0604020202020204" pitchFamily="34" charset="0"/>
              <a:cs typeface="Arial" panose="020B0604020202020204" pitchFamily="34" charset="0"/>
            </a:endParaRPr>
          </a:p>
        </p:txBody>
      </p:sp>
      <p:sp>
        <p:nvSpPr>
          <p:cNvPr id="2" name="CaixaDeTexto 1">
            <a:extLst>
              <a:ext uri="{FF2B5EF4-FFF2-40B4-BE49-F238E27FC236}">
                <a16:creationId xmlns:a16="http://schemas.microsoft.com/office/drawing/2014/main" id="{F844469A-B858-28D9-452A-F93EB1FCDDC3}"/>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Termologia</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6"/>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5" name="Google Shape;115;p16"/>
          <p:cNvSpPr txBox="1"/>
          <p:nvPr/>
        </p:nvSpPr>
        <p:spPr>
          <a:xfrm>
            <a:off x="179612" y="447043"/>
            <a:ext cx="3600000" cy="27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200" b="1" dirty="0">
                <a:solidFill>
                  <a:schemeClr val="dk1"/>
                </a:solidFill>
                <a:latin typeface="Arial" panose="020B0604020202020204" pitchFamily="34" charset="0"/>
                <a:cs typeface="Arial" panose="020B0604020202020204" pitchFamily="34" charset="0"/>
              </a:rPr>
              <a:t>Por que os vidros embaçam?</a:t>
            </a:r>
            <a:endParaRPr dirty="0">
              <a:latin typeface="Arial" panose="020B0604020202020204" pitchFamily="34" charset="0"/>
              <a:cs typeface="Arial" panose="020B0604020202020204" pitchFamily="34" charset="0"/>
            </a:endParaRPr>
          </a:p>
        </p:txBody>
      </p:sp>
      <p:sp>
        <p:nvSpPr>
          <p:cNvPr id="116" name="Google Shape;116;p16"/>
          <p:cNvSpPr txBox="1"/>
          <p:nvPr/>
        </p:nvSpPr>
        <p:spPr>
          <a:xfrm>
            <a:off x="179612" y="1474175"/>
            <a:ext cx="36000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sp>
        <p:nvSpPr>
          <p:cNvPr id="117" name="Google Shape;117;p16"/>
          <p:cNvSpPr txBox="1"/>
          <p:nvPr/>
        </p:nvSpPr>
        <p:spPr>
          <a:xfrm>
            <a:off x="179612" y="2397398"/>
            <a:ext cx="3600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endParaRPr/>
          </a:p>
        </p:txBody>
      </p:sp>
      <p:sp>
        <p:nvSpPr>
          <p:cNvPr id="118" name="Google Shape;118;p16"/>
          <p:cNvSpPr txBox="1"/>
          <p:nvPr/>
        </p:nvSpPr>
        <p:spPr>
          <a:xfrm>
            <a:off x="179612" y="2466547"/>
            <a:ext cx="3600000" cy="2988480"/>
          </a:xfrm>
          <a:prstGeom prst="rect">
            <a:avLst/>
          </a:prstGeom>
          <a:noFill/>
          <a:ln>
            <a:noFill/>
          </a:ln>
        </p:spPr>
        <p:txBody>
          <a:bodyPr spcFirstLastPara="1" wrap="square" lIns="91425" tIns="91425" rIns="91425" bIns="91425" anchor="t" anchorCtr="0">
            <a:spAutoFit/>
          </a:bodyPr>
          <a:lstStyle/>
          <a:p>
            <a:pPr lvl="0" indent="446088" algn="just" rtl="0">
              <a:lnSpc>
                <a:spcPct val="150000"/>
              </a:lnSpc>
              <a:spcBef>
                <a:spcPts val="0"/>
              </a:spcBef>
              <a:spcAft>
                <a:spcPts val="0"/>
              </a:spcAft>
              <a:buNone/>
            </a:pPr>
            <a:r>
              <a:rPr lang="pt-BR" sz="1012" dirty="0">
                <a:solidFill>
                  <a:schemeClr val="dk1"/>
                </a:solidFill>
                <a:latin typeface="Arial" panose="020B0604020202020204" pitchFamily="34" charset="0"/>
                <a:cs typeface="Arial" panose="020B0604020202020204" pitchFamily="34" charset="0"/>
              </a:rPr>
              <a:t>O embaçamento acontece quando o vapor de água no ar se encontra com uma superfície fria, como o vidro. Esse fenômeno se deve à condensação, que ocorre quando o vapor se transforma em pequenas gotículas de água. Quando o ar quente e úmido toca uma superfície mais fria, sua temperatura diminui, reduzindo a capacidade do ar de reter vapor de água e com a diminuição da temperatura, as moléculas de água no ar se aglomeram, formando gotas que se acumulam na superfície. Esse efeito é mais comum em dias frios, quando o calor do ar interno se choca com superfícies externas frias, como janelas ou espelhos.</a:t>
            </a:r>
            <a:endParaRPr sz="1012" dirty="0">
              <a:solidFill>
                <a:schemeClr val="dk1"/>
              </a:solidFill>
              <a:latin typeface="Arial" panose="020B0604020202020204" pitchFamily="34" charset="0"/>
              <a:cs typeface="Arial" panose="020B0604020202020204" pitchFamily="34" charset="0"/>
            </a:endParaRPr>
          </a:p>
        </p:txBody>
      </p:sp>
      <p:pic>
        <p:nvPicPr>
          <p:cNvPr id="119" name="Google Shape;119;p16"/>
          <p:cNvPicPr preferRelativeResize="0"/>
          <p:nvPr/>
        </p:nvPicPr>
        <p:blipFill>
          <a:blip r:embed="rId3">
            <a:alphaModFix/>
          </a:blip>
          <a:stretch>
            <a:fillRect/>
          </a:stretch>
        </p:blipFill>
        <p:spPr>
          <a:xfrm>
            <a:off x="784950" y="840553"/>
            <a:ext cx="2389324" cy="1582774"/>
          </a:xfrm>
          <a:prstGeom prst="rect">
            <a:avLst/>
          </a:prstGeom>
          <a:noFill/>
          <a:ln>
            <a:noFill/>
          </a:ln>
        </p:spPr>
      </p:pic>
      <p:sp>
        <p:nvSpPr>
          <p:cNvPr id="2" name="CaixaDeTexto 1">
            <a:extLst>
              <a:ext uri="{FF2B5EF4-FFF2-40B4-BE49-F238E27FC236}">
                <a16:creationId xmlns:a16="http://schemas.microsoft.com/office/drawing/2014/main" id="{8AEA2B8E-2603-A5DE-1441-817B31635E6C}"/>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Termologia</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4DD64-6ED6-0D6C-3FAF-3551A0A9B955}"/>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F292B315-AF67-FA4E-993E-5DE3C64885C7}"/>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9EE47498-D283-8DD1-694C-23FB9D2C9E94}"/>
              </a:ext>
            </a:extLst>
          </p:cNvPr>
          <p:cNvSpPr txBox="1"/>
          <p:nvPr/>
        </p:nvSpPr>
        <p:spPr>
          <a:xfrm>
            <a:off x="179611" y="407493"/>
            <a:ext cx="36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Qual o melhor momento do dia para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abastecer o carro?</a:t>
            </a:r>
            <a:endParaRPr kumimoji="0" lang="pt-BR"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 name="CaixaDeTexto 3">
            <a:extLst>
              <a:ext uri="{FF2B5EF4-FFF2-40B4-BE49-F238E27FC236}">
                <a16:creationId xmlns:a16="http://schemas.microsoft.com/office/drawing/2014/main" id="{AB6A1F42-E7A7-2BC9-A86D-AD97AC3A05EE}"/>
              </a:ext>
            </a:extLst>
          </p:cNvPr>
          <p:cNvSpPr txBox="1"/>
          <p:nvPr/>
        </p:nvSpPr>
        <p:spPr>
          <a:xfrm>
            <a:off x="179610" y="2488561"/>
            <a:ext cx="3600000" cy="2978059"/>
          </a:xfrm>
          <a:prstGeom prst="rect">
            <a:avLst/>
          </a:prstGeom>
          <a:noFill/>
        </p:spPr>
        <p:txBody>
          <a:bodyPr wrap="square" rtlCol="0">
            <a:spAutoFit/>
          </a:bodyPr>
          <a:lstStyle/>
          <a:p>
            <a:pPr marR="0" lvl="0" indent="446088" algn="just" defTabSz="914400" rtl="0" eaLnBrk="1" fontAlgn="auto" latinLnBrk="0" hangingPunct="1">
              <a:lnSpc>
                <a:spcPct val="135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Durante o dia, com o aumento da temperatura, o combustível dilata, ou seja, seu volume aumenta e a densidade diminui. Isso implica que, ao abastecer com o combustível dilatado, você estará recebendo uma menor quantidade de combustível em termos de massa por litro. Além disso, a evaporação do combustível também é mais intensa em temperaturas mais altas, o que leva a perdas adicionais. Por outro lado, à noite ou nas primeiras horas da manhã, quando a temperatura é mais baixa, o combustível estará mais contraído, com menor volume e maior densidade. Assim, ao abastecer nessas condições, você receberá mais combustível em termos de massa por litro, já que a densidade será maior. Além disso, as perdas por evaporação são menores.</a:t>
            </a:r>
          </a:p>
        </p:txBody>
      </p:sp>
      <p:pic>
        <p:nvPicPr>
          <p:cNvPr id="5" name="Picture 2">
            <a:extLst>
              <a:ext uri="{FF2B5EF4-FFF2-40B4-BE49-F238E27FC236}">
                <a16:creationId xmlns:a16="http://schemas.microsoft.com/office/drawing/2014/main" id="{8F61E499-AC29-CF9A-3904-DF89C53D8D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922" b="5922"/>
          <a:stretch/>
        </p:blipFill>
        <p:spPr bwMode="auto">
          <a:xfrm>
            <a:off x="964889" y="999838"/>
            <a:ext cx="2029443" cy="144000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1">
            <a:extLst>
              <a:ext uri="{FF2B5EF4-FFF2-40B4-BE49-F238E27FC236}">
                <a16:creationId xmlns:a16="http://schemas.microsoft.com/office/drawing/2014/main" id="{D791B8A4-0A22-FC28-50DA-A15323F1E65D}"/>
              </a:ext>
            </a:extLst>
          </p:cNvPr>
          <p:cNvSpPr/>
          <p:nvPr/>
        </p:nvSpPr>
        <p:spPr>
          <a:xfrm>
            <a:off x="0" y="27728"/>
            <a:ext cx="3959225"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pt-BR" sz="1400" b="1" strike="noStrike" spc="-1" dirty="0">
                <a:solidFill>
                  <a:srgbClr val="FFFFFF"/>
                </a:solidFill>
                <a:latin typeface="Arial"/>
                <a:ea typeface="DejaVu Sans"/>
              </a:rPr>
              <a:t>Termologia</a:t>
            </a:r>
            <a:endParaRPr lang="pt-BR" b="0" strike="noStrike" spc="-1" dirty="0">
              <a:latin typeface="Arial"/>
            </a:endParaRPr>
          </a:p>
        </p:txBody>
      </p:sp>
    </p:spTree>
    <p:extLst>
      <p:ext uri="{BB962C8B-B14F-4D97-AF65-F5344CB8AC3E}">
        <p14:creationId xmlns:p14="http://schemas.microsoft.com/office/powerpoint/2010/main" val="34054252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A75C1EE7-6D06-9FBA-9B18-323DAFA4DCA1}"/>
              </a:ext>
            </a:extLst>
          </p:cNvPr>
          <p:cNvSpPr txBox="1"/>
          <p:nvPr/>
        </p:nvSpPr>
        <p:spPr>
          <a:xfrm>
            <a:off x="-1" y="369169"/>
            <a:ext cx="3959225" cy="461665"/>
          </a:xfrm>
          <a:prstGeom prst="rect">
            <a:avLst/>
          </a:prstGeom>
          <a:noFill/>
        </p:spPr>
        <p:txBody>
          <a:bodyPr wrap="square" rtlCol="0">
            <a:spAutoFit/>
          </a:bodyPr>
          <a:lstStyle/>
          <a:p>
            <a:pPr algn="ctr"/>
            <a:r>
              <a:rPr lang="pt-BR" sz="2400" b="1" dirty="0">
                <a:solidFill>
                  <a:schemeClr val="bg1"/>
                </a:solidFill>
                <a:latin typeface="Arial" panose="020B0604020202020204" pitchFamily="34" charset="0"/>
                <a:cs typeface="Arial" panose="020B0604020202020204" pitchFamily="34" charset="0"/>
              </a:rPr>
              <a:t>Diversos</a:t>
            </a:r>
          </a:p>
        </p:txBody>
      </p:sp>
      <p:pic>
        <p:nvPicPr>
          <p:cNvPr id="3" name="Imagem 2" descr="Padrão do plano de fundo&#10;&#10;Descrição gerada automaticamente">
            <a:extLst>
              <a:ext uri="{FF2B5EF4-FFF2-40B4-BE49-F238E27FC236}">
                <a16:creationId xmlns:a16="http://schemas.microsoft.com/office/drawing/2014/main" id="{C9696FC2-E501-F044-CE6B-9936C0D95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0112"/>
            <a:ext cx="3959225" cy="3959225"/>
          </a:xfrm>
          <a:prstGeom prst="rect">
            <a:avLst/>
          </a:prstGeom>
        </p:spPr>
      </p:pic>
    </p:spTree>
    <p:extLst>
      <p:ext uri="{BB962C8B-B14F-4D97-AF65-F5344CB8AC3E}">
        <p14:creationId xmlns:p14="http://schemas.microsoft.com/office/powerpoint/2010/main" val="23441776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3">
          <a:extLst>
            <a:ext uri="{FF2B5EF4-FFF2-40B4-BE49-F238E27FC236}">
              <a16:creationId xmlns:a16="http://schemas.microsoft.com/office/drawing/2014/main" id="{C2C58AEE-3D56-F85E-DAF4-961DE1BDA6C4}"/>
            </a:ext>
          </a:extLst>
        </p:cNvPr>
        <p:cNvGrpSpPr/>
        <p:nvPr/>
      </p:nvGrpSpPr>
      <p:grpSpPr>
        <a:xfrm>
          <a:off x="0" y="0"/>
          <a:ext cx="0" cy="0"/>
          <a:chOff x="0" y="0"/>
          <a:chExt cx="0" cy="0"/>
        </a:xfrm>
      </p:grpSpPr>
      <p:sp>
        <p:nvSpPr>
          <p:cNvPr id="114" name="Google Shape;114;p16">
            <a:extLst>
              <a:ext uri="{FF2B5EF4-FFF2-40B4-BE49-F238E27FC236}">
                <a16:creationId xmlns:a16="http://schemas.microsoft.com/office/drawing/2014/main" id="{AF44B0E4-AA9B-E755-F045-287A213F2E53}"/>
              </a:ext>
            </a:extLst>
          </p:cNvPr>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5" name="Google Shape;115;p16">
            <a:extLst>
              <a:ext uri="{FF2B5EF4-FFF2-40B4-BE49-F238E27FC236}">
                <a16:creationId xmlns:a16="http://schemas.microsoft.com/office/drawing/2014/main" id="{6E5A0766-8277-BB2E-1514-C342BC0D5982}"/>
              </a:ext>
            </a:extLst>
          </p:cNvPr>
          <p:cNvSpPr txBox="1"/>
          <p:nvPr/>
        </p:nvSpPr>
        <p:spPr>
          <a:xfrm>
            <a:off x="179612" y="447043"/>
            <a:ext cx="3600000"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200" b="1" i="0" dirty="0">
                <a:solidFill>
                  <a:srgbClr val="000000"/>
                </a:solidFill>
                <a:effectLst/>
                <a:latin typeface="Arial" panose="020B0604020202020204" pitchFamily="34" charset="0"/>
                <a:cs typeface="Arial" panose="020B0604020202020204" pitchFamily="34" charset="0"/>
              </a:rPr>
              <a:t>A taxa de capotamento de um ve</a:t>
            </a:r>
            <a:r>
              <a:rPr lang="pt-BR" sz="1200" b="1" dirty="0">
                <a:latin typeface="Arial" panose="020B0604020202020204" pitchFamily="34" charset="0"/>
                <a:cs typeface="Arial" panose="020B0604020202020204" pitchFamily="34" charset="0"/>
              </a:rPr>
              <a:t>ículo</a:t>
            </a:r>
            <a:endParaRPr sz="1200" dirty="0">
              <a:latin typeface="Arial" panose="020B0604020202020204" pitchFamily="34" charset="0"/>
              <a:cs typeface="Arial" panose="020B0604020202020204" pitchFamily="34" charset="0"/>
            </a:endParaRPr>
          </a:p>
        </p:txBody>
      </p:sp>
      <p:sp>
        <p:nvSpPr>
          <p:cNvPr id="116" name="Google Shape;116;p16">
            <a:extLst>
              <a:ext uri="{FF2B5EF4-FFF2-40B4-BE49-F238E27FC236}">
                <a16:creationId xmlns:a16="http://schemas.microsoft.com/office/drawing/2014/main" id="{07C47150-ABE2-029A-4AAB-BA8A0FA8E468}"/>
              </a:ext>
            </a:extLst>
          </p:cNvPr>
          <p:cNvSpPr txBox="1"/>
          <p:nvPr/>
        </p:nvSpPr>
        <p:spPr>
          <a:xfrm>
            <a:off x="179612" y="1474175"/>
            <a:ext cx="36000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sp>
        <p:nvSpPr>
          <p:cNvPr id="117" name="Google Shape;117;p16">
            <a:extLst>
              <a:ext uri="{FF2B5EF4-FFF2-40B4-BE49-F238E27FC236}">
                <a16:creationId xmlns:a16="http://schemas.microsoft.com/office/drawing/2014/main" id="{B5F8687D-A659-E3B8-015A-0BECFBE4A74F}"/>
              </a:ext>
            </a:extLst>
          </p:cNvPr>
          <p:cNvSpPr txBox="1"/>
          <p:nvPr/>
        </p:nvSpPr>
        <p:spPr>
          <a:xfrm>
            <a:off x="179612" y="2397398"/>
            <a:ext cx="3600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endParaRPr/>
          </a:p>
        </p:txBody>
      </p:sp>
      <mc:AlternateContent xmlns:mc="http://schemas.openxmlformats.org/markup-compatibility/2006" xmlns:a14="http://schemas.microsoft.com/office/drawing/2010/main">
        <mc:Choice Requires="a14">
          <p:sp>
            <p:nvSpPr>
              <p:cNvPr id="118" name="Google Shape;118;p16">
                <a:extLst>
                  <a:ext uri="{FF2B5EF4-FFF2-40B4-BE49-F238E27FC236}">
                    <a16:creationId xmlns:a16="http://schemas.microsoft.com/office/drawing/2014/main" id="{2E608896-AA56-0EE9-2E21-8DF4C98E5D2A}"/>
                  </a:ext>
                </a:extLst>
              </p:cNvPr>
              <p:cNvSpPr txBox="1"/>
              <p:nvPr/>
            </p:nvSpPr>
            <p:spPr>
              <a:xfrm>
                <a:off x="179612" y="2235667"/>
                <a:ext cx="3600000" cy="3159168"/>
              </a:xfrm>
              <a:prstGeom prst="rect">
                <a:avLst/>
              </a:prstGeom>
              <a:noFill/>
              <a:ln>
                <a:noFill/>
              </a:ln>
            </p:spPr>
            <p:txBody>
              <a:bodyPr spcFirstLastPara="1" wrap="square" lIns="91425" tIns="91425" rIns="91425" bIns="91425" anchor="t" anchorCtr="0">
                <a:spAutoFit/>
              </a:bodyPr>
              <a:lstStyle/>
              <a:p>
                <a:pPr indent="446088" algn="just">
                  <a:lnSpc>
                    <a:spcPct val="140000"/>
                  </a:lnSpc>
                </a:pPr>
                <a:r>
                  <a:rPr lang="pt-BR" sz="1000" b="0" i="0" dirty="0">
                    <a:solidFill>
                      <a:srgbClr val="000000"/>
                    </a:solidFill>
                    <a:effectLst/>
                    <a:latin typeface="Arial" panose="020B0604020202020204" pitchFamily="34" charset="0"/>
                    <a:cs typeface="Arial" panose="020B0604020202020204" pitchFamily="34" charset="0"/>
                  </a:rPr>
                  <a:t>A taxa de capotamento é um conceito crucial para entender a estabilidade de veículos, especialmente SUVs e caminhões, que têm um centro de gravidade mais elevado em comparação aos automóveis convencionais. A equação para calcular a taxa de capotamento é:</a:t>
                </a:r>
              </a:p>
              <a:p>
                <a:pPr algn="just">
                  <a:lnSpc>
                    <a:spcPct val="140000"/>
                  </a:lnSpc>
                </a:pPr>
                <a14:m>
                  <m:oMathPara xmlns:m="http://schemas.openxmlformats.org/officeDocument/2006/math">
                    <m:oMathParaPr>
                      <m:jc m:val="centerGroup"/>
                    </m:oMathParaPr>
                    <m:oMath xmlns:m="http://schemas.openxmlformats.org/officeDocument/2006/math">
                      <m:r>
                        <a:rPr lang="pt-BR" sz="1000" b="0" i="1" smtClean="0">
                          <a:latin typeface="Cambria Math" panose="02040503050406030204" pitchFamily="18" charset="0"/>
                        </a:rPr>
                        <m:t>𝑇𝑎𝑥𝑎</m:t>
                      </m:r>
                      <m:r>
                        <a:rPr lang="pt-BR" sz="1000" b="0" i="1" smtClean="0">
                          <a:latin typeface="Cambria Math" panose="02040503050406030204" pitchFamily="18" charset="0"/>
                        </a:rPr>
                        <m:t>=</m:t>
                      </m:r>
                      <m:f>
                        <m:fPr>
                          <m:ctrlPr>
                            <a:rPr lang="pt-BR" sz="1000" b="0" i="1" smtClean="0">
                              <a:latin typeface="Cambria Math" panose="02040503050406030204" pitchFamily="18" charset="0"/>
                            </a:rPr>
                          </m:ctrlPr>
                        </m:fPr>
                        <m:num>
                          <m:r>
                            <a:rPr lang="pt-BR" sz="1000" b="0" i="1" smtClean="0">
                              <a:latin typeface="Cambria Math" panose="02040503050406030204" pitchFamily="18" charset="0"/>
                            </a:rPr>
                            <m:t>𝑡</m:t>
                          </m:r>
                        </m:num>
                        <m:den>
                          <m:r>
                            <a:rPr lang="pt-BR" sz="1000" b="0" i="1" smtClean="0">
                              <a:latin typeface="Cambria Math" panose="02040503050406030204" pitchFamily="18" charset="0"/>
                            </a:rPr>
                            <m:t>2</m:t>
                          </m:r>
                          <m:r>
                            <a:rPr lang="pt-BR" sz="1000" b="0" i="1" smtClean="0">
                              <a:latin typeface="Cambria Math" panose="02040503050406030204" pitchFamily="18" charset="0"/>
                            </a:rPr>
                            <m:t>h</m:t>
                          </m:r>
                        </m:den>
                      </m:f>
                    </m:oMath>
                  </m:oMathPara>
                </a14:m>
                <a:endParaRPr lang="pt-BR" sz="1000" dirty="0">
                  <a:solidFill>
                    <a:srgbClr val="FF0000"/>
                  </a:solidFill>
                  <a:effectLst/>
                  <a:latin typeface="Arial" panose="020B0604020202020204" pitchFamily="34" charset="0"/>
                  <a:cs typeface="Arial" panose="020B0604020202020204" pitchFamily="34" charset="0"/>
                </a:endParaRPr>
              </a:p>
              <a:p>
                <a:pPr algn="just">
                  <a:lnSpc>
                    <a:spcPct val="140000"/>
                  </a:lnSpc>
                </a:pPr>
                <a:r>
                  <a:rPr lang="pt-BR" sz="1000" b="0" i="0" dirty="0">
                    <a:solidFill>
                      <a:srgbClr val="000000"/>
                    </a:solidFill>
                    <a:effectLst/>
                    <a:latin typeface="Arial" panose="020B0604020202020204" pitchFamily="34" charset="0"/>
                    <a:cs typeface="Arial" panose="020B0604020202020204" pitchFamily="34" charset="0"/>
                  </a:rPr>
                  <a:t>Onde (t) é a distância entre as rodas e (h) a altura do chão até o centro de gravidade do veículo. Um valor maior da taxa indica uma menor probabilidade de capotamento. No exemplo, o caminhão apresenta uma taxa de capotamento de 1, enquanto o automóvel tem uma taxa de 1,5. Isso sugere que o caminhão possui 50% mais chance de capotar em comparação ao automóvel. </a:t>
                </a:r>
                <a:endParaRPr lang="pt-BR" sz="1000" dirty="0">
                  <a:solidFill>
                    <a:srgbClr val="FF0000"/>
                  </a:solidFill>
                  <a:effectLst/>
                  <a:latin typeface="Arial" panose="020B0604020202020204" pitchFamily="34" charset="0"/>
                  <a:cs typeface="Arial" panose="020B0604020202020204" pitchFamily="34" charset="0"/>
                </a:endParaRPr>
              </a:p>
            </p:txBody>
          </p:sp>
        </mc:Choice>
        <mc:Fallback xmlns="">
          <p:sp>
            <p:nvSpPr>
              <p:cNvPr id="118" name="Google Shape;118;p16">
                <a:extLst>
                  <a:ext uri="{FF2B5EF4-FFF2-40B4-BE49-F238E27FC236}">
                    <a16:creationId xmlns:a16="http://schemas.microsoft.com/office/drawing/2014/main" id="{2E608896-AA56-0EE9-2E21-8DF4C98E5D2A}"/>
                  </a:ext>
                </a:extLst>
              </p:cNvPr>
              <p:cNvSpPr txBox="1">
                <a:spLocks noRot="1" noChangeAspect="1" noMove="1" noResize="1" noEditPoints="1" noAdjustHandles="1" noChangeArrowheads="1" noChangeShapeType="1" noTextEdit="1"/>
              </p:cNvSpPr>
              <p:nvPr/>
            </p:nvSpPr>
            <p:spPr>
              <a:xfrm>
                <a:off x="179612" y="2235667"/>
                <a:ext cx="3600000" cy="3159168"/>
              </a:xfrm>
              <a:prstGeom prst="rect">
                <a:avLst/>
              </a:prstGeom>
              <a:blipFill>
                <a:blip r:embed="rId3"/>
                <a:stretch>
                  <a:fillRect/>
                </a:stretch>
              </a:blipFill>
              <a:ln>
                <a:noFill/>
              </a:ln>
            </p:spPr>
            <p:txBody>
              <a:bodyPr/>
              <a:lstStyle/>
              <a:p>
                <a:r>
                  <a:rPr lang="pt-BR">
                    <a:noFill/>
                  </a:rPr>
                  <a:t> </a:t>
                </a:r>
              </a:p>
            </p:txBody>
          </p:sp>
        </mc:Fallback>
      </mc:AlternateContent>
      <p:pic>
        <p:nvPicPr>
          <p:cNvPr id="4" name="Imagem 3" descr="Diagrama&#10;&#10;Descrição gerada automaticamente">
            <a:extLst>
              <a:ext uri="{FF2B5EF4-FFF2-40B4-BE49-F238E27FC236}">
                <a16:creationId xmlns:a16="http://schemas.microsoft.com/office/drawing/2014/main" id="{38429B7E-45FD-3BBA-675F-72E4A6A9D610}"/>
              </a:ext>
            </a:extLst>
          </p:cNvPr>
          <p:cNvPicPr>
            <a:picLocks noChangeAspect="1"/>
          </p:cNvPicPr>
          <p:nvPr/>
        </p:nvPicPr>
        <p:blipFill>
          <a:blip r:embed="rId4"/>
          <a:stretch>
            <a:fillRect/>
          </a:stretch>
        </p:blipFill>
        <p:spPr>
          <a:xfrm>
            <a:off x="312163" y="726799"/>
            <a:ext cx="3334871" cy="1508868"/>
          </a:xfrm>
          <a:prstGeom prst="rect">
            <a:avLst/>
          </a:prstGeom>
        </p:spPr>
      </p:pic>
      <p:sp>
        <p:nvSpPr>
          <p:cNvPr id="2" name="CaixaDeTexto 1">
            <a:extLst>
              <a:ext uri="{FF2B5EF4-FFF2-40B4-BE49-F238E27FC236}">
                <a16:creationId xmlns:a16="http://schemas.microsoft.com/office/drawing/2014/main" id="{0426C743-43D3-6314-33AD-4796651FF385}"/>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Diversos</a:t>
            </a:r>
          </a:p>
        </p:txBody>
      </p:sp>
    </p:spTree>
    <p:extLst>
      <p:ext uri="{BB962C8B-B14F-4D97-AF65-F5344CB8AC3E}">
        <p14:creationId xmlns:p14="http://schemas.microsoft.com/office/powerpoint/2010/main" val="16643707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56228-976A-8441-D563-5280614BB23A}"/>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31A3D71A-C9EB-71F1-90BD-8593F69ABB2E}"/>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83DCB1A1-F51D-D044-A71F-661E8C521790}"/>
              </a:ext>
            </a:extLst>
          </p:cNvPr>
          <p:cNvSpPr txBox="1"/>
          <p:nvPr/>
        </p:nvSpPr>
        <p:spPr>
          <a:xfrm>
            <a:off x="179612" y="473345"/>
            <a:ext cx="3600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Quanto tempo uma pessoa teria que correr para “queimar” as calorias do lanche mais famoso do mundo?</a:t>
            </a:r>
            <a:endParaRPr kumimoji="0" lang="pt-BR"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 name="CaixaDeTexto 3">
            <a:extLst>
              <a:ext uri="{FF2B5EF4-FFF2-40B4-BE49-F238E27FC236}">
                <a16:creationId xmlns:a16="http://schemas.microsoft.com/office/drawing/2014/main" id="{70CD349B-52EB-56C1-EFFF-F70F6F493D1E}"/>
              </a:ext>
            </a:extLst>
          </p:cNvPr>
          <p:cNvSpPr txBox="1"/>
          <p:nvPr/>
        </p:nvSpPr>
        <p:spPr>
          <a:xfrm>
            <a:off x="179612" y="2374501"/>
            <a:ext cx="3600000" cy="2800767"/>
          </a:xfrm>
          <a:prstGeom prst="rect">
            <a:avLst/>
          </a:prstGeom>
          <a:noFill/>
        </p:spPr>
        <p:txBody>
          <a:bodyPr wrap="square" rtlCol="0">
            <a:spAutoFit/>
          </a:bodyPr>
          <a:lstStyle/>
          <a:p>
            <a:pPr marR="0" lvl="0" indent="446088" algn="just"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 lanche mais famoso do mundo é o Big Mac e ele possui 499 Kcal, de acordo com a tabela nutricional. Existe uma equação prática para estimar o gasto calórico durante atividades físicas: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Gasto calórico por minuto = v (em km/h) x m (Kg) x 0,0175.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9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[Esse coeficiente de 0,0175 é uma constante derivada de estudos científicos que mediram o gasto energético médio de indivíduos em diferentes atividades].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9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(3,5 </a:t>
            </a:r>
            <a:r>
              <a:rPr kumimoji="0" lang="pt-BR" sz="9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mL</a:t>
            </a:r>
            <a:r>
              <a:rPr kumimoji="0" lang="pt-BR" sz="9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/min/kg (1 MET) x 0,005 kcal/</a:t>
            </a:r>
            <a:r>
              <a:rPr kumimoji="0" lang="pt-BR" sz="9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mL</a:t>
            </a:r>
            <a:r>
              <a:rPr kumimoji="0" lang="pt-BR" sz="9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0,0175 kcal/ min/kg)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R="0" lvl="0" indent="446088" algn="just"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Por exemplo, uma pessoa com 70 kg correndo a uma velocidade constante de 10 km/h irá “queimar” aproximadamente 12,25 calorias por minuto. Para “queimar” as 499 Kcal do lanche, seria necessário correr por aproximadamente 41 minutos. Claro que essa é uma estimativa que pode variar com base em fatores como metabolismo, idade e composição corporal.</a:t>
            </a:r>
          </a:p>
        </p:txBody>
      </p:sp>
      <p:pic>
        <p:nvPicPr>
          <p:cNvPr id="5" name="Picture 2">
            <a:extLst>
              <a:ext uri="{FF2B5EF4-FFF2-40B4-BE49-F238E27FC236}">
                <a16:creationId xmlns:a16="http://schemas.microsoft.com/office/drawing/2014/main" id="{CB21C60A-8033-89EE-7CD5-28B068230B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34" r="2034"/>
          <a:stretch/>
        </p:blipFill>
        <p:spPr bwMode="auto">
          <a:xfrm>
            <a:off x="1344031" y="1210247"/>
            <a:ext cx="1271161" cy="1073683"/>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1">
            <a:extLst>
              <a:ext uri="{FF2B5EF4-FFF2-40B4-BE49-F238E27FC236}">
                <a16:creationId xmlns:a16="http://schemas.microsoft.com/office/drawing/2014/main" id="{9B2315BB-E96E-AF76-05E2-C973E83699C1}"/>
              </a:ext>
            </a:extLst>
          </p:cNvPr>
          <p:cNvSpPr/>
          <p:nvPr/>
        </p:nvSpPr>
        <p:spPr>
          <a:xfrm>
            <a:off x="0" y="27728"/>
            <a:ext cx="3959225"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pt-BR" sz="1400" b="1" strike="noStrike" spc="-1" dirty="0">
                <a:solidFill>
                  <a:srgbClr val="FFFFFF"/>
                </a:solidFill>
                <a:latin typeface="Arial"/>
                <a:ea typeface="DejaVu Sans"/>
              </a:rPr>
              <a:t>Diversos</a:t>
            </a:r>
            <a:endParaRPr lang="pt-BR" b="0" strike="noStrike" spc="-1" dirty="0">
              <a:latin typeface="Arial"/>
            </a:endParaRPr>
          </a:p>
        </p:txBody>
      </p:sp>
    </p:spTree>
    <p:extLst>
      <p:ext uri="{BB962C8B-B14F-4D97-AF65-F5344CB8AC3E}">
        <p14:creationId xmlns:p14="http://schemas.microsoft.com/office/powerpoint/2010/main" val="21941110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solidFill>
                  <a:schemeClr val="tx1"/>
                </a:solidFill>
                <a:latin typeface="Arial" panose="020B0604020202020204" pitchFamily="34" charset="0"/>
                <a:cs typeface="Arial" panose="020B0604020202020204" pitchFamily="34" charset="0"/>
              </a:rPr>
              <a:t>Autores</a:t>
            </a:r>
          </a:p>
          <a:p>
            <a:pPr algn="ctr"/>
            <a:endParaRPr lang="pt-BR" sz="1200" b="1" dirty="0">
              <a:solidFill>
                <a:schemeClr val="tx1"/>
              </a:solidFill>
              <a:latin typeface="Arial" panose="020B0604020202020204" pitchFamily="34" charset="0"/>
              <a:cs typeface="Arial" panose="020B0604020202020204" pitchFamily="34" charset="0"/>
            </a:endParaRPr>
          </a:p>
          <a:p>
            <a:pPr algn="ctr"/>
            <a:r>
              <a:rPr lang="pt-BR" sz="1200" b="1" dirty="0">
                <a:solidFill>
                  <a:schemeClr val="tx1"/>
                </a:solidFill>
                <a:latin typeface="Arial" panose="020B0604020202020204" pitchFamily="34" charset="0"/>
                <a:cs typeface="Arial" panose="020B0604020202020204" pitchFamily="34" charset="0"/>
              </a:rPr>
              <a:t>(Alunos do curso de Licenciatura em Física da Universidade Estadual de Maringá do Ano Letivo 2024 na disciplina de Estágio Supervisionado em Física III sob orientação do Prof. Dr. Ricardo Francisco Pereira)</a:t>
            </a:r>
          </a:p>
          <a:p>
            <a:pPr algn="ctr"/>
            <a:endParaRPr lang="pt-BR"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53177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5D5BB-94D5-8862-A62D-F0E8CD18F5C8}"/>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AFD5AE5B-C9A5-5FDF-EF3F-B37F5B617CAC}"/>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83911BA4-6809-CD74-9AEF-45999DE3FD3F}"/>
              </a:ext>
            </a:extLst>
          </p:cNvPr>
          <p:cNvSpPr txBox="1"/>
          <p:nvPr/>
        </p:nvSpPr>
        <p:spPr>
          <a:xfrm>
            <a:off x="179612" y="382774"/>
            <a:ext cx="3599999" cy="2290050"/>
          </a:xfrm>
          <a:prstGeom prst="rect">
            <a:avLst/>
          </a:prstGeom>
          <a:noFill/>
        </p:spPr>
        <p:txBody>
          <a:bodyPr wrap="square" rtlCol="0">
            <a:spAutoFit/>
          </a:bodyPr>
          <a:lstStyle/>
          <a:p>
            <a:pPr algn="ctr">
              <a:lnSpc>
                <a:spcPct val="150000"/>
              </a:lnSpc>
              <a:spcAft>
                <a:spcPts val="800"/>
              </a:spcAft>
            </a:pPr>
            <a:r>
              <a:rPr lang="pt-BR" sz="12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Gabriel Costa Sartori</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Como funciona o HD de um computador?</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o pica-pau não tem dor de cabeça?</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navios boiam se são feitos de metais?</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Como se formam os raios nas nuvens?</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A história das medições da velocidade da Luz</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Quem foi </a:t>
            </a:r>
            <a:r>
              <a:rPr lang="pt-BR" sz="1000" kern="100" dirty="0" err="1">
                <a:solidFill>
                  <a:srgbClr val="000000"/>
                </a:solidFill>
                <a:effectLst/>
                <a:latin typeface="Arial" panose="020B0604020202020204" pitchFamily="34" charset="0"/>
                <a:ea typeface="Calibri" panose="020F0502020204030204" pitchFamily="34" charset="0"/>
                <a:cs typeface="Calibri" panose="020F0502020204030204" pitchFamily="34" charset="0"/>
              </a:rPr>
              <a:t>Lord</a:t>
            </a: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Kelvin?</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Como sabemos que os elétrons tem “spin”?</a:t>
            </a:r>
          </a:p>
          <a:p>
            <a:pPr marL="342900" lvl="0" indent="-342900" algn="just">
              <a:lnSpc>
                <a:spcPct val="150000"/>
              </a:lnSpc>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Como funciona a interferência de ondas?</a:t>
            </a:r>
          </a:p>
        </p:txBody>
      </p:sp>
    </p:spTree>
    <p:extLst>
      <p:ext uri="{BB962C8B-B14F-4D97-AF65-F5344CB8AC3E}">
        <p14:creationId xmlns:p14="http://schemas.microsoft.com/office/powerpoint/2010/main" val="8334638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C5806-2586-D904-3176-82B74BFA58C7}"/>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763DD474-D5ED-B323-6771-350B084601DA}"/>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6DC71518-BE99-CDB2-A772-1A01FAD9FBFA}"/>
              </a:ext>
            </a:extLst>
          </p:cNvPr>
          <p:cNvSpPr txBox="1"/>
          <p:nvPr/>
        </p:nvSpPr>
        <p:spPr>
          <a:xfrm>
            <a:off x="179612" y="382774"/>
            <a:ext cx="3599999" cy="2520883"/>
          </a:xfrm>
          <a:prstGeom prst="rect">
            <a:avLst/>
          </a:prstGeom>
          <a:noFill/>
        </p:spPr>
        <p:txBody>
          <a:bodyPr wrap="square" rtlCol="0">
            <a:spAutoFit/>
          </a:bodyPr>
          <a:lstStyle/>
          <a:p>
            <a:pPr algn="ctr">
              <a:lnSpc>
                <a:spcPct val="150000"/>
              </a:lnSpc>
              <a:spcAft>
                <a:spcPts val="800"/>
              </a:spcAft>
            </a:pPr>
            <a:r>
              <a:rPr lang="pt-BR" sz="12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Gustavo Henrique </a:t>
            </a:r>
            <a:r>
              <a:rPr lang="pt-BR" sz="1200" b="1" kern="100" dirty="0" err="1">
                <a:solidFill>
                  <a:srgbClr val="000000"/>
                </a:solidFill>
                <a:effectLst/>
                <a:latin typeface="Arial" panose="020B0604020202020204" pitchFamily="34" charset="0"/>
                <a:ea typeface="Calibri" panose="020F0502020204030204" pitchFamily="34" charset="0"/>
                <a:cs typeface="Calibri" panose="020F0502020204030204" pitchFamily="34" charset="0"/>
              </a:rPr>
              <a:t>Sahd</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Balança de torção?</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Quem foi Stephen Hawking?</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a pilha voltaica?</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Entropia?</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Como se formam as bolhas de sabão?</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Como funciona os freios ABS?</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Como se forma o arco-íris?</a:t>
            </a:r>
          </a:p>
          <a:p>
            <a:pPr marL="342900" lvl="0" indent="-342900" algn="just">
              <a:lnSpc>
                <a:spcPct val="150000"/>
              </a:lnSpc>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sentimos choques espontaneamente nos dias secos?</a:t>
            </a:r>
          </a:p>
        </p:txBody>
      </p:sp>
    </p:spTree>
    <p:extLst>
      <p:ext uri="{BB962C8B-B14F-4D97-AF65-F5344CB8AC3E}">
        <p14:creationId xmlns:p14="http://schemas.microsoft.com/office/powerpoint/2010/main" val="1224330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DF9BA-7677-3467-6345-C062E8E44668}"/>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4A36C101-DE26-8032-ABAB-D333BC2FFC43}"/>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E94B7624-F18C-0805-40E0-03CA73CD4851}"/>
              </a:ext>
            </a:extLst>
          </p:cNvPr>
          <p:cNvSpPr txBox="1"/>
          <p:nvPr/>
        </p:nvSpPr>
        <p:spPr>
          <a:xfrm>
            <a:off x="145458" y="545144"/>
            <a:ext cx="3634154" cy="294632"/>
          </a:xfrm>
          <a:prstGeom prst="rect">
            <a:avLst/>
          </a:prstGeom>
          <a:noFill/>
        </p:spPr>
        <p:txBody>
          <a:bodyPr wrap="square" rtlCol="0">
            <a:spAutoFit/>
          </a:bodyPr>
          <a:lstStyle/>
          <a:p>
            <a:pPr marL="342900" lvl="0" indent="-342900" algn="just">
              <a:lnSpc>
                <a:spcPct val="150000"/>
              </a:lnSpc>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Qual o melhor momento do dia para abastecer o carro?</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60366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A64B5-CF96-FFD2-8D3A-336069EA1DE4}"/>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2C7A3C98-21E7-2F04-2B2E-3270D21E3F0E}"/>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A3F2BD53-A207-80BD-07B6-7FDC535C44D3}"/>
              </a:ext>
            </a:extLst>
          </p:cNvPr>
          <p:cNvSpPr txBox="1"/>
          <p:nvPr/>
        </p:nvSpPr>
        <p:spPr>
          <a:xfrm>
            <a:off x="179612" y="382774"/>
            <a:ext cx="3599999" cy="2751715"/>
          </a:xfrm>
          <a:prstGeom prst="rect">
            <a:avLst/>
          </a:prstGeom>
          <a:noFill/>
        </p:spPr>
        <p:txBody>
          <a:bodyPr wrap="square" rtlCol="0">
            <a:spAutoFit/>
          </a:bodyPr>
          <a:lstStyle/>
          <a:p>
            <a:pPr algn="ctr">
              <a:lnSpc>
                <a:spcPct val="150000"/>
              </a:lnSpc>
              <a:spcAft>
                <a:spcPts val="800"/>
              </a:spcAft>
            </a:pPr>
            <a:r>
              <a:rPr lang="pt-BR" sz="12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José Victor Oliveira de Araujo</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é difícil abrir potes pela primeira vez?</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o som da ambulância muda conforme ela passa por nós?</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meu café cai quando eu ando mesmo sem balançar o copo?</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a cor do céu muda no pôr do Sol?</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Quem foi </a:t>
            </a:r>
            <a:r>
              <a:rPr lang="pt-BR" sz="1000" kern="100" dirty="0" err="1">
                <a:solidFill>
                  <a:srgbClr val="000000"/>
                </a:solidFill>
                <a:effectLst/>
                <a:latin typeface="Arial" panose="020B0604020202020204" pitchFamily="34" charset="0"/>
                <a:ea typeface="Calibri" panose="020F0502020204030204" pitchFamily="34" charset="0"/>
                <a:cs typeface="Calibri" panose="020F0502020204030204" pitchFamily="34" charset="0"/>
              </a:rPr>
              <a:t>Hedy</a:t>
            </a: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Lamarr?</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foi o experimento de </a:t>
            </a:r>
            <a:r>
              <a:rPr lang="pt-BR" sz="1000" kern="100" dirty="0" err="1">
                <a:solidFill>
                  <a:srgbClr val="000000"/>
                </a:solidFill>
                <a:effectLst/>
                <a:latin typeface="Arial" panose="020B0604020202020204" pitchFamily="34" charset="0"/>
                <a:ea typeface="Calibri" panose="020F0502020204030204" pitchFamily="34" charset="0"/>
                <a:cs typeface="Calibri" panose="020F0502020204030204" pitchFamily="34" charset="0"/>
              </a:rPr>
              <a:t>Michelson</a:t>
            </a: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-Morley?</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a Força Centrípeta?</a:t>
            </a:r>
          </a:p>
          <a:p>
            <a:pPr marL="342900" lvl="0" indent="-342900" algn="just">
              <a:lnSpc>
                <a:spcPct val="150000"/>
              </a:lnSpc>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foi a disputa entre Newton e Hooke?</a:t>
            </a:r>
          </a:p>
        </p:txBody>
      </p:sp>
    </p:spTree>
    <p:extLst>
      <p:ext uri="{BB962C8B-B14F-4D97-AF65-F5344CB8AC3E}">
        <p14:creationId xmlns:p14="http://schemas.microsoft.com/office/powerpoint/2010/main" val="18961069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67262-7025-50F4-EA1A-2D6D337A3871}"/>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1F4FAF51-07E9-11C3-6DAB-71C11B5E810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0AFDF4D9-A3D9-00B4-9384-0246C4EA5E09}"/>
              </a:ext>
            </a:extLst>
          </p:cNvPr>
          <p:cNvSpPr txBox="1"/>
          <p:nvPr/>
        </p:nvSpPr>
        <p:spPr>
          <a:xfrm>
            <a:off x="179612" y="382774"/>
            <a:ext cx="3599999" cy="2290050"/>
          </a:xfrm>
          <a:prstGeom prst="rect">
            <a:avLst/>
          </a:prstGeom>
          <a:noFill/>
        </p:spPr>
        <p:txBody>
          <a:bodyPr wrap="square" rtlCol="0">
            <a:spAutoFit/>
          </a:bodyPr>
          <a:lstStyle/>
          <a:p>
            <a:pPr algn="ctr">
              <a:lnSpc>
                <a:spcPct val="150000"/>
              </a:lnSpc>
              <a:spcAft>
                <a:spcPts val="800"/>
              </a:spcAft>
            </a:pPr>
            <a:r>
              <a:rPr lang="pt-BR" sz="12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Leonardo da Silveira Colucci</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ouvimos eco em lugares amplos?</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os objetos parecem maiores debaixo d´agua?</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o carro aquaplana na chuva?</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Como o skate se move ao empurrar com os pés?</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Principais momentos da Eletrodinâmica.</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Quem foi Nikola Tesla?</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Galileu e a verdade sobre a queda dos corpos.</a:t>
            </a:r>
          </a:p>
          <a:p>
            <a:pPr marL="342900" lvl="0" indent="-342900" algn="just">
              <a:lnSpc>
                <a:spcPct val="150000"/>
              </a:lnSpc>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o Princípio de Inércia?</a:t>
            </a:r>
          </a:p>
        </p:txBody>
      </p:sp>
    </p:spTree>
    <p:extLst>
      <p:ext uri="{BB962C8B-B14F-4D97-AF65-F5344CB8AC3E}">
        <p14:creationId xmlns:p14="http://schemas.microsoft.com/office/powerpoint/2010/main" val="16441870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8AED6-97F8-7E36-5F2B-6607EBD47B19}"/>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6656E3C-B030-FFAB-C00B-53CC93225BDB}"/>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77DDE4EF-E082-F46F-F4A6-27F63ADCA576}"/>
              </a:ext>
            </a:extLst>
          </p:cNvPr>
          <p:cNvSpPr txBox="1"/>
          <p:nvPr/>
        </p:nvSpPr>
        <p:spPr>
          <a:xfrm>
            <a:off x="179612" y="382774"/>
            <a:ext cx="3599999" cy="2290050"/>
          </a:xfrm>
          <a:prstGeom prst="rect">
            <a:avLst/>
          </a:prstGeom>
          <a:noFill/>
        </p:spPr>
        <p:txBody>
          <a:bodyPr wrap="square" rtlCol="0">
            <a:spAutoFit/>
          </a:bodyPr>
          <a:lstStyle/>
          <a:p>
            <a:pPr algn="ctr">
              <a:lnSpc>
                <a:spcPct val="150000"/>
              </a:lnSpc>
              <a:spcAft>
                <a:spcPts val="800"/>
              </a:spcAft>
            </a:pPr>
            <a:r>
              <a:rPr lang="pt-BR" sz="12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Lucas Augusto Lima de Souza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Quando sua casa resolve te assustar.</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escorregamos no gelo?</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as pipas conseguem voar?</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os vidros embaçam?</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A descoberta do neutrino.</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Quem foi </a:t>
            </a:r>
            <a:r>
              <a:rPr lang="pt-BR" sz="1000" kern="100" dirty="0" err="1">
                <a:solidFill>
                  <a:srgbClr val="000000"/>
                </a:solidFill>
                <a:effectLst/>
                <a:latin typeface="Arial" panose="020B0604020202020204" pitchFamily="34" charset="0"/>
                <a:ea typeface="Calibri" panose="020F0502020204030204" pitchFamily="34" charset="0"/>
                <a:cs typeface="Calibri" panose="020F0502020204030204" pitchFamily="34" charset="0"/>
              </a:rPr>
              <a:t>Heike</a:t>
            </a: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r>
              <a:rPr lang="pt-BR" sz="1000" kern="100" dirty="0" err="1">
                <a:solidFill>
                  <a:srgbClr val="000000"/>
                </a:solidFill>
                <a:effectLst/>
                <a:latin typeface="Arial" panose="020B0604020202020204" pitchFamily="34" charset="0"/>
                <a:ea typeface="Calibri" panose="020F0502020204030204" pitchFamily="34" charset="0"/>
                <a:cs typeface="Calibri" panose="020F0502020204030204" pitchFamily="34" charset="0"/>
              </a:rPr>
              <a:t>Kamerlingh</a:t>
            </a: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r>
              <a:rPr lang="pt-BR" sz="1000" kern="100" dirty="0" err="1">
                <a:solidFill>
                  <a:srgbClr val="000000"/>
                </a:solidFill>
                <a:effectLst/>
                <a:latin typeface="Arial" panose="020B0604020202020204" pitchFamily="34" charset="0"/>
                <a:ea typeface="Calibri" panose="020F0502020204030204" pitchFamily="34" charset="0"/>
                <a:cs typeface="Calibri" panose="020F0502020204030204" pitchFamily="34" charset="0"/>
              </a:rPr>
              <a:t>Onnes</a:t>
            </a: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Faraday e a Indução Eletromagnética.</a:t>
            </a:r>
          </a:p>
          <a:p>
            <a:pPr marL="342900" lvl="0" indent="-342900" algn="just">
              <a:lnSpc>
                <a:spcPct val="150000"/>
              </a:lnSpc>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A taxa de capotamento de um veículo.</a:t>
            </a:r>
          </a:p>
        </p:txBody>
      </p:sp>
    </p:spTree>
    <p:extLst>
      <p:ext uri="{BB962C8B-B14F-4D97-AF65-F5344CB8AC3E}">
        <p14:creationId xmlns:p14="http://schemas.microsoft.com/office/powerpoint/2010/main" val="19588633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01B3F-EB98-FE38-957B-4D013F2AFE79}"/>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A44E9921-07C7-3635-C827-0D418A052DD9}"/>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4E92BA8F-2E86-4F4C-BC60-0AB30A458A00}"/>
              </a:ext>
            </a:extLst>
          </p:cNvPr>
          <p:cNvSpPr txBox="1"/>
          <p:nvPr/>
        </p:nvSpPr>
        <p:spPr>
          <a:xfrm>
            <a:off x="179612" y="382774"/>
            <a:ext cx="3599999" cy="2808141"/>
          </a:xfrm>
          <a:prstGeom prst="rect">
            <a:avLst/>
          </a:prstGeom>
          <a:noFill/>
        </p:spPr>
        <p:txBody>
          <a:bodyPr wrap="square" rtlCol="0">
            <a:spAutoFit/>
          </a:bodyPr>
          <a:lstStyle/>
          <a:p>
            <a:pPr algn="ctr">
              <a:lnSpc>
                <a:spcPct val="150000"/>
              </a:lnSpc>
              <a:spcAft>
                <a:spcPts val="800"/>
              </a:spcAft>
            </a:pPr>
            <a:r>
              <a:rPr lang="pt-BR" sz="12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Maicon Douglas Capitani de Macedo</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5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as coisas caem?</a:t>
            </a:r>
          </a:p>
          <a:p>
            <a:pPr marL="342900" lvl="0" indent="-342900" algn="just">
              <a:lnSpc>
                <a:spcPct val="150000"/>
              </a:lnSpc>
              <a:buFont typeface="Symbol" panose="05050102010706020507" pitchFamily="18" charset="2"/>
              <a:buChar char=""/>
            </a:pPr>
            <a:r>
              <a:rPr lang="pt-BR" sz="105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o céu é azul?</a:t>
            </a:r>
          </a:p>
          <a:p>
            <a:pPr marL="342900" lvl="0" indent="-342900" algn="just">
              <a:lnSpc>
                <a:spcPct val="150000"/>
              </a:lnSpc>
              <a:buFont typeface="Symbol" panose="05050102010706020507" pitchFamily="18" charset="2"/>
              <a:buChar char=""/>
            </a:pPr>
            <a:r>
              <a:rPr lang="pt-BR" sz="105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as coisas flutuam?</a:t>
            </a:r>
          </a:p>
          <a:p>
            <a:pPr marL="342900" lvl="0" indent="-342900" algn="just">
              <a:lnSpc>
                <a:spcPct val="150000"/>
              </a:lnSpc>
              <a:buFont typeface="Symbol" panose="05050102010706020507" pitchFamily="18" charset="2"/>
              <a:buChar char=""/>
            </a:pPr>
            <a:r>
              <a:rPr lang="pt-BR" sz="105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estendemos as roupas?</a:t>
            </a:r>
          </a:p>
          <a:p>
            <a:pPr marL="342900" lvl="0" indent="-342900" algn="just">
              <a:lnSpc>
                <a:spcPct val="150000"/>
              </a:lnSpc>
              <a:buFont typeface="Symbol" panose="05050102010706020507" pitchFamily="18" charset="2"/>
              <a:buChar char=""/>
            </a:pPr>
            <a:r>
              <a:rPr lang="pt-BR" sz="105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Quem foi Marie Curie?</a:t>
            </a:r>
          </a:p>
          <a:p>
            <a:pPr marL="342900" lvl="0" indent="-342900" algn="just">
              <a:lnSpc>
                <a:spcPct val="150000"/>
              </a:lnSpc>
              <a:buFont typeface="Symbol" panose="05050102010706020507" pitchFamily="18" charset="2"/>
              <a:buChar char=""/>
            </a:pPr>
            <a:r>
              <a:rPr lang="pt-BR" sz="105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viscosidade?</a:t>
            </a:r>
          </a:p>
          <a:p>
            <a:pPr marL="342900" lvl="0" indent="-342900" algn="just">
              <a:lnSpc>
                <a:spcPct val="150000"/>
              </a:lnSpc>
              <a:buFont typeface="Symbol" panose="05050102010706020507" pitchFamily="18" charset="2"/>
              <a:buChar char=""/>
            </a:pPr>
            <a:r>
              <a:rPr lang="pt-BR" sz="105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experimento de Thomas Young.</a:t>
            </a:r>
          </a:p>
          <a:p>
            <a:pPr marL="342900" lvl="0" indent="-342900" algn="just">
              <a:lnSpc>
                <a:spcPct val="150000"/>
              </a:lnSpc>
              <a:spcAft>
                <a:spcPts val="800"/>
              </a:spcAft>
              <a:buFont typeface="Symbol" panose="05050102010706020507" pitchFamily="18" charset="2"/>
              <a:buChar char=""/>
            </a:pPr>
            <a:r>
              <a:rPr lang="pt-BR" sz="105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Isaac Newton e as cores.</a:t>
            </a:r>
          </a:p>
          <a:p>
            <a:pPr algn="ctr">
              <a:lnSpc>
                <a:spcPct val="150000"/>
              </a:lnSpc>
            </a:pPr>
            <a:endParaRPr lang="pt-BR" sz="1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40491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C7894-B76E-3F1C-5702-5D8D3074F88E}"/>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176549E5-E339-B0F7-E742-AF8BA36CEE69}"/>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95C53C81-3E18-BAB0-79B6-9ABE4A8653F0}"/>
              </a:ext>
            </a:extLst>
          </p:cNvPr>
          <p:cNvSpPr txBox="1"/>
          <p:nvPr/>
        </p:nvSpPr>
        <p:spPr>
          <a:xfrm>
            <a:off x="179612" y="382774"/>
            <a:ext cx="3599999" cy="2290050"/>
          </a:xfrm>
          <a:prstGeom prst="rect">
            <a:avLst/>
          </a:prstGeom>
          <a:noFill/>
        </p:spPr>
        <p:txBody>
          <a:bodyPr wrap="square" rtlCol="0">
            <a:spAutoFit/>
          </a:bodyPr>
          <a:lstStyle/>
          <a:p>
            <a:pPr algn="ctr">
              <a:lnSpc>
                <a:spcPct val="150000"/>
              </a:lnSpc>
              <a:spcAft>
                <a:spcPts val="800"/>
              </a:spcAft>
            </a:pPr>
            <a:r>
              <a:rPr lang="pt-BR" sz="12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Mateus </a:t>
            </a:r>
            <a:r>
              <a:rPr lang="pt-BR" sz="1200" b="1" kern="100" dirty="0" err="1">
                <a:solidFill>
                  <a:srgbClr val="000000"/>
                </a:solidFill>
                <a:effectLst/>
                <a:latin typeface="Arial" panose="020B0604020202020204" pitchFamily="34" charset="0"/>
                <a:ea typeface="Calibri" panose="020F0502020204030204" pitchFamily="34" charset="0"/>
                <a:cs typeface="Calibri" panose="020F0502020204030204" pitchFamily="34" charset="0"/>
              </a:rPr>
              <a:t>Kiyugoro</a:t>
            </a:r>
            <a:r>
              <a:rPr lang="pt-BR" sz="12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Machado Watanabe</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A origem da Termodinâmica.</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Quem foi Edward Teller?</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experimento da fenda dupla.</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o Princípio de Arquimedes.</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Os óculos e a refração da luz.</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Como funciona os amortecedores dos carros?</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Geladeiras e a transferência de calor.</a:t>
            </a:r>
          </a:p>
          <a:p>
            <a:pPr marL="342900" lvl="0" indent="-342900" algn="just">
              <a:lnSpc>
                <a:spcPct val="150000"/>
              </a:lnSpc>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o efeito doppler?</a:t>
            </a:r>
          </a:p>
        </p:txBody>
      </p:sp>
    </p:spTree>
    <p:extLst>
      <p:ext uri="{BB962C8B-B14F-4D97-AF65-F5344CB8AC3E}">
        <p14:creationId xmlns:p14="http://schemas.microsoft.com/office/powerpoint/2010/main" val="30795261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1DA6A-954E-3313-C9FF-4FCAA8C7D992}"/>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00A0BA01-E6EC-D185-F631-AADEA9CC30CB}"/>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904D4663-2D25-1CC1-A346-BC0FBF7F2C1E}"/>
              </a:ext>
            </a:extLst>
          </p:cNvPr>
          <p:cNvSpPr txBox="1"/>
          <p:nvPr/>
        </p:nvSpPr>
        <p:spPr>
          <a:xfrm>
            <a:off x="179612" y="382774"/>
            <a:ext cx="3599999" cy="3444213"/>
          </a:xfrm>
          <a:prstGeom prst="rect">
            <a:avLst/>
          </a:prstGeom>
          <a:noFill/>
        </p:spPr>
        <p:txBody>
          <a:bodyPr wrap="square" rtlCol="0">
            <a:spAutoFit/>
          </a:bodyPr>
          <a:lstStyle/>
          <a:p>
            <a:pPr algn="ctr">
              <a:lnSpc>
                <a:spcPct val="150000"/>
              </a:lnSpc>
              <a:spcAft>
                <a:spcPts val="800"/>
              </a:spcAft>
            </a:pPr>
            <a:r>
              <a:rPr lang="pt-BR" sz="12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Saulo Henrique dos Santos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Quanto tempo uma pessoa teria que correr para “queimar” as calorias do lanche mais famoso do mundo?</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um mergulhador não pode subir rapidamente para a superfície?</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É possível conseguir caminhar sobre brasas?</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Qual o melhor momento do dia para abastecer o carro?</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Quem foi Al-</a:t>
            </a:r>
            <a:r>
              <a:rPr lang="pt-BR" sz="1000" kern="100" dirty="0" err="1">
                <a:solidFill>
                  <a:srgbClr val="000000"/>
                </a:solidFill>
                <a:effectLst/>
                <a:latin typeface="Arial" panose="020B0604020202020204" pitchFamily="34" charset="0"/>
                <a:ea typeface="Calibri" panose="020F0502020204030204" pitchFamily="34" charset="0"/>
                <a:cs typeface="Calibri" panose="020F0502020204030204" pitchFamily="34" charset="0"/>
              </a:rPr>
              <a:t>Hazen</a:t>
            </a: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Qual a diferença entre máquinas térmicas e máquinas frigoríficas?</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foi a experiência de Joule?</a:t>
            </a:r>
          </a:p>
          <a:p>
            <a:pPr marL="342900" lvl="0" indent="-342900" algn="just">
              <a:lnSpc>
                <a:spcPct val="150000"/>
              </a:lnSpc>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Qual a origem da bússola?</a:t>
            </a:r>
          </a:p>
        </p:txBody>
      </p:sp>
    </p:spTree>
    <p:extLst>
      <p:ext uri="{BB962C8B-B14F-4D97-AF65-F5344CB8AC3E}">
        <p14:creationId xmlns:p14="http://schemas.microsoft.com/office/powerpoint/2010/main" val="888121903"/>
      </p:ext>
    </p:extLst>
  </p:cSld>
  <p:clrMapOvr>
    <a:masterClrMapping/>
  </p:clrMapOvr>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187</TotalTime>
  <Words>9137</Words>
  <Application>Microsoft Office PowerPoint</Application>
  <PresentationFormat>Personalizar</PresentationFormat>
  <Paragraphs>441</Paragraphs>
  <Slides>95</Slides>
  <Notes>39</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95</vt:i4>
      </vt:variant>
    </vt:vector>
  </HeadingPairs>
  <TitlesOfParts>
    <vt:vector size="102" baseType="lpstr">
      <vt:lpstr>Aptos</vt:lpstr>
      <vt:lpstr>Arial</vt:lpstr>
      <vt:lpstr>Calibri</vt:lpstr>
      <vt:lpstr>Calibri Light</vt:lpstr>
      <vt:lpstr>Cambria Math</vt:lpstr>
      <vt:lpstr>Symbol</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Ricardo Francisco pereira</dc:creator>
  <cp:lastModifiedBy>Ricardo Francisco pereira</cp:lastModifiedBy>
  <cp:revision>25</cp:revision>
  <dcterms:created xsi:type="dcterms:W3CDTF">2019-05-05T05:46:36Z</dcterms:created>
  <dcterms:modified xsi:type="dcterms:W3CDTF">2025-02-08T21:16:08Z</dcterms:modified>
</cp:coreProperties>
</file>