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4"/>
  </p:notesMasterIdLst>
  <p:sldIdLst>
    <p:sldId id="272" r:id="rId2"/>
    <p:sldId id="441" r:id="rId3"/>
    <p:sldId id="442" r:id="rId4"/>
    <p:sldId id="531" r:id="rId5"/>
    <p:sldId id="532" r:id="rId6"/>
    <p:sldId id="533" r:id="rId7"/>
    <p:sldId id="534" r:id="rId8"/>
    <p:sldId id="535" r:id="rId9"/>
    <p:sldId id="536" r:id="rId10"/>
    <p:sldId id="537" r:id="rId11"/>
    <p:sldId id="538" r:id="rId12"/>
    <p:sldId id="539" r:id="rId13"/>
    <p:sldId id="540" r:id="rId14"/>
    <p:sldId id="541" r:id="rId15"/>
    <p:sldId id="542" r:id="rId16"/>
    <p:sldId id="543" r:id="rId17"/>
    <p:sldId id="293" r:id="rId18"/>
    <p:sldId id="295" r:id="rId19"/>
    <p:sldId id="259" r:id="rId20"/>
    <p:sldId id="544" r:id="rId21"/>
    <p:sldId id="545" r:id="rId22"/>
    <p:sldId id="546" r:id="rId23"/>
    <p:sldId id="547" r:id="rId24"/>
    <p:sldId id="548" r:id="rId25"/>
    <p:sldId id="291" r:id="rId26"/>
    <p:sldId id="549" r:id="rId27"/>
    <p:sldId id="292" r:id="rId28"/>
    <p:sldId id="550" r:id="rId29"/>
    <p:sldId id="261" r:id="rId30"/>
    <p:sldId id="551" r:id="rId31"/>
    <p:sldId id="552" r:id="rId32"/>
    <p:sldId id="294" r:id="rId33"/>
    <p:sldId id="553" r:id="rId34"/>
    <p:sldId id="258" r:id="rId35"/>
    <p:sldId id="296" r:id="rId36"/>
    <p:sldId id="554" r:id="rId37"/>
    <p:sldId id="297" r:id="rId38"/>
    <p:sldId id="298" r:id="rId39"/>
    <p:sldId id="555" r:id="rId40"/>
    <p:sldId id="556" r:id="rId41"/>
    <p:sldId id="256" r:id="rId42"/>
    <p:sldId id="262" r:id="rId43"/>
    <p:sldId id="557" r:id="rId44"/>
    <p:sldId id="558" r:id="rId45"/>
    <p:sldId id="559" r:id="rId46"/>
    <p:sldId id="263" r:id="rId47"/>
    <p:sldId id="560" r:id="rId48"/>
    <p:sldId id="561" r:id="rId49"/>
    <p:sldId id="562" r:id="rId50"/>
    <p:sldId id="563" r:id="rId51"/>
    <p:sldId id="564" r:id="rId52"/>
    <p:sldId id="565" r:id="rId53"/>
    <p:sldId id="566" r:id="rId54"/>
    <p:sldId id="567" r:id="rId55"/>
    <p:sldId id="568" r:id="rId56"/>
    <p:sldId id="569" r:id="rId57"/>
    <p:sldId id="570" r:id="rId58"/>
    <p:sldId id="571" r:id="rId59"/>
    <p:sldId id="572" r:id="rId60"/>
    <p:sldId id="573" r:id="rId61"/>
    <p:sldId id="260" r:id="rId62"/>
    <p:sldId id="574" r:id="rId63"/>
    <p:sldId id="257" r:id="rId64"/>
    <p:sldId id="575" r:id="rId65"/>
    <p:sldId id="576" r:id="rId66"/>
    <p:sldId id="577" r:id="rId67"/>
    <p:sldId id="300" r:id="rId68"/>
    <p:sldId id="578" r:id="rId69"/>
    <p:sldId id="301" r:id="rId70"/>
    <p:sldId id="302" r:id="rId71"/>
    <p:sldId id="579" r:id="rId72"/>
    <p:sldId id="580" r:id="rId73"/>
    <p:sldId id="581" r:id="rId74"/>
    <p:sldId id="582" r:id="rId75"/>
    <p:sldId id="583" r:id="rId76"/>
    <p:sldId id="584" r:id="rId77"/>
    <p:sldId id="585" r:id="rId78"/>
    <p:sldId id="586" r:id="rId79"/>
    <p:sldId id="587" r:id="rId80"/>
    <p:sldId id="588" r:id="rId81"/>
    <p:sldId id="589" r:id="rId82"/>
    <p:sldId id="590" r:id="rId83"/>
    <p:sldId id="591" r:id="rId84"/>
    <p:sldId id="592" r:id="rId85"/>
    <p:sldId id="593" r:id="rId86"/>
    <p:sldId id="594" r:id="rId87"/>
    <p:sldId id="595" r:id="rId88"/>
    <p:sldId id="596" r:id="rId89"/>
    <p:sldId id="597" r:id="rId90"/>
    <p:sldId id="598" r:id="rId91"/>
    <p:sldId id="599" r:id="rId92"/>
    <p:sldId id="600" r:id="rId93"/>
    <p:sldId id="601" r:id="rId94"/>
    <p:sldId id="602" r:id="rId95"/>
    <p:sldId id="603" r:id="rId96"/>
    <p:sldId id="604" r:id="rId97"/>
    <p:sldId id="605" r:id="rId98"/>
    <p:sldId id="606" r:id="rId99"/>
    <p:sldId id="607" r:id="rId100"/>
    <p:sldId id="608" r:id="rId101"/>
    <p:sldId id="609" r:id="rId102"/>
    <p:sldId id="610" r:id="rId103"/>
    <p:sldId id="611" r:id="rId104"/>
    <p:sldId id="612" r:id="rId105"/>
    <p:sldId id="613" r:id="rId106"/>
    <p:sldId id="614" r:id="rId107"/>
    <p:sldId id="615" r:id="rId108"/>
    <p:sldId id="616" r:id="rId109"/>
    <p:sldId id="617" r:id="rId110"/>
    <p:sldId id="618" r:id="rId111"/>
    <p:sldId id="619" r:id="rId112"/>
    <p:sldId id="620" r:id="rId113"/>
    <p:sldId id="621" r:id="rId114"/>
    <p:sldId id="622" r:id="rId115"/>
    <p:sldId id="623" r:id="rId116"/>
    <p:sldId id="624" r:id="rId117"/>
    <p:sldId id="625" r:id="rId118"/>
    <p:sldId id="626" r:id="rId119"/>
    <p:sldId id="627" r:id="rId120"/>
    <p:sldId id="299" r:id="rId121"/>
    <p:sldId id="628" r:id="rId122"/>
    <p:sldId id="629" r:id="rId123"/>
    <p:sldId id="630" r:id="rId124"/>
    <p:sldId id="631" r:id="rId125"/>
    <p:sldId id="632" r:id="rId126"/>
    <p:sldId id="633" r:id="rId127"/>
    <p:sldId id="634" r:id="rId128"/>
    <p:sldId id="635" r:id="rId129"/>
    <p:sldId id="636" r:id="rId130"/>
    <p:sldId id="637" r:id="rId131"/>
    <p:sldId id="638" r:id="rId132"/>
    <p:sldId id="303" r:id="rId133"/>
    <p:sldId id="304" r:id="rId134"/>
    <p:sldId id="639" r:id="rId135"/>
    <p:sldId id="640" r:id="rId136"/>
    <p:sldId id="641" r:id="rId137"/>
    <p:sldId id="642" r:id="rId138"/>
    <p:sldId id="643" r:id="rId139"/>
    <p:sldId id="644" r:id="rId140"/>
    <p:sldId id="645" r:id="rId141"/>
    <p:sldId id="646" r:id="rId142"/>
    <p:sldId id="647" r:id="rId143"/>
    <p:sldId id="648" r:id="rId144"/>
    <p:sldId id="530" r:id="rId145"/>
    <p:sldId id="273" r:id="rId146"/>
    <p:sldId id="274" r:id="rId147"/>
    <p:sldId id="275" r:id="rId148"/>
    <p:sldId id="276" r:id="rId149"/>
    <p:sldId id="277" r:id="rId150"/>
    <p:sldId id="278" r:id="rId151"/>
    <p:sldId id="279" r:id="rId152"/>
    <p:sldId id="280" r:id="rId153"/>
    <p:sldId id="281" r:id="rId154"/>
    <p:sldId id="282" r:id="rId155"/>
    <p:sldId id="283" r:id="rId156"/>
    <p:sldId id="284" r:id="rId157"/>
    <p:sldId id="285" r:id="rId158"/>
    <p:sldId id="286" r:id="rId159"/>
    <p:sldId id="287" r:id="rId160"/>
    <p:sldId id="288" r:id="rId161"/>
    <p:sldId id="289" r:id="rId162"/>
    <p:sldId id="290" r:id="rId163"/>
  </p:sldIdLst>
  <p:sldSz cx="3959225" cy="57594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70C"/>
    <a:srgbClr val="0C121C"/>
    <a:srgbClr val="EDDE9D"/>
    <a:srgbClr val="EEDF9C"/>
    <a:srgbClr val="FF0066"/>
    <a:srgbClr val="9900FF"/>
    <a:srgbClr val="FF3300"/>
    <a:srgbClr val="3399FF"/>
    <a:srgbClr val="FF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1D5B1-9A34-4312-B66C-32DA60EF9989}" v="1" dt="2025-02-08T21:09:22.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5" autoAdjust="0"/>
    <p:restoredTop sz="94660"/>
  </p:normalViewPr>
  <p:slideViewPr>
    <p:cSldViewPr snapToGrid="0">
      <p:cViewPr varScale="1">
        <p:scale>
          <a:sx n="174" d="100"/>
          <a:sy n="174" d="100"/>
        </p:scale>
        <p:origin x="4650"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microsoft.com/office/2015/10/relationships/revisionInfo" Target="revisionInfo.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ardo Francisco pereira" userId="ca978f66ec59ca09" providerId="LiveId" clId="{DA41D5B1-9A34-4312-B66C-32DA60EF9989}"/>
    <pc:docChg chg="addSld modSld">
      <pc:chgData name="Ricardo Francisco pereira" userId="ca978f66ec59ca09" providerId="LiveId" clId="{DA41D5B1-9A34-4312-B66C-32DA60EF9989}" dt="2025-02-08T21:09:22.904" v="1"/>
      <pc:docMkLst>
        <pc:docMk/>
      </pc:docMkLst>
      <pc:sldChg chg="modSp mod">
        <pc:chgData name="Ricardo Francisco pereira" userId="ca978f66ec59ca09" providerId="LiveId" clId="{DA41D5B1-9A34-4312-B66C-32DA60EF9989}" dt="2025-02-08T20:16:25.635" v="0" actId="20577"/>
        <pc:sldMkLst>
          <pc:docMk/>
          <pc:sldMk cId="2066237090" sldId="547"/>
        </pc:sldMkLst>
        <pc:spChg chg="mod">
          <ac:chgData name="Ricardo Francisco pereira" userId="ca978f66ec59ca09" providerId="LiveId" clId="{DA41D5B1-9A34-4312-B66C-32DA60EF9989}" dt="2025-02-08T20:16:25.635" v="0" actId="20577"/>
          <ac:spMkLst>
            <pc:docMk/>
            <pc:sldMk cId="2066237090" sldId="547"/>
            <ac:spMk id="2" creationId="{C5B4D707-16E1-DA66-0E39-BE5BC0893720}"/>
          </ac:spMkLst>
        </pc:spChg>
      </pc:sldChg>
      <pc:sldChg chg="add">
        <pc:chgData name="Ricardo Francisco pereira" userId="ca978f66ec59ca09" providerId="LiveId" clId="{DA41D5B1-9A34-4312-B66C-32DA60EF9989}" dt="2025-02-08T21:09:22.904" v="1"/>
        <pc:sldMkLst>
          <pc:docMk/>
          <pc:sldMk cId="2469125272" sldId="640"/>
        </pc:sldMkLst>
      </pc:sldChg>
      <pc:sldChg chg="add">
        <pc:chgData name="Ricardo Francisco pereira" userId="ca978f66ec59ca09" providerId="LiveId" clId="{DA41D5B1-9A34-4312-B66C-32DA60EF9989}" dt="2025-02-08T21:09:22.904" v="1"/>
        <pc:sldMkLst>
          <pc:docMk/>
          <pc:sldMk cId="4214810244" sldId="641"/>
        </pc:sldMkLst>
      </pc:sldChg>
      <pc:sldChg chg="add">
        <pc:chgData name="Ricardo Francisco pereira" userId="ca978f66ec59ca09" providerId="LiveId" clId="{DA41D5B1-9A34-4312-B66C-32DA60EF9989}" dt="2025-02-08T21:09:22.904" v="1"/>
        <pc:sldMkLst>
          <pc:docMk/>
          <pc:sldMk cId="2157514605" sldId="642"/>
        </pc:sldMkLst>
      </pc:sldChg>
      <pc:sldChg chg="add">
        <pc:chgData name="Ricardo Francisco pereira" userId="ca978f66ec59ca09" providerId="LiveId" clId="{DA41D5B1-9A34-4312-B66C-32DA60EF9989}" dt="2025-02-08T21:09:22.904" v="1"/>
        <pc:sldMkLst>
          <pc:docMk/>
          <pc:sldMk cId="3573218944" sldId="643"/>
        </pc:sldMkLst>
      </pc:sldChg>
      <pc:sldChg chg="add">
        <pc:chgData name="Ricardo Francisco pereira" userId="ca978f66ec59ca09" providerId="LiveId" clId="{DA41D5B1-9A34-4312-B66C-32DA60EF9989}" dt="2025-02-08T21:09:22.904" v="1"/>
        <pc:sldMkLst>
          <pc:docMk/>
          <pc:sldMk cId="0" sldId="644"/>
        </pc:sldMkLst>
      </pc:sldChg>
      <pc:sldChg chg="add">
        <pc:chgData name="Ricardo Francisco pereira" userId="ca978f66ec59ca09" providerId="LiveId" clId="{DA41D5B1-9A34-4312-B66C-32DA60EF9989}" dt="2025-02-08T21:09:22.904" v="1"/>
        <pc:sldMkLst>
          <pc:docMk/>
          <pc:sldMk cId="3318487287" sldId="645"/>
        </pc:sldMkLst>
      </pc:sldChg>
      <pc:sldChg chg="add">
        <pc:chgData name="Ricardo Francisco pereira" userId="ca978f66ec59ca09" providerId="LiveId" clId="{DA41D5B1-9A34-4312-B66C-32DA60EF9989}" dt="2025-02-08T21:09:22.904" v="1"/>
        <pc:sldMkLst>
          <pc:docMk/>
          <pc:sldMk cId="3183174777" sldId="646"/>
        </pc:sldMkLst>
      </pc:sldChg>
      <pc:sldChg chg="add">
        <pc:chgData name="Ricardo Francisco pereira" userId="ca978f66ec59ca09" providerId="LiveId" clId="{DA41D5B1-9A34-4312-B66C-32DA60EF9989}" dt="2025-02-08T21:09:22.904" v="1"/>
        <pc:sldMkLst>
          <pc:docMk/>
          <pc:sldMk cId="2475464777" sldId="647"/>
        </pc:sldMkLst>
      </pc:sldChg>
      <pc:sldChg chg="add">
        <pc:chgData name="Ricardo Francisco pereira" userId="ca978f66ec59ca09" providerId="LiveId" clId="{DA41D5B1-9A34-4312-B66C-32DA60EF9989}" dt="2025-02-08T21:09:22.904" v="1"/>
        <pc:sldMkLst>
          <pc:docMk/>
          <pc:sldMk cId="1329987957" sldId="6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E9129-5141-4D36-A09A-016EB5DAD32F}" type="datetimeFigureOut">
              <a:rPr lang="pt-BR" smtClean="0"/>
              <a:t>08/02/2025</a:t>
            </a:fld>
            <a:endParaRPr lang="pt-BR"/>
          </a:p>
        </p:txBody>
      </p:sp>
      <p:sp>
        <p:nvSpPr>
          <p:cNvPr id="4" name="Espaço Reservado para Imagem de Slide 3"/>
          <p:cNvSpPr>
            <a:spLocks noGrp="1" noRot="1" noChangeAspect="1"/>
          </p:cNvSpPr>
          <p:nvPr>
            <p:ph type="sldImg" idx="2"/>
          </p:nvPr>
        </p:nvSpPr>
        <p:spPr>
          <a:xfrm>
            <a:off x="2368550" y="1143000"/>
            <a:ext cx="21209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33BFF-89FD-4EA2-894F-87ECD1473FD0}" type="slidenum">
              <a:rPr lang="pt-BR" smtClean="0"/>
              <a:t>‹nº›</a:t>
            </a:fld>
            <a:endParaRPr lang="pt-BR"/>
          </a:p>
        </p:txBody>
      </p:sp>
    </p:spTree>
    <p:extLst>
      <p:ext uri="{BB962C8B-B14F-4D97-AF65-F5344CB8AC3E}">
        <p14:creationId xmlns:p14="http://schemas.microsoft.com/office/powerpoint/2010/main" val="2307002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fceab4ca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14fceab4ca1_0_2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54c5c1a0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154c5c1a090_0_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4c4043f0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g14c4043f010_0_0: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4c4043f01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14c4043f010_0_9: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4fceab4ca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14fceab4ca1_0_12: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4bed868ce2_3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14bed868ce2_3_90: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4c4043f0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g14c4043f010_0_0: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4fceab4ca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14fceab4ca1_0_17: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54c3dd442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g154c3dd4422_0_3: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4fceab4ca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14fceab4ca1_0_7: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bed868ce2_3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14bed868ce2_3_94:notes"/>
          <p:cNvSpPr>
            <a:spLocks noGrp="1" noRot="1" noChangeAspect="1"/>
          </p:cNvSpPr>
          <p:nvPr>
            <p:ph type="sldImg" idx="2"/>
          </p:nvPr>
        </p:nvSpPr>
        <p:spPr>
          <a:xfrm>
            <a:off x="2251075" y="685800"/>
            <a:ext cx="23558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96942" y="942577"/>
            <a:ext cx="3365341" cy="2005142"/>
          </a:xfrm>
        </p:spPr>
        <p:txBody>
          <a:bodyPr anchor="b"/>
          <a:lstStyle>
            <a:lvl1pPr algn="ctr">
              <a:defRPr sz="2598"/>
            </a:lvl1pPr>
          </a:lstStyle>
          <a:p>
            <a:r>
              <a:rPr lang="pt-BR"/>
              <a:t>Clique para editar o título Mestre</a:t>
            </a:r>
            <a:endParaRPr lang="en-US" dirty="0"/>
          </a:p>
        </p:txBody>
      </p:sp>
      <p:sp>
        <p:nvSpPr>
          <p:cNvPr id="3" name="Subtitle 2"/>
          <p:cNvSpPr>
            <a:spLocks noGrp="1"/>
          </p:cNvSpPr>
          <p:nvPr>
            <p:ph type="subTitle" idx="1"/>
          </p:nvPr>
        </p:nvSpPr>
        <p:spPr>
          <a:xfrm>
            <a:off x="494903" y="3025045"/>
            <a:ext cx="2969419" cy="1390533"/>
          </a:xfrm>
        </p:spPr>
        <p:txBody>
          <a:bodyPr/>
          <a:lstStyle>
            <a:lvl1pPr marL="0" indent="0" algn="ctr">
              <a:buNone/>
              <a:defRPr sz="1039"/>
            </a:lvl1pPr>
            <a:lvl2pPr marL="197968" indent="0" algn="ctr">
              <a:buNone/>
              <a:defRPr sz="866"/>
            </a:lvl2pPr>
            <a:lvl3pPr marL="395935" indent="0" algn="ctr">
              <a:buNone/>
              <a:defRPr sz="779"/>
            </a:lvl3pPr>
            <a:lvl4pPr marL="593903" indent="0" algn="ctr">
              <a:buNone/>
              <a:defRPr sz="693"/>
            </a:lvl4pPr>
            <a:lvl5pPr marL="791870" indent="0" algn="ctr">
              <a:buNone/>
              <a:defRPr sz="693"/>
            </a:lvl5pPr>
            <a:lvl6pPr marL="989838" indent="0" algn="ctr">
              <a:buNone/>
              <a:defRPr sz="693"/>
            </a:lvl6pPr>
            <a:lvl7pPr marL="1187806" indent="0" algn="ctr">
              <a:buNone/>
              <a:defRPr sz="693"/>
            </a:lvl7pPr>
            <a:lvl8pPr marL="1385773" indent="0" algn="ctr">
              <a:buNone/>
              <a:defRPr sz="693"/>
            </a:lvl8pPr>
            <a:lvl9pPr marL="1583741" indent="0" algn="ctr">
              <a:buNone/>
              <a:defRPr sz="693"/>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16637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42192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33321" y="306637"/>
            <a:ext cx="853708" cy="488086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272197" y="306637"/>
            <a:ext cx="2511633" cy="488086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69041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5509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79738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70135" y="1435864"/>
            <a:ext cx="3414832" cy="2395771"/>
          </a:xfrm>
        </p:spPr>
        <p:txBody>
          <a:bodyPr anchor="b"/>
          <a:lstStyle>
            <a:lvl1pPr>
              <a:defRPr sz="2598"/>
            </a:lvl1pPr>
          </a:lstStyle>
          <a:p>
            <a:r>
              <a:rPr lang="pt-BR"/>
              <a:t>Clique para editar o título Mestre</a:t>
            </a:r>
            <a:endParaRPr lang="en-US" dirty="0"/>
          </a:p>
        </p:txBody>
      </p:sp>
      <p:sp>
        <p:nvSpPr>
          <p:cNvPr id="3" name="Text Placeholder 2"/>
          <p:cNvSpPr>
            <a:spLocks noGrp="1"/>
          </p:cNvSpPr>
          <p:nvPr>
            <p:ph type="body" idx="1"/>
          </p:nvPr>
        </p:nvSpPr>
        <p:spPr>
          <a:xfrm>
            <a:off x="270135" y="3854300"/>
            <a:ext cx="3414832" cy="1259879"/>
          </a:xfrm>
        </p:spPr>
        <p:txBody>
          <a:bodyPr/>
          <a:lstStyle>
            <a:lvl1pPr marL="0" indent="0">
              <a:buNone/>
              <a:defRPr sz="1039">
                <a:solidFill>
                  <a:schemeClr val="tx1"/>
                </a:solidFill>
              </a:defRPr>
            </a:lvl1pPr>
            <a:lvl2pPr marL="197968" indent="0">
              <a:buNone/>
              <a:defRPr sz="866">
                <a:solidFill>
                  <a:schemeClr val="tx1">
                    <a:tint val="75000"/>
                  </a:schemeClr>
                </a:solidFill>
              </a:defRPr>
            </a:lvl2pPr>
            <a:lvl3pPr marL="395935" indent="0">
              <a:buNone/>
              <a:defRPr sz="779">
                <a:solidFill>
                  <a:schemeClr val="tx1">
                    <a:tint val="75000"/>
                  </a:schemeClr>
                </a:solidFill>
              </a:defRPr>
            </a:lvl3pPr>
            <a:lvl4pPr marL="593903" indent="0">
              <a:buNone/>
              <a:defRPr sz="693">
                <a:solidFill>
                  <a:schemeClr val="tx1">
                    <a:tint val="75000"/>
                  </a:schemeClr>
                </a:solidFill>
              </a:defRPr>
            </a:lvl4pPr>
            <a:lvl5pPr marL="791870" indent="0">
              <a:buNone/>
              <a:defRPr sz="693">
                <a:solidFill>
                  <a:schemeClr val="tx1">
                    <a:tint val="75000"/>
                  </a:schemeClr>
                </a:solidFill>
              </a:defRPr>
            </a:lvl5pPr>
            <a:lvl6pPr marL="989838" indent="0">
              <a:buNone/>
              <a:defRPr sz="693">
                <a:solidFill>
                  <a:schemeClr val="tx1">
                    <a:tint val="75000"/>
                  </a:schemeClr>
                </a:solidFill>
              </a:defRPr>
            </a:lvl6pPr>
            <a:lvl7pPr marL="1187806" indent="0">
              <a:buNone/>
              <a:defRPr sz="693">
                <a:solidFill>
                  <a:schemeClr val="tx1">
                    <a:tint val="75000"/>
                  </a:schemeClr>
                </a:solidFill>
              </a:defRPr>
            </a:lvl7pPr>
            <a:lvl8pPr marL="1385773" indent="0">
              <a:buNone/>
              <a:defRPr sz="693">
                <a:solidFill>
                  <a:schemeClr val="tx1">
                    <a:tint val="75000"/>
                  </a:schemeClr>
                </a:solidFill>
              </a:defRPr>
            </a:lvl8pPr>
            <a:lvl9pPr marL="1583741" indent="0">
              <a:buNone/>
              <a:defRPr sz="693">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46523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272197" y="1533187"/>
            <a:ext cx="1682671" cy="365431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2004357" y="1533187"/>
            <a:ext cx="1682671" cy="365431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154133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72712" y="306639"/>
            <a:ext cx="3414832" cy="111322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272713" y="1411865"/>
            <a:ext cx="1674937" cy="691934"/>
          </a:xfrm>
        </p:spPr>
        <p:txBody>
          <a:bodyPr anchor="b"/>
          <a:lstStyle>
            <a:lvl1pPr marL="0" indent="0">
              <a:buNone/>
              <a:defRPr sz="1039" b="1"/>
            </a:lvl1pPr>
            <a:lvl2pPr marL="197968" indent="0">
              <a:buNone/>
              <a:defRPr sz="866" b="1"/>
            </a:lvl2pPr>
            <a:lvl3pPr marL="395935" indent="0">
              <a:buNone/>
              <a:defRPr sz="779" b="1"/>
            </a:lvl3pPr>
            <a:lvl4pPr marL="593903" indent="0">
              <a:buNone/>
              <a:defRPr sz="693" b="1"/>
            </a:lvl4pPr>
            <a:lvl5pPr marL="791870" indent="0">
              <a:buNone/>
              <a:defRPr sz="693" b="1"/>
            </a:lvl5pPr>
            <a:lvl6pPr marL="989838" indent="0">
              <a:buNone/>
              <a:defRPr sz="693" b="1"/>
            </a:lvl6pPr>
            <a:lvl7pPr marL="1187806" indent="0">
              <a:buNone/>
              <a:defRPr sz="693" b="1"/>
            </a:lvl7pPr>
            <a:lvl8pPr marL="1385773" indent="0">
              <a:buNone/>
              <a:defRPr sz="693" b="1"/>
            </a:lvl8pPr>
            <a:lvl9pPr marL="1583741" indent="0">
              <a:buNone/>
              <a:defRPr sz="693" b="1"/>
            </a:lvl9pPr>
          </a:lstStyle>
          <a:p>
            <a:pPr lvl="0"/>
            <a:r>
              <a:rPr lang="pt-BR"/>
              <a:t>Clique para editar os estilos de texto Mestres</a:t>
            </a:r>
          </a:p>
        </p:txBody>
      </p:sp>
      <p:sp>
        <p:nvSpPr>
          <p:cNvPr id="4" name="Content Placeholder 3"/>
          <p:cNvSpPr>
            <a:spLocks noGrp="1"/>
          </p:cNvSpPr>
          <p:nvPr>
            <p:ph sz="half" idx="2"/>
          </p:nvPr>
        </p:nvSpPr>
        <p:spPr>
          <a:xfrm>
            <a:off x="272713" y="2103799"/>
            <a:ext cx="1674937" cy="30943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2004358" y="1411865"/>
            <a:ext cx="1683186" cy="691934"/>
          </a:xfrm>
        </p:spPr>
        <p:txBody>
          <a:bodyPr anchor="b"/>
          <a:lstStyle>
            <a:lvl1pPr marL="0" indent="0">
              <a:buNone/>
              <a:defRPr sz="1039" b="1"/>
            </a:lvl1pPr>
            <a:lvl2pPr marL="197968" indent="0">
              <a:buNone/>
              <a:defRPr sz="866" b="1"/>
            </a:lvl2pPr>
            <a:lvl3pPr marL="395935" indent="0">
              <a:buNone/>
              <a:defRPr sz="779" b="1"/>
            </a:lvl3pPr>
            <a:lvl4pPr marL="593903" indent="0">
              <a:buNone/>
              <a:defRPr sz="693" b="1"/>
            </a:lvl4pPr>
            <a:lvl5pPr marL="791870" indent="0">
              <a:buNone/>
              <a:defRPr sz="693" b="1"/>
            </a:lvl5pPr>
            <a:lvl6pPr marL="989838" indent="0">
              <a:buNone/>
              <a:defRPr sz="693" b="1"/>
            </a:lvl6pPr>
            <a:lvl7pPr marL="1187806" indent="0">
              <a:buNone/>
              <a:defRPr sz="693" b="1"/>
            </a:lvl7pPr>
            <a:lvl8pPr marL="1385773" indent="0">
              <a:buNone/>
              <a:defRPr sz="693" b="1"/>
            </a:lvl8pPr>
            <a:lvl9pPr marL="1583741" indent="0">
              <a:buNone/>
              <a:defRPr sz="693" b="1"/>
            </a:lvl9pPr>
          </a:lstStyle>
          <a:p>
            <a:pPr lvl="0"/>
            <a:r>
              <a:rPr lang="pt-BR"/>
              <a:t>Clique para editar os estilos de texto Mestres</a:t>
            </a:r>
          </a:p>
        </p:txBody>
      </p:sp>
      <p:sp>
        <p:nvSpPr>
          <p:cNvPr id="6" name="Content Placeholder 5"/>
          <p:cNvSpPr>
            <a:spLocks noGrp="1"/>
          </p:cNvSpPr>
          <p:nvPr>
            <p:ph sz="quarter" idx="4"/>
          </p:nvPr>
        </p:nvSpPr>
        <p:spPr>
          <a:xfrm>
            <a:off x="2004358" y="2103799"/>
            <a:ext cx="1683186" cy="30943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77843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20115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196044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72712" y="383963"/>
            <a:ext cx="1276953" cy="1343872"/>
          </a:xfrm>
        </p:spPr>
        <p:txBody>
          <a:bodyPr anchor="b"/>
          <a:lstStyle>
            <a:lvl1pPr>
              <a:defRPr sz="1386"/>
            </a:lvl1pPr>
          </a:lstStyle>
          <a:p>
            <a:r>
              <a:rPr lang="pt-BR"/>
              <a:t>Clique para editar o título Mestre</a:t>
            </a:r>
            <a:endParaRPr lang="en-US" dirty="0"/>
          </a:p>
        </p:txBody>
      </p:sp>
      <p:sp>
        <p:nvSpPr>
          <p:cNvPr id="3" name="Content Placeholder 2"/>
          <p:cNvSpPr>
            <a:spLocks noGrp="1"/>
          </p:cNvSpPr>
          <p:nvPr>
            <p:ph idx="1"/>
          </p:nvPr>
        </p:nvSpPr>
        <p:spPr>
          <a:xfrm>
            <a:off x="1683186" y="829256"/>
            <a:ext cx="2004358" cy="4092942"/>
          </a:xfrm>
        </p:spPr>
        <p:txBody>
          <a:bodyPr/>
          <a:lstStyle>
            <a:lvl1pPr>
              <a:defRPr sz="1386"/>
            </a:lvl1pPr>
            <a:lvl2pPr>
              <a:defRPr sz="1212"/>
            </a:lvl2pPr>
            <a:lvl3pPr>
              <a:defRPr sz="1039"/>
            </a:lvl3pPr>
            <a:lvl4pPr>
              <a:defRPr sz="866"/>
            </a:lvl4pPr>
            <a:lvl5pPr>
              <a:defRPr sz="866"/>
            </a:lvl5pPr>
            <a:lvl6pPr>
              <a:defRPr sz="866"/>
            </a:lvl6pPr>
            <a:lvl7pPr>
              <a:defRPr sz="866"/>
            </a:lvl7pPr>
            <a:lvl8pPr>
              <a:defRPr sz="866"/>
            </a:lvl8pPr>
            <a:lvl9pPr>
              <a:defRPr sz="866"/>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272712" y="1727835"/>
            <a:ext cx="1276953" cy="3201028"/>
          </a:xfrm>
        </p:spPr>
        <p:txBody>
          <a:bodyPr/>
          <a:lstStyle>
            <a:lvl1pPr marL="0" indent="0">
              <a:buNone/>
              <a:defRPr sz="693"/>
            </a:lvl1pPr>
            <a:lvl2pPr marL="197968" indent="0">
              <a:buNone/>
              <a:defRPr sz="606"/>
            </a:lvl2pPr>
            <a:lvl3pPr marL="395935" indent="0">
              <a:buNone/>
              <a:defRPr sz="520"/>
            </a:lvl3pPr>
            <a:lvl4pPr marL="593903" indent="0">
              <a:buNone/>
              <a:defRPr sz="433"/>
            </a:lvl4pPr>
            <a:lvl5pPr marL="791870" indent="0">
              <a:buNone/>
              <a:defRPr sz="433"/>
            </a:lvl5pPr>
            <a:lvl6pPr marL="989838" indent="0">
              <a:buNone/>
              <a:defRPr sz="433"/>
            </a:lvl6pPr>
            <a:lvl7pPr marL="1187806" indent="0">
              <a:buNone/>
              <a:defRPr sz="433"/>
            </a:lvl7pPr>
            <a:lvl8pPr marL="1385773" indent="0">
              <a:buNone/>
              <a:defRPr sz="433"/>
            </a:lvl8pPr>
            <a:lvl9pPr marL="1583741" indent="0">
              <a:buNone/>
              <a:defRPr sz="43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79334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72712" y="383963"/>
            <a:ext cx="1276953" cy="1343872"/>
          </a:xfrm>
        </p:spPr>
        <p:txBody>
          <a:bodyPr anchor="b"/>
          <a:lstStyle>
            <a:lvl1pPr>
              <a:defRPr sz="1386"/>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683186" y="829256"/>
            <a:ext cx="2004358" cy="4092942"/>
          </a:xfrm>
        </p:spPr>
        <p:txBody>
          <a:bodyPr anchor="t"/>
          <a:lstStyle>
            <a:lvl1pPr marL="0" indent="0">
              <a:buNone/>
              <a:defRPr sz="1386"/>
            </a:lvl1pPr>
            <a:lvl2pPr marL="197968" indent="0">
              <a:buNone/>
              <a:defRPr sz="1212"/>
            </a:lvl2pPr>
            <a:lvl3pPr marL="395935" indent="0">
              <a:buNone/>
              <a:defRPr sz="1039"/>
            </a:lvl3pPr>
            <a:lvl4pPr marL="593903" indent="0">
              <a:buNone/>
              <a:defRPr sz="866"/>
            </a:lvl4pPr>
            <a:lvl5pPr marL="791870" indent="0">
              <a:buNone/>
              <a:defRPr sz="866"/>
            </a:lvl5pPr>
            <a:lvl6pPr marL="989838" indent="0">
              <a:buNone/>
              <a:defRPr sz="866"/>
            </a:lvl6pPr>
            <a:lvl7pPr marL="1187806" indent="0">
              <a:buNone/>
              <a:defRPr sz="866"/>
            </a:lvl7pPr>
            <a:lvl8pPr marL="1385773" indent="0">
              <a:buNone/>
              <a:defRPr sz="866"/>
            </a:lvl8pPr>
            <a:lvl9pPr marL="1583741" indent="0">
              <a:buNone/>
              <a:defRPr sz="866"/>
            </a:lvl9pPr>
          </a:lstStyle>
          <a:p>
            <a:r>
              <a:rPr lang="pt-BR"/>
              <a:t>Clique no ícone para adicionar uma imagem</a:t>
            </a:r>
            <a:endParaRPr lang="en-US" dirty="0"/>
          </a:p>
        </p:txBody>
      </p:sp>
      <p:sp>
        <p:nvSpPr>
          <p:cNvPr id="4" name="Text Placeholder 3"/>
          <p:cNvSpPr>
            <a:spLocks noGrp="1"/>
          </p:cNvSpPr>
          <p:nvPr>
            <p:ph type="body" sz="half" idx="2"/>
          </p:nvPr>
        </p:nvSpPr>
        <p:spPr>
          <a:xfrm>
            <a:off x="272712" y="1727835"/>
            <a:ext cx="1276953" cy="3201028"/>
          </a:xfrm>
        </p:spPr>
        <p:txBody>
          <a:bodyPr/>
          <a:lstStyle>
            <a:lvl1pPr marL="0" indent="0">
              <a:buNone/>
              <a:defRPr sz="693"/>
            </a:lvl1pPr>
            <a:lvl2pPr marL="197968" indent="0">
              <a:buNone/>
              <a:defRPr sz="606"/>
            </a:lvl2pPr>
            <a:lvl3pPr marL="395935" indent="0">
              <a:buNone/>
              <a:defRPr sz="520"/>
            </a:lvl3pPr>
            <a:lvl4pPr marL="593903" indent="0">
              <a:buNone/>
              <a:defRPr sz="433"/>
            </a:lvl4pPr>
            <a:lvl5pPr marL="791870" indent="0">
              <a:buNone/>
              <a:defRPr sz="433"/>
            </a:lvl5pPr>
            <a:lvl6pPr marL="989838" indent="0">
              <a:buNone/>
              <a:defRPr sz="433"/>
            </a:lvl6pPr>
            <a:lvl7pPr marL="1187806" indent="0">
              <a:buNone/>
              <a:defRPr sz="433"/>
            </a:lvl7pPr>
            <a:lvl8pPr marL="1385773" indent="0">
              <a:buNone/>
              <a:defRPr sz="433"/>
            </a:lvl8pPr>
            <a:lvl9pPr marL="1583741" indent="0">
              <a:buNone/>
              <a:defRPr sz="433"/>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96E4E89-61B5-401D-82A1-AF92394E00EF}" type="datetimeFigureOut">
              <a:rPr lang="pt-BR" smtClean="0"/>
              <a:t>08/02/2025</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E62452EA-704A-40F6-8A0E-0BD635DEBDE4}" type="slidenum">
              <a:rPr lang="pt-BR" smtClean="0"/>
              <a:t>‹nº›</a:t>
            </a:fld>
            <a:endParaRPr lang="pt-BR" dirty="0"/>
          </a:p>
        </p:txBody>
      </p:sp>
    </p:spTree>
    <p:extLst>
      <p:ext uri="{BB962C8B-B14F-4D97-AF65-F5344CB8AC3E}">
        <p14:creationId xmlns:p14="http://schemas.microsoft.com/office/powerpoint/2010/main" val="291284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2197" y="306639"/>
            <a:ext cx="3414832" cy="1113227"/>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272197" y="1533187"/>
            <a:ext cx="3414832" cy="365431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72197" y="5338158"/>
            <a:ext cx="890826" cy="306637"/>
          </a:xfrm>
          <a:prstGeom prst="rect">
            <a:avLst/>
          </a:prstGeom>
        </p:spPr>
        <p:txBody>
          <a:bodyPr vert="horz" lIns="91440" tIns="45720" rIns="91440" bIns="45720" rtlCol="0" anchor="ctr"/>
          <a:lstStyle>
            <a:lvl1pPr algn="l">
              <a:defRPr sz="520">
                <a:solidFill>
                  <a:schemeClr val="tx1">
                    <a:tint val="75000"/>
                  </a:schemeClr>
                </a:solidFill>
              </a:defRPr>
            </a:lvl1pPr>
          </a:lstStyle>
          <a:p>
            <a:fld id="{E96E4E89-61B5-401D-82A1-AF92394E00EF}" type="datetimeFigureOut">
              <a:rPr lang="pt-BR" smtClean="0"/>
              <a:t>08/02/2025</a:t>
            </a:fld>
            <a:endParaRPr lang="pt-BR" dirty="0"/>
          </a:p>
        </p:txBody>
      </p:sp>
      <p:sp>
        <p:nvSpPr>
          <p:cNvPr id="5" name="Footer Placeholder 4"/>
          <p:cNvSpPr>
            <a:spLocks noGrp="1"/>
          </p:cNvSpPr>
          <p:nvPr>
            <p:ph type="ftr" sz="quarter" idx="3"/>
          </p:nvPr>
        </p:nvSpPr>
        <p:spPr>
          <a:xfrm>
            <a:off x="1311494" y="5338158"/>
            <a:ext cx="1336238" cy="306637"/>
          </a:xfrm>
          <a:prstGeom prst="rect">
            <a:avLst/>
          </a:prstGeom>
        </p:spPr>
        <p:txBody>
          <a:bodyPr vert="horz" lIns="91440" tIns="45720" rIns="91440" bIns="45720" rtlCol="0" anchor="ctr"/>
          <a:lstStyle>
            <a:lvl1pPr algn="ctr">
              <a:defRPr sz="52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2796202" y="5338158"/>
            <a:ext cx="890826" cy="306637"/>
          </a:xfrm>
          <a:prstGeom prst="rect">
            <a:avLst/>
          </a:prstGeom>
        </p:spPr>
        <p:txBody>
          <a:bodyPr vert="horz" lIns="91440" tIns="45720" rIns="91440" bIns="45720" rtlCol="0" anchor="ctr"/>
          <a:lstStyle>
            <a:lvl1pPr algn="r">
              <a:defRPr sz="520">
                <a:solidFill>
                  <a:schemeClr val="tx1">
                    <a:tint val="75000"/>
                  </a:schemeClr>
                </a:solidFill>
              </a:defRPr>
            </a:lvl1pPr>
          </a:lstStyle>
          <a:p>
            <a:fld id="{E62452EA-704A-40F6-8A0E-0BD635DEBDE4}" type="slidenum">
              <a:rPr lang="pt-BR" smtClean="0"/>
              <a:t>‹nº›</a:t>
            </a:fld>
            <a:endParaRPr lang="pt-BR" dirty="0"/>
          </a:p>
        </p:txBody>
      </p:sp>
    </p:spTree>
    <p:extLst>
      <p:ext uri="{BB962C8B-B14F-4D97-AF65-F5344CB8AC3E}">
        <p14:creationId xmlns:p14="http://schemas.microsoft.com/office/powerpoint/2010/main" val="35138169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395935" rtl="0" eaLnBrk="1" latinLnBrk="0" hangingPunct="1">
        <a:lnSpc>
          <a:spcPct val="90000"/>
        </a:lnSpc>
        <a:spcBef>
          <a:spcPct val="0"/>
        </a:spcBef>
        <a:buNone/>
        <a:defRPr sz="1905" kern="1200">
          <a:solidFill>
            <a:schemeClr val="tx1"/>
          </a:solidFill>
          <a:latin typeface="+mj-lt"/>
          <a:ea typeface="+mj-ea"/>
          <a:cs typeface="+mj-cs"/>
        </a:defRPr>
      </a:lvl1pPr>
    </p:titleStyle>
    <p:bodyStyle>
      <a:lvl1pPr marL="98984" indent="-98984" algn="l" defTabSz="395935" rtl="0" eaLnBrk="1" latinLnBrk="0" hangingPunct="1">
        <a:lnSpc>
          <a:spcPct val="90000"/>
        </a:lnSpc>
        <a:spcBef>
          <a:spcPts val="433"/>
        </a:spcBef>
        <a:buFont typeface="Arial" panose="020B0604020202020204" pitchFamily="34" charset="0"/>
        <a:buChar char="•"/>
        <a:defRPr sz="1212" kern="1200">
          <a:solidFill>
            <a:schemeClr val="tx1"/>
          </a:solidFill>
          <a:latin typeface="+mn-lt"/>
          <a:ea typeface="+mn-ea"/>
          <a:cs typeface="+mn-cs"/>
        </a:defRPr>
      </a:lvl1pPr>
      <a:lvl2pPr marL="296951" indent="-98984" algn="l" defTabSz="395935" rtl="0" eaLnBrk="1" latinLnBrk="0" hangingPunct="1">
        <a:lnSpc>
          <a:spcPct val="90000"/>
        </a:lnSpc>
        <a:spcBef>
          <a:spcPts val="217"/>
        </a:spcBef>
        <a:buFont typeface="Arial" panose="020B0604020202020204" pitchFamily="34" charset="0"/>
        <a:buChar char="•"/>
        <a:defRPr sz="1039" kern="1200">
          <a:solidFill>
            <a:schemeClr val="tx1"/>
          </a:solidFill>
          <a:latin typeface="+mn-lt"/>
          <a:ea typeface="+mn-ea"/>
          <a:cs typeface="+mn-cs"/>
        </a:defRPr>
      </a:lvl2pPr>
      <a:lvl3pPr marL="494919" indent="-98984" algn="l" defTabSz="395935" rtl="0" eaLnBrk="1" latinLnBrk="0" hangingPunct="1">
        <a:lnSpc>
          <a:spcPct val="90000"/>
        </a:lnSpc>
        <a:spcBef>
          <a:spcPts val="217"/>
        </a:spcBef>
        <a:buFont typeface="Arial" panose="020B0604020202020204" pitchFamily="34" charset="0"/>
        <a:buChar char="•"/>
        <a:defRPr sz="866" kern="1200">
          <a:solidFill>
            <a:schemeClr val="tx1"/>
          </a:solidFill>
          <a:latin typeface="+mn-lt"/>
          <a:ea typeface="+mn-ea"/>
          <a:cs typeface="+mn-cs"/>
        </a:defRPr>
      </a:lvl3pPr>
      <a:lvl4pPr marL="692887"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4pPr>
      <a:lvl5pPr marL="890854"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5pPr>
      <a:lvl6pPr marL="1088822"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6pPr>
      <a:lvl7pPr marL="1286789"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7pPr>
      <a:lvl8pPr marL="1484757"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8pPr>
      <a:lvl9pPr marL="1682725" indent="-98984" algn="l" defTabSz="395935" rtl="0" eaLnBrk="1" latinLnBrk="0" hangingPunct="1">
        <a:lnSpc>
          <a:spcPct val="90000"/>
        </a:lnSpc>
        <a:spcBef>
          <a:spcPts val="217"/>
        </a:spcBef>
        <a:buFont typeface="Arial" panose="020B0604020202020204" pitchFamily="34" charset="0"/>
        <a:buChar char="•"/>
        <a:defRPr sz="779" kern="1200">
          <a:solidFill>
            <a:schemeClr val="tx1"/>
          </a:solidFill>
          <a:latin typeface="+mn-lt"/>
          <a:ea typeface="+mn-ea"/>
          <a:cs typeface="+mn-cs"/>
        </a:defRPr>
      </a:lvl9pPr>
    </p:bodyStyle>
    <p:otherStyle>
      <a:defPPr>
        <a:defRPr lang="en-US"/>
      </a:defPPr>
      <a:lvl1pPr marL="0" algn="l" defTabSz="395935" rtl="0" eaLnBrk="1" latinLnBrk="0" hangingPunct="1">
        <a:defRPr sz="779" kern="1200">
          <a:solidFill>
            <a:schemeClr val="tx1"/>
          </a:solidFill>
          <a:latin typeface="+mn-lt"/>
          <a:ea typeface="+mn-ea"/>
          <a:cs typeface="+mn-cs"/>
        </a:defRPr>
      </a:lvl1pPr>
      <a:lvl2pPr marL="197968" algn="l" defTabSz="395935" rtl="0" eaLnBrk="1" latinLnBrk="0" hangingPunct="1">
        <a:defRPr sz="779" kern="1200">
          <a:solidFill>
            <a:schemeClr val="tx1"/>
          </a:solidFill>
          <a:latin typeface="+mn-lt"/>
          <a:ea typeface="+mn-ea"/>
          <a:cs typeface="+mn-cs"/>
        </a:defRPr>
      </a:lvl2pPr>
      <a:lvl3pPr marL="395935" algn="l" defTabSz="395935" rtl="0" eaLnBrk="1" latinLnBrk="0" hangingPunct="1">
        <a:defRPr sz="779" kern="1200">
          <a:solidFill>
            <a:schemeClr val="tx1"/>
          </a:solidFill>
          <a:latin typeface="+mn-lt"/>
          <a:ea typeface="+mn-ea"/>
          <a:cs typeface="+mn-cs"/>
        </a:defRPr>
      </a:lvl3pPr>
      <a:lvl4pPr marL="593903" algn="l" defTabSz="395935" rtl="0" eaLnBrk="1" latinLnBrk="0" hangingPunct="1">
        <a:defRPr sz="779" kern="1200">
          <a:solidFill>
            <a:schemeClr val="tx1"/>
          </a:solidFill>
          <a:latin typeface="+mn-lt"/>
          <a:ea typeface="+mn-ea"/>
          <a:cs typeface="+mn-cs"/>
        </a:defRPr>
      </a:lvl4pPr>
      <a:lvl5pPr marL="791870" algn="l" defTabSz="395935" rtl="0" eaLnBrk="1" latinLnBrk="0" hangingPunct="1">
        <a:defRPr sz="779" kern="1200">
          <a:solidFill>
            <a:schemeClr val="tx1"/>
          </a:solidFill>
          <a:latin typeface="+mn-lt"/>
          <a:ea typeface="+mn-ea"/>
          <a:cs typeface="+mn-cs"/>
        </a:defRPr>
      </a:lvl5pPr>
      <a:lvl6pPr marL="989838" algn="l" defTabSz="395935" rtl="0" eaLnBrk="1" latinLnBrk="0" hangingPunct="1">
        <a:defRPr sz="779" kern="1200">
          <a:solidFill>
            <a:schemeClr val="tx1"/>
          </a:solidFill>
          <a:latin typeface="+mn-lt"/>
          <a:ea typeface="+mn-ea"/>
          <a:cs typeface="+mn-cs"/>
        </a:defRPr>
      </a:lvl6pPr>
      <a:lvl7pPr marL="1187806" algn="l" defTabSz="395935" rtl="0" eaLnBrk="1" latinLnBrk="0" hangingPunct="1">
        <a:defRPr sz="779" kern="1200">
          <a:solidFill>
            <a:schemeClr val="tx1"/>
          </a:solidFill>
          <a:latin typeface="+mn-lt"/>
          <a:ea typeface="+mn-ea"/>
          <a:cs typeface="+mn-cs"/>
        </a:defRPr>
      </a:lvl7pPr>
      <a:lvl8pPr marL="1385773" algn="l" defTabSz="395935" rtl="0" eaLnBrk="1" latinLnBrk="0" hangingPunct="1">
        <a:defRPr sz="779" kern="1200">
          <a:solidFill>
            <a:schemeClr val="tx1"/>
          </a:solidFill>
          <a:latin typeface="+mn-lt"/>
          <a:ea typeface="+mn-ea"/>
          <a:cs typeface="+mn-cs"/>
        </a:defRPr>
      </a:lvl8pPr>
      <a:lvl9pPr marL="1583741" algn="l" defTabSz="395935" rtl="0" eaLnBrk="1" latinLnBrk="0" hangingPunct="1">
        <a:defRPr sz="7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7.bin"/><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DF9C"/>
        </a:solidFill>
        <a:effectLst/>
      </p:bgPr>
    </p:bg>
    <p:spTree>
      <p:nvGrpSpPr>
        <p:cNvPr id="1" name=""/>
        <p:cNvGrpSpPr/>
        <p:nvPr/>
      </p:nvGrpSpPr>
      <p:grpSpPr>
        <a:xfrm>
          <a:off x="0" y="0"/>
          <a:ext cx="0" cy="0"/>
          <a:chOff x="0" y="0"/>
          <a:chExt cx="0" cy="0"/>
        </a:xfrm>
      </p:grpSpPr>
      <p:pic>
        <p:nvPicPr>
          <p:cNvPr id="5" name="Imagem 4" descr="Mapa de jogo&#10;&#10;O conteúdo gerado por IA pode estar incorreto.">
            <a:extLst>
              <a:ext uri="{FF2B5EF4-FFF2-40B4-BE49-F238E27FC236}">
                <a16:creationId xmlns:a16="http://schemas.microsoft.com/office/drawing/2014/main" id="{1CBA5F82-66A0-1C18-AF20-8251F986D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556"/>
            <a:ext cx="3959225" cy="3959225"/>
          </a:xfrm>
          <a:prstGeom prst="rect">
            <a:avLst/>
          </a:prstGeom>
        </p:spPr>
      </p:pic>
      <p:sp>
        <p:nvSpPr>
          <p:cNvPr id="6" name="Retângulo 5">
            <a:extLst>
              <a:ext uri="{FF2B5EF4-FFF2-40B4-BE49-F238E27FC236}">
                <a16:creationId xmlns:a16="http://schemas.microsoft.com/office/drawing/2014/main" id="{857FF2A9-E225-76A7-A244-2AF324B42518}"/>
              </a:ext>
            </a:extLst>
          </p:cNvPr>
          <p:cNvSpPr/>
          <p:nvPr/>
        </p:nvSpPr>
        <p:spPr>
          <a:xfrm>
            <a:off x="789451" y="1175657"/>
            <a:ext cx="2283161" cy="323731"/>
          </a:xfrm>
          <a:prstGeom prst="rect">
            <a:avLst/>
          </a:prstGeom>
          <a:solidFill>
            <a:srgbClr val="EDD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C5B4D707-16E1-DA66-0E39-BE5BC0893720}"/>
              </a:ext>
            </a:extLst>
          </p:cNvPr>
          <p:cNvSpPr txBox="1"/>
          <p:nvPr/>
        </p:nvSpPr>
        <p:spPr>
          <a:xfrm>
            <a:off x="-1" y="454411"/>
            <a:ext cx="3959225" cy="954107"/>
          </a:xfrm>
          <a:prstGeom prst="rect">
            <a:avLst/>
          </a:prstGeom>
          <a:noFill/>
        </p:spPr>
        <p:txBody>
          <a:bodyPr wrap="square" rtlCol="0">
            <a:spAutoFit/>
          </a:bodyPr>
          <a:lstStyle/>
          <a:p>
            <a:pPr algn="ctr"/>
            <a:r>
              <a:rPr lang="pt-BR" sz="2800" dirty="0">
                <a:latin typeface="Arial" panose="020B0604020202020204" pitchFamily="34" charset="0"/>
                <a:cs typeface="Arial" panose="020B0604020202020204" pitchFamily="34" charset="0"/>
              </a:rPr>
              <a:t>Cartas de Física</a:t>
            </a:r>
          </a:p>
          <a:p>
            <a:pPr algn="ctr"/>
            <a:r>
              <a:rPr lang="pt-BR" sz="2800" dirty="0">
                <a:latin typeface="Arial" panose="020B0604020202020204" pitchFamily="34" charset="0"/>
                <a:cs typeface="Arial" panose="020B0604020202020204" pitchFamily="34" charset="0"/>
              </a:rPr>
              <a:t>2022</a:t>
            </a:r>
          </a:p>
        </p:txBody>
      </p:sp>
    </p:spTree>
    <p:extLst>
      <p:ext uri="{BB962C8B-B14F-4D97-AF65-F5344CB8AC3E}">
        <p14:creationId xmlns:p14="http://schemas.microsoft.com/office/powerpoint/2010/main" val="4216675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9130-99FE-FFB6-DBAA-ABD2FDE268D8}"/>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2A68A262-4927-D178-AEB8-701E82D138D0}"/>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6FB890B9-65D0-AB66-1614-8FA7C33CFE80}"/>
              </a:ext>
            </a:extLst>
          </p:cNvPr>
          <p:cNvSpPr txBox="1"/>
          <p:nvPr/>
        </p:nvSpPr>
        <p:spPr>
          <a:xfrm>
            <a:off x="179612" y="554247"/>
            <a:ext cx="3600000" cy="4321376"/>
          </a:xfrm>
          <a:prstGeom prst="rect">
            <a:avLst/>
          </a:prstGeom>
          <a:noFill/>
        </p:spPr>
        <p:txBody>
          <a:bodyPr wrap="square" rtlCol="0">
            <a:spAutoFit/>
          </a:bodyPr>
          <a:lstStyle/>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Óptica: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um lápis dentro de um copo de água parece estar quebrado?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em fotografias noturnas saímos com olhos vermelhos nas fotografias?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algumas cores são chamadas de cores quentes e outras de cores frias?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roupas pretas esquentam mais que roupas brancas?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em dias quentes o asfalto parece estar molhado?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a fibra ótica?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disco que as vezes aparece ao redor do Sol?</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surge o arco-íris?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da decomposição da luz por Isaac Newton?</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temos miopia e hipermetropia?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83375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C121C"/>
        </a:solidFill>
        <a:effectLst/>
      </p:bgPr>
    </p:bg>
    <p:spTree>
      <p:nvGrpSpPr>
        <p:cNvPr id="1" name=""/>
        <p:cNvGrpSpPr/>
        <p:nvPr/>
      </p:nvGrpSpPr>
      <p:grpSpPr>
        <a:xfrm>
          <a:off x="0" y="0"/>
          <a:ext cx="0" cy="0"/>
          <a:chOff x="0" y="0"/>
          <a:chExt cx="0" cy="0"/>
        </a:xfrm>
      </p:grpSpPr>
      <p:pic>
        <p:nvPicPr>
          <p:cNvPr id="4" name="Imagem 3" descr="Gráfico, Diagrama&#10;&#10;O conteúdo gerado por IA pode estar incorreto.">
            <a:extLst>
              <a:ext uri="{FF2B5EF4-FFF2-40B4-BE49-F238E27FC236}">
                <a16:creationId xmlns:a16="http://schemas.microsoft.com/office/drawing/2014/main" id="{20D84511-B335-3A9A-91FE-FDB23889370C}"/>
              </a:ext>
            </a:extLst>
          </p:cNvPr>
          <p:cNvPicPr>
            <a:picLocks noChangeAspect="1"/>
          </p:cNvPicPr>
          <p:nvPr/>
        </p:nvPicPr>
        <p:blipFill>
          <a:blip r:embed="rId2">
            <a:extLst>
              <a:ext uri="{28A0092B-C50C-407E-A947-70E740481C1C}">
                <a14:useLocalDpi xmlns:a14="http://schemas.microsoft.com/office/drawing/2010/main" val="0"/>
              </a:ext>
            </a:extLst>
          </a:blip>
          <a:srcRect t="6386"/>
          <a:stretch/>
        </p:blipFill>
        <p:spPr>
          <a:xfrm>
            <a:off x="0" y="1026526"/>
            <a:ext cx="3959225" cy="3706398"/>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0" y="434041"/>
            <a:ext cx="3959225" cy="523220"/>
          </a:xfrm>
          <a:prstGeom prst="rect">
            <a:avLst/>
          </a:prstGeom>
          <a:noFill/>
        </p:spPr>
        <p:txBody>
          <a:bodyPr wrap="square" rtlCol="0">
            <a:spAutoFit/>
          </a:bodyPr>
          <a:lstStyle/>
          <a:p>
            <a:pPr algn="ctr"/>
            <a:r>
              <a:rPr lang="pt-BR" sz="2800"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35843800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B9D7DDBF-84A6-0524-6FFE-751E1697B0A3}"/>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a:p>
            <a:pPr algn="just"/>
            <a:r>
              <a:rPr lang="pt-BR" sz="1000" dirty="0">
                <a:solidFill>
                  <a:schemeClr val="tx1"/>
                </a:solidFill>
                <a:latin typeface="Arial" panose="020B0604020202020204" pitchFamily="34" charset="0"/>
                <a:cs typeface="Arial" panose="020B0604020202020204" pitchFamily="34" charset="0"/>
              </a:rPr>
              <a:t>	</a:t>
            </a:r>
          </a:p>
        </p:txBody>
      </p:sp>
      <p:sp>
        <p:nvSpPr>
          <p:cNvPr id="5" name="CaixaDeTexto 4">
            <a:extLst>
              <a:ext uri="{FF2B5EF4-FFF2-40B4-BE49-F238E27FC236}">
                <a16:creationId xmlns:a16="http://schemas.microsoft.com/office/drawing/2014/main" id="{B966B9A1-A54D-AFDB-8F6D-E2FE38264089}"/>
              </a:ext>
            </a:extLst>
          </p:cNvPr>
          <p:cNvSpPr txBox="1"/>
          <p:nvPr/>
        </p:nvSpPr>
        <p:spPr>
          <a:xfrm>
            <a:off x="179612" y="382774"/>
            <a:ext cx="3600000" cy="461665"/>
          </a:xfrm>
          <a:prstGeom prst="rect">
            <a:avLst/>
          </a:prstGeom>
          <a:noFill/>
        </p:spPr>
        <p:txBody>
          <a:bodyPr wrap="square" rtlCol="0">
            <a:spAutoFit/>
          </a:bodyPr>
          <a:lstStyle/>
          <a:p>
            <a:pPr lvl="0" algn="ctr"/>
            <a:r>
              <a:rPr lang="pt-BR" sz="12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um lápis dentro de um copo </a:t>
            </a:r>
          </a:p>
          <a:p>
            <a:pPr lvl="0" algn="ctr"/>
            <a:r>
              <a:rPr lang="pt-BR" sz="12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de água parece estar quebrado?</a:t>
            </a:r>
            <a:endParaRPr lang="pt-BR" sz="12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Imagem 10">
            <a:extLst>
              <a:ext uri="{FF2B5EF4-FFF2-40B4-BE49-F238E27FC236}">
                <a16:creationId xmlns:a16="http://schemas.microsoft.com/office/drawing/2014/main" id="{123008B1-CE82-6C1D-4B87-443BA18E1D66}"/>
              </a:ext>
            </a:extLst>
          </p:cNvPr>
          <p:cNvPicPr>
            <a:picLocks noChangeAspect="1"/>
          </p:cNvPicPr>
          <p:nvPr/>
        </p:nvPicPr>
        <p:blipFill>
          <a:blip r:embed="rId2">
            <a:extLst>
              <a:ext uri="{28A0092B-C50C-407E-A947-70E740481C1C}">
                <a14:useLocalDpi xmlns:a14="http://schemas.microsoft.com/office/drawing/2010/main" val="0"/>
              </a:ext>
            </a:extLst>
          </a:blip>
          <a:srcRect l="27845"/>
          <a:stretch/>
        </p:blipFill>
        <p:spPr>
          <a:xfrm>
            <a:off x="1144030" y="893600"/>
            <a:ext cx="1667665" cy="1539271"/>
          </a:xfrm>
          <a:prstGeom prst="rect">
            <a:avLst/>
          </a:prstGeom>
        </p:spPr>
      </p:pic>
      <p:sp>
        <p:nvSpPr>
          <p:cNvPr id="2" name="CaixaDeTexto 1">
            <a:extLst>
              <a:ext uri="{FF2B5EF4-FFF2-40B4-BE49-F238E27FC236}">
                <a16:creationId xmlns:a16="http://schemas.microsoft.com/office/drawing/2014/main" id="{F1B3D0A9-18C1-7D65-2B6B-22CF64586F68}"/>
              </a:ext>
            </a:extLst>
          </p:cNvPr>
          <p:cNvSpPr txBox="1"/>
          <p:nvPr/>
        </p:nvSpPr>
        <p:spPr>
          <a:xfrm>
            <a:off x="179608" y="2482032"/>
            <a:ext cx="3596507" cy="2868414"/>
          </a:xfrm>
          <a:prstGeom prst="rect">
            <a:avLst/>
          </a:prstGeom>
          <a:noFill/>
        </p:spPr>
        <p:txBody>
          <a:bodyPr wrap="square" rtlCol="0">
            <a:spAutoFit/>
          </a:bodyPr>
          <a:lstStyle/>
          <a:p>
            <a:pPr marL="0" marR="0" lvl="0" indent="0" algn="just" defTabSz="457200" rtl="0" eaLnBrk="1" fontAlgn="auto" latinLnBrk="0" hangingPunct="1">
              <a:lnSpc>
                <a:spcPct val="14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fenômeno que explica isso é chamado de refração da luz. Ao mudar de um meio para o outro (nesse caso ar para a água), a luz sofre um desvio de acordo com o ângulo que ela incide sobre esse meio, isso ocorre pois seu comprimento de onda e sua velocidade se alteram, de acordo com o meio na qual passa a se propagar. Por conta dessa mudança a luz que nossos olhos captam, também sofreu esse desvio ao passar pela água, de forma que observamos que o lápis aparentar estar quebrado. É interessante notar que esse fenômeno depende do ângulo que a luz está incidindo, caso o lápis estivesse perpendicular a superfície da água, ele não aparentaria estar quebrado.</a:t>
            </a:r>
          </a:p>
        </p:txBody>
      </p:sp>
      <p:sp>
        <p:nvSpPr>
          <p:cNvPr id="3" name="CaixaDeTexto 2">
            <a:extLst>
              <a:ext uri="{FF2B5EF4-FFF2-40B4-BE49-F238E27FC236}">
                <a16:creationId xmlns:a16="http://schemas.microsoft.com/office/drawing/2014/main" id="{388EC646-0B6B-C3D9-586D-CAA73C9CE25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37104024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461665"/>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em fotografias noturnas saímos </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com olhos vermelhos nas fotografias?</a:t>
            </a:r>
            <a:endParaRPr lang="pt-BR" sz="1000" b="0" i="0" u="none" strike="noStrike" cap="none" dirty="0">
              <a:solidFill>
                <a:srgbClr val="000000"/>
              </a:solidFill>
              <a:latin typeface="Arial"/>
              <a:ea typeface="Arial"/>
              <a:cs typeface="Arial"/>
              <a:sym typeface="Arial"/>
            </a:endParaRPr>
          </a:p>
        </p:txBody>
      </p:sp>
      <p:sp>
        <p:nvSpPr>
          <p:cNvPr id="2" name="AutoShape 2" descr="Por que ficamos com os olhos vermelhos em algumas fotos?">
            <a:extLst>
              <a:ext uri="{FF2B5EF4-FFF2-40B4-BE49-F238E27FC236}">
                <a16:creationId xmlns:a16="http://schemas.microsoft.com/office/drawing/2014/main" id="{DF56FA23-21D1-17C7-72AA-46D29DDA7793}"/>
              </a:ext>
            </a:extLst>
          </p:cNvPr>
          <p:cNvSpPr>
            <a:spLocks noChangeAspect="1" noChangeArrowheads="1"/>
          </p:cNvSpPr>
          <p:nvPr/>
        </p:nvSpPr>
        <p:spPr bwMode="auto">
          <a:xfrm>
            <a:off x="1827213" y="2727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B74E4284-7F40-A6E6-5D60-09532B864059}"/>
              </a:ext>
            </a:extLst>
          </p:cNvPr>
          <p:cNvPicPr>
            <a:picLocks noChangeAspect="1"/>
          </p:cNvPicPr>
          <p:nvPr/>
        </p:nvPicPr>
        <p:blipFill>
          <a:blip r:embed="rId2"/>
          <a:stretch>
            <a:fillRect/>
          </a:stretch>
        </p:blipFill>
        <p:spPr>
          <a:xfrm>
            <a:off x="862553" y="939021"/>
            <a:ext cx="2234116" cy="1485030"/>
          </a:xfrm>
          <a:prstGeom prst="rect">
            <a:avLst/>
          </a:prstGeom>
        </p:spPr>
      </p:pic>
      <p:sp>
        <p:nvSpPr>
          <p:cNvPr id="6" name="CaixaDeTexto 5">
            <a:extLst>
              <a:ext uri="{FF2B5EF4-FFF2-40B4-BE49-F238E27FC236}">
                <a16:creationId xmlns:a16="http://schemas.microsoft.com/office/drawing/2014/main" id="{AF4C32F0-616F-6D80-5A6D-66911609FD1E}"/>
              </a:ext>
            </a:extLst>
          </p:cNvPr>
          <p:cNvSpPr txBox="1"/>
          <p:nvPr/>
        </p:nvSpPr>
        <p:spPr>
          <a:xfrm>
            <a:off x="183104" y="2524560"/>
            <a:ext cx="3596507" cy="1914114"/>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Na maioria das vezes isso acontece devido a anatomia do globo ocular. O olho é uma câmera escura e não há luz dentro dele. Quando o flash da máquina fotográfica entra no olho, atingindo a retina, por onde passa as veias sanguíneas, a cor da retina é refletida, por isso a pupila aparece de cor avermelhada nessas fotos. Sendo assim o que vimos é um reflexo do fundo do olho, que tem essa cor característica.</a:t>
            </a:r>
            <a:endParaRPr lang="pt-BR" dirty="0"/>
          </a:p>
        </p:txBody>
      </p:sp>
      <p:sp>
        <p:nvSpPr>
          <p:cNvPr id="7" name="CaixaDeTexto 6">
            <a:extLst>
              <a:ext uri="{FF2B5EF4-FFF2-40B4-BE49-F238E27FC236}">
                <a16:creationId xmlns:a16="http://schemas.microsoft.com/office/drawing/2014/main" id="{C8DB680F-EF29-A029-E554-AEEF1D36A72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4586825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a:latin typeface="Arial"/>
              </a:rPr>
              <a:t>Devido suas características físicas, um conjunto de roldanas é capaz de distribuir a força resultante, que é gerada por uma massa qualquer, em pequenas parcelas, fazendo com que o esforço para sustentar essa massa seja dividido. Para cada roldana livre, é força é dividida pela metade. Elas são utilizadas em guindastes para elevar objetos, em aparelhos de academias, elevadores e entre outros muitos outros sistemas do cotidiano. </a:t>
            </a:r>
            <a:r>
              <a:rPr lang="pt-BR">
                <a:latin typeface="Arial"/>
                <a:ea typeface="Arial"/>
                <a:cs typeface="Arial"/>
              </a:rPr>
              <a:t>​</a:t>
            </a:r>
            <a:endParaRPr lang="pt-BR">
              <a:cs typeface="Calibri"/>
            </a:endParaRPr>
          </a:p>
        </p:txBody>
      </p:sp>
      <p:sp>
        <p:nvSpPr>
          <p:cNvPr id="4" name="Retângulo 3">
            <a:extLst>
              <a:ext uri="{FF2B5EF4-FFF2-40B4-BE49-F238E27FC236}">
                <a16:creationId xmlns:a16="http://schemas.microsoft.com/office/drawing/2014/main" id="{E82ADE9F-1A47-5217-2D5F-CF494D2500E9}"/>
              </a:ext>
            </a:extLst>
          </p:cNvPr>
          <p:cNvSpPr/>
          <p:nvPr/>
        </p:nvSpPr>
        <p:spPr>
          <a:xfrm>
            <a:off x="2164826" y="1609968"/>
            <a:ext cx="914718" cy="5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615E17F-5D28-42EA-6E4F-C403253051CF}"/>
              </a:ext>
            </a:extLst>
          </p:cNvPr>
          <p:cNvSpPr txBox="1"/>
          <p:nvPr/>
        </p:nvSpPr>
        <p:spPr>
          <a:xfrm>
            <a:off x="176119" y="453495"/>
            <a:ext cx="3600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rPr>
              <a:t>Por que algumas cores são chamadas de</a:t>
            </a:r>
          </a:p>
          <a:p>
            <a:pPr algn="ctr"/>
            <a:r>
              <a:rPr lang="pt-BR" sz="1200" b="1" dirty="0">
                <a:latin typeface="Arial"/>
              </a:rPr>
              <a:t>cores quentes e outras de cores frias?</a:t>
            </a:r>
            <a:endParaRPr lang="pt-BR" sz="1200" b="1" dirty="0">
              <a:latin typeface="Arial"/>
              <a:cs typeface="Arial"/>
            </a:endParaRPr>
          </a:p>
        </p:txBody>
      </p:sp>
      <p:sp>
        <p:nvSpPr>
          <p:cNvPr id="9" name="CaixaDeTexto 8">
            <a:extLst>
              <a:ext uri="{FF2B5EF4-FFF2-40B4-BE49-F238E27FC236}">
                <a16:creationId xmlns:a16="http://schemas.microsoft.com/office/drawing/2014/main" id="{8388E93D-3F23-A4E2-563F-EE644EDD201F}"/>
              </a:ext>
            </a:extLst>
          </p:cNvPr>
          <p:cNvSpPr txBox="1"/>
          <p:nvPr/>
        </p:nvSpPr>
        <p:spPr>
          <a:xfrm>
            <a:off x="179612" y="2712825"/>
            <a:ext cx="3596507" cy="1448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00" dirty="0">
                <a:latin typeface="Arial"/>
                <a:cs typeface="Arial"/>
              </a:rPr>
              <a:t>	Esta classificação foi criada pelo psicólogo alemão Wilhelm </a:t>
            </a:r>
            <a:r>
              <a:rPr lang="pt-BR" sz="1000" dirty="0" err="1">
                <a:latin typeface="Arial"/>
                <a:cs typeface="Arial"/>
              </a:rPr>
              <a:t>Wundt</a:t>
            </a:r>
            <a:r>
              <a:rPr lang="pt-BR" sz="1000" dirty="0">
                <a:latin typeface="Arial"/>
                <a:cs typeface="Arial"/>
              </a:rPr>
              <a:t> com base na sensação de temperatura que sentimos ao ver as cores. As cores que são associadas ao fogo e ao calor, como vermelho e laranja, são descritas como cores quentes, as cores que são associadas a agua e ao frio, foram denominadas Cores Frias</a:t>
            </a:r>
          </a:p>
        </p:txBody>
      </p:sp>
      <p:pic>
        <p:nvPicPr>
          <p:cNvPr id="6" name="Imagem 6" descr="Gráfico, Gráfico de bolhas&#10;&#10;Descrição gerada automaticamente">
            <a:extLst>
              <a:ext uri="{FF2B5EF4-FFF2-40B4-BE49-F238E27FC236}">
                <a16:creationId xmlns:a16="http://schemas.microsoft.com/office/drawing/2014/main" id="{65725F28-71C0-6F2B-C02A-F67F35830763}"/>
              </a:ext>
            </a:extLst>
          </p:cNvPr>
          <p:cNvPicPr>
            <a:picLocks noChangeAspect="1"/>
          </p:cNvPicPr>
          <p:nvPr/>
        </p:nvPicPr>
        <p:blipFill>
          <a:blip r:embed="rId2"/>
          <a:stretch>
            <a:fillRect/>
          </a:stretch>
        </p:blipFill>
        <p:spPr>
          <a:xfrm>
            <a:off x="1019078" y="1031608"/>
            <a:ext cx="1914082" cy="1564769"/>
          </a:xfrm>
          <a:prstGeom prst="rect">
            <a:avLst/>
          </a:prstGeom>
        </p:spPr>
      </p:pic>
      <p:sp>
        <p:nvSpPr>
          <p:cNvPr id="2" name="CaixaDeTexto 1">
            <a:extLst>
              <a:ext uri="{FF2B5EF4-FFF2-40B4-BE49-F238E27FC236}">
                <a16:creationId xmlns:a16="http://schemas.microsoft.com/office/drawing/2014/main" id="{A5639F7B-12BE-098B-BE1E-4B1E92D89072}"/>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3273966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787623"/>
          </a:xfrm>
          <a:prstGeom prst="rect">
            <a:avLst/>
          </a:prstGeom>
          <a:noFill/>
        </p:spPr>
        <p:txBody>
          <a:bodyPr wrap="square" rtlCol="0">
            <a:spAutoFit/>
          </a:bodyPr>
          <a:lstStyle/>
          <a:p>
            <a:pPr lvl="0" algn="ctr"/>
            <a:r>
              <a:rPr lang="pt-BR" sz="1200" b="1" dirty="0">
                <a:effectLst/>
                <a:latin typeface="Arial" panose="020B0604020202020204" pitchFamily="34" charset="0"/>
                <a:ea typeface="Calibri" panose="020F0502020204030204" pitchFamily="34" charset="0"/>
                <a:cs typeface="Times New Roman" panose="02020603050405020304" pitchFamily="18" charset="0"/>
              </a:rPr>
              <a:t>Por que roupas pretas esquentam</a:t>
            </a:r>
          </a:p>
          <a:p>
            <a:pPr lvl="0" algn="ctr"/>
            <a:r>
              <a:rPr lang="pt-BR" sz="1200" b="1" dirty="0">
                <a:effectLst/>
                <a:latin typeface="Arial" panose="020B0604020202020204" pitchFamily="34" charset="0"/>
                <a:ea typeface="Calibri" panose="020F0502020204030204" pitchFamily="34" charset="0"/>
                <a:cs typeface="Times New Roman" panose="02020603050405020304" pitchFamily="18" charset="0"/>
              </a:rPr>
              <a:t>mais que roupas brancas?</a:t>
            </a: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2050" name="Picture 2" descr="Roupa preta realmente esquenta mais no calor?">
            <a:extLst>
              <a:ext uri="{FF2B5EF4-FFF2-40B4-BE49-F238E27FC236}">
                <a16:creationId xmlns:a16="http://schemas.microsoft.com/office/drawing/2014/main" id="{A7CC8FA1-3DFB-B485-62CD-2907BEF00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806" y="969226"/>
            <a:ext cx="2233611" cy="169593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B237F54A-FE3A-6E7D-FA99-624EC0012F7E}"/>
              </a:ext>
            </a:extLst>
          </p:cNvPr>
          <p:cNvSpPr txBox="1"/>
          <p:nvPr/>
        </p:nvSpPr>
        <p:spPr>
          <a:xfrm>
            <a:off x="183104" y="2714320"/>
            <a:ext cx="3596507" cy="16796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As cores escuras possuem maior capacidade de absorção e menor capacidade de refletir a luz ao se comparar com as cores mais claras. Assim, nas situações onde é recebido a luz do Sol, que é uma luz composta pelas sete cores do arco-íris, a roupa preta irá absorver todas as cores e a branca irá refletir todas as cores, fazendo assim, a roupa preta ficar mais aquecida que a branca.</a:t>
            </a:r>
            <a:endParaRPr lang="pt-BR" sz="1000" b="0" i="0" u="none" strike="noStrike" cap="none" dirty="0">
              <a:solidFill>
                <a:srgbClr val="000000"/>
              </a:solidFill>
              <a:latin typeface="Arial"/>
              <a:ea typeface="Arial"/>
              <a:cs typeface="Arial"/>
              <a:sym typeface="Arial"/>
            </a:endParaRPr>
          </a:p>
        </p:txBody>
      </p:sp>
      <p:sp>
        <p:nvSpPr>
          <p:cNvPr id="5" name="CaixaDeTexto 4">
            <a:extLst>
              <a:ext uri="{FF2B5EF4-FFF2-40B4-BE49-F238E27FC236}">
                <a16:creationId xmlns:a16="http://schemas.microsoft.com/office/drawing/2014/main" id="{8E08C146-FE6C-FCAB-2108-2BBFFB921F84}"/>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40661635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461665"/>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em dias quentes o asfalto</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parece estar molhado?</a:t>
            </a:r>
            <a:endParaRPr lang="pt-BR" sz="1000" b="0" i="0" u="none" strike="noStrike" cap="none" dirty="0">
              <a:solidFill>
                <a:srgbClr val="000000"/>
              </a:solidFill>
              <a:latin typeface="Arial"/>
              <a:ea typeface="Arial"/>
              <a:cs typeface="Arial"/>
              <a:sym typeface="Arial"/>
            </a:endParaRPr>
          </a:p>
        </p:txBody>
      </p:sp>
      <p:sp>
        <p:nvSpPr>
          <p:cNvPr id="2" name="CaixaDeTexto 1">
            <a:extLst>
              <a:ext uri="{FF2B5EF4-FFF2-40B4-BE49-F238E27FC236}">
                <a16:creationId xmlns:a16="http://schemas.microsoft.com/office/drawing/2014/main" id="{417DC23B-59CB-0B45-2D5F-85AF2ED8E373}"/>
              </a:ext>
            </a:extLst>
          </p:cNvPr>
          <p:cNvSpPr txBox="1"/>
          <p:nvPr/>
        </p:nvSpPr>
        <p:spPr>
          <a:xfrm>
            <a:off x="179612" y="2542887"/>
            <a:ext cx="3596507" cy="28684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40000"/>
              </a:lnSpc>
            </a:pPr>
            <a:r>
              <a:rPr lang="pt-BR" sz="1000" dirty="0">
                <a:latin typeface="Arial" panose="020B0604020202020204" pitchFamily="34" charset="0"/>
                <a:cs typeface="Arial" panose="020B0604020202020204" pitchFamily="34" charset="0"/>
              </a:rPr>
              <a:t>	Ao receber luz solar, o asfalto absorve parte da energia e reflete o resto com isso ele tende a esquentar as camadas de ar mais próximas, gradualmente, formando níveis de camadas que são tanto mais quentes quanto mais próximas do asfalto. </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Quanto mais quente, mais rarefeito o ar tende a ser. Ao diminuir a quantidade de moléculas de ar, nas camadas de temperatura, a luz solar vai sofrendo desvios, de modo que ela chegue até os nossos olhos sem sequer chegar no asfalto. O resultado é que ao invés de ver o asfalto, vemos um objeto qualquer que está nas proximidades. Devido as interferências das camadas de ar, a imagem formada é trêmula, como se o chão estivesse </a:t>
            </a:r>
            <a:r>
              <a:rPr lang="pt-BR" sz="1000" dirty="0">
                <a:solidFill>
                  <a:srgbClr val="000000"/>
                </a:solidFill>
                <a:latin typeface="Arial" panose="020B0604020202020204" pitchFamily="34" charset="0"/>
                <a:ea typeface="Arial"/>
                <a:cs typeface="Arial" panose="020B0604020202020204" pitchFamily="34" charset="0"/>
                <a:sym typeface="Arial"/>
              </a:rPr>
              <a:t>realmente</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molhado.</a:t>
            </a:r>
            <a:endParaRPr lang="pt-BR" sz="1000" b="0" i="0" u="none" strike="noStrike" cap="none" dirty="0">
              <a:solidFill>
                <a:srgbClr val="000000"/>
              </a:solidFill>
              <a:latin typeface="Arial"/>
              <a:ea typeface="Arial"/>
              <a:cs typeface="Arial"/>
              <a:sym typeface="Arial"/>
            </a:endParaRPr>
          </a:p>
        </p:txBody>
      </p:sp>
      <p:sp>
        <p:nvSpPr>
          <p:cNvPr id="8" name="CaixaDeTexto 7">
            <a:extLst>
              <a:ext uri="{FF2B5EF4-FFF2-40B4-BE49-F238E27FC236}">
                <a16:creationId xmlns:a16="http://schemas.microsoft.com/office/drawing/2014/main" id="{44C48E86-4DA0-3556-5964-3E46039C56D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pic>
        <p:nvPicPr>
          <p:cNvPr id="1026" name="Picture 2" descr="Miragem: o que é, como ocorre, tipos - Brasil Escola">
            <a:extLst>
              <a:ext uri="{FF2B5EF4-FFF2-40B4-BE49-F238E27FC236}">
                <a16:creationId xmlns:a16="http://schemas.microsoft.com/office/drawing/2014/main" id="{3F19C816-DF4A-7008-89C3-19AAF0B39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852" y="935873"/>
            <a:ext cx="2232025" cy="160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896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Como funciona a fibra ótica?</a:t>
            </a:r>
            <a:endParaRPr lang="pt-BR" sz="1000" b="0" i="0" u="none" strike="noStrike" cap="none" dirty="0">
              <a:solidFill>
                <a:srgbClr val="000000"/>
              </a:solidFill>
              <a:latin typeface="Arial"/>
              <a:ea typeface="Arial"/>
              <a:cs typeface="Arial"/>
              <a:sym typeface="Arial"/>
            </a:endParaRP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47" y="754384"/>
            <a:ext cx="2801528" cy="1533574"/>
          </a:xfrm>
          <a:prstGeom prst="rect">
            <a:avLst/>
          </a:prstGeom>
        </p:spPr>
      </p:pic>
      <p:sp>
        <p:nvSpPr>
          <p:cNvPr id="5" name="CaixaDeTexto 4">
            <a:extLst>
              <a:ext uri="{FF2B5EF4-FFF2-40B4-BE49-F238E27FC236}">
                <a16:creationId xmlns:a16="http://schemas.microsoft.com/office/drawing/2014/main" id="{7506009A-FB6F-6AF9-AEE8-995914D351A8}"/>
              </a:ext>
            </a:extLst>
          </p:cNvPr>
          <p:cNvSpPr txBox="1"/>
          <p:nvPr/>
        </p:nvSpPr>
        <p:spPr>
          <a:xfrm>
            <a:off x="183104" y="2399218"/>
            <a:ext cx="3596507" cy="16796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De modo geral, sempre que um raio luminoso atinge algum meio, parte dele é refletido e outra parte é refratado, atravessando esse meio. </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No caso da fibra ótica, os ângulos sob os quais os sinais luminosos atingem o meio que os contém, são sempre tais que todos os sinais luminosos são 100% refletidos, evitando perdas (por refração, para o meio externo) e garantindo qualidade e velocidade do sinal. </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0B949BDB-24C8-4A5F-BDE4-D130405AFFD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41834541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6127" y="385284"/>
            <a:ext cx="3597119" cy="5193654"/>
          </a:xfrm>
          <a:custGeom>
            <a:avLst/>
            <a:gdLst/>
            <a:ahLst/>
            <a:cxnLst/>
            <a:rect l="l" t="t" r="r" b="b"/>
            <a:pathLst>
              <a:path w="3601085" h="5199380">
                <a:moveTo>
                  <a:pt x="3000306" y="0"/>
                </a:moveTo>
                <a:lnTo>
                  <a:pt x="600085" y="0"/>
                </a:lnTo>
                <a:lnTo>
                  <a:pt x="550868" y="1988"/>
                </a:lnTo>
                <a:lnTo>
                  <a:pt x="502747" y="7851"/>
                </a:lnTo>
                <a:lnTo>
                  <a:pt x="455877" y="17435"/>
                </a:lnTo>
                <a:lnTo>
                  <a:pt x="410410" y="30584"/>
                </a:lnTo>
                <a:lnTo>
                  <a:pt x="366503" y="47144"/>
                </a:lnTo>
                <a:lnTo>
                  <a:pt x="324310" y="66961"/>
                </a:lnTo>
                <a:lnTo>
                  <a:pt x="283984" y="89881"/>
                </a:lnTo>
                <a:lnTo>
                  <a:pt x="245681" y="115749"/>
                </a:lnTo>
                <a:lnTo>
                  <a:pt x="209555" y="144411"/>
                </a:lnTo>
                <a:lnTo>
                  <a:pt x="175759" y="175713"/>
                </a:lnTo>
                <a:lnTo>
                  <a:pt x="144450" y="209499"/>
                </a:lnTo>
                <a:lnTo>
                  <a:pt x="115780" y="245617"/>
                </a:lnTo>
                <a:lnTo>
                  <a:pt x="89905" y="283911"/>
                </a:lnTo>
                <a:lnTo>
                  <a:pt x="66979" y="324226"/>
                </a:lnTo>
                <a:lnTo>
                  <a:pt x="47157" y="366410"/>
                </a:lnTo>
                <a:lnTo>
                  <a:pt x="30592" y="410306"/>
                </a:lnTo>
                <a:lnTo>
                  <a:pt x="17439" y="455762"/>
                </a:lnTo>
                <a:lnTo>
                  <a:pt x="7854" y="502621"/>
                </a:lnTo>
                <a:lnTo>
                  <a:pt x="1989" y="550732"/>
                </a:lnTo>
                <a:lnTo>
                  <a:pt x="0" y="599937"/>
                </a:lnTo>
                <a:lnTo>
                  <a:pt x="0" y="4599364"/>
                </a:lnTo>
                <a:lnTo>
                  <a:pt x="1989" y="4648569"/>
                </a:lnTo>
                <a:lnTo>
                  <a:pt x="7854" y="4696678"/>
                </a:lnTo>
                <a:lnTo>
                  <a:pt x="17439" y="4743538"/>
                </a:lnTo>
                <a:lnTo>
                  <a:pt x="30592" y="4788993"/>
                </a:lnTo>
                <a:lnTo>
                  <a:pt x="47157" y="4832889"/>
                </a:lnTo>
                <a:lnTo>
                  <a:pt x="66979" y="4875073"/>
                </a:lnTo>
                <a:lnTo>
                  <a:pt x="89905" y="4915389"/>
                </a:lnTo>
                <a:lnTo>
                  <a:pt x="115780" y="4953684"/>
                </a:lnTo>
                <a:lnTo>
                  <a:pt x="144450" y="4989802"/>
                </a:lnTo>
                <a:lnTo>
                  <a:pt x="175759" y="5023589"/>
                </a:lnTo>
                <a:lnTo>
                  <a:pt x="209555" y="5054892"/>
                </a:lnTo>
                <a:lnTo>
                  <a:pt x="245681" y="5083555"/>
                </a:lnTo>
                <a:lnTo>
                  <a:pt x="283984" y="5109424"/>
                </a:lnTo>
                <a:lnTo>
                  <a:pt x="324310" y="5132345"/>
                </a:lnTo>
                <a:lnTo>
                  <a:pt x="366503" y="5152163"/>
                </a:lnTo>
                <a:lnTo>
                  <a:pt x="410410" y="5168724"/>
                </a:lnTo>
                <a:lnTo>
                  <a:pt x="455877" y="5181874"/>
                </a:lnTo>
                <a:lnTo>
                  <a:pt x="502747" y="5191457"/>
                </a:lnTo>
                <a:lnTo>
                  <a:pt x="550868" y="5197321"/>
                </a:lnTo>
                <a:lnTo>
                  <a:pt x="600085" y="5199310"/>
                </a:lnTo>
                <a:lnTo>
                  <a:pt x="3000306" y="5199310"/>
                </a:lnTo>
                <a:lnTo>
                  <a:pt x="3049530" y="5197321"/>
                </a:lnTo>
                <a:lnTo>
                  <a:pt x="3097659" y="5191457"/>
                </a:lnTo>
                <a:lnTo>
                  <a:pt x="3144538" y="5181874"/>
                </a:lnTo>
                <a:lnTo>
                  <a:pt x="3190012" y="5168724"/>
                </a:lnTo>
                <a:lnTo>
                  <a:pt x="3233928" y="5152163"/>
                </a:lnTo>
                <a:lnTo>
                  <a:pt x="3276130" y="5132345"/>
                </a:lnTo>
                <a:lnTo>
                  <a:pt x="3316464" y="5109424"/>
                </a:lnTo>
                <a:lnTo>
                  <a:pt x="3354776" y="5083555"/>
                </a:lnTo>
                <a:lnTo>
                  <a:pt x="3390910" y="5054892"/>
                </a:lnTo>
                <a:lnTo>
                  <a:pt x="3424713" y="5023589"/>
                </a:lnTo>
                <a:lnTo>
                  <a:pt x="3456030" y="4989802"/>
                </a:lnTo>
                <a:lnTo>
                  <a:pt x="3484707" y="4953684"/>
                </a:lnTo>
                <a:lnTo>
                  <a:pt x="3510588" y="4915389"/>
                </a:lnTo>
                <a:lnTo>
                  <a:pt x="3533520" y="4875073"/>
                </a:lnTo>
                <a:lnTo>
                  <a:pt x="3553348" y="4832889"/>
                </a:lnTo>
                <a:lnTo>
                  <a:pt x="3569917" y="4788993"/>
                </a:lnTo>
                <a:lnTo>
                  <a:pt x="3583073" y="4743538"/>
                </a:lnTo>
                <a:lnTo>
                  <a:pt x="3592662" y="4696678"/>
                </a:lnTo>
                <a:lnTo>
                  <a:pt x="3598528" y="4648569"/>
                </a:lnTo>
                <a:lnTo>
                  <a:pt x="3600518" y="4599364"/>
                </a:lnTo>
                <a:lnTo>
                  <a:pt x="3600518" y="599937"/>
                </a:lnTo>
                <a:lnTo>
                  <a:pt x="3598528" y="550732"/>
                </a:lnTo>
                <a:lnTo>
                  <a:pt x="3592662" y="502621"/>
                </a:lnTo>
                <a:lnTo>
                  <a:pt x="3583073" y="455762"/>
                </a:lnTo>
                <a:lnTo>
                  <a:pt x="3569917" y="410306"/>
                </a:lnTo>
                <a:lnTo>
                  <a:pt x="3553348" y="366410"/>
                </a:lnTo>
                <a:lnTo>
                  <a:pt x="3533520" y="324226"/>
                </a:lnTo>
                <a:lnTo>
                  <a:pt x="3510588" y="283911"/>
                </a:lnTo>
                <a:lnTo>
                  <a:pt x="3484707" y="245617"/>
                </a:lnTo>
                <a:lnTo>
                  <a:pt x="3456030" y="209499"/>
                </a:lnTo>
                <a:lnTo>
                  <a:pt x="3424713" y="175713"/>
                </a:lnTo>
                <a:lnTo>
                  <a:pt x="3390910" y="144411"/>
                </a:lnTo>
                <a:lnTo>
                  <a:pt x="3354776" y="115749"/>
                </a:lnTo>
                <a:lnTo>
                  <a:pt x="3316464" y="89881"/>
                </a:lnTo>
                <a:lnTo>
                  <a:pt x="3276130" y="66961"/>
                </a:lnTo>
                <a:lnTo>
                  <a:pt x="3233928" y="47144"/>
                </a:lnTo>
                <a:lnTo>
                  <a:pt x="3190012" y="30584"/>
                </a:lnTo>
                <a:lnTo>
                  <a:pt x="3144538" y="17435"/>
                </a:lnTo>
                <a:lnTo>
                  <a:pt x="3097659" y="7851"/>
                </a:lnTo>
                <a:lnTo>
                  <a:pt x="3049530" y="1988"/>
                </a:lnTo>
                <a:lnTo>
                  <a:pt x="3000306" y="0"/>
                </a:lnTo>
                <a:close/>
              </a:path>
            </a:pathLst>
          </a:custGeom>
          <a:solidFill>
            <a:srgbClr val="FFFFFF"/>
          </a:solidFill>
        </p:spPr>
        <p:txBody>
          <a:bodyPr wrap="square" lIns="0" tIns="0" rIns="0" bIns="0" rtlCol="0"/>
          <a:lstStyle/>
          <a:p>
            <a:endParaRPr sz="1798"/>
          </a:p>
        </p:txBody>
      </p:sp>
      <p:sp>
        <p:nvSpPr>
          <p:cNvPr id="3" name="object 3"/>
          <p:cNvSpPr/>
          <p:nvPr/>
        </p:nvSpPr>
        <p:spPr>
          <a:xfrm>
            <a:off x="186127" y="385284"/>
            <a:ext cx="3597119" cy="5193654"/>
          </a:xfrm>
          <a:custGeom>
            <a:avLst/>
            <a:gdLst/>
            <a:ahLst/>
            <a:cxnLst/>
            <a:rect l="l" t="t" r="r" b="b"/>
            <a:pathLst>
              <a:path w="3601085" h="5199380">
                <a:moveTo>
                  <a:pt x="0" y="599937"/>
                </a:moveTo>
                <a:lnTo>
                  <a:pt x="1989" y="550732"/>
                </a:lnTo>
                <a:lnTo>
                  <a:pt x="7854" y="502621"/>
                </a:lnTo>
                <a:lnTo>
                  <a:pt x="17439" y="455762"/>
                </a:lnTo>
                <a:lnTo>
                  <a:pt x="30592" y="410306"/>
                </a:lnTo>
                <a:lnTo>
                  <a:pt x="47157" y="366410"/>
                </a:lnTo>
                <a:lnTo>
                  <a:pt x="66979" y="324226"/>
                </a:lnTo>
                <a:lnTo>
                  <a:pt x="89905" y="283911"/>
                </a:lnTo>
                <a:lnTo>
                  <a:pt x="115780" y="245617"/>
                </a:lnTo>
                <a:lnTo>
                  <a:pt x="144450" y="209499"/>
                </a:lnTo>
                <a:lnTo>
                  <a:pt x="175759" y="175713"/>
                </a:lnTo>
                <a:lnTo>
                  <a:pt x="209555" y="144411"/>
                </a:lnTo>
                <a:lnTo>
                  <a:pt x="245681" y="115749"/>
                </a:lnTo>
                <a:lnTo>
                  <a:pt x="283984" y="89881"/>
                </a:lnTo>
                <a:lnTo>
                  <a:pt x="324310" y="66961"/>
                </a:lnTo>
                <a:lnTo>
                  <a:pt x="366503" y="47144"/>
                </a:lnTo>
                <a:lnTo>
                  <a:pt x="410410" y="30584"/>
                </a:lnTo>
                <a:lnTo>
                  <a:pt x="455877" y="17435"/>
                </a:lnTo>
                <a:lnTo>
                  <a:pt x="502747" y="7851"/>
                </a:lnTo>
                <a:lnTo>
                  <a:pt x="550868" y="1988"/>
                </a:lnTo>
                <a:lnTo>
                  <a:pt x="600085" y="0"/>
                </a:lnTo>
                <a:lnTo>
                  <a:pt x="3000306" y="0"/>
                </a:lnTo>
                <a:lnTo>
                  <a:pt x="3049530" y="1988"/>
                </a:lnTo>
                <a:lnTo>
                  <a:pt x="3097659" y="7851"/>
                </a:lnTo>
                <a:lnTo>
                  <a:pt x="3144538" y="17435"/>
                </a:lnTo>
                <a:lnTo>
                  <a:pt x="3190012" y="30584"/>
                </a:lnTo>
                <a:lnTo>
                  <a:pt x="3233928" y="47144"/>
                </a:lnTo>
                <a:lnTo>
                  <a:pt x="3276130" y="66961"/>
                </a:lnTo>
                <a:lnTo>
                  <a:pt x="3316464" y="89881"/>
                </a:lnTo>
                <a:lnTo>
                  <a:pt x="3354776" y="115749"/>
                </a:lnTo>
                <a:lnTo>
                  <a:pt x="3390910" y="144411"/>
                </a:lnTo>
                <a:lnTo>
                  <a:pt x="3424713" y="175713"/>
                </a:lnTo>
                <a:lnTo>
                  <a:pt x="3456030" y="209499"/>
                </a:lnTo>
                <a:lnTo>
                  <a:pt x="3484707" y="245617"/>
                </a:lnTo>
                <a:lnTo>
                  <a:pt x="3510588" y="283911"/>
                </a:lnTo>
                <a:lnTo>
                  <a:pt x="3533520" y="324226"/>
                </a:lnTo>
                <a:lnTo>
                  <a:pt x="3553348" y="366410"/>
                </a:lnTo>
                <a:lnTo>
                  <a:pt x="3569917" y="410306"/>
                </a:lnTo>
                <a:lnTo>
                  <a:pt x="3583073" y="455762"/>
                </a:lnTo>
                <a:lnTo>
                  <a:pt x="3592662" y="502621"/>
                </a:lnTo>
                <a:lnTo>
                  <a:pt x="3598528" y="550732"/>
                </a:lnTo>
                <a:lnTo>
                  <a:pt x="3600518" y="599937"/>
                </a:lnTo>
                <a:lnTo>
                  <a:pt x="3600518" y="4599364"/>
                </a:lnTo>
                <a:lnTo>
                  <a:pt x="3598528" y="4648569"/>
                </a:lnTo>
                <a:lnTo>
                  <a:pt x="3592662" y="4696678"/>
                </a:lnTo>
                <a:lnTo>
                  <a:pt x="3583073" y="4743538"/>
                </a:lnTo>
                <a:lnTo>
                  <a:pt x="3569917" y="4788993"/>
                </a:lnTo>
                <a:lnTo>
                  <a:pt x="3553348" y="4832889"/>
                </a:lnTo>
                <a:lnTo>
                  <a:pt x="3533520" y="4875073"/>
                </a:lnTo>
                <a:lnTo>
                  <a:pt x="3510588" y="4915389"/>
                </a:lnTo>
                <a:lnTo>
                  <a:pt x="3484707" y="4953684"/>
                </a:lnTo>
                <a:lnTo>
                  <a:pt x="3456030" y="4989802"/>
                </a:lnTo>
                <a:lnTo>
                  <a:pt x="3424713" y="5023589"/>
                </a:lnTo>
                <a:lnTo>
                  <a:pt x="3390910" y="5054892"/>
                </a:lnTo>
                <a:lnTo>
                  <a:pt x="3354776" y="5083555"/>
                </a:lnTo>
                <a:lnTo>
                  <a:pt x="3316464" y="5109424"/>
                </a:lnTo>
                <a:lnTo>
                  <a:pt x="3276130" y="5132345"/>
                </a:lnTo>
                <a:lnTo>
                  <a:pt x="3233928" y="5152163"/>
                </a:lnTo>
                <a:lnTo>
                  <a:pt x="3190012" y="5168724"/>
                </a:lnTo>
                <a:lnTo>
                  <a:pt x="3144538" y="5181874"/>
                </a:lnTo>
                <a:lnTo>
                  <a:pt x="3097659" y="5191457"/>
                </a:lnTo>
                <a:lnTo>
                  <a:pt x="3049530" y="5197321"/>
                </a:lnTo>
                <a:lnTo>
                  <a:pt x="3000306" y="5199310"/>
                </a:lnTo>
                <a:lnTo>
                  <a:pt x="600085" y="5199310"/>
                </a:lnTo>
                <a:lnTo>
                  <a:pt x="550868" y="5197321"/>
                </a:lnTo>
                <a:lnTo>
                  <a:pt x="502747" y="5191457"/>
                </a:lnTo>
                <a:lnTo>
                  <a:pt x="455877" y="5181874"/>
                </a:lnTo>
                <a:lnTo>
                  <a:pt x="410410" y="5168724"/>
                </a:lnTo>
                <a:lnTo>
                  <a:pt x="366503" y="5152163"/>
                </a:lnTo>
                <a:lnTo>
                  <a:pt x="324310" y="5132345"/>
                </a:lnTo>
                <a:lnTo>
                  <a:pt x="283984" y="5109424"/>
                </a:lnTo>
                <a:lnTo>
                  <a:pt x="245681" y="5083555"/>
                </a:lnTo>
                <a:lnTo>
                  <a:pt x="209555" y="5054892"/>
                </a:lnTo>
                <a:lnTo>
                  <a:pt x="175759" y="5023589"/>
                </a:lnTo>
                <a:lnTo>
                  <a:pt x="144450" y="4989802"/>
                </a:lnTo>
                <a:lnTo>
                  <a:pt x="115780" y="4953684"/>
                </a:lnTo>
                <a:lnTo>
                  <a:pt x="89905" y="4915389"/>
                </a:lnTo>
                <a:lnTo>
                  <a:pt x="66979" y="4875073"/>
                </a:lnTo>
                <a:lnTo>
                  <a:pt x="47157" y="4832889"/>
                </a:lnTo>
                <a:lnTo>
                  <a:pt x="30592" y="4788993"/>
                </a:lnTo>
                <a:lnTo>
                  <a:pt x="17439" y="4743538"/>
                </a:lnTo>
                <a:lnTo>
                  <a:pt x="7854" y="4696678"/>
                </a:lnTo>
                <a:lnTo>
                  <a:pt x="1989" y="4648569"/>
                </a:lnTo>
                <a:lnTo>
                  <a:pt x="0" y="4599364"/>
                </a:lnTo>
                <a:lnTo>
                  <a:pt x="0" y="599937"/>
                </a:lnTo>
                <a:close/>
              </a:path>
            </a:pathLst>
          </a:custGeom>
          <a:ln w="12710">
            <a:solidFill>
              <a:srgbClr val="FFFFFF"/>
            </a:solidFill>
          </a:ln>
        </p:spPr>
        <p:txBody>
          <a:bodyPr wrap="square" lIns="0" tIns="0" rIns="0" bIns="0" rtlCol="0"/>
          <a:lstStyle/>
          <a:p>
            <a:endParaRPr sz="1798"/>
          </a:p>
        </p:txBody>
      </p:sp>
      <p:sp>
        <p:nvSpPr>
          <p:cNvPr id="4" name="object 4"/>
          <p:cNvSpPr txBox="1"/>
          <p:nvPr/>
        </p:nvSpPr>
        <p:spPr>
          <a:xfrm>
            <a:off x="211173" y="482921"/>
            <a:ext cx="3597118" cy="358678"/>
          </a:xfrm>
          <a:prstGeom prst="rect">
            <a:avLst/>
          </a:prstGeom>
        </p:spPr>
        <p:txBody>
          <a:bodyPr vert="horz" wrap="square" lIns="0" tIns="0" rIns="0" bIns="0" rtlCol="0">
            <a:spAutoFit/>
          </a:bodyPr>
          <a:lstStyle/>
          <a:p>
            <a:pPr marL="12686" algn="ctr">
              <a:lnSpc>
                <a:spcPts val="1433"/>
              </a:lnSpc>
            </a:pPr>
            <a:r>
              <a:rPr sz="1199" b="1" dirty="0">
                <a:latin typeface="Arial"/>
                <a:cs typeface="Arial"/>
              </a:rPr>
              <a:t>O</a:t>
            </a:r>
            <a:r>
              <a:rPr sz="1199" b="1" spc="40" dirty="0">
                <a:latin typeface="Times New Roman"/>
                <a:cs typeface="Times New Roman"/>
              </a:rPr>
              <a:t> </a:t>
            </a:r>
            <a:r>
              <a:rPr sz="1199" b="1" spc="15" dirty="0">
                <a:latin typeface="Arial"/>
                <a:cs typeface="Arial"/>
              </a:rPr>
              <a:t>qu</a:t>
            </a:r>
            <a:r>
              <a:rPr sz="1199" b="1" dirty="0">
                <a:latin typeface="Arial"/>
                <a:cs typeface="Arial"/>
              </a:rPr>
              <a:t>e</a:t>
            </a:r>
            <a:r>
              <a:rPr sz="1199" b="1" spc="85" dirty="0">
                <a:latin typeface="Times New Roman"/>
                <a:cs typeface="Times New Roman"/>
              </a:rPr>
              <a:t> </a:t>
            </a:r>
            <a:r>
              <a:rPr sz="1199" b="1" dirty="0">
                <a:latin typeface="Arial"/>
                <a:cs typeface="Arial"/>
              </a:rPr>
              <a:t>é</a:t>
            </a:r>
            <a:r>
              <a:rPr sz="1199" b="1" spc="80" dirty="0">
                <a:latin typeface="Times New Roman"/>
                <a:cs typeface="Times New Roman"/>
              </a:rPr>
              <a:t> </a:t>
            </a:r>
            <a:r>
              <a:rPr lang="pt-BR" sz="1199" b="1" spc="5" dirty="0">
                <a:latin typeface="Arial"/>
                <a:cs typeface="Arial"/>
              </a:rPr>
              <a:t>o</a:t>
            </a:r>
            <a:r>
              <a:rPr sz="1199" b="1" spc="85" dirty="0">
                <a:latin typeface="Times New Roman"/>
                <a:cs typeface="Times New Roman"/>
              </a:rPr>
              <a:t> </a:t>
            </a:r>
            <a:r>
              <a:rPr sz="1199" b="1" spc="15" dirty="0">
                <a:latin typeface="Arial"/>
                <a:cs typeface="Arial"/>
              </a:rPr>
              <a:t>d</a:t>
            </a:r>
            <a:r>
              <a:rPr sz="1199" b="1" spc="-35" dirty="0">
                <a:latin typeface="Arial"/>
                <a:cs typeface="Arial"/>
              </a:rPr>
              <a:t>i</a:t>
            </a:r>
            <a:r>
              <a:rPr sz="1199" b="1" spc="5" dirty="0">
                <a:latin typeface="Arial"/>
                <a:cs typeface="Arial"/>
              </a:rPr>
              <a:t>sc</a:t>
            </a:r>
            <a:r>
              <a:rPr sz="1199" b="1" dirty="0">
                <a:latin typeface="Arial"/>
                <a:cs typeface="Arial"/>
              </a:rPr>
              <a:t>o</a:t>
            </a:r>
            <a:r>
              <a:rPr lang="pt-BR" sz="1199" b="1" dirty="0">
                <a:latin typeface="Arial"/>
                <a:cs typeface="Arial"/>
              </a:rPr>
              <a:t> que </a:t>
            </a:r>
            <a:r>
              <a:rPr sz="1199" b="1" spc="5" dirty="0">
                <a:latin typeface="Arial"/>
                <a:cs typeface="Arial"/>
              </a:rPr>
              <a:t>a</a:t>
            </a:r>
            <a:r>
              <a:rPr sz="1199" b="1" dirty="0">
                <a:latin typeface="Arial"/>
                <a:cs typeface="Arial"/>
              </a:rPr>
              <a:t>s</a:t>
            </a:r>
            <a:r>
              <a:rPr sz="1199" b="1" spc="5" dirty="0">
                <a:latin typeface="Times New Roman"/>
                <a:cs typeface="Times New Roman"/>
              </a:rPr>
              <a:t> </a:t>
            </a:r>
            <a:r>
              <a:rPr sz="1199" b="1" spc="5" dirty="0" err="1">
                <a:latin typeface="Arial"/>
                <a:cs typeface="Arial"/>
              </a:rPr>
              <a:t>ve</a:t>
            </a:r>
            <a:r>
              <a:rPr sz="1199" b="1" spc="75" dirty="0" err="1">
                <a:latin typeface="Arial"/>
                <a:cs typeface="Arial"/>
              </a:rPr>
              <a:t>z</a:t>
            </a:r>
            <a:r>
              <a:rPr sz="1199" b="1" spc="5" dirty="0" err="1">
                <a:latin typeface="Arial"/>
                <a:cs typeface="Arial"/>
              </a:rPr>
              <a:t>e</a:t>
            </a:r>
            <a:r>
              <a:rPr sz="1199" b="1" dirty="0" err="1">
                <a:latin typeface="Arial"/>
                <a:cs typeface="Arial"/>
              </a:rPr>
              <a:t>s</a:t>
            </a:r>
            <a:r>
              <a:rPr lang="pt-BR" sz="1199" b="1" dirty="0">
                <a:latin typeface="Arial"/>
                <a:cs typeface="Arial"/>
              </a:rPr>
              <a:t> aparece</a:t>
            </a:r>
          </a:p>
          <a:p>
            <a:pPr marL="12686" algn="ctr">
              <a:lnSpc>
                <a:spcPts val="1433"/>
              </a:lnSpc>
            </a:pPr>
            <a:r>
              <a:rPr sz="1199" b="1" dirty="0" err="1">
                <a:latin typeface="Arial"/>
                <a:cs typeface="Arial"/>
              </a:rPr>
              <a:t>a</a:t>
            </a:r>
            <a:r>
              <a:rPr sz="1199" b="1" spc="-10" dirty="0" err="1">
                <a:latin typeface="Arial"/>
                <a:cs typeface="Arial"/>
              </a:rPr>
              <a:t>o</a:t>
            </a:r>
            <a:r>
              <a:rPr lang="pt-BR" sz="1199" b="1" spc="-10" dirty="0">
                <a:latin typeface="Arial"/>
                <a:cs typeface="Arial"/>
              </a:rPr>
              <a:t> </a:t>
            </a:r>
            <a:r>
              <a:rPr sz="1199" b="1" spc="-20" dirty="0" err="1">
                <a:latin typeface="Arial"/>
                <a:cs typeface="Arial"/>
              </a:rPr>
              <a:t>r</a:t>
            </a:r>
            <a:r>
              <a:rPr sz="1199" b="1" spc="5" dirty="0" err="1">
                <a:latin typeface="Arial"/>
                <a:cs typeface="Arial"/>
              </a:rPr>
              <a:t>e</a:t>
            </a:r>
            <a:r>
              <a:rPr sz="1199" b="1" dirty="0" err="1">
                <a:latin typeface="Arial"/>
                <a:cs typeface="Arial"/>
              </a:rPr>
              <a:t>dor</a:t>
            </a:r>
            <a:r>
              <a:rPr sz="1199" b="1" spc="-10" dirty="0">
                <a:latin typeface="Times New Roman"/>
                <a:cs typeface="Times New Roman"/>
              </a:rPr>
              <a:t> </a:t>
            </a:r>
            <a:r>
              <a:rPr sz="1199" b="1" dirty="0">
                <a:latin typeface="Arial"/>
                <a:cs typeface="Arial"/>
              </a:rPr>
              <a:t>d</a:t>
            </a:r>
            <a:r>
              <a:rPr sz="1199" b="1" spc="-10" dirty="0">
                <a:latin typeface="Arial"/>
                <a:cs typeface="Arial"/>
              </a:rPr>
              <a:t>o</a:t>
            </a:r>
            <a:r>
              <a:rPr sz="1199" b="1" spc="15" dirty="0">
                <a:latin typeface="Times New Roman"/>
                <a:cs typeface="Times New Roman"/>
              </a:rPr>
              <a:t> </a:t>
            </a:r>
            <a:r>
              <a:rPr sz="1199" b="1" spc="5" dirty="0">
                <a:latin typeface="Arial"/>
                <a:cs typeface="Arial"/>
              </a:rPr>
              <a:t>S</a:t>
            </a:r>
            <a:r>
              <a:rPr sz="1199" b="1" dirty="0">
                <a:latin typeface="Arial"/>
                <a:cs typeface="Arial"/>
              </a:rPr>
              <a:t>o</a:t>
            </a:r>
            <a:r>
              <a:rPr sz="1199" b="1" spc="-40" dirty="0">
                <a:latin typeface="Arial"/>
                <a:cs typeface="Arial"/>
              </a:rPr>
              <a:t>l</a:t>
            </a:r>
            <a:r>
              <a:rPr sz="1199" b="1" spc="-10" dirty="0">
                <a:latin typeface="Arial"/>
                <a:cs typeface="Arial"/>
              </a:rPr>
              <a:t>?</a:t>
            </a:r>
            <a:endParaRPr sz="1199" dirty="0">
              <a:latin typeface="Arial"/>
              <a:cs typeface="Arial"/>
            </a:endParaRPr>
          </a:p>
        </p:txBody>
      </p:sp>
      <p:sp>
        <p:nvSpPr>
          <p:cNvPr id="7" name="CaixaDeTexto 5">
            <a:extLst>
              <a:ext uri="{FF2B5EF4-FFF2-40B4-BE49-F238E27FC236}">
                <a16:creationId xmlns:a16="http://schemas.microsoft.com/office/drawing/2014/main" id="{CC245772-3B55-2017-787E-5B6DB7F3BEED}"/>
              </a:ext>
            </a:extLst>
          </p:cNvPr>
          <p:cNvSpPr txBox="1"/>
          <p:nvPr/>
        </p:nvSpPr>
        <p:spPr>
          <a:xfrm>
            <a:off x="186427" y="2688980"/>
            <a:ext cx="3592546" cy="190835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686" marR="5074" indent="390730" algn="just">
              <a:lnSpc>
                <a:spcPct val="150000"/>
              </a:lnSpc>
            </a:pPr>
            <a:r>
              <a:rPr lang="pt-BR" sz="999" spc="-20" dirty="0">
                <a:latin typeface="Arial"/>
                <a:cs typeface="Arial"/>
              </a:rPr>
              <a:t>Halo solar é um fenômeno óptico ao redor do Sol causado pelas refrações e reflexões da luz em pequenos cristais de gelo suspensos nas nuvens da troposfera. Ele ocorre da mesma forma que o arco-íris, em que a luz, ao passar pelas partículas de gelo, decompõe-se nas cores que  conhecemos. Contudo, no caso do halo solar, tem-se um  formato circular por causa da geometria desses cristais de gelo.</a:t>
            </a:r>
          </a:p>
        </p:txBody>
      </p:sp>
      <p:sp>
        <p:nvSpPr>
          <p:cNvPr id="6" name="CaixaDeTexto 5">
            <a:extLst>
              <a:ext uri="{FF2B5EF4-FFF2-40B4-BE49-F238E27FC236}">
                <a16:creationId xmlns:a16="http://schemas.microsoft.com/office/drawing/2014/main" id="{F4B084D8-8A28-65C6-5599-2F0C49D0F9BE}"/>
              </a:ext>
            </a:extLst>
          </p:cNvPr>
          <p:cNvSpPr txBox="1"/>
          <p:nvPr/>
        </p:nvSpPr>
        <p:spPr>
          <a:xfrm>
            <a:off x="593" y="25808"/>
            <a:ext cx="3954865" cy="307438"/>
          </a:xfrm>
          <a:prstGeom prst="rect">
            <a:avLst/>
          </a:prstGeom>
          <a:noFill/>
        </p:spPr>
        <p:txBody>
          <a:bodyPr wrap="square" rtlCol="0">
            <a:spAutoFit/>
          </a:bodyPr>
          <a:lstStyle/>
          <a:p>
            <a:pPr algn="ctr"/>
            <a:r>
              <a:rPr lang="pt-BR" sz="1398" b="1" dirty="0">
                <a:solidFill>
                  <a:schemeClr val="bg1"/>
                </a:solidFill>
                <a:latin typeface="Arial" panose="020B0604020202020204" pitchFamily="34" charset="0"/>
                <a:cs typeface="Arial" panose="020B0604020202020204" pitchFamily="34" charset="0"/>
              </a:rPr>
              <a:t>Óptica</a:t>
            </a:r>
          </a:p>
        </p:txBody>
      </p:sp>
      <p:pic>
        <p:nvPicPr>
          <p:cNvPr id="3074" name="Picture 2" descr="Halo solar: o que é, como ocorre, halo lunar - Brasil Escola">
            <a:extLst>
              <a:ext uri="{FF2B5EF4-FFF2-40B4-BE49-F238E27FC236}">
                <a16:creationId xmlns:a16="http://schemas.microsoft.com/office/drawing/2014/main" id="{9A6006A6-8395-9919-9232-B80CA775E2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74" y="939235"/>
            <a:ext cx="2435715" cy="1652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154c5c1a090_0_1"/>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13;g154c5c1a090_0_1"/>
          <p:cNvSpPr txBox="1"/>
          <p:nvPr/>
        </p:nvSpPr>
        <p:spPr>
          <a:xfrm>
            <a:off x="179612" y="401001"/>
            <a:ext cx="36000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200"/>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Como surge o arco-íris?</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4" name="Google Shape;114;g154c5c1a090_0_1"/>
          <p:cNvPicPr preferRelativeResize="0"/>
          <p:nvPr/>
        </p:nvPicPr>
        <p:blipFill>
          <a:blip r:embed="rId3">
            <a:alphaModFix/>
          </a:blip>
          <a:stretch>
            <a:fillRect/>
          </a:stretch>
        </p:blipFill>
        <p:spPr>
          <a:xfrm>
            <a:off x="975550" y="731374"/>
            <a:ext cx="2008125" cy="2008125"/>
          </a:xfrm>
          <a:prstGeom prst="rect">
            <a:avLst/>
          </a:prstGeom>
          <a:noFill/>
          <a:ln>
            <a:noFill/>
          </a:ln>
        </p:spPr>
      </p:pic>
      <p:sp>
        <p:nvSpPr>
          <p:cNvPr id="2" name="CaixaDeTexto 5">
            <a:extLst>
              <a:ext uri="{FF2B5EF4-FFF2-40B4-BE49-F238E27FC236}">
                <a16:creationId xmlns:a16="http://schemas.microsoft.com/office/drawing/2014/main" id="{ADDDD543-A9C5-0997-E0F2-326523424BDE}"/>
              </a:ext>
            </a:extLst>
          </p:cNvPr>
          <p:cNvSpPr txBox="1"/>
          <p:nvPr/>
        </p:nvSpPr>
        <p:spPr>
          <a:xfrm>
            <a:off x="179612" y="2739499"/>
            <a:ext cx="3596507" cy="26029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50000"/>
              </a:lnSpc>
              <a:spcBef>
                <a:spcPts val="0"/>
              </a:spcBef>
              <a:spcAft>
                <a:spcPts val="0"/>
              </a:spcAft>
              <a:buClr>
                <a:srgbClr val="000000"/>
              </a:buClr>
              <a:buSzTx/>
              <a:buFont typeface="Arial"/>
              <a:buNone/>
              <a:tabLst/>
              <a:defRPr/>
            </a:pPr>
            <a:r>
              <a:rPr kumimoji="0" lang="pt-BR" sz="1000" b="0" i="0" u="none" strike="noStrike" kern="1200" cap="none" spc="0" normalizeH="0" baseline="0" noProof="0" dirty="0">
                <a:ln>
                  <a:noFill/>
                </a:ln>
                <a:solidFill>
                  <a:srgbClr val="000000"/>
                </a:solidFill>
                <a:effectLst/>
                <a:uLnTx/>
                <a:uFillTx/>
                <a:latin typeface="Arial"/>
                <a:ea typeface="Arial"/>
                <a:cs typeface="Arial"/>
                <a:sym typeface="Arial"/>
              </a:rPr>
              <a:t>	O arco</a:t>
            </a:r>
            <a:r>
              <a:rPr kumimoji="0" lang="pt-BR" sz="1000" b="0" i="0" u="none" strike="noStrike" kern="1200" cap="none" spc="0" normalizeH="0" baseline="0" noProof="0" dirty="0">
                <a:ln>
                  <a:noFill/>
                </a:ln>
                <a:solidFill>
                  <a:srgbClr val="000000"/>
                </a:solidFill>
                <a:effectLst/>
                <a:uLnTx/>
                <a:uFillTx/>
                <a:latin typeface="Arial"/>
                <a:ea typeface="+mn-ea"/>
                <a:cs typeface="+mn-cs"/>
                <a:sym typeface="Arial"/>
              </a:rPr>
              <a:t>-íris se forma através da dispersão e da refração da luz do Sol. A dispersão é o nome dado à separação da luz em vários componentes espectrais, já a refração é a mudança do meio de propagação da luz. Para a formação do arco-íris, a luz passa do ar para a água e como a luz solar é composta por várias cores, ao incidir sobre uma gota de água seus raios refratam e se dispersam. A separação das cores, que podemos observar a olho nu, ocorre devido a um novo processo de refração, onde o feixe de luz colorido, dentro da gota, é refletido sobre sua superfície interna. </a:t>
            </a:r>
          </a:p>
        </p:txBody>
      </p:sp>
      <p:sp>
        <p:nvSpPr>
          <p:cNvPr id="3" name="CaixaDeTexto 2">
            <a:extLst>
              <a:ext uri="{FF2B5EF4-FFF2-40B4-BE49-F238E27FC236}">
                <a16:creationId xmlns:a16="http://schemas.microsoft.com/office/drawing/2014/main" id="{4D51EC28-1FA8-89F0-FE0E-4A7E3699DB6C}"/>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Óptica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b="0" i="0" dirty="0">
              <a:solidFill>
                <a:srgbClr val="212529"/>
              </a:solidFill>
              <a:effectLst/>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b="0" i="0" dirty="0">
              <a:solidFill>
                <a:srgbClr val="212529"/>
              </a:solidFill>
              <a:effectLst/>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b="0" i="0" dirty="0">
              <a:solidFill>
                <a:srgbClr val="212529"/>
              </a:solidFill>
              <a:effectLst/>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b="0" i="0" dirty="0">
              <a:solidFill>
                <a:srgbClr val="212529"/>
              </a:solidFill>
              <a:effectLst/>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b="0" i="0" dirty="0">
              <a:solidFill>
                <a:srgbClr val="212529"/>
              </a:solidFill>
              <a:effectLst/>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b="0" i="0" dirty="0">
              <a:solidFill>
                <a:srgbClr val="212529"/>
              </a:solidFill>
              <a:effectLst/>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dirty="0">
              <a:solidFill>
                <a:srgbClr val="212529"/>
              </a:solidFill>
              <a:latin typeface="Arial" panose="020B0604020202020204" pitchFamily="34" charset="0"/>
              <a:cs typeface="Arial" panose="020B0604020202020204" pitchFamily="34" charset="0"/>
            </a:endParaRPr>
          </a:p>
          <a:p>
            <a:pPr algn="just"/>
            <a:endParaRPr lang="pt-BR" sz="1000" b="0" i="0" dirty="0">
              <a:solidFill>
                <a:srgbClr val="212529"/>
              </a:solidFill>
              <a:effectLst/>
              <a:latin typeface="Arial" panose="020B0604020202020204" pitchFamily="34" charset="0"/>
              <a:cs typeface="Arial" panose="020B0604020202020204" pitchFamily="34" charset="0"/>
            </a:endParaRPr>
          </a:p>
          <a:p>
            <a:pPr algn="ctr"/>
            <a:endParaRPr lang="pt-BR" dirty="0"/>
          </a:p>
        </p:txBody>
      </p:sp>
      <p:pic>
        <p:nvPicPr>
          <p:cNvPr id="10" name="Imagem 9">
            <a:extLst>
              <a:ext uri="{FF2B5EF4-FFF2-40B4-BE49-F238E27FC236}">
                <a16:creationId xmlns:a16="http://schemas.microsoft.com/office/drawing/2014/main" id="{07B9875F-E651-AF5E-560D-0A265C52BE73}"/>
              </a:ext>
            </a:extLst>
          </p:cNvPr>
          <p:cNvPicPr>
            <a:picLocks noChangeAspect="1"/>
          </p:cNvPicPr>
          <p:nvPr/>
        </p:nvPicPr>
        <p:blipFill>
          <a:blip r:embed="rId2">
            <a:extLst>
              <a:ext uri="{28A0092B-C50C-407E-A947-70E740481C1C}">
                <a14:useLocalDpi xmlns:a14="http://schemas.microsoft.com/office/drawing/2010/main" val="0"/>
              </a:ext>
            </a:extLst>
          </a:blip>
          <a:srcRect t="14199"/>
          <a:stretch/>
        </p:blipFill>
        <p:spPr>
          <a:xfrm>
            <a:off x="1214078" y="1015869"/>
            <a:ext cx="1531067" cy="1706203"/>
          </a:xfrm>
          <a:prstGeom prst="rect">
            <a:avLst/>
          </a:prstGeom>
        </p:spPr>
      </p:pic>
      <p:sp>
        <p:nvSpPr>
          <p:cNvPr id="2" name="Google Shape;192;p32">
            <a:extLst>
              <a:ext uri="{FF2B5EF4-FFF2-40B4-BE49-F238E27FC236}">
                <a16:creationId xmlns:a16="http://schemas.microsoft.com/office/drawing/2014/main" id="{A3AFA421-3061-1A7E-4FF2-EE04895A78BB}"/>
              </a:ext>
            </a:extLst>
          </p:cNvPr>
          <p:cNvSpPr txBox="1"/>
          <p:nvPr/>
        </p:nvSpPr>
        <p:spPr>
          <a:xfrm>
            <a:off x="179311" y="2741503"/>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i="0" dirty="0">
                <a:solidFill>
                  <a:srgbClr val="212529"/>
                </a:solidFill>
                <a:effectLst/>
                <a:latin typeface="Arial" panose="020B0604020202020204" pitchFamily="34" charset="0"/>
                <a:cs typeface="Arial" panose="020B0604020202020204" pitchFamily="34" charset="0"/>
              </a:rPr>
              <a:t>Por meio de um simples experimento, Isaac Newton percebeu a dispersão da luz branca, ou seja, conseguiu visualizar que se ela incidisse sobre um prisma de vidro totalmente polido, dava origem a várias outras cores. Para chegar a tal resultado, Newton pegou um prisma totalmente polido e o colocou frente a um orifício que ele mesmo fizera na janela do seu quarto. Com esse feito, ele percebeu que a luz branca, proveniente do Sol, se dispersava em feixes coloridos.</a:t>
            </a:r>
          </a:p>
        </p:txBody>
      </p:sp>
      <p:sp>
        <p:nvSpPr>
          <p:cNvPr id="4" name="CaixaDeTexto 3">
            <a:extLst>
              <a:ext uri="{FF2B5EF4-FFF2-40B4-BE49-F238E27FC236}">
                <a16:creationId xmlns:a16="http://schemas.microsoft.com/office/drawing/2014/main" id="{97648C9D-8356-62C9-D944-AF99B9B351AF}"/>
              </a:ext>
            </a:extLst>
          </p:cNvPr>
          <p:cNvSpPr txBox="1"/>
          <p:nvPr/>
        </p:nvSpPr>
        <p:spPr>
          <a:xfrm>
            <a:off x="186267" y="468489"/>
            <a:ext cx="3635022" cy="461665"/>
          </a:xfrm>
          <a:prstGeom prst="rect">
            <a:avLst/>
          </a:prstGeom>
          <a:noFill/>
        </p:spPr>
        <p:txBody>
          <a:bodyPr wrap="square" rtlCol="0">
            <a:spAutoFit/>
          </a:bodyPr>
          <a:lstStyle/>
          <a:p>
            <a:pPr algn="ctr"/>
            <a:r>
              <a:rPr lang="pt-BR" sz="1200" b="1" dirty="0">
                <a:solidFill>
                  <a:srgbClr val="212529"/>
                </a:solidFill>
                <a:latin typeface="Arial" panose="020B0604020202020204" pitchFamily="34" charset="0"/>
                <a:cs typeface="Arial" panose="020B0604020202020204" pitchFamily="34" charset="0"/>
              </a:rPr>
              <a:t>O que foi o experimento da decomposição</a:t>
            </a:r>
          </a:p>
          <a:p>
            <a:pPr algn="ctr"/>
            <a:r>
              <a:rPr lang="pt-BR" sz="1200" b="1" dirty="0">
                <a:solidFill>
                  <a:srgbClr val="212529"/>
                </a:solidFill>
                <a:latin typeface="Arial" panose="020B0604020202020204" pitchFamily="34" charset="0"/>
                <a:cs typeface="Arial" panose="020B0604020202020204" pitchFamily="34" charset="0"/>
              </a:rPr>
              <a:t>da luz por Isaac Newton?</a:t>
            </a:r>
          </a:p>
        </p:txBody>
      </p:sp>
      <p:sp>
        <p:nvSpPr>
          <p:cNvPr id="5" name="CaixaDeTexto 4">
            <a:extLst>
              <a:ext uri="{FF2B5EF4-FFF2-40B4-BE49-F238E27FC236}">
                <a16:creationId xmlns:a16="http://schemas.microsoft.com/office/drawing/2014/main" id="{C43BDA24-749F-8E10-E47F-9D688288985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Óptica</a:t>
            </a:r>
          </a:p>
        </p:txBody>
      </p:sp>
    </p:spTree>
    <p:extLst>
      <p:ext uri="{BB962C8B-B14F-4D97-AF65-F5344CB8AC3E}">
        <p14:creationId xmlns:p14="http://schemas.microsoft.com/office/powerpoint/2010/main" val="1242190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C340-5310-B4E5-D344-94700FAE28EA}"/>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4532D77E-CAC7-6E9C-C0C1-394CA961E93B}"/>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F0288A9C-3456-DA40-23A5-8ECCFD73EAD1}"/>
              </a:ext>
            </a:extLst>
          </p:cNvPr>
          <p:cNvSpPr txBox="1"/>
          <p:nvPr/>
        </p:nvSpPr>
        <p:spPr>
          <a:xfrm>
            <a:off x="179612" y="565535"/>
            <a:ext cx="3600000" cy="4629152"/>
          </a:xfrm>
          <a:prstGeom prst="rect">
            <a:avLst/>
          </a:prstGeom>
          <a:noFill/>
        </p:spPr>
        <p:txBody>
          <a:bodyPr wrap="square" rtlCol="0">
            <a:spAutoFit/>
          </a:bodyPr>
          <a:lstStyle/>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Termodinâmica: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de conservação de energia de James Joule?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um motor a gasolina?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são máquinas térmicas e onde encontramos?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Termologia: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funcionam as tábuas de descongelar carne?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nos dias frios forma-se um nevoeiro sobre os lagos e rios?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os agasalhos diminuem nossa sensação de frio?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vidro e o espelho embaçam durante o banho?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 roupa no varal seca mais rápido quando há vento?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se formam os furacões?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vidro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pyrex</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é melhor que o vidro comum?</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771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dirty="0">
              <a:solidFill>
                <a:srgbClr val="000000"/>
              </a:solidFill>
              <a:latin typeface="Arial" panose="020B0604020202020204" pitchFamily="34" charset="0"/>
              <a:cs typeface="Arial" panose="020B0604020202020204" pitchFamily="34" charset="0"/>
            </a:endParaRPr>
          </a:p>
          <a:p>
            <a:pPr algn="just"/>
            <a:endParaRPr lang="pt-BR" sz="1000" b="0" i="0" dirty="0">
              <a:solidFill>
                <a:srgbClr val="000000"/>
              </a:solidFill>
              <a:effectLst/>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82FBA6FC-55A7-A651-9C00-8281FC382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29" y="1821801"/>
            <a:ext cx="2603766" cy="961391"/>
          </a:xfrm>
          <a:prstGeom prst="rect">
            <a:avLst/>
          </a:prstGeom>
        </p:spPr>
      </p:pic>
      <p:pic>
        <p:nvPicPr>
          <p:cNvPr id="6" name="Imagem 5">
            <a:extLst>
              <a:ext uri="{FF2B5EF4-FFF2-40B4-BE49-F238E27FC236}">
                <a16:creationId xmlns:a16="http://schemas.microsoft.com/office/drawing/2014/main" id="{B4B076C5-044E-5AFA-9193-1F04E9EAB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29" y="884732"/>
            <a:ext cx="2603766" cy="907374"/>
          </a:xfrm>
          <a:prstGeom prst="rect">
            <a:avLst/>
          </a:prstGeom>
        </p:spPr>
      </p:pic>
      <p:sp>
        <p:nvSpPr>
          <p:cNvPr id="2" name="Google Shape;192;p32">
            <a:extLst>
              <a:ext uri="{FF2B5EF4-FFF2-40B4-BE49-F238E27FC236}">
                <a16:creationId xmlns:a16="http://schemas.microsoft.com/office/drawing/2014/main" id="{01A69AB1-1774-389E-B281-E87E40646206}"/>
              </a:ext>
            </a:extLst>
          </p:cNvPr>
          <p:cNvSpPr txBox="1"/>
          <p:nvPr/>
        </p:nvSpPr>
        <p:spPr>
          <a:xfrm>
            <a:off x="179012" y="2744739"/>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i="0" dirty="0">
                <a:solidFill>
                  <a:srgbClr val="000000"/>
                </a:solidFill>
                <a:effectLst/>
                <a:latin typeface="Arial" panose="020B0604020202020204" pitchFamily="34" charset="0"/>
                <a:cs typeface="Arial" panose="020B0604020202020204" pitchFamily="34" charset="0"/>
              </a:rPr>
              <a:t>A miopia é a condição de enxergar objetos próximos com nitidez e os distantes com imperfeição, como </a:t>
            </a:r>
            <a:r>
              <a:rPr lang="pt-BR" sz="1000" dirty="0">
                <a:solidFill>
                  <a:srgbClr val="000000"/>
                </a:solidFill>
                <a:latin typeface="Arial" panose="020B0604020202020204" pitchFamily="34" charset="0"/>
                <a:cs typeface="Arial" panose="020B0604020202020204" pitchFamily="34" charset="0"/>
              </a:rPr>
              <a:t>n</a:t>
            </a:r>
            <a:r>
              <a:rPr lang="pt-BR" sz="1000" b="0" i="0" dirty="0">
                <a:solidFill>
                  <a:srgbClr val="000000"/>
                </a:solidFill>
                <a:effectLst/>
                <a:latin typeface="Arial" panose="020B0604020202020204" pitchFamily="34" charset="0"/>
                <a:cs typeface="Arial" panose="020B0604020202020204" pitchFamily="34" charset="0"/>
              </a:rPr>
              <a:t>ão conseguir ler placas na rua. </a:t>
            </a:r>
            <a:r>
              <a:rPr lang="pt-BR" sz="1000" dirty="0">
                <a:solidFill>
                  <a:srgbClr val="000000"/>
                </a:solidFill>
                <a:latin typeface="Arial" panose="020B0604020202020204" pitchFamily="34" charset="0"/>
                <a:cs typeface="Arial" panose="020B0604020202020204" pitchFamily="34" charset="0"/>
              </a:rPr>
              <a:t>Este</a:t>
            </a:r>
            <a:r>
              <a:rPr lang="pt-BR" sz="1000" b="0" i="0" dirty="0">
                <a:solidFill>
                  <a:srgbClr val="000000"/>
                </a:solidFill>
                <a:effectLst/>
                <a:latin typeface="Arial" panose="020B0604020202020204" pitchFamily="34" charset="0"/>
                <a:cs typeface="Arial" panose="020B0604020202020204" pitchFamily="34" charset="0"/>
              </a:rPr>
              <a:t> problema acontece porque a imagem do olho se forma antes da retina e não sobre ela.</a:t>
            </a:r>
          </a:p>
          <a:p>
            <a:pPr algn="just">
              <a:lnSpc>
                <a:spcPct val="150000"/>
              </a:lnSpc>
            </a:pPr>
            <a:r>
              <a:rPr lang="pt-BR" sz="1000" dirty="0">
                <a:solidFill>
                  <a:srgbClr val="000000"/>
                </a:solidFill>
                <a:latin typeface="Arial" panose="020B0604020202020204" pitchFamily="34" charset="0"/>
                <a:cs typeface="Arial" panose="020B0604020202020204" pitchFamily="34" charset="0"/>
              </a:rPr>
              <a:t>	Já a </a:t>
            </a:r>
            <a:r>
              <a:rPr lang="pt-BR" sz="1000" b="0" i="0" dirty="0">
                <a:solidFill>
                  <a:srgbClr val="000000"/>
                </a:solidFill>
                <a:effectLst/>
                <a:latin typeface="Arial" panose="020B0604020202020204" pitchFamily="34" charset="0"/>
                <a:cs typeface="Arial" panose="020B0604020202020204" pitchFamily="34" charset="0"/>
              </a:rPr>
              <a:t>hipermetropia é conhecida popularmente como a dificuldade de enxergar imagens de perto, ou seja, é o oposto da miopia.</a:t>
            </a:r>
            <a:r>
              <a:rPr lang="pt-BR" sz="1000" dirty="0">
                <a:solidFill>
                  <a:srgbClr val="000000"/>
                </a:solidFill>
                <a:latin typeface="Arial" panose="020B0604020202020204" pitchFamily="34" charset="0"/>
                <a:cs typeface="Arial" panose="020B0604020202020204" pitchFamily="34" charset="0"/>
              </a:rPr>
              <a:t> Este </a:t>
            </a:r>
            <a:r>
              <a:rPr lang="pt-BR" sz="1000" b="0" i="0" dirty="0">
                <a:solidFill>
                  <a:srgbClr val="000000"/>
                </a:solidFill>
                <a:effectLst/>
                <a:latin typeface="Arial" panose="020B0604020202020204" pitchFamily="34" charset="0"/>
                <a:cs typeface="Arial" panose="020B0604020202020204" pitchFamily="34" charset="0"/>
              </a:rPr>
              <a:t>problema ocorre porque a imagem do olho se forma depois da retina e não sobre ela.</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AB1E2037-015E-F480-A429-084A5D59588B}"/>
              </a:ext>
            </a:extLst>
          </p:cNvPr>
          <p:cNvSpPr txBox="1"/>
          <p:nvPr/>
        </p:nvSpPr>
        <p:spPr>
          <a:xfrm>
            <a:off x="153345" y="481506"/>
            <a:ext cx="3635022" cy="276999"/>
          </a:xfrm>
          <a:prstGeom prst="rect">
            <a:avLst/>
          </a:prstGeom>
          <a:noFill/>
        </p:spPr>
        <p:txBody>
          <a:bodyPr wrap="square" rtlCol="0">
            <a:spAutoFit/>
          </a:bodyPr>
          <a:lstStyle/>
          <a:p>
            <a:pPr algn="ctr"/>
            <a:r>
              <a:rPr lang="pt-BR" sz="1200" b="1" i="0" dirty="0">
                <a:solidFill>
                  <a:srgbClr val="000000"/>
                </a:solidFill>
                <a:effectLst/>
                <a:latin typeface="Arial" panose="020B0604020202020204" pitchFamily="34" charset="0"/>
                <a:cs typeface="Arial" panose="020B0604020202020204" pitchFamily="34" charset="0"/>
              </a:rPr>
              <a:t>Por que temos miopia e hipermetropia?</a:t>
            </a:r>
          </a:p>
        </p:txBody>
      </p:sp>
      <p:sp>
        <p:nvSpPr>
          <p:cNvPr id="7" name="CaixaDeTexto 6">
            <a:extLst>
              <a:ext uri="{FF2B5EF4-FFF2-40B4-BE49-F238E27FC236}">
                <a16:creationId xmlns:a16="http://schemas.microsoft.com/office/drawing/2014/main" id="{C65C6E1F-C68C-C9F1-126D-7421030488DF}"/>
              </a:ext>
            </a:extLst>
          </p:cNvPr>
          <p:cNvSpPr txBox="1"/>
          <p:nvPr/>
        </p:nvSpPr>
        <p:spPr>
          <a:xfrm>
            <a:off x="-1" y="25836"/>
            <a:ext cx="3959225" cy="307777"/>
          </a:xfrm>
          <a:prstGeom prst="rect">
            <a:avLst/>
          </a:prstGeom>
          <a:noFill/>
        </p:spPr>
        <p:txBody>
          <a:bodyPr wrap="square" rtlCol="0">
            <a:spAutoFit/>
          </a:bodyPr>
          <a:lstStyle/>
          <a:p>
            <a:pPr algn="ctr"/>
            <a:r>
              <a:rPr lang="pt-BR" sz="1400" b="1" dirty="0" err="1">
                <a:solidFill>
                  <a:schemeClr val="bg1"/>
                </a:solidFill>
                <a:latin typeface="Arial" panose="020B0604020202020204" pitchFamily="34" charset="0"/>
                <a:cs typeface="Arial" panose="020B0604020202020204" pitchFamily="34" charset="0"/>
              </a:rPr>
              <a:t>Òptica</a:t>
            </a:r>
            <a:endParaRPr lang="pt-BR"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3571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4070C"/>
        </a:solidFill>
        <a:effectLst/>
      </p:bgPr>
    </p:bg>
    <p:spTree>
      <p:nvGrpSpPr>
        <p:cNvPr id="1" name=""/>
        <p:cNvGrpSpPr/>
        <p:nvPr/>
      </p:nvGrpSpPr>
      <p:grpSpPr>
        <a:xfrm>
          <a:off x="0" y="0"/>
          <a:ext cx="0" cy="0"/>
          <a:chOff x="0" y="0"/>
          <a:chExt cx="0" cy="0"/>
        </a:xfrm>
      </p:grpSpPr>
      <p:pic>
        <p:nvPicPr>
          <p:cNvPr id="4" name="Imagem 3" descr="Diagrama&#10;&#10;O conteúdo gerado por IA pode estar incorreto.">
            <a:extLst>
              <a:ext uri="{FF2B5EF4-FFF2-40B4-BE49-F238E27FC236}">
                <a16:creationId xmlns:a16="http://schemas.microsoft.com/office/drawing/2014/main" id="{FF049080-414E-6F12-E673-EAC4429D6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112"/>
            <a:ext cx="3959225" cy="3959225"/>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1" y="638502"/>
            <a:ext cx="3959225" cy="523220"/>
          </a:xfrm>
          <a:prstGeom prst="rect">
            <a:avLst/>
          </a:prstGeom>
          <a:noFill/>
        </p:spPr>
        <p:txBody>
          <a:bodyPr wrap="square" rtlCol="0">
            <a:spAutoFit/>
          </a:bodyPr>
          <a:lstStyle/>
          <a:p>
            <a:pPr algn="ctr"/>
            <a:r>
              <a:rPr lang="pt-BR" sz="2800" dirty="0">
                <a:solidFill>
                  <a:schemeClr val="bg1"/>
                </a:solidFill>
                <a:latin typeface="Arial" panose="020B0604020202020204" pitchFamily="34" charset="0"/>
                <a:cs typeface="Arial" panose="020B0604020202020204" pitchFamily="34" charset="0"/>
              </a:rPr>
              <a:t>Termodinâmica</a:t>
            </a:r>
          </a:p>
        </p:txBody>
      </p:sp>
    </p:spTree>
    <p:extLst>
      <p:ext uri="{BB962C8B-B14F-4D97-AF65-F5344CB8AC3E}">
        <p14:creationId xmlns:p14="http://schemas.microsoft.com/office/powerpoint/2010/main" val="40880622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4c4043f010_0_0"/>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g14c4043f010_0_0"/>
          <p:cNvSpPr txBox="1"/>
          <p:nvPr/>
        </p:nvSpPr>
        <p:spPr>
          <a:xfrm>
            <a:off x="179612" y="401001"/>
            <a:ext cx="36000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O que foi o experimento de </a:t>
            </a:r>
            <a:endParaRPr sz="1200" b="1" dirty="0">
              <a:latin typeface="Arial" panose="020B0604020202020204" pitchFamily="34" charset="0"/>
              <a:cs typeface="Arial" panose="020B0604020202020204" pitchFamily="34" charset="0"/>
            </a:endParaRPr>
          </a:p>
          <a:p>
            <a:pPr marL="0" marR="0" lvl="0" indent="0" algn="ctr" rtl="0">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conservação de energia de James Joule?</a:t>
            </a:r>
            <a:endParaRPr sz="10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pic>
        <p:nvPicPr>
          <p:cNvPr id="93" name="Google Shape;93;g14c4043f010_0_0"/>
          <p:cNvPicPr preferRelativeResize="0"/>
          <p:nvPr/>
        </p:nvPicPr>
        <p:blipFill rotWithShape="1">
          <a:blip r:embed="rId3">
            <a:alphaModFix/>
          </a:blip>
          <a:srcRect r="7969"/>
          <a:stretch/>
        </p:blipFill>
        <p:spPr>
          <a:xfrm>
            <a:off x="994099" y="970562"/>
            <a:ext cx="1971025" cy="1756950"/>
          </a:xfrm>
          <a:prstGeom prst="rect">
            <a:avLst/>
          </a:prstGeom>
          <a:noFill/>
          <a:ln>
            <a:noFill/>
          </a:ln>
        </p:spPr>
      </p:pic>
      <p:sp>
        <p:nvSpPr>
          <p:cNvPr id="2" name="CaixaDeTexto 5">
            <a:extLst>
              <a:ext uri="{FF2B5EF4-FFF2-40B4-BE49-F238E27FC236}">
                <a16:creationId xmlns:a16="http://schemas.microsoft.com/office/drawing/2014/main" id="{2E736C81-704A-0AF4-3FDF-C28ACADC9D0D}"/>
              </a:ext>
            </a:extLst>
          </p:cNvPr>
          <p:cNvSpPr txBox="1"/>
          <p:nvPr/>
        </p:nvSpPr>
        <p:spPr>
          <a:xfrm>
            <a:off x="183105" y="2727512"/>
            <a:ext cx="3596507" cy="23721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rtl="0">
              <a:lnSpc>
                <a:spcPct val="150000"/>
              </a:lnSpc>
              <a:spcBef>
                <a:spcPts val="0"/>
              </a:spcBef>
              <a:spcAft>
                <a:spcPts val="0"/>
              </a:spcAft>
              <a:buNone/>
            </a:pPr>
            <a:r>
              <a:rPr lang="pt-BR" sz="1000" dirty="0">
                <a:solidFill>
                  <a:srgbClr val="212529"/>
                </a:solidFill>
                <a:latin typeface="Arial" panose="020B0604020202020204" pitchFamily="34" charset="0"/>
                <a:cs typeface="Arial" panose="020B0604020202020204" pitchFamily="34" charset="0"/>
              </a:rPr>
              <a:t>	O experimento consistia em duas massas presas por um fio passando por uma roldana. Conforme as massas desciam, as pás giravam, fazendo com que as moléculas de água ficassem mais agitadas, aumentando a sua energia cinética. Quando o movimento das massas cessava, as moléculas de água atingiam o repouso e era percebido um aumento da sua temperatura, indicando que a sua energia interna havia aumentado. Tal experimento levou Joule à conclusão de que o trabalho realizado pela força da gravidade é convertido em aumento da energia interna.</a:t>
            </a:r>
            <a:endParaRPr lang="pt-BR" sz="1000" i="0" u="none" strike="noStrike" cap="none" dirty="0">
              <a:solidFill>
                <a:srgbClr val="000000"/>
              </a:solidFill>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7CE68021-7F14-4B23-64C9-E51248E943C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Termodinâmica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152400" y="399600"/>
            <a:ext cx="3600000" cy="3108543"/>
          </a:xfrm>
          <a:prstGeom prst="rect">
            <a:avLst/>
          </a:prstGeom>
        </p:spPr>
        <p:txBody>
          <a:bodyPr wrap="square">
            <a:spAutoFit/>
          </a:bodyPr>
          <a:lstStyle/>
          <a:p>
            <a:pPr lvl="0"/>
            <a:endParaRPr lang="pt-BR" dirty="0"/>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endParaRPr lang="pt-BR" sz="1200" dirty="0">
              <a:latin typeface="Arial" pitchFamily="34" charset="0"/>
              <a:cs typeface="Arial" pitchFamily="34" charset="0"/>
            </a:endParaRPr>
          </a:p>
          <a:p>
            <a:pPr lvl="0"/>
            <a:r>
              <a:rPr lang="pt-BR" sz="1000" dirty="0">
                <a:latin typeface="Arial" pitchFamily="34" charset="0"/>
                <a:cs typeface="Arial" pitchFamily="34" charset="0"/>
              </a:rPr>
              <a:t>	</a:t>
            </a:r>
          </a:p>
        </p:txBody>
      </p:sp>
      <p:sp>
        <p:nvSpPr>
          <p:cNvPr id="8194" name="AutoShape 2" descr="Funcionamento do Motor de Combustão Interna - Mundo Educaçã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8196" name="AutoShape 4" descr="Funcionamento do Motor de Combustão Interna - Mundo Educaçã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8198" name="Picture 6" descr="https://static.mundoeducacao.uol.com.br/mundoeducacao/conteudo/motor-a-explosao-de-quatro-tempos.jpg"/>
          <p:cNvPicPr>
            <a:picLocks noChangeAspect="1" noChangeArrowheads="1"/>
          </p:cNvPicPr>
          <p:nvPr/>
        </p:nvPicPr>
        <p:blipFill>
          <a:blip r:embed="rId2" cstate="print"/>
          <a:srcRect/>
          <a:stretch>
            <a:fillRect/>
          </a:stretch>
        </p:blipFill>
        <p:spPr bwMode="auto">
          <a:xfrm>
            <a:off x="597627" y="860999"/>
            <a:ext cx="2709546" cy="1921086"/>
          </a:xfrm>
          <a:prstGeom prst="rect">
            <a:avLst/>
          </a:prstGeom>
          <a:noFill/>
        </p:spPr>
      </p:pic>
      <p:sp>
        <p:nvSpPr>
          <p:cNvPr id="6" name="Google Shape;192;p32">
            <a:extLst>
              <a:ext uri="{FF2B5EF4-FFF2-40B4-BE49-F238E27FC236}">
                <a16:creationId xmlns:a16="http://schemas.microsoft.com/office/drawing/2014/main" id="{D0A44247-9E31-1031-ECA5-E4CF90777B0D}"/>
              </a:ext>
            </a:extLst>
          </p:cNvPr>
          <p:cNvSpPr txBox="1"/>
          <p:nvPr/>
        </p:nvSpPr>
        <p:spPr>
          <a:xfrm>
            <a:off x="179012" y="3016792"/>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lvl="0" algn="just">
              <a:lnSpc>
                <a:spcPct val="150000"/>
              </a:lnSpc>
            </a:pPr>
            <a:r>
              <a:rPr lang="pt-BR" sz="1000" dirty="0">
                <a:latin typeface="Arial" pitchFamily="34" charset="0"/>
                <a:cs typeface="Arial" pitchFamily="34" charset="0"/>
              </a:rPr>
              <a:t>	O motor a gasolina é uma máquina térmica e seu funcionamento ocorre a altas temperaturas atingidas pela conversão da energia química do combustível em trabalho mecânico que movimenta o motor. Esse motor também pode ser chamado de motor de combustão interna, inicialmente ele foi criado por </a:t>
            </a:r>
            <a:r>
              <a:rPr lang="pt-BR" sz="1000" dirty="0" err="1">
                <a:latin typeface="Arial" pitchFamily="34" charset="0"/>
                <a:cs typeface="Arial" pitchFamily="34" charset="0"/>
              </a:rPr>
              <a:t>Nikolaus</a:t>
            </a:r>
            <a:r>
              <a:rPr lang="pt-BR" sz="1000" dirty="0">
                <a:latin typeface="Arial" pitchFamily="34" charset="0"/>
                <a:cs typeface="Arial" pitchFamily="34" charset="0"/>
              </a:rPr>
              <a:t> Otto em 1876 e hoje em dia ele funciona em quatro etapas: tempo de admissão, tempo de compressão, tempo de ignição e tempo de exaustão.</a:t>
            </a:r>
          </a:p>
        </p:txBody>
      </p:sp>
      <p:sp>
        <p:nvSpPr>
          <p:cNvPr id="7" name="CaixaDeTexto 6">
            <a:extLst>
              <a:ext uri="{FF2B5EF4-FFF2-40B4-BE49-F238E27FC236}">
                <a16:creationId xmlns:a16="http://schemas.microsoft.com/office/drawing/2014/main" id="{A60CA1CC-88C7-5F79-4C96-C0BF92510FD4}"/>
              </a:ext>
            </a:extLst>
          </p:cNvPr>
          <p:cNvSpPr txBox="1"/>
          <p:nvPr/>
        </p:nvSpPr>
        <p:spPr>
          <a:xfrm>
            <a:off x="171803" y="449257"/>
            <a:ext cx="3635022"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pt-BR" sz="1200" b="1" dirty="0">
                <a:latin typeface="Arial" pitchFamily="34" charset="0"/>
                <a:cs typeface="Arial" pitchFamily="34" charset="0"/>
              </a:rPr>
              <a:t>Como funciona um motor a gasolina?</a:t>
            </a:r>
          </a:p>
        </p:txBody>
      </p:sp>
      <p:sp>
        <p:nvSpPr>
          <p:cNvPr id="2" name="CaixaDeTexto 1">
            <a:extLst>
              <a:ext uri="{FF2B5EF4-FFF2-40B4-BE49-F238E27FC236}">
                <a16:creationId xmlns:a16="http://schemas.microsoft.com/office/drawing/2014/main" id="{AC49E9D1-B57E-0B43-59CD-F58759046FE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Termodinâmica</a:t>
            </a:r>
          </a:p>
        </p:txBody>
      </p:sp>
    </p:spTree>
    <p:extLst>
      <p:ext uri="{BB962C8B-B14F-4D97-AF65-F5344CB8AC3E}">
        <p14:creationId xmlns:p14="http://schemas.microsoft.com/office/powerpoint/2010/main" val="29738199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163286" y="382430"/>
            <a:ext cx="3614057" cy="2787623"/>
          </a:xfrm>
          <a:prstGeom prst="rect">
            <a:avLst/>
          </a:prstGeom>
        </p:spPr>
        <p:txBody>
          <a:bodyPr wrap="square">
            <a:spAutoFit/>
          </a:bodyPr>
          <a:lstStyle/>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just">
              <a:lnSpc>
                <a:spcPct val="150000"/>
              </a:lnSpc>
              <a:buClr>
                <a:srgbClr val="000000"/>
              </a:buClr>
              <a:buSzPts val="1200"/>
            </a:pPr>
            <a:r>
              <a:rPr lang="pt-BR" sz="1000" dirty="0">
                <a:latin typeface="Arial" pitchFamily="34" charset="0"/>
                <a:cs typeface="Arial" pitchFamily="34" charset="0"/>
              </a:rPr>
              <a:t>	</a:t>
            </a:r>
          </a:p>
        </p:txBody>
      </p:sp>
      <p:pic>
        <p:nvPicPr>
          <p:cNvPr id="5" name="Imagem 4" descr="maquina_termica1.jpg"/>
          <p:cNvPicPr>
            <a:picLocks noChangeAspect="1"/>
          </p:cNvPicPr>
          <p:nvPr/>
        </p:nvPicPr>
        <p:blipFill>
          <a:blip r:embed="rId2" cstate="print"/>
          <a:stretch>
            <a:fillRect/>
          </a:stretch>
        </p:blipFill>
        <p:spPr>
          <a:xfrm>
            <a:off x="1137739" y="1032999"/>
            <a:ext cx="1683746" cy="2227136"/>
          </a:xfrm>
          <a:prstGeom prst="rect">
            <a:avLst/>
          </a:prstGeom>
        </p:spPr>
      </p:pic>
      <p:sp>
        <p:nvSpPr>
          <p:cNvPr id="2" name="Google Shape;192;p32">
            <a:extLst>
              <a:ext uri="{FF2B5EF4-FFF2-40B4-BE49-F238E27FC236}">
                <a16:creationId xmlns:a16="http://schemas.microsoft.com/office/drawing/2014/main" id="{36621F94-D77B-3679-DC28-17E0A28A1D4D}"/>
              </a:ext>
            </a:extLst>
          </p:cNvPr>
          <p:cNvSpPr txBox="1"/>
          <p:nvPr/>
        </p:nvSpPr>
        <p:spPr>
          <a:xfrm>
            <a:off x="187225" y="3280048"/>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dirty="0">
                <a:latin typeface="Arial" pitchFamily="34" charset="0"/>
                <a:cs typeface="Arial" pitchFamily="34" charset="0"/>
              </a:rPr>
              <a:t>Máquinas térmicas são dispositivos capazes de transformar energia térmica em trabalho mecânico. Elas necessitam de uma fonte de calor e de uma substância de trabalho capaz de ter o seu volume modificado e, consequentemente, movimentar algum mecanismo, como válvulas ou pistões. Os motores de combustão interna, como aqueles que movem os automóveis atuais, são exemplos de máquinas térmicas.</a:t>
            </a:r>
            <a:endParaRPr lang="pt-BR" altLang="ko-KR" sz="1000" dirty="0">
              <a:latin typeface="Arial" panose="020B0604020202020204" pitchFamily="34" charset="0"/>
              <a:cs typeface="Arial" pitchFamily="34" charset="0"/>
            </a:endParaRPr>
          </a:p>
        </p:txBody>
      </p:sp>
      <p:sp>
        <p:nvSpPr>
          <p:cNvPr id="6" name="CaixaDeTexto 6">
            <a:extLst>
              <a:ext uri="{FF2B5EF4-FFF2-40B4-BE49-F238E27FC236}">
                <a16:creationId xmlns:a16="http://schemas.microsoft.com/office/drawing/2014/main" id="{183BE74F-8BC7-76AD-97B5-7DD2FFDF1C0F}"/>
              </a:ext>
            </a:extLst>
          </p:cNvPr>
          <p:cNvSpPr txBox="1"/>
          <p:nvPr/>
        </p:nvSpPr>
        <p:spPr>
          <a:xfrm>
            <a:off x="152803" y="457102"/>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200"/>
            </a:pPr>
            <a:r>
              <a:rPr lang="pt-BR" sz="1200" b="1" dirty="0">
                <a:latin typeface="Arial" pitchFamily="34" charset="0"/>
                <a:cs typeface="Arial" pitchFamily="34" charset="0"/>
              </a:rPr>
              <a:t>O que são </a:t>
            </a:r>
            <a:r>
              <a:rPr lang="pt-BR" sz="1200" b="1">
                <a:latin typeface="Arial" pitchFamily="34" charset="0"/>
                <a:cs typeface="Arial" pitchFamily="34" charset="0"/>
              </a:rPr>
              <a:t>máquinas térmicas </a:t>
            </a:r>
            <a:r>
              <a:rPr lang="pt-BR" sz="1200" b="1" dirty="0">
                <a:latin typeface="Arial" pitchFamily="34" charset="0"/>
                <a:cs typeface="Arial" pitchFamily="34" charset="0"/>
              </a:rPr>
              <a:t>e onde encontramos?</a:t>
            </a:r>
          </a:p>
        </p:txBody>
      </p:sp>
      <p:sp>
        <p:nvSpPr>
          <p:cNvPr id="7" name="CaixaDeTexto 6">
            <a:extLst>
              <a:ext uri="{FF2B5EF4-FFF2-40B4-BE49-F238E27FC236}">
                <a16:creationId xmlns:a16="http://schemas.microsoft.com/office/drawing/2014/main" id="{3F0501BD-CBA2-E631-AA68-AB9F054CC814}"/>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Termodinâmica</a:t>
            </a:r>
          </a:p>
        </p:txBody>
      </p:sp>
    </p:spTree>
    <p:extLst>
      <p:ext uri="{BB962C8B-B14F-4D97-AF65-F5344CB8AC3E}">
        <p14:creationId xmlns:p14="http://schemas.microsoft.com/office/powerpoint/2010/main" val="32625166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no interior, mesa, pequeno, computador&#10;&#10;O conteúdo gerado por IA pode estar incorreto.">
            <a:extLst>
              <a:ext uri="{FF2B5EF4-FFF2-40B4-BE49-F238E27FC236}">
                <a16:creationId xmlns:a16="http://schemas.microsoft.com/office/drawing/2014/main" id="{A05D94F2-2366-A1D1-D0E3-27A614B7BADF}"/>
              </a:ext>
            </a:extLst>
          </p:cNvPr>
          <p:cNvPicPr>
            <a:picLocks noChangeAspect="1"/>
          </p:cNvPicPr>
          <p:nvPr/>
        </p:nvPicPr>
        <p:blipFill>
          <a:blip r:embed="rId2">
            <a:extLst>
              <a:ext uri="{28A0092B-C50C-407E-A947-70E740481C1C}">
                <a14:useLocalDpi xmlns:a14="http://schemas.microsoft.com/office/drawing/2010/main" val="0"/>
              </a:ext>
            </a:extLst>
          </a:blip>
          <a:srcRect l="7392" r="23900"/>
          <a:stretch/>
        </p:blipFill>
        <p:spPr>
          <a:xfrm>
            <a:off x="-1" y="0"/>
            <a:ext cx="3959226" cy="5762379"/>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1" y="754885"/>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1710775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510624"/>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Como funcionam as tábuas de</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descongelar carne?</a:t>
            </a: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1028" name="Picture 4" descr="Tábua Para Descongelar Polishop - Fast Defrost - POLISHOP">
            <a:extLst>
              <a:ext uri="{FF2B5EF4-FFF2-40B4-BE49-F238E27FC236}">
                <a16:creationId xmlns:a16="http://schemas.microsoft.com/office/drawing/2014/main" id="{44C0A2BB-340D-6552-7ECC-AF830366C9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47" b="89876" l="7700" r="94900">
                        <a14:foregroundMark x1="15700" y1="31794" x2="15700" y2="31794"/>
                        <a14:foregroundMark x1="7700" y1="71226" x2="7700" y2="71226"/>
                        <a14:foregroundMark x1="91500" y1="69627" x2="91500" y2="69627"/>
                        <a14:foregroundMark x1="85800" y1="28597" x2="85800" y2="28597"/>
                        <a14:foregroundMark x1="94900" y1="70160" x2="94900" y2="70160"/>
                        <a14:foregroundMark x1="93800" y1="78330" x2="93800" y2="78330"/>
                        <a14:backgroundMark x1="25400" y1="23091" x2="25400" y2="23091"/>
                      </a14:backgroundRemoval>
                    </a14:imgEffect>
                  </a14:imgLayer>
                </a14:imgProps>
              </a:ext>
              <a:ext uri="{28A0092B-C50C-407E-A947-70E740481C1C}">
                <a14:useLocalDpi xmlns:a14="http://schemas.microsoft.com/office/drawing/2010/main" val="0"/>
              </a:ext>
            </a:extLst>
          </a:blip>
          <a:srcRect t="18193" b="16873"/>
          <a:stretch/>
        </p:blipFill>
        <p:spPr bwMode="auto">
          <a:xfrm>
            <a:off x="634496" y="975221"/>
            <a:ext cx="2690232" cy="983402"/>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668C5B48-BB1C-B861-04EF-A1D0396FA7D5}"/>
              </a:ext>
            </a:extLst>
          </p:cNvPr>
          <p:cNvSpPr txBox="1"/>
          <p:nvPr/>
        </p:nvSpPr>
        <p:spPr>
          <a:xfrm>
            <a:off x="179611" y="2088697"/>
            <a:ext cx="3596507" cy="2606611"/>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Para conservar alguns alimentos, como a carne, é comum congelar o objeto de consumo, entretanto para descongelar pode ser que leve muito tempo considerando um ambiente entre 20°C - 30°C. Para agilizar esse processo foram inventadas as tábuas de descongelamento, elas se baseiam na utilização do conceito de condução térmica, a tábua conduz muito bem o calor, por conta do seu formato e material (geralmente derivado do alumínio) e não entra em equilíbrio térmico com a carne, dessa forma o alimento descongela mais rápido do que somente deixar numa vasilha comum e esperar a interação com o ambiente.</a:t>
            </a:r>
            <a:endParaRPr lang="pt-BR" dirty="0"/>
          </a:p>
        </p:txBody>
      </p:sp>
      <p:sp>
        <p:nvSpPr>
          <p:cNvPr id="5" name="CaixaDeTexto 4">
            <a:extLst>
              <a:ext uri="{FF2B5EF4-FFF2-40B4-BE49-F238E27FC236}">
                <a16:creationId xmlns:a16="http://schemas.microsoft.com/office/drawing/2014/main" id="{AFCF6B0E-35EE-3650-2E43-4FEAD741A18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14295010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a:latin typeface="Arial"/>
              </a:rPr>
              <a:t>Devido suas características físicas, um conjunto de roldanas é capaz de distribuir a força resultante, que é gerada por uma massa qualquer, em pequenas parcelas, fazendo com que o esforço para sustentar essa massa seja dividido. Para cada roldana livre, é força é dividida pela metade. Elas são utilizadas em guindastes para elevar objetos, em aparelhos de academias, elevadores e entre outros muitos outros sistemas do cotidiano. </a:t>
            </a:r>
            <a:r>
              <a:rPr lang="pt-BR">
                <a:latin typeface="Arial"/>
                <a:ea typeface="Arial"/>
                <a:cs typeface="Arial"/>
              </a:rPr>
              <a:t>​</a:t>
            </a:r>
            <a:endParaRPr lang="pt-BR">
              <a:cs typeface="Calibri"/>
            </a:endParaRPr>
          </a:p>
        </p:txBody>
      </p:sp>
      <p:sp>
        <p:nvSpPr>
          <p:cNvPr id="4" name="Retângulo 3">
            <a:extLst>
              <a:ext uri="{FF2B5EF4-FFF2-40B4-BE49-F238E27FC236}">
                <a16:creationId xmlns:a16="http://schemas.microsoft.com/office/drawing/2014/main" id="{E82ADE9F-1A47-5217-2D5F-CF494D2500E9}"/>
              </a:ext>
            </a:extLst>
          </p:cNvPr>
          <p:cNvSpPr/>
          <p:nvPr/>
        </p:nvSpPr>
        <p:spPr>
          <a:xfrm>
            <a:off x="2164826" y="1609968"/>
            <a:ext cx="914718" cy="5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615E17F-5D28-42EA-6E4F-C403253051CF}"/>
              </a:ext>
            </a:extLst>
          </p:cNvPr>
          <p:cNvSpPr txBox="1"/>
          <p:nvPr/>
        </p:nvSpPr>
        <p:spPr>
          <a:xfrm>
            <a:off x="179612" y="419220"/>
            <a:ext cx="3600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rPr>
              <a:t>Por que nos dias frios forma-se um</a:t>
            </a:r>
          </a:p>
          <a:p>
            <a:pPr algn="ctr"/>
            <a:r>
              <a:rPr lang="pt-BR" sz="1200" b="1" dirty="0">
                <a:latin typeface="Arial"/>
              </a:rPr>
              <a:t>nevoeiro sobre os lagos e rios?</a:t>
            </a:r>
            <a:endParaRPr lang="pt-BR" dirty="0">
              <a:cs typeface="Calibri" panose="020F0502020204030204"/>
            </a:endParaRPr>
          </a:p>
        </p:txBody>
      </p:sp>
      <p:sp>
        <p:nvSpPr>
          <p:cNvPr id="9" name="CaixaDeTexto 8">
            <a:extLst>
              <a:ext uri="{FF2B5EF4-FFF2-40B4-BE49-F238E27FC236}">
                <a16:creationId xmlns:a16="http://schemas.microsoft.com/office/drawing/2014/main" id="{8388E93D-3F23-A4E2-563F-EE644EDD201F}"/>
              </a:ext>
            </a:extLst>
          </p:cNvPr>
          <p:cNvSpPr txBox="1"/>
          <p:nvPr/>
        </p:nvSpPr>
        <p:spPr>
          <a:xfrm>
            <a:off x="179612" y="2930004"/>
            <a:ext cx="3596507" cy="1679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00" dirty="0">
                <a:latin typeface="Arial"/>
                <a:cs typeface="Arial"/>
              </a:rPr>
              <a:t>	Um nevoeiro é formado a partir do resfriamento de vapor de água, portanto quando as temperaturas estão baixas, a umidade resultante da evaporação da agua dos lagos e rios se condensa, formando uma nevoa. Ela ocorre normalmente de madrugada, quando a temperatura do ar é mais fria, mas pode ocorrer a qualquer momento mesmo durante o dia. </a:t>
            </a:r>
          </a:p>
        </p:txBody>
      </p:sp>
      <p:pic>
        <p:nvPicPr>
          <p:cNvPr id="2" name="Imagem 6">
            <a:extLst>
              <a:ext uri="{FF2B5EF4-FFF2-40B4-BE49-F238E27FC236}">
                <a16:creationId xmlns:a16="http://schemas.microsoft.com/office/drawing/2014/main" id="{FA3B9F68-0F2B-56F6-22D7-1C816190C1F3}"/>
              </a:ext>
            </a:extLst>
          </p:cNvPr>
          <p:cNvPicPr>
            <a:picLocks noChangeAspect="1"/>
          </p:cNvPicPr>
          <p:nvPr/>
        </p:nvPicPr>
        <p:blipFill>
          <a:blip r:embed="rId2"/>
          <a:stretch>
            <a:fillRect/>
          </a:stretch>
        </p:blipFill>
        <p:spPr>
          <a:xfrm>
            <a:off x="619844" y="995834"/>
            <a:ext cx="2742402" cy="1833613"/>
          </a:xfrm>
          <a:prstGeom prst="rect">
            <a:avLst/>
          </a:prstGeom>
        </p:spPr>
      </p:pic>
      <p:sp>
        <p:nvSpPr>
          <p:cNvPr id="6" name="CaixaDeTexto 5">
            <a:extLst>
              <a:ext uri="{FF2B5EF4-FFF2-40B4-BE49-F238E27FC236}">
                <a16:creationId xmlns:a16="http://schemas.microsoft.com/office/drawing/2014/main" id="{61567AB4-6054-DEE3-61BD-9A2A7100309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15010604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a:latin typeface="Arial"/>
              </a:rPr>
              <a:t>Devido suas características físicas, um conjunto de roldanas é capaz de distribuir a força resultante, que é gerada por uma massa qualquer, em pequenas parcelas, fazendo com que o esforço para sustentar essa massa seja dividido. Para cada roldana livre, é força é dividida pela metade. Elas são utilizadas em guindastes para elevar objetos, em aparelhos de academias, elevadores e entre outros muitos outros sistemas do cotidiano. </a:t>
            </a:r>
            <a:r>
              <a:rPr lang="pt-BR">
                <a:latin typeface="Arial"/>
                <a:ea typeface="Arial"/>
                <a:cs typeface="Arial"/>
              </a:rPr>
              <a:t>​</a:t>
            </a:r>
            <a:endParaRPr lang="pt-BR">
              <a:cs typeface="Calibri"/>
            </a:endParaRPr>
          </a:p>
        </p:txBody>
      </p:sp>
      <p:sp>
        <p:nvSpPr>
          <p:cNvPr id="4" name="Retângulo 3">
            <a:extLst>
              <a:ext uri="{FF2B5EF4-FFF2-40B4-BE49-F238E27FC236}">
                <a16:creationId xmlns:a16="http://schemas.microsoft.com/office/drawing/2014/main" id="{E82ADE9F-1A47-5217-2D5F-CF494D2500E9}"/>
              </a:ext>
            </a:extLst>
          </p:cNvPr>
          <p:cNvSpPr/>
          <p:nvPr/>
        </p:nvSpPr>
        <p:spPr>
          <a:xfrm>
            <a:off x="2164826" y="1609968"/>
            <a:ext cx="914718" cy="5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615E17F-5D28-42EA-6E4F-C403253051CF}"/>
              </a:ext>
            </a:extLst>
          </p:cNvPr>
          <p:cNvSpPr txBox="1"/>
          <p:nvPr/>
        </p:nvSpPr>
        <p:spPr>
          <a:xfrm>
            <a:off x="179612" y="419220"/>
            <a:ext cx="3600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cs typeface="Arial"/>
              </a:rPr>
              <a:t>Como os agasalhos diminuem nossa sensação de frio?</a:t>
            </a:r>
          </a:p>
        </p:txBody>
      </p:sp>
      <p:sp>
        <p:nvSpPr>
          <p:cNvPr id="9" name="CaixaDeTexto 8">
            <a:extLst>
              <a:ext uri="{FF2B5EF4-FFF2-40B4-BE49-F238E27FC236}">
                <a16:creationId xmlns:a16="http://schemas.microsoft.com/office/drawing/2014/main" id="{8388E93D-3F23-A4E2-563F-EE644EDD201F}"/>
              </a:ext>
            </a:extLst>
          </p:cNvPr>
          <p:cNvSpPr txBox="1"/>
          <p:nvPr/>
        </p:nvSpPr>
        <p:spPr>
          <a:xfrm>
            <a:off x="179611" y="2844680"/>
            <a:ext cx="3599999" cy="1910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00" dirty="0">
                <a:latin typeface="Arial"/>
                <a:cs typeface="Arial"/>
              </a:rPr>
              <a:t>	Os agasalhos não aumentam a temperatura do nosso corpo, eles atuam simplesmente como um isolante térmico, diminuindo a troca de temperatura entre nosso corpo e o ambiente onde estamos. Isso acontece porque a sensação de frio que sentimos funciona como um aviso de que nosso corpo está liberando muito calor e devemos nos proteger para que a temperatura de nosso corpo não caia abaixo de 36°C.</a:t>
            </a:r>
          </a:p>
        </p:txBody>
      </p:sp>
      <p:pic>
        <p:nvPicPr>
          <p:cNvPr id="6" name="Imagem 6" descr="Estátua de homem na frente de uma porta&#10;&#10;Descrição gerada automaticamente">
            <a:extLst>
              <a:ext uri="{FF2B5EF4-FFF2-40B4-BE49-F238E27FC236}">
                <a16:creationId xmlns:a16="http://schemas.microsoft.com/office/drawing/2014/main" id="{FB37E7B1-F678-72D6-EB9B-B8BF39937D78}"/>
              </a:ext>
            </a:extLst>
          </p:cNvPr>
          <p:cNvPicPr>
            <a:picLocks noChangeAspect="1"/>
          </p:cNvPicPr>
          <p:nvPr/>
        </p:nvPicPr>
        <p:blipFill>
          <a:blip r:embed="rId2"/>
          <a:stretch>
            <a:fillRect/>
          </a:stretch>
        </p:blipFill>
        <p:spPr>
          <a:xfrm>
            <a:off x="1045990" y="980010"/>
            <a:ext cx="1784893" cy="1765545"/>
          </a:xfrm>
          <a:prstGeom prst="rect">
            <a:avLst/>
          </a:prstGeom>
        </p:spPr>
      </p:pic>
      <p:sp>
        <p:nvSpPr>
          <p:cNvPr id="2" name="CaixaDeTexto 1">
            <a:extLst>
              <a:ext uri="{FF2B5EF4-FFF2-40B4-BE49-F238E27FC236}">
                <a16:creationId xmlns:a16="http://schemas.microsoft.com/office/drawing/2014/main" id="{D792EA79-04D9-4323-2066-D6DAED71A9F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4824420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510624"/>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Por que o vidro e o espelho embaçam</a:t>
            </a:r>
          </a:p>
          <a:p>
            <a:pPr marL="0" marR="0" lvl="0" indent="0" algn="ctr" rtl="0">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durante o banho?</a:t>
            </a: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p>
        </p:txBody>
      </p:sp>
      <p:pic>
        <p:nvPicPr>
          <p:cNvPr id="2" name="Imagem 1">
            <a:extLst>
              <a:ext uri="{FF2B5EF4-FFF2-40B4-BE49-F238E27FC236}">
                <a16:creationId xmlns:a16="http://schemas.microsoft.com/office/drawing/2014/main" id="{02F9B444-6CB4-8D58-E801-DF0620B26E45}"/>
              </a:ext>
            </a:extLst>
          </p:cNvPr>
          <p:cNvPicPr>
            <a:picLocks noChangeAspect="1"/>
          </p:cNvPicPr>
          <p:nvPr/>
        </p:nvPicPr>
        <p:blipFill>
          <a:blip r:embed="rId2"/>
          <a:stretch>
            <a:fillRect/>
          </a:stretch>
        </p:blipFill>
        <p:spPr>
          <a:xfrm>
            <a:off x="728995" y="949480"/>
            <a:ext cx="2501234" cy="1666169"/>
          </a:xfrm>
          <a:prstGeom prst="rect">
            <a:avLst/>
          </a:prstGeom>
        </p:spPr>
      </p:pic>
      <p:sp>
        <p:nvSpPr>
          <p:cNvPr id="5" name="CaixaDeTexto 1">
            <a:extLst>
              <a:ext uri="{FF2B5EF4-FFF2-40B4-BE49-F238E27FC236}">
                <a16:creationId xmlns:a16="http://schemas.microsoft.com/office/drawing/2014/main" id="{296FD93E-81D3-954E-BF3C-660F2EF4E8D8}"/>
              </a:ext>
            </a:extLst>
          </p:cNvPr>
          <p:cNvSpPr txBox="1"/>
          <p:nvPr/>
        </p:nvSpPr>
        <p:spPr>
          <a:xfrm>
            <a:off x="183104" y="2664810"/>
            <a:ext cx="3596507" cy="21412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Durante um banho quente, a agua do chuveiro vai lentamente se tornando vapor, tal processo é conhecido como evaporação, no qual há a mudança do estado liquido para o gasoso. Quando o vapor entra em contato com o vidro ou o espelho, ele irá sofrer a condensação, processo no qual o vapor volta para o estado liquido, devido a estes matérias estarem a uma temperatura </a:t>
            </a:r>
            <a:r>
              <a:rPr lang="pt-BR" sz="1000">
                <a:latin typeface="Arial" panose="020B0604020202020204" pitchFamily="34" charset="0"/>
                <a:cs typeface="Arial" panose="020B0604020202020204" pitchFamily="34" charset="0"/>
              </a:rPr>
              <a:t>menor, </a:t>
            </a:r>
            <a:r>
              <a:rPr lang="pt-BR" sz="1000" dirty="0">
                <a:latin typeface="Arial" panose="020B0604020202020204" pitchFamily="34" charset="0"/>
                <a:cs typeface="Arial" panose="020B0604020202020204" pitchFamily="34" charset="0"/>
              </a:rPr>
              <a:t>assim fará com que gotículas de agua se formem, fazendo com que os vidros e espelhos fiquem embaçados. </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BB649EEF-57A7-F71B-601A-3851471F4D5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027460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6E4D-3370-82D1-801B-08C7279D4893}"/>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55B5D445-CB12-3A04-34AD-C56F334394E4}"/>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45B82E51-0CB8-3209-29E0-AF9E23837285}"/>
              </a:ext>
            </a:extLst>
          </p:cNvPr>
          <p:cNvSpPr txBox="1"/>
          <p:nvPr/>
        </p:nvSpPr>
        <p:spPr>
          <a:xfrm>
            <a:off x="179612" y="520380"/>
            <a:ext cx="3600000" cy="3757119"/>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cabos das panelas são feitos de madeira ou plástico?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 batata fica mais quente que os outros alimentos?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o lado do papel alumínio devemos usar para cozinhar alimentos?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en-US"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t>
            </a:r>
            <a:r>
              <a:rPr lang="en-US"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temperatura</a:t>
            </a:r>
            <a:r>
              <a:rPr lang="en-US"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corpos emitem luz quando submetidos a temperaturas elevadas?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uma garrafa térmica?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uma garrafa de cerveja estoura ao ficar muito tempo no congelador?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portas rangem mais no inverno?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convecção?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condução?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os líquidos borbulham ao ferver?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66768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461665"/>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a roupa no varal seca mais</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rápido quando há vento?</a:t>
            </a: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4" y="892990"/>
            <a:ext cx="3292013" cy="1767083"/>
          </a:xfrm>
          <a:prstGeom prst="rect">
            <a:avLst/>
          </a:prstGeom>
        </p:spPr>
      </p:pic>
      <p:sp>
        <p:nvSpPr>
          <p:cNvPr id="2" name="CaixaDeTexto 1">
            <a:extLst>
              <a:ext uri="{FF2B5EF4-FFF2-40B4-BE49-F238E27FC236}">
                <a16:creationId xmlns:a16="http://schemas.microsoft.com/office/drawing/2014/main" id="{0E5957B1-E153-EDAB-5DC4-66787B43C74E}"/>
              </a:ext>
            </a:extLst>
          </p:cNvPr>
          <p:cNvSpPr txBox="1"/>
          <p:nvPr/>
        </p:nvSpPr>
        <p:spPr>
          <a:xfrm>
            <a:off x="181356" y="2690397"/>
            <a:ext cx="3596507" cy="23721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Para que a roupa fique seca, é necessário retirar dela as moléculas de água. Os raios solares aumentam gradativamente a energia das moléculas, fazendo-as vibrarem mais rápido e portanto, se desprendendo da roupa e se unido à atmosfera na forma de gasosa.</a:t>
            </a:r>
          </a:p>
          <a:p>
            <a:pPr algn="just">
              <a:lnSpc>
                <a:spcPct val="150000"/>
              </a:lnSpc>
            </a:pP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a:t>
            </a:r>
            <a:r>
              <a:rPr lang="pt-BR" sz="1000" dirty="0">
                <a:solidFill>
                  <a:srgbClr val="000000"/>
                </a:solidFill>
                <a:latin typeface="Arial" panose="020B0604020202020204" pitchFamily="34" charset="0"/>
                <a:ea typeface="Arial"/>
                <a:cs typeface="Arial" panose="020B0604020202020204" pitchFamily="34" charset="0"/>
                <a:sym typeface="Arial"/>
              </a:rPr>
              <a:t>Já o vento, por sua vez, é capaz de ajudar a secar a roupa “empurrando” as moléculas de ar, que se chocam com as moléculas de água do tecido, fazendo com que elas consigam se desprender da roupa mais facilmente, agilizando portanto, o processo se secagem da roupa.</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B7BE5553-AB64-18D0-DBB5-9B24D86C57A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8495304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579873"/>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Como se formam os furacões?</a:t>
            </a: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4" y="801418"/>
            <a:ext cx="2904173" cy="1653146"/>
          </a:xfrm>
          <a:prstGeom prst="rect">
            <a:avLst/>
          </a:prstGeom>
        </p:spPr>
      </p:pic>
      <p:sp>
        <p:nvSpPr>
          <p:cNvPr id="2" name="CaixaDeTexto 1">
            <a:extLst>
              <a:ext uri="{FF2B5EF4-FFF2-40B4-BE49-F238E27FC236}">
                <a16:creationId xmlns:a16="http://schemas.microsoft.com/office/drawing/2014/main" id="{668DEEF1-0DF0-72BA-AE69-3CBAA81B43ED}"/>
              </a:ext>
            </a:extLst>
          </p:cNvPr>
          <p:cNvSpPr txBox="1"/>
          <p:nvPr/>
        </p:nvSpPr>
        <p:spPr>
          <a:xfrm>
            <a:off x="179611" y="2524660"/>
            <a:ext cx="3596507" cy="283378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Um furacão é um conjunto de massas de ar, que se formam sobre os oceanos possuindo diâmetros de centenas de quilômetros e atinge velocidades superiores a 105 km/h.</a:t>
            </a:r>
          </a:p>
          <a:p>
            <a:pPr algn="just">
              <a:lnSpc>
                <a:spcPct val="150000"/>
              </a:lnSpc>
            </a:pP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Eles se formam quando há um aquecimento das águas oceânicas, que por sua vez, faz com que as camadas de ar mais próximas do mar esquentem e subam. </a:t>
            </a:r>
            <a:r>
              <a:rPr lang="pt-BR" sz="1000" dirty="0">
                <a:solidFill>
                  <a:srgbClr val="000000"/>
                </a:solidFill>
                <a:latin typeface="Arial" panose="020B0604020202020204" pitchFamily="34" charset="0"/>
                <a:ea typeface="Arial"/>
                <a:cs typeface="Arial" panose="020B0604020202020204" pitchFamily="34" charset="0"/>
                <a:sym typeface="Arial"/>
              </a:rPr>
              <a:t>Para ocupar esse espaço, o ar frio desce e se esquenta, depois sobe novamente, em movimentos circulares. Já o vapor que sobe para a atmosfera, por sua vez, forma nuvens que, juntando com o calor dos oceanos, começa a ganhar velocidade, formando uma corrente de ar que se desloca em movimentos circulares, assim, dando origem aos furacões.</a:t>
            </a:r>
            <a:endParaRPr lang="pt-BR" sz="1000" b="0" i="0" u="none" strike="noStrike" cap="none" dirty="0">
              <a:solidFill>
                <a:srgbClr val="000000"/>
              </a:solidFill>
              <a:latin typeface="Arial"/>
              <a:ea typeface="Arial"/>
              <a:cs typeface="Arial"/>
              <a:sym typeface="Arial"/>
            </a:endParaRPr>
          </a:p>
        </p:txBody>
      </p:sp>
      <p:sp>
        <p:nvSpPr>
          <p:cNvPr id="5" name="CaixaDeTexto 4">
            <a:extLst>
              <a:ext uri="{FF2B5EF4-FFF2-40B4-BE49-F238E27FC236}">
                <a16:creationId xmlns:a16="http://schemas.microsoft.com/office/drawing/2014/main" id="{51B72616-F3DA-AC4E-6E65-737F6944976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779824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4c4043f010_0_9"/>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g14c4043f010_0_9"/>
          <p:cNvSpPr txBox="1"/>
          <p:nvPr/>
        </p:nvSpPr>
        <p:spPr>
          <a:xfrm>
            <a:off x="179612" y="401001"/>
            <a:ext cx="36000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Por que o vidro </a:t>
            </a:r>
            <a:r>
              <a:rPr lang="pt-BR" sz="1200" b="1" dirty="0" err="1">
                <a:latin typeface="Arial" panose="020B0604020202020204" pitchFamily="34" charset="0"/>
                <a:cs typeface="Arial" panose="020B0604020202020204" pitchFamily="34" charset="0"/>
              </a:rPr>
              <a:t>pyrex</a:t>
            </a:r>
            <a:r>
              <a:rPr lang="pt-BR" sz="1200" b="1" dirty="0">
                <a:latin typeface="Arial" panose="020B0604020202020204" pitchFamily="34" charset="0"/>
                <a:cs typeface="Arial" panose="020B0604020202020204" pitchFamily="34" charset="0"/>
              </a:rPr>
              <a:t> é melhor que o </a:t>
            </a:r>
            <a:endParaRPr sz="1200" b="1" dirty="0">
              <a:latin typeface="Arial" panose="020B0604020202020204" pitchFamily="34" charset="0"/>
              <a:cs typeface="Arial" panose="020B0604020202020204" pitchFamily="34" charset="0"/>
            </a:endParaRPr>
          </a:p>
          <a:p>
            <a:pPr marL="0" marR="0" lvl="0" indent="0" algn="ctr" rtl="0">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vidro comum?</a:t>
            </a:r>
            <a:endParaRPr sz="1000" i="0" u="none" strike="noStrike" cap="none" dirty="0">
              <a:solidFill>
                <a:srgbClr val="000000"/>
              </a:solidFill>
              <a:latin typeface="Arial" panose="020B0604020202020204" pitchFamily="34" charset="0"/>
              <a:cs typeface="Arial" panose="020B0604020202020204" pitchFamily="34" charset="0"/>
            </a:endParaRPr>
          </a:p>
        </p:txBody>
      </p:sp>
      <p:pic>
        <p:nvPicPr>
          <p:cNvPr id="100" name="Google Shape;100;g14c4043f010_0_9"/>
          <p:cNvPicPr preferRelativeResize="0"/>
          <p:nvPr/>
        </p:nvPicPr>
        <p:blipFill>
          <a:blip r:embed="rId3">
            <a:alphaModFix/>
          </a:blip>
          <a:srcRect t="18224" b="16289"/>
          <a:stretch/>
        </p:blipFill>
        <p:spPr>
          <a:xfrm>
            <a:off x="668177" y="979878"/>
            <a:ext cx="2619375" cy="1141506"/>
          </a:xfrm>
          <a:prstGeom prst="rect">
            <a:avLst/>
          </a:prstGeom>
          <a:noFill/>
          <a:ln>
            <a:noFill/>
          </a:ln>
        </p:spPr>
      </p:pic>
      <p:sp>
        <p:nvSpPr>
          <p:cNvPr id="2" name="CaixaDeTexto 5">
            <a:extLst>
              <a:ext uri="{FF2B5EF4-FFF2-40B4-BE49-F238E27FC236}">
                <a16:creationId xmlns:a16="http://schemas.microsoft.com/office/drawing/2014/main" id="{C2192C7C-3512-7A1C-E0CA-CBCD03634D3F}"/>
              </a:ext>
            </a:extLst>
          </p:cNvPr>
          <p:cNvSpPr txBox="1"/>
          <p:nvPr/>
        </p:nvSpPr>
        <p:spPr>
          <a:xfrm>
            <a:off x="179610" y="2238637"/>
            <a:ext cx="3596507" cy="23721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indent="391160" algn="just">
              <a:lnSpc>
                <a:spcPct val="150000"/>
              </a:lnSpc>
            </a:pPr>
            <a:r>
              <a:rPr lang="pt-BR" sz="1000" dirty="0">
                <a:solidFill>
                  <a:schemeClr val="dk1"/>
                </a:solidFill>
                <a:latin typeface="Arial" panose="020B0604020202020204" pitchFamily="34" charset="0"/>
                <a:cs typeface="Arial" panose="020B0604020202020204" pitchFamily="34" charset="0"/>
              </a:rPr>
              <a:t>Quando submetidos a uma variação de temperatura, a maior parte dos materiais sofre uma dilatação, ou seja, seu tamanho aumenta. Esse aumento é proporcional ao quanto a temperatura variou e ao coeficiente de dilatação do material. Assim, quanto maior o coeficiente, maior será a dilatação. Quando comparados, observa-se que o coeficiente de dilatação do vidro </a:t>
            </a:r>
            <a:r>
              <a:rPr lang="pt-BR" sz="1000" dirty="0" err="1">
                <a:solidFill>
                  <a:schemeClr val="dk1"/>
                </a:solidFill>
                <a:latin typeface="Arial" panose="020B0604020202020204" pitchFamily="34" charset="0"/>
                <a:cs typeface="Arial" panose="020B0604020202020204" pitchFamily="34" charset="0"/>
              </a:rPr>
              <a:t>pyrex</a:t>
            </a:r>
            <a:r>
              <a:rPr lang="pt-BR" sz="1000" dirty="0">
                <a:solidFill>
                  <a:schemeClr val="dk1"/>
                </a:solidFill>
                <a:latin typeface="Arial" panose="020B0604020202020204" pitchFamily="34" charset="0"/>
                <a:cs typeface="Arial" panose="020B0604020202020204" pitchFamily="34" charset="0"/>
              </a:rPr>
              <a:t> é cerca de 30% menor que o do vidro comum, assim o </a:t>
            </a:r>
            <a:r>
              <a:rPr lang="pt-BR" sz="1000" dirty="0" err="1">
                <a:solidFill>
                  <a:schemeClr val="dk1"/>
                </a:solidFill>
                <a:latin typeface="Arial" panose="020B0604020202020204" pitchFamily="34" charset="0"/>
                <a:cs typeface="Arial" panose="020B0604020202020204" pitchFamily="34" charset="0"/>
              </a:rPr>
              <a:t>pyrex</a:t>
            </a:r>
            <a:r>
              <a:rPr lang="pt-BR" sz="1000" dirty="0">
                <a:solidFill>
                  <a:schemeClr val="dk1"/>
                </a:solidFill>
                <a:latin typeface="Arial" panose="020B0604020202020204" pitchFamily="34" charset="0"/>
                <a:cs typeface="Arial" panose="020B0604020202020204" pitchFamily="34" charset="0"/>
              </a:rPr>
              <a:t> suporta melhor variações de temperatura sem dilatar o suficiente para quebrar.</a:t>
            </a:r>
            <a:endParaRPr lang="pt-BR" sz="1000" spc="-20" dirty="0">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A6E9CC15-1CC4-87C9-51BB-C45E11EB070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p:nvPr/>
        </p:nvSpPr>
        <p:spPr>
          <a:xfrm>
            <a:off x="179697" y="382811"/>
            <a:ext cx="3600600" cy="51975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73;p30"/>
          <p:cNvSpPr txBox="1"/>
          <p:nvPr/>
        </p:nvSpPr>
        <p:spPr>
          <a:xfrm>
            <a:off x="178928" y="404325"/>
            <a:ext cx="3600600" cy="554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Por que os cabos das panelas são feitos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de madeira ou plástico?</a:t>
            </a:r>
            <a:endParaRPr kumimoji="0" sz="1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74" name="Google Shape;174;p30"/>
          <p:cNvPicPr preferRelativeResize="0"/>
          <p:nvPr/>
        </p:nvPicPr>
        <p:blipFill>
          <a:blip r:embed="rId3">
            <a:alphaModFix/>
          </a:blip>
          <a:stretch>
            <a:fillRect/>
          </a:stretch>
        </p:blipFill>
        <p:spPr>
          <a:xfrm>
            <a:off x="687427" y="1096925"/>
            <a:ext cx="2583601" cy="1263100"/>
          </a:xfrm>
          <a:prstGeom prst="rect">
            <a:avLst/>
          </a:prstGeom>
          <a:noFill/>
          <a:ln w="12700" cap="flat" cmpd="sng">
            <a:solidFill>
              <a:schemeClr val="lt1"/>
            </a:solidFill>
            <a:prstDash val="solid"/>
            <a:miter lim="8000"/>
            <a:headEnd type="none" w="sm" len="sm"/>
            <a:tailEnd type="none" w="sm" len="sm"/>
          </a:ln>
        </p:spPr>
      </p:pic>
      <p:sp>
        <p:nvSpPr>
          <p:cNvPr id="175" name="Google Shape;175;p30"/>
          <p:cNvSpPr txBox="1"/>
          <p:nvPr/>
        </p:nvSpPr>
        <p:spPr>
          <a:xfrm>
            <a:off x="178927" y="2498525"/>
            <a:ext cx="3600599" cy="156963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447675" algn="l"/>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	Eles são feitos de plástico ou madeira pois esses materiais são ruins em conduzir calor, evitando que a temperatura do interior da panela seja conduzida de forma eficiente para o cabo e com isso, não  queimemos a mão. Já o resto da panela, geralmente é feito de metal (material que conduz bem o calor), para que aqueçam facilmente.</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CaixaDeTexto 1">
            <a:extLst>
              <a:ext uri="{FF2B5EF4-FFF2-40B4-BE49-F238E27FC236}">
                <a16:creationId xmlns:a16="http://schemas.microsoft.com/office/drawing/2014/main" id="{ADD0C3A3-3EAA-EC61-A620-D15A7B99339C}"/>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Termologia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p:txBody>
      </p:sp>
      <p:pic>
        <p:nvPicPr>
          <p:cNvPr id="4" name="Imagem 3" descr="Tigela com comida dentro&#10;&#10;Descrição gerada automaticamente">
            <a:extLst>
              <a:ext uri="{FF2B5EF4-FFF2-40B4-BE49-F238E27FC236}">
                <a16:creationId xmlns:a16="http://schemas.microsoft.com/office/drawing/2014/main" id="{3990A624-078A-AF47-FBE6-48D90C2D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539" y="1071883"/>
            <a:ext cx="2606145" cy="1303073"/>
          </a:xfrm>
          <a:prstGeom prst="rect">
            <a:avLst/>
          </a:prstGeom>
        </p:spPr>
      </p:pic>
      <p:sp>
        <p:nvSpPr>
          <p:cNvPr id="2" name="Google Shape;192;p32">
            <a:extLst>
              <a:ext uri="{FF2B5EF4-FFF2-40B4-BE49-F238E27FC236}">
                <a16:creationId xmlns:a16="http://schemas.microsoft.com/office/drawing/2014/main" id="{A95BAAD3-E164-A08A-79C8-C0FAD924AD7C}"/>
              </a:ext>
            </a:extLst>
          </p:cNvPr>
          <p:cNvSpPr txBox="1"/>
          <p:nvPr/>
        </p:nvSpPr>
        <p:spPr>
          <a:xfrm>
            <a:off x="196522" y="2407710"/>
            <a:ext cx="3600600" cy="249296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Note que, s</a:t>
            </a:r>
            <a:r>
              <a:rPr lang="pt-BR" sz="1000" b="0" i="0" dirty="0">
                <a:solidFill>
                  <a:schemeClr val="tx1"/>
                </a:solidFill>
                <a:effectLst/>
                <a:latin typeface="Arial" panose="020B0604020202020204" pitchFamily="34" charset="0"/>
                <a:cs typeface="Arial" panose="020B0604020202020204" pitchFamily="34" charset="0"/>
              </a:rPr>
              <a:t>e você esperar um pouco antes de comer um pedaço quente de carne e uma batata, ambos inicialmente a mesma temperatura, você descobrirá que a batata está mais quente que a carne. Isso ocorre devido ao chamado calor específico, que se trata da quantidade de </a:t>
            </a:r>
            <a:r>
              <a:rPr lang="pt-BR" sz="1000" i="0" dirty="0">
                <a:solidFill>
                  <a:schemeClr val="tx1"/>
                </a:solidFill>
                <a:effectLst/>
                <a:latin typeface="Arial" panose="020B0604020202020204" pitchFamily="34" charset="0"/>
                <a:cs typeface="Arial" panose="020B0604020202020204" pitchFamily="34" charset="0"/>
              </a:rPr>
              <a:t>calor</a:t>
            </a:r>
            <a:r>
              <a:rPr lang="pt-BR" sz="1000" b="0" i="0" dirty="0">
                <a:solidFill>
                  <a:schemeClr val="tx1"/>
                </a:solidFill>
                <a:effectLst/>
                <a:latin typeface="Arial" panose="020B0604020202020204" pitchFamily="34" charset="0"/>
                <a:cs typeface="Arial" panose="020B0604020202020204" pitchFamily="34" charset="0"/>
              </a:rPr>
              <a:t> que deve ser fornecida para que 1 g de substância tenha a sua temperatura elevada em 1°C. Portanto, substâncias com menores valores de calor especifico tendem a esquentar mais rapidamente, como é o caso da batata.</a:t>
            </a:r>
            <a:endParaRPr lang="pt-BR" sz="1000" dirty="0">
              <a:solidFill>
                <a:schemeClr val="tx1"/>
              </a:solidFill>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A0900042-F9B3-1F59-C0DF-06FD18C3F604}"/>
              </a:ext>
            </a:extLst>
          </p:cNvPr>
          <p:cNvSpPr txBox="1"/>
          <p:nvPr/>
        </p:nvSpPr>
        <p:spPr>
          <a:xfrm>
            <a:off x="162100" y="460193"/>
            <a:ext cx="3635022" cy="461665"/>
          </a:xfrm>
          <a:prstGeom prst="rect">
            <a:avLst/>
          </a:prstGeom>
          <a:noFill/>
        </p:spPr>
        <p:txBody>
          <a:bodyPr wrap="square" rtlCol="0">
            <a:spAutoFit/>
          </a:bodyPr>
          <a:lstStyle/>
          <a:p>
            <a:pPr algn="ctr"/>
            <a:r>
              <a:rPr lang="pt-BR" sz="1200" b="1" dirty="0">
                <a:solidFill>
                  <a:schemeClr val="tx1"/>
                </a:solidFill>
                <a:latin typeface="Arial" panose="020B0604020202020204" pitchFamily="34" charset="0"/>
                <a:cs typeface="Arial" panose="020B0604020202020204" pitchFamily="34" charset="0"/>
              </a:rPr>
              <a:t>Por que a batata fica mais quente que os outros alimentos?</a:t>
            </a:r>
          </a:p>
        </p:txBody>
      </p:sp>
      <p:sp>
        <p:nvSpPr>
          <p:cNvPr id="6" name="CaixaDeTexto 5">
            <a:extLst>
              <a:ext uri="{FF2B5EF4-FFF2-40B4-BE49-F238E27FC236}">
                <a16:creationId xmlns:a16="http://schemas.microsoft.com/office/drawing/2014/main" id="{79523FCE-29CE-70D7-BEDB-577BDF481DA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12204023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p:txBody>
      </p:sp>
      <p:pic>
        <p:nvPicPr>
          <p:cNvPr id="4" name="Imagem 3" descr="Bandeja com comida&#10;&#10;Descrição gerada automaticamente">
            <a:extLst>
              <a:ext uri="{FF2B5EF4-FFF2-40B4-BE49-F238E27FC236}">
                <a16:creationId xmlns:a16="http://schemas.microsoft.com/office/drawing/2014/main" id="{54A4D13A-1D8F-291C-122E-380951F5C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22" y="1046817"/>
            <a:ext cx="2327980" cy="1551986"/>
          </a:xfrm>
          <a:prstGeom prst="rect">
            <a:avLst/>
          </a:prstGeom>
        </p:spPr>
      </p:pic>
      <p:sp>
        <p:nvSpPr>
          <p:cNvPr id="2" name="Google Shape;192;p32">
            <a:extLst>
              <a:ext uri="{FF2B5EF4-FFF2-40B4-BE49-F238E27FC236}">
                <a16:creationId xmlns:a16="http://schemas.microsoft.com/office/drawing/2014/main" id="{597D8CBD-6E65-0601-9166-47F3D5DC7B5E}"/>
              </a:ext>
            </a:extLst>
          </p:cNvPr>
          <p:cNvSpPr txBox="1"/>
          <p:nvPr/>
        </p:nvSpPr>
        <p:spPr>
          <a:xfrm>
            <a:off x="196523" y="2708108"/>
            <a:ext cx="3600600" cy="180046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Quando se vai cozinhar um alimento com papel alumínio, existem dois lados no papel, o brilhante e o não tão brilhante. Quando o objetivo é cozinhar o alimento rapidamente, o lado brilhante deve estar sempre virado para o alimento, para refletir a maior quantidade de calor possível e concentrá-la no alimento. Desta forma, o alimento cozinhará de maneira mais eficiente.</a:t>
            </a:r>
          </a:p>
        </p:txBody>
      </p:sp>
      <p:sp>
        <p:nvSpPr>
          <p:cNvPr id="5" name="CaixaDeTexto 4">
            <a:extLst>
              <a:ext uri="{FF2B5EF4-FFF2-40B4-BE49-F238E27FC236}">
                <a16:creationId xmlns:a16="http://schemas.microsoft.com/office/drawing/2014/main" id="{FC66FB5D-4E15-0CF7-99CE-B66DCAA532E0}"/>
              </a:ext>
            </a:extLst>
          </p:cNvPr>
          <p:cNvSpPr txBox="1"/>
          <p:nvPr/>
        </p:nvSpPr>
        <p:spPr>
          <a:xfrm>
            <a:off x="179612" y="475847"/>
            <a:ext cx="3635022" cy="461665"/>
          </a:xfrm>
          <a:prstGeom prst="rect">
            <a:avLst/>
          </a:prstGeom>
          <a:noFill/>
        </p:spPr>
        <p:txBody>
          <a:bodyPr wrap="square" rtlCol="0">
            <a:spAutoFit/>
          </a:bodyPr>
          <a:lstStyle/>
          <a:p>
            <a:pPr algn="ctr"/>
            <a:r>
              <a:rPr lang="pt-BR" sz="1200" b="1" dirty="0">
                <a:solidFill>
                  <a:schemeClr val="tx1"/>
                </a:solidFill>
                <a:latin typeface="Arial" panose="020B0604020202020204" pitchFamily="34" charset="0"/>
                <a:cs typeface="Arial" panose="020B0604020202020204" pitchFamily="34" charset="0"/>
              </a:rPr>
              <a:t>Qual o lado do papel alumínio devemos</a:t>
            </a:r>
          </a:p>
          <a:p>
            <a:pPr algn="ctr"/>
            <a:r>
              <a:rPr lang="pt-BR" sz="1200" b="1" dirty="0">
                <a:solidFill>
                  <a:schemeClr val="tx1"/>
                </a:solidFill>
                <a:latin typeface="Arial" panose="020B0604020202020204" pitchFamily="34" charset="0"/>
                <a:cs typeface="Arial" panose="020B0604020202020204" pitchFamily="34" charset="0"/>
              </a:rPr>
              <a:t>usar para cozinhar alimentos?</a:t>
            </a:r>
          </a:p>
        </p:txBody>
      </p:sp>
      <p:sp>
        <p:nvSpPr>
          <p:cNvPr id="6" name="CaixaDeTexto 5">
            <a:extLst>
              <a:ext uri="{FF2B5EF4-FFF2-40B4-BE49-F238E27FC236}">
                <a16:creationId xmlns:a16="http://schemas.microsoft.com/office/drawing/2014/main" id="{7F6EA47D-F76A-0C5B-960E-B23C7DC9EB6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1727782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pt-BR" dirty="0">
              <a:solidFill>
                <a:schemeClr val="tx1"/>
              </a:solidFill>
            </a:endParaRPr>
          </a:p>
        </p:txBody>
      </p:sp>
      <p:sp>
        <p:nvSpPr>
          <p:cNvPr id="2" name="Google Shape;192;p32">
            <a:extLst>
              <a:ext uri="{FF2B5EF4-FFF2-40B4-BE49-F238E27FC236}">
                <a16:creationId xmlns:a16="http://schemas.microsoft.com/office/drawing/2014/main" id="{D4A2DE8B-7FCB-4ACA-712F-D23E6D133957}"/>
              </a:ext>
            </a:extLst>
          </p:cNvPr>
          <p:cNvSpPr txBox="1"/>
          <p:nvPr/>
        </p:nvSpPr>
        <p:spPr>
          <a:xfrm>
            <a:off x="179012" y="2267738"/>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rtl="0">
              <a:lnSpc>
                <a:spcPct val="150000"/>
              </a:lnSpc>
            </a:pPr>
            <a:r>
              <a:rPr lang="pt-BR" sz="1000" dirty="0">
                <a:solidFill>
                  <a:schemeClr val="tx1"/>
                </a:solidFill>
                <a:latin typeface="Arial" panose="020B0604020202020204" pitchFamily="34" charset="0"/>
                <a:cs typeface="Arial" panose="020B0604020202020204" pitchFamily="34" charset="0"/>
              </a:rPr>
              <a:t>	A temperatura é </a:t>
            </a:r>
            <a:r>
              <a:rPr lang="pt-BR" sz="1000" b="0" i="0" dirty="0">
                <a:solidFill>
                  <a:schemeClr val="tx1"/>
                </a:solidFill>
                <a:effectLst/>
                <a:latin typeface="Arial" panose="020B0604020202020204" pitchFamily="34" charset="0"/>
                <a:cs typeface="Arial" panose="020B0604020202020204" pitchFamily="34" charset="0"/>
              </a:rPr>
              <a:t>uma grandeza escalar que determina o grau de agitação das moléculas de um corpo, indicando se ele está quente ou frio, sendo quente de maior temperatura e frio de menor temperatura. Quando dois objetos são postos em contato, o objeto que possui temperatura maior esfria, enquanto que o objeto que possui temperatura menor esquenta, até um ponto em que não ocorrem mais mudanças e, para os nossos sentidos, eles parecem possuir a mesma temperatura. Quando as mudanças térmicas terminam, dizemos que os dois objetos (sistemas) estão em equilíbrio térmico.</a:t>
            </a:r>
          </a:p>
        </p:txBody>
      </p:sp>
      <p:sp>
        <p:nvSpPr>
          <p:cNvPr id="5" name="CaixaDeTexto 4">
            <a:extLst>
              <a:ext uri="{FF2B5EF4-FFF2-40B4-BE49-F238E27FC236}">
                <a16:creationId xmlns:a16="http://schemas.microsoft.com/office/drawing/2014/main" id="{63FCE677-BE9F-9280-17F3-B8135B5C67DF}"/>
              </a:ext>
            </a:extLst>
          </p:cNvPr>
          <p:cNvSpPr txBox="1"/>
          <p:nvPr/>
        </p:nvSpPr>
        <p:spPr>
          <a:xfrm>
            <a:off x="162100" y="474728"/>
            <a:ext cx="3635022" cy="276999"/>
          </a:xfrm>
          <a:prstGeom prst="rect">
            <a:avLst/>
          </a:prstGeom>
          <a:noFill/>
        </p:spPr>
        <p:txBody>
          <a:bodyPr wrap="square" rtlCol="0">
            <a:spAutoFit/>
          </a:bodyPr>
          <a:lstStyle/>
          <a:p>
            <a:pPr algn="ctr"/>
            <a:r>
              <a:rPr lang="en-US" sz="1200" b="1" dirty="0">
                <a:solidFill>
                  <a:schemeClr val="tx1"/>
                </a:solidFill>
                <a:latin typeface="Arial" panose="020B0604020202020204" pitchFamily="34" charset="0"/>
                <a:cs typeface="Arial" panose="020B0604020202020204" pitchFamily="34" charset="0"/>
              </a:rPr>
              <a:t>O que é </a:t>
            </a:r>
            <a:r>
              <a:rPr lang="en-US" sz="1200" b="1" dirty="0" err="1">
                <a:solidFill>
                  <a:schemeClr val="tx1"/>
                </a:solidFill>
                <a:latin typeface="Arial" panose="020B0604020202020204" pitchFamily="34" charset="0"/>
                <a:cs typeface="Arial" panose="020B0604020202020204" pitchFamily="34" charset="0"/>
              </a:rPr>
              <a:t>temperatura</a:t>
            </a:r>
            <a:r>
              <a:rPr lang="en-US" sz="1200" b="1" dirty="0">
                <a:solidFill>
                  <a:schemeClr val="tx1"/>
                </a:solidFill>
                <a:latin typeface="Arial" panose="020B0604020202020204" pitchFamily="34" charset="0"/>
                <a:cs typeface="Arial" panose="020B0604020202020204" pitchFamily="34" charset="0"/>
              </a:rPr>
              <a:t>?</a:t>
            </a:r>
          </a:p>
        </p:txBody>
      </p:sp>
      <p:sp>
        <p:nvSpPr>
          <p:cNvPr id="6" name="CaixaDeTexto 5">
            <a:extLst>
              <a:ext uri="{FF2B5EF4-FFF2-40B4-BE49-F238E27FC236}">
                <a16:creationId xmlns:a16="http://schemas.microsoft.com/office/drawing/2014/main" id="{91AD8834-648C-313B-0E09-20A66A0FDBF4}"/>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pic>
        <p:nvPicPr>
          <p:cNvPr id="1026" name="Picture 2" descr="O QUE É A TEMPERATURA? | aprenda física">
            <a:extLst>
              <a:ext uri="{FF2B5EF4-FFF2-40B4-BE49-F238E27FC236}">
                <a16:creationId xmlns:a16="http://schemas.microsoft.com/office/drawing/2014/main" id="{E8585C2B-6A5C-4702-9443-3F1F13BCBB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01" r="6905"/>
          <a:stretch/>
        </p:blipFill>
        <p:spPr bwMode="auto">
          <a:xfrm>
            <a:off x="269344" y="800888"/>
            <a:ext cx="3420533"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175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tângulo: Cantos Arredondados 2_0"/>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8" name="CaixaDeTexto 3_0"/>
          <p:cNvSpPr/>
          <p:nvPr/>
        </p:nvSpPr>
        <p:spPr>
          <a:xfrm>
            <a:off x="179640" y="401040"/>
            <a:ext cx="3599280" cy="21398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p:txBody>
      </p:sp>
      <p:pic>
        <p:nvPicPr>
          <p:cNvPr id="59" name="Imagem 58"/>
          <p:cNvPicPr/>
          <p:nvPr/>
        </p:nvPicPr>
        <p:blipFill>
          <a:blip r:embed="rId2"/>
          <a:srcRect l="5647" r="3920" b="9105"/>
          <a:stretch/>
        </p:blipFill>
        <p:spPr>
          <a:xfrm>
            <a:off x="540000" y="1080000"/>
            <a:ext cx="2879640" cy="1799640"/>
          </a:xfrm>
          <a:prstGeom prst="rect">
            <a:avLst/>
          </a:prstGeom>
          <a:ln w="0">
            <a:noFill/>
          </a:ln>
        </p:spPr>
      </p:pic>
      <p:sp>
        <p:nvSpPr>
          <p:cNvPr id="2" name="Google Shape;192;p32">
            <a:extLst>
              <a:ext uri="{FF2B5EF4-FFF2-40B4-BE49-F238E27FC236}">
                <a16:creationId xmlns:a16="http://schemas.microsoft.com/office/drawing/2014/main" id="{411E7820-2480-8377-33DC-19BADB276C79}"/>
              </a:ext>
            </a:extLst>
          </p:cNvPr>
          <p:cNvSpPr txBox="1"/>
          <p:nvPr/>
        </p:nvSpPr>
        <p:spPr>
          <a:xfrm>
            <a:off x="178320" y="2883810"/>
            <a:ext cx="3600600" cy="249296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Todos os corpos emitem radiações e estas conferem uma cor aos corpos, que irá depender de sua temperatura. Quanto maior a temperatura, mais radiação o corpo emite e a cor da radiação mais intensa é a que prevalece. Assim, quando um corpo vai sendo mais aquecido, ele emite radiação visível e passa a ter luminosidade própria, inicialmente com uma cor </a:t>
            </a:r>
            <a:r>
              <a:rPr lang="pt-BR" sz="1000" b="0" strike="noStrike" spc="-1" dirty="0" err="1">
                <a:solidFill>
                  <a:srgbClr val="000000"/>
                </a:solidFill>
                <a:latin typeface="Arial"/>
                <a:ea typeface="Arial"/>
              </a:rPr>
              <a:t>vermelho-alaranjada</a:t>
            </a:r>
            <a:r>
              <a:rPr lang="pt-BR" sz="1000" b="0" strike="noStrike" spc="-1" dirty="0">
                <a:solidFill>
                  <a:srgbClr val="000000"/>
                </a:solidFill>
                <a:latin typeface="Arial"/>
                <a:ea typeface="Arial"/>
              </a:rPr>
              <a:t>, depois um vermelho mais brilhante e a temperaturas mais altas, uma cor branco-azulada. </a:t>
            </a:r>
            <a:endParaRPr lang="pt-BR" sz="1000" b="0" strike="noStrike" spc="-1" dirty="0">
              <a:latin typeface="Arial"/>
            </a:endParaRPr>
          </a:p>
          <a:p>
            <a:pPr algn="just">
              <a:lnSpc>
                <a:spcPct val="150000"/>
              </a:lnSpc>
            </a:pP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B41D3CEF-038D-3A2E-DFF6-C7FF0CF930B3}"/>
              </a:ext>
            </a:extLst>
          </p:cNvPr>
          <p:cNvSpPr txBox="1"/>
          <p:nvPr/>
        </p:nvSpPr>
        <p:spPr>
          <a:xfrm>
            <a:off x="179640" y="453880"/>
            <a:ext cx="3635022" cy="461665"/>
          </a:xfrm>
          <a:prstGeom prst="rect">
            <a:avLst/>
          </a:prstGeom>
          <a:noFill/>
        </p:spPr>
        <p:txBody>
          <a:bodyPr wrap="square" rtlCol="0">
            <a:spAutoFit/>
          </a:bodyPr>
          <a:lstStyle/>
          <a:p>
            <a:pPr algn="ctr">
              <a:tabLst>
                <a:tab pos="0" algn="l"/>
              </a:tabLst>
            </a:pPr>
            <a:r>
              <a:rPr lang="pt-BR" sz="1200" b="1" strike="noStrike" spc="-1" dirty="0">
                <a:solidFill>
                  <a:srgbClr val="000000"/>
                </a:solidFill>
                <a:latin typeface="Arial"/>
                <a:ea typeface="Arial"/>
              </a:rPr>
              <a:t>Por que os corpos emitem luz quando submetidos a temperaturas elevadas?</a:t>
            </a:r>
            <a:endParaRPr lang="pt-BR" sz="1200" b="0" strike="noStrike" spc="-1" dirty="0">
              <a:latin typeface="Arial"/>
            </a:endParaRPr>
          </a:p>
        </p:txBody>
      </p:sp>
      <p:sp>
        <p:nvSpPr>
          <p:cNvPr id="4" name="CaixaDeTexto 3">
            <a:extLst>
              <a:ext uri="{FF2B5EF4-FFF2-40B4-BE49-F238E27FC236}">
                <a16:creationId xmlns:a16="http://schemas.microsoft.com/office/drawing/2014/main" id="{FC236CFF-1824-F26B-8B9B-317AD7436EB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329749"/>
            <a:ext cx="3599999" cy="2141292"/>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5" name="Imagem 4">
            <a:extLst>
              <a:ext uri="{FF2B5EF4-FFF2-40B4-BE49-F238E27FC236}">
                <a16:creationId xmlns:a16="http://schemas.microsoft.com/office/drawing/2014/main" id="{2B7B7816-AD32-57AB-7561-D75695BCD849}"/>
              </a:ext>
            </a:extLst>
          </p:cNvPr>
          <p:cNvPicPr>
            <a:picLocks noChangeAspect="1"/>
          </p:cNvPicPr>
          <p:nvPr/>
        </p:nvPicPr>
        <p:blipFill>
          <a:blip r:embed="rId2"/>
          <a:stretch>
            <a:fillRect/>
          </a:stretch>
        </p:blipFill>
        <p:spPr>
          <a:xfrm>
            <a:off x="1482790" y="893237"/>
            <a:ext cx="993641" cy="1548103"/>
          </a:xfrm>
          <a:prstGeom prst="rect">
            <a:avLst/>
          </a:prstGeom>
        </p:spPr>
      </p:pic>
      <p:sp>
        <p:nvSpPr>
          <p:cNvPr id="2" name="Google Shape;192;p32">
            <a:extLst>
              <a:ext uri="{FF2B5EF4-FFF2-40B4-BE49-F238E27FC236}">
                <a16:creationId xmlns:a16="http://schemas.microsoft.com/office/drawing/2014/main" id="{45568EB6-BC5D-EDC8-133A-4F2B826022E9}"/>
              </a:ext>
            </a:extLst>
          </p:cNvPr>
          <p:cNvSpPr txBox="1"/>
          <p:nvPr/>
        </p:nvSpPr>
        <p:spPr>
          <a:xfrm>
            <a:off x="179612" y="2537574"/>
            <a:ext cx="3600600" cy="249296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A garrafa térmica, também chamada de vaso de </a:t>
            </a:r>
            <a:r>
              <a:rPr lang="pt-BR" sz="1000" dirty="0" err="1">
                <a:latin typeface="Arial" panose="020B0604020202020204" pitchFamily="34" charset="0"/>
                <a:cs typeface="Arial" panose="020B0604020202020204" pitchFamily="34" charset="0"/>
              </a:rPr>
              <a:t>Dewar</a:t>
            </a:r>
            <a:r>
              <a:rPr lang="pt-BR" sz="1000" dirty="0">
                <a:latin typeface="Arial" panose="020B0604020202020204" pitchFamily="34" charset="0"/>
                <a:cs typeface="Arial" panose="020B0604020202020204" pitchFamily="34" charset="0"/>
              </a:rPr>
              <a:t>, tem a função de conservar a temperatura do conteúdo que estiver dentro dela, ou seja, a função da garrafa térmica é criar um isolamento térmico.</a:t>
            </a:r>
          </a:p>
          <a:p>
            <a:pPr algn="just">
              <a:lnSpc>
                <a:spcPct val="150000"/>
              </a:lnSpc>
            </a:pPr>
            <a:r>
              <a:rPr lang="pt-BR" sz="1000" dirty="0">
                <a:solidFill>
                  <a:srgbClr val="000000"/>
                </a:solidFill>
                <a:latin typeface="Arial" panose="020B0604020202020204" pitchFamily="34" charset="0"/>
                <a:ea typeface="Arial"/>
                <a:cs typeface="Arial" panose="020B0604020202020204" pitchFamily="34" charset="0"/>
                <a:sym typeface="Arial"/>
              </a:rPr>
              <a:t> 	A garrafa é feita com duas camadas que possuem paredes espelhadas, que são responsáveis por refletir as ondas de calor e evitar a irradiação térmica. Entre essas paredes temos o vácuo, que evita a condução térmica, pois o calor precisa de um meio para se propagar. Já a tampa evita a troca de calor com o meio externo.</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6" name="CaixaDeTexto 6">
            <a:extLst>
              <a:ext uri="{FF2B5EF4-FFF2-40B4-BE49-F238E27FC236}">
                <a16:creationId xmlns:a16="http://schemas.microsoft.com/office/drawing/2014/main" id="{FF5A992F-E9DE-4ED4-6E14-5330CAC9BF02}"/>
              </a:ext>
            </a:extLst>
          </p:cNvPr>
          <p:cNvSpPr txBox="1"/>
          <p:nvPr/>
        </p:nvSpPr>
        <p:spPr>
          <a:xfrm>
            <a:off x="144589" y="425376"/>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Como funciona uma garrafa térmica?</a:t>
            </a:r>
          </a:p>
        </p:txBody>
      </p:sp>
      <p:sp>
        <p:nvSpPr>
          <p:cNvPr id="7" name="CaixaDeTexto 6">
            <a:extLst>
              <a:ext uri="{FF2B5EF4-FFF2-40B4-BE49-F238E27FC236}">
                <a16:creationId xmlns:a16="http://schemas.microsoft.com/office/drawing/2014/main" id="{CB1113C9-8E81-EF37-7B68-0D3908BEB96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6781004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695290"/>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1026" name="Picture 2" descr="Como fazer degelo do congelador de forma mais rápida? - Quora">
            <a:extLst>
              <a:ext uri="{FF2B5EF4-FFF2-40B4-BE49-F238E27FC236}">
                <a16:creationId xmlns:a16="http://schemas.microsoft.com/office/drawing/2014/main" id="{BE6474A1-7067-9E65-9310-EEC2D624D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34" y="1017308"/>
            <a:ext cx="2769354" cy="184660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FE79B1D8-AEA6-641B-BE7F-0ED45DEECACE}"/>
              </a:ext>
            </a:extLst>
          </p:cNvPr>
          <p:cNvSpPr txBox="1"/>
          <p:nvPr/>
        </p:nvSpPr>
        <p:spPr>
          <a:xfrm>
            <a:off x="179611" y="2887551"/>
            <a:ext cx="3600600" cy="156963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O volume da água quando se torna gelo é maior do que o seu volume em estado líquido e a cerveja dentro da garrafa é composta de 90% água. Por isso, quando a cerveja congela, o gelo formado pela água em sua composição não tem espaço para se expandir, resultando na destruição da garrafa.</a:t>
            </a:r>
            <a:endParaRPr lang="pt-BR" sz="1000" b="0" i="1" u="none" strike="noStrike" cap="none" dirty="0">
              <a:solidFill>
                <a:srgbClr val="000000"/>
              </a:solidFill>
              <a:latin typeface="Arial"/>
              <a:ea typeface="Arial"/>
              <a:cs typeface="Arial"/>
              <a:sym typeface="Arial"/>
            </a:endParaRPr>
          </a:p>
        </p:txBody>
      </p:sp>
      <p:sp>
        <p:nvSpPr>
          <p:cNvPr id="5" name="CaixaDeTexto 4">
            <a:extLst>
              <a:ext uri="{FF2B5EF4-FFF2-40B4-BE49-F238E27FC236}">
                <a16:creationId xmlns:a16="http://schemas.microsoft.com/office/drawing/2014/main" id="{2047F18D-963B-8628-3B33-DCC05126E0CC}"/>
              </a:ext>
            </a:extLst>
          </p:cNvPr>
          <p:cNvSpPr txBox="1"/>
          <p:nvPr/>
        </p:nvSpPr>
        <p:spPr>
          <a:xfrm>
            <a:off x="144589" y="478322"/>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uma garrafa de cerveja estoura</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ao ficar muito tempo no congelador?</a:t>
            </a:r>
          </a:p>
        </p:txBody>
      </p:sp>
      <p:sp>
        <p:nvSpPr>
          <p:cNvPr id="6" name="CaixaDeTexto 5">
            <a:extLst>
              <a:ext uri="{FF2B5EF4-FFF2-40B4-BE49-F238E27FC236}">
                <a16:creationId xmlns:a16="http://schemas.microsoft.com/office/drawing/2014/main" id="{95A9446A-8282-2ADB-48B2-B67AE3E93F4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1512214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Diagrama&#10;&#10;O conteúdo gerado por IA pode estar incorreto.">
            <a:extLst>
              <a:ext uri="{FF2B5EF4-FFF2-40B4-BE49-F238E27FC236}">
                <a16:creationId xmlns:a16="http://schemas.microsoft.com/office/drawing/2014/main" id="{1E401FAD-DF3A-AD4F-58DC-54E824CA6EC4}"/>
              </a:ext>
            </a:extLst>
          </p:cNvPr>
          <p:cNvPicPr>
            <a:picLocks noChangeAspect="1"/>
          </p:cNvPicPr>
          <p:nvPr/>
        </p:nvPicPr>
        <p:blipFill>
          <a:blip r:embed="rId2">
            <a:extLst>
              <a:ext uri="{28A0092B-C50C-407E-A947-70E740481C1C}">
                <a14:useLocalDpi xmlns:a14="http://schemas.microsoft.com/office/drawing/2010/main" val="0"/>
              </a:ext>
            </a:extLst>
          </a:blip>
          <a:srcRect t="12947" b="5449"/>
          <a:stretch/>
        </p:blipFill>
        <p:spPr>
          <a:xfrm>
            <a:off x="-1" y="1"/>
            <a:ext cx="3959223"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0" y="1163810"/>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Acústica</a:t>
            </a:r>
          </a:p>
        </p:txBody>
      </p:sp>
    </p:spTree>
    <p:extLst>
      <p:ext uri="{BB962C8B-B14F-4D97-AF65-F5344CB8AC3E}">
        <p14:creationId xmlns:p14="http://schemas.microsoft.com/office/powerpoint/2010/main" val="10383421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557115"/>
            <a:ext cx="3599999" cy="2372124"/>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endParaRPr lang="pt-BR" sz="7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sp>
        <p:nvSpPr>
          <p:cNvPr id="6" name="AutoShape 2" descr="As 4 características de uma dobradiça de porta de qualidade - Prenova">
            <a:extLst>
              <a:ext uri="{FF2B5EF4-FFF2-40B4-BE49-F238E27FC236}">
                <a16:creationId xmlns:a16="http://schemas.microsoft.com/office/drawing/2014/main" id="{7CF9342F-CECD-02A2-641D-C040753042C9}"/>
              </a:ext>
            </a:extLst>
          </p:cNvPr>
          <p:cNvSpPr>
            <a:spLocks noChangeAspect="1" noChangeArrowheads="1"/>
          </p:cNvSpPr>
          <p:nvPr/>
        </p:nvSpPr>
        <p:spPr bwMode="auto">
          <a:xfrm>
            <a:off x="1827213" y="2727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Imagem 11">
            <a:extLst>
              <a:ext uri="{FF2B5EF4-FFF2-40B4-BE49-F238E27FC236}">
                <a16:creationId xmlns:a16="http://schemas.microsoft.com/office/drawing/2014/main" id="{29AE09B4-C8B8-FE60-4476-01B41B23B355}"/>
              </a:ext>
            </a:extLst>
          </p:cNvPr>
          <p:cNvPicPr>
            <a:picLocks noChangeAspect="1"/>
          </p:cNvPicPr>
          <p:nvPr/>
        </p:nvPicPr>
        <p:blipFill rotWithShape="1">
          <a:blip r:embed="rId2">
            <a:extLst>
              <a:ext uri="{28A0092B-C50C-407E-A947-70E740481C1C}">
                <a14:useLocalDpi xmlns:a14="http://schemas.microsoft.com/office/drawing/2010/main" val="0"/>
              </a:ext>
            </a:extLst>
          </a:blip>
          <a:srcRect l="29142" r="31984"/>
          <a:stretch/>
        </p:blipFill>
        <p:spPr>
          <a:xfrm>
            <a:off x="1014989" y="887741"/>
            <a:ext cx="1964268" cy="1839584"/>
          </a:xfrm>
          <a:prstGeom prst="rect">
            <a:avLst/>
          </a:prstGeom>
        </p:spPr>
      </p:pic>
      <p:sp>
        <p:nvSpPr>
          <p:cNvPr id="2" name="Google Shape;192;p32">
            <a:extLst>
              <a:ext uri="{FF2B5EF4-FFF2-40B4-BE49-F238E27FC236}">
                <a16:creationId xmlns:a16="http://schemas.microsoft.com/office/drawing/2014/main" id="{F7FE40E5-0AA0-C52C-BF35-9DAD11F44FE2}"/>
              </a:ext>
            </a:extLst>
          </p:cNvPr>
          <p:cNvSpPr txBox="1"/>
          <p:nvPr/>
        </p:nvSpPr>
        <p:spPr>
          <a:xfrm>
            <a:off x="179011" y="2727325"/>
            <a:ext cx="3600600" cy="180046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Isto acontece porque o metal contrai em temperaturas baixas. A dobradiça de metal da porta é composta basicamente de vários tubos que se entrelaçam e são conectados por uma haste de um metal diferente. No frio, o metal das dobradiças contrai, apertando a haste, fazendo com que a dobradiça resista ao movimento e gere atrito. O rangido é causado pelo atrito das dobradiças.</a:t>
            </a:r>
          </a:p>
        </p:txBody>
      </p:sp>
      <p:sp>
        <p:nvSpPr>
          <p:cNvPr id="5" name="CaixaDeTexto 4">
            <a:extLst>
              <a:ext uri="{FF2B5EF4-FFF2-40B4-BE49-F238E27FC236}">
                <a16:creationId xmlns:a16="http://schemas.microsoft.com/office/drawing/2014/main" id="{EB97B39A-F820-ED39-168A-51ECC5213608}"/>
              </a:ext>
            </a:extLst>
          </p:cNvPr>
          <p:cNvSpPr txBox="1"/>
          <p:nvPr/>
        </p:nvSpPr>
        <p:spPr>
          <a:xfrm>
            <a:off x="179612" y="454229"/>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as portas rangem mais no inverno?</a:t>
            </a:r>
          </a:p>
        </p:txBody>
      </p:sp>
      <p:sp>
        <p:nvSpPr>
          <p:cNvPr id="7" name="CaixaDeTexto 6">
            <a:extLst>
              <a:ext uri="{FF2B5EF4-FFF2-40B4-BE49-F238E27FC236}">
                <a16:creationId xmlns:a16="http://schemas.microsoft.com/office/drawing/2014/main" id="{6A682D76-6230-8380-3D63-5D09576A862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349481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BA925EF-08B7-0EA9-C63B-7CE1DD514BF0}"/>
              </a:ext>
            </a:extLst>
          </p:cNvPr>
          <p:cNvSpPr txBox="1"/>
          <p:nvPr/>
        </p:nvSpPr>
        <p:spPr>
          <a:xfrm>
            <a:off x="239844" y="401001"/>
            <a:ext cx="3539768" cy="1402628"/>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endParaRPr lang="pt-BR" sz="1000" b="0" i="0" u="none" strike="noStrike" cap="none" dirty="0">
              <a:solidFill>
                <a:srgbClr val="000000"/>
              </a:solidFill>
              <a:latin typeface="Arial"/>
              <a:ea typeface="Arial"/>
              <a:cs typeface="Arial"/>
              <a:sym typeface="Arial"/>
            </a:endParaRPr>
          </a:p>
        </p:txBody>
      </p:sp>
      <p:pic>
        <p:nvPicPr>
          <p:cNvPr id="4" name="Imagem 3">
            <a:extLst>
              <a:ext uri="{FF2B5EF4-FFF2-40B4-BE49-F238E27FC236}">
                <a16:creationId xmlns:a16="http://schemas.microsoft.com/office/drawing/2014/main" id="{600DD4CD-59CE-8F61-1067-3F32E5382B01}"/>
              </a:ext>
            </a:extLst>
          </p:cNvPr>
          <p:cNvPicPr>
            <a:picLocks noChangeAspect="1"/>
          </p:cNvPicPr>
          <p:nvPr/>
        </p:nvPicPr>
        <p:blipFill>
          <a:blip r:embed="rId2"/>
          <a:stretch>
            <a:fillRect/>
          </a:stretch>
        </p:blipFill>
        <p:spPr>
          <a:xfrm>
            <a:off x="210909" y="858861"/>
            <a:ext cx="1866281" cy="1439061"/>
          </a:xfrm>
          <a:prstGeom prst="rect">
            <a:avLst/>
          </a:prstGeom>
        </p:spPr>
      </p:pic>
      <p:pic>
        <p:nvPicPr>
          <p:cNvPr id="1028" name="Picture 4" descr="50% off on 2.8 Litre Stovetop Kettle | OneDayOnly">
            <a:extLst>
              <a:ext uri="{FF2B5EF4-FFF2-40B4-BE49-F238E27FC236}">
                <a16:creationId xmlns:a16="http://schemas.microsoft.com/office/drawing/2014/main" id="{B8DE9B79-4F5C-E0B4-2653-FC49E6AC0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422" y="791417"/>
            <a:ext cx="1506505" cy="150650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2;p32">
            <a:extLst>
              <a:ext uri="{FF2B5EF4-FFF2-40B4-BE49-F238E27FC236}">
                <a16:creationId xmlns:a16="http://schemas.microsoft.com/office/drawing/2014/main" id="{BE2342B6-F60E-0228-C77E-C3E1DAC01097}"/>
              </a:ext>
            </a:extLst>
          </p:cNvPr>
          <p:cNvSpPr txBox="1"/>
          <p:nvPr/>
        </p:nvSpPr>
        <p:spPr>
          <a:xfrm>
            <a:off x="162101" y="2304366"/>
            <a:ext cx="3600600" cy="298540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40000"/>
              </a:lnSpc>
            </a:pPr>
            <a:r>
              <a:rPr lang="pt-BR" sz="1000" dirty="0">
                <a:latin typeface="Arial" panose="020B0604020202020204" pitchFamily="34" charset="0"/>
                <a:cs typeface="Arial" panose="020B0604020202020204" pitchFamily="34" charset="0"/>
              </a:rPr>
              <a:t>	A convecção é uma das formas de propagação de calor em um meio material e ocorre através da movimentação da matéria de uma região para outra. Esse processo de transferência de calor, ocorre em líquidos e gases. </a:t>
            </a:r>
            <a:r>
              <a:rPr lang="pt-BR" sz="1000" dirty="0">
                <a:solidFill>
                  <a:schemeClr val="tx1"/>
                </a:solidFill>
                <a:latin typeface="Arial" panose="020B0604020202020204" pitchFamily="34" charset="0"/>
                <a:cs typeface="Arial" panose="020B0604020202020204" pitchFamily="34" charset="0"/>
              </a:rPr>
              <a:t>Por exemplo, ao aquecer uma chaleira contendo algum líquido, como a água, a porção líquida no inferior (fundo) da chaleira, por estar próxima da chama é aquecida por condução diminuindo sua densidade, ficando mais leve. Então estas porções mais aquecidas (menos densa - mais leve) se movem para a parte superior da chaleira, enquanto as camadas mais frias (mais densas - mais pesadas) que estão na parte superior da chaleira, se deslocam para a região inferior (fundo) da chaleira.</a:t>
            </a:r>
            <a:endParaRPr lang="pt-BR" sz="1000" b="0" i="1" u="none" strike="noStrike" cap="none" dirty="0">
              <a:solidFill>
                <a:srgbClr val="000000"/>
              </a:solidFill>
              <a:latin typeface="Arial"/>
              <a:ea typeface="Arial"/>
              <a:cs typeface="Arial"/>
              <a:sym typeface="Arial"/>
            </a:endParaRPr>
          </a:p>
        </p:txBody>
      </p:sp>
      <p:sp>
        <p:nvSpPr>
          <p:cNvPr id="6" name="CaixaDeTexto 6">
            <a:extLst>
              <a:ext uri="{FF2B5EF4-FFF2-40B4-BE49-F238E27FC236}">
                <a16:creationId xmlns:a16="http://schemas.microsoft.com/office/drawing/2014/main" id="{0A5894C3-032F-AF2F-B552-203AAD966CD0}"/>
              </a:ext>
            </a:extLst>
          </p:cNvPr>
          <p:cNvSpPr txBox="1"/>
          <p:nvPr/>
        </p:nvSpPr>
        <p:spPr>
          <a:xfrm>
            <a:off x="162101"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convecção?</a:t>
            </a:r>
          </a:p>
        </p:txBody>
      </p:sp>
      <p:sp>
        <p:nvSpPr>
          <p:cNvPr id="7" name="CaixaDeTexto 6">
            <a:extLst>
              <a:ext uri="{FF2B5EF4-FFF2-40B4-BE49-F238E27FC236}">
                <a16:creationId xmlns:a16="http://schemas.microsoft.com/office/drawing/2014/main" id="{CB016B2A-8479-C4F0-1CB9-62C6F9A78E5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42143990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descr="sensacao-termica-quando-ocorre-e-os-tipos-de-transferencia-de-calor-1.jpg"/>
          <p:cNvPicPr>
            <a:picLocks noChangeAspect="1"/>
          </p:cNvPicPr>
          <p:nvPr/>
        </p:nvPicPr>
        <p:blipFill>
          <a:blip r:embed="rId2" cstate="print"/>
          <a:stretch>
            <a:fillRect/>
          </a:stretch>
        </p:blipFill>
        <p:spPr>
          <a:xfrm>
            <a:off x="511479" y="913699"/>
            <a:ext cx="3074035" cy="1542818"/>
          </a:xfrm>
          <a:prstGeom prst="rect">
            <a:avLst/>
          </a:prstGeom>
        </p:spPr>
      </p:pic>
      <p:sp>
        <p:nvSpPr>
          <p:cNvPr id="2" name="Google Shape;192;p32">
            <a:extLst>
              <a:ext uri="{FF2B5EF4-FFF2-40B4-BE49-F238E27FC236}">
                <a16:creationId xmlns:a16="http://schemas.microsoft.com/office/drawing/2014/main" id="{47BDFDD1-A4E7-EE00-F45E-FD765B1B20F7}"/>
              </a:ext>
            </a:extLst>
          </p:cNvPr>
          <p:cNvSpPr txBox="1"/>
          <p:nvPr/>
        </p:nvSpPr>
        <p:spPr>
          <a:xfrm>
            <a:off x="179612" y="2456517"/>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Condução é o processo de transferência de energia através de um meio material, sem transporte de matéria. A energia térmica se propaga de partícula para partícula do meio. Ocorre principalmente nos materiais sólidos. O modelo que relaciona a temperatura com o movimento das partículas pode ser usado para explicar a condução de calor através de  um corpo. A medida que recebem calor, os átomos ou moléculas do corpo vibram mais intensamente e a energia cinética dessas partículas é transferida sucessivamente de uma partícula para outra, essa transferência de energia cinética é a propagação de calor.</a:t>
            </a:r>
          </a:p>
        </p:txBody>
      </p:sp>
      <p:sp>
        <p:nvSpPr>
          <p:cNvPr id="6" name="CaixaDeTexto 6">
            <a:extLst>
              <a:ext uri="{FF2B5EF4-FFF2-40B4-BE49-F238E27FC236}">
                <a16:creationId xmlns:a16="http://schemas.microsoft.com/office/drawing/2014/main" id="{F4CCDFE4-90E4-EE7B-193A-B78A52CBB549}"/>
              </a:ext>
            </a:extLst>
          </p:cNvPr>
          <p:cNvSpPr txBox="1"/>
          <p:nvPr/>
        </p:nvSpPr>
        <p:spPr>
          <a:xfrm>
            <a:off x="179612" y="401809"/>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
                <a:srgbClr val="000000"/>
              </a:buClr>
              <a:buSzPts val="1200"/>
            </a:pPr>
            <a:r>
              <a:rPr lang="pt-BR" sz="1200" b="1" dirty="0">
                <a:latin typeface="Arial" pitchFamily="34" charset="0"/>
                <a:cs typeface="Arial" pitchFamily="34" charset="0"/>
              </a:rPr>
              <a:t>O que é condução?</a:t>
            </a:r>
          </a:p>
        </p:txBody>
      </p:sp>
      <p:sp>
        <p:nvSpPr>
          <p:cNvPr id="4" name="CaixaDeTexto 3">
            <a:extLst>
              <a:ext uri="{FF2B5EF4-FFF2-40B4-BE49-F238E27FC236}">
                <a16:creationId xmlns:a16="http://schemas.microsoft.com/office/drawing/2014/main" id="{7F9FBC93-FAE8-33A8-AA53-51F555F26C7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8140225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174173" y="349774"/>
            <a:ext cx="3603170" cy="2372124"/>
          </a:xfrm>
          <a:prstGeom prst="rect">
            <a:avLst/>
          </a:prstGeom>
        </p:spPr>
        <p:txBody>
          <a:bodyPr wrap="square">
            <a:spAutoFit/>
          </a:bodyPr>
          <a:lstStyle/>
          <a:p>
            <a:pPr algn="just" fontAlgn="base">
              <a:lnSpc>
                <a:spcPct val="150000"/>
              </a:lnSpc>
            </a:pPr>
            <a:r>
              <a:rPr lang="pt-BR" sz="1000" dirty="0">
                <a:latin typeface="Arial" pitchFamily="34" charset="0"/>
                <a:cs typeface="Arial" pitchFamily="34" charset="0"/>
              </a:rPr>
              <a:t>	</a:t>
            </a: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endParaRPr lang="pt-BR" sz="1000" dirty="0">
              <a:latin typeface="Arial" pitchFamily="34" charset="0"/>
              <a:cs typeface="Arial" pitchFamily="34" charset="0"/>
            </a:endParaRPr>
          </a:p>
          <a:p>
            <a:pPr algn="just" fontAlgn="base">
              <a:lnSpc>
                <a:spcPct val="150000"/>
              </a:lnSpc>
            </a:pPr>
            <a:r>
              <a:rPr lang="pt-BR" sz="1000" dirty="0">
                <a:latin typeface="Arial" pitchFamily="34" charset="0"/>
                <a:cs typeface="Arial" pitchFamily="34" charset="0"/>
              </a:rPr>
              <a:t>	</a:t>
            </a:r>
            <a:endParaRPr lang="pt-BR" sz="1200" b="1" dirty="0">
              <a:latin typeface="Arial" pitchFamily="34" charset="0"/>
              <a:cs typeface="Arial" pitchFamily="34" charset="0"/>
            </a:endParaRPr>
          </a:p>
        </p:txBody>
      </p:sp>
      <p:pic>
        <p:nvPicPr>
          <p:cNvPr id="5" name="Imagem 4" descr="images (2).jpg"/>
          <p:cNvPicPr>
            <a:picLocks noChangeAspect="1"/>
          </p:cNvPicPr>
          <p:nvPr/>
        </p:nvPicPr>
        <p:blipFill>
          <a:blip r:embed="rId2" cstate="print"/>
          <a:srcRect l="7988" t="4570" r="11279" b="3964"/>
          <a:stretch/>
        </p:blipFill>
        <p:spPr>
          <a:xfrm>
            <a:off x="643668" y="922737"/>
            <a:ext cx="2664179" cy="1648177"/>
          </a:xfrm>
          <a:prstGeom prst="rect">
            <a:avLst/>
          </a:prstGeom>
        </p:spPr>
      </p:pic>
      <p:sp>
        <p:nvSpPr>
          <p:cNvPr id="2" name="Google Shape;192;p32">
            <a:extLst>
              <a:ext uri="{FF2B5EF4-FFF2-40B4-BE49-F238E27FC236}">
                <a16:creationId xmlns:a16="http://schemas.microsoft.com/office/drawing/2014/main" id="{E3049805-63B5-3ED3-C0F8-D081F1EBC820}"/>
              </a:ext>
            </a:extLst>
          </p:cNvPr>
          <p:cNvSpPr txBox="1"/>
          <p:nvPr/>
        </p:nvSpPr>
        <p:spPr>
          <a:xfrm>
            <a:off x="175457" y="2632924"/>
            <a:ext cx="3600600" cy="249296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Essas bolhas que vemos ao ferver o líquido, são o próprio líquido se transformando em vapor. As partes do líquido que estão mais próximas à fonte de calor começam a virar vapor primeiro, por isso, o líquido que está mais próximo da chama do fogão atinge a temperatura de ebulição antes do resto e assim sobe à superfície na forma de bolhas. Nesse trajeto, essas bolhas podem unir-se umas às outras, aumentando o tamanho da bolha. Por isso, as bolhas têm tamanhos diferentes quando chegam à superfície do líquido em ebulição.</a:t>
            </a:r>
            <a:endParaRPr lang="pt-BR" altLang="ko-KR" sz="1000" dirty="0">
              <a:latin typeface="Arial" panose="020B0604020202020204" pitchFamily="34" charset="0"/>
              <a:cs typeface="Arial" pitchFamily="34" charset="0"/>
            </a:endParaRPr>
          </a:p>
        </p:txBody>
      </p:sp>
      <p:sp>
        <p:nvSpPr>
          <p:cNvPr id="6" name="CaixaDeTexto 6">
            <a:extLst>
              <a:ext uri="{FF2B5EF4-FFF2-40B4-BE49-F238E27FC236}">
                <a16:creationId xmlns:a16="http://schemas.microsoft.com/office/drawing/2014/main" id="{023A9696-3E82-AAB4-87C2-19E1AFC0C855}"/>
              </a:ext>
            </a:extLst>
          </p:cNvPr>
          <p:cNvSpPr txBox="1"/>
          <p:nvPr/>
        </p:nvSpPr>
        <p:spPr>
          <a:xfrm>
            <a:off x="158247" y="436597"/>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buClr>
                <a:srgbClr val="000000"/>
              </a:buClr>
              <a:buSzPts val="1200"/>
            </a:pPr>
            <a:r>
              <a:rPr lang="pt-BR" sz="1200" b="1" dirty="0">
                <a:latin typeface="Arial" pitchFamily="34" charset="0"/>
                <a:cs typeface="Arial" pitchFamily="34" charset="0"/>
              </a:rPr>
              <a:t>Por que os líquidos borbulham ao ferver?</a:t>
            </a:r>
          </a:p>
        </p:txBody>
      </p:sp>
      <p:sp>
        <p:nvSpPr>
          <p:cNvPr id="7" name="CaixaDeTexto 6">
            <a:extLst>
              <a:ext uri="{FF2B5EF4-FFF2-40B4-BE49-F238E27FC236}">
                <a16:creationId xmlns:a16="http://schemas.microsoft.com/office/drawing/2014/main" id="{458E7154-2944-C705-B1E8-8828812D342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7618508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descr="banho.jpg"/>
          <p:cNvPicPr>
            <a:picLocks noChangeAspect="1"/>
          </p:cNvPicPr>
          <p:nvPr/>
        </p:nvPicPr>
        <p:blipFill>
          <a:blip r:embed="rId2" cstate="print"/>
          <a:stretch>
            <a:fillRect/>
          </a:stretch>
        </p:blipFill>
        <p:spPr>
          <a:xfrm>
            <a:off x="852308" y="1142193"/>
            <a:ext cx="2289629" cy="1526419"/>
          </a:xfrm>
          <a:prstGeom prst="rect">
            <a:avLst/>
          </a:prstGeom>
        </p:spPr>
      </p:pic>
      <p:sp>
        <p:nvSpPr>
          <p:cNvPr id="2" name="Google Shape;192;p32">
            <a:extLst>
              <a:ext uri="{FF2B5EF4-FFF2-40B4-BE49-F238E27FC236}">
                <a16:creationId xmlns:a16="http://schemas.microsoft.com/office/drawing/2014/main" id="{D757182C-D7EE-636A-20F2-0106781B58BC}"/>
              </a:ext>
            </a:extLst>
          </p:cNvPr>
          <p:cNvSpPr txBox="1"/>
          <p:nvPr/>
        </p:nvSpPr>
        <p:spPr>
          <a:xfrm>
            <a:off x="179012" y="2652884"/>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446088" algn="just">
              <a:lnSpc>
                <a:spcPct val="150000"/>
              </a:lnSpc>
            </a:pPr>
            <a:r>
              <a:rPr lang="pt-BR" sz="1000" dirty="0">
                <a:latin typeface="Arial" pitchFamily="34" charset="0"/>
                <a:cs typeface="Arial" pitchFamily="34" charset="0"/>
              </a:rPr>
              <a:t>Quando saímos do banho, a água espalhada por seu corpo começa a evaporar, se transformando em gás, para fazer isso, precisa de energia, ou seja, de calor. O processo de evaporação “suga” o calor das gotas que estão em seu corpo e a água começa a perder temperatura e você também. A evaporação também absorve o calor de sua pele, fazendo você tremer ainda mais. Dentro do chuveiro, a cortina ou porta que separa o seu box do restante do banheiro mantem o ar úmido e agradável. Mas o ar do outro lado não é tão úmido, o que acaba causando essa queda brusca na temperatura quando você sai do banho.</a:t>
            </a:r>
            <a:endParaRPr lang="pt-BR" altLang="ko-KR" sz="1000" dirty="0">
              <a:latin typeface="Arial" panose="020B0604020202020204" pitchFamily="34" charset="0"/>
              <a:cs typeface="Arial" pitchFamily="34" charset="0"/>
            </a:endParaRPr>
          </a:p>
        </p:txBody>
      </p:sp>
      <p:sp>
        <p:nvSpPr>
          <p:cNvPr id="6" name="CaixaDeTexto 6">
            <a:extLst>
              <a:ext uri="{FF2B5EF4-FFF2-40B4-BE49-F238E27FC236}">
                <a16:creationId xmlns:a16="http://schemas.microsoft.com/office/drawing/2014/main" id="{6EF45BBB-F640-3E51-AA8D-1864DF7CCF06}"/>
              </a:ext>
            </a:extLst>
          </p:cNvPr>
          <p:cNvSpPr txBox="1"/>
          <p:nvPr/>
        </p:nvSpPr>
        <p:spPr>
          <a:xfrm>
            <a:off x="179611" y="446701"/>
            <a:ext cx="3635022"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200"/>
            </a:pPr>
            <a:r>
              <a:rPr lang="pt-BR" sz="1200" b="1" dirty="0">
                <a:latin typeface="Arial" pitchFamily="34" charset="0"/>
                <a:cs typeface="Arial" pitchFamily="34" charset="0"/>
              </a:rPr>
              <a:t>Por que sentimos aquele vento gelado</a:t>
            </a:r>
          </a:p>
          <a:p>
            <a:pPr algn="ctr">
              <a:buClr>
                <a:srgbClr val="000000"/>
              </a:buClr>
              <a:buSzPts val="1200"/>
            </a:pPr>
            <a:r>
              <a:rPr lang="pt-BR" sz="1200" b="1" dirty="0">
                <a:latin typeface="Arial" pitchFamily="34" charset="0"/>
                <a:cs typeface="Arial" pitchFamily="34" charset="0"/>
              </a:rPr>
              <a:t>quando saímos do box depois de</a:t>
            </a:r>
          </a:p>
          <a:p>
            <a:pPr algn="ctr">
              <a:buClr>
                <a:srgbClr val="000000"/>
              </a:buClr>
              <a:buSzPts val="1200"/>
            </a:pPr>
            <a:r>
              <a:rPr lang="pt-BR" sz="1200" b="1" dirty="0">
                <a:latin typeface="Arial" pitchFamily="34" charset="0"/>
                <a:cs typeface="Arial" pitchFamily="34" charset="0"/>
              </a:rPr>
              <a:t> um banho quente?</a:t>
            </a:r>
          </a:p>
        </p:txBody>
      </p:sp>
      <p:sp>
        <p:nvSpPr>
          <p:cNvPr id="4" name="CaixaDeTexto 3">
            <a:extLst>
              <a:ext uri="{FF2B5EF4-FFF2-40B4-BE49-F238E27FC236}">
                <a16:creationId xmlns:a16="http://schemas.microsoft.com/office/drawing/2014/main" id="{2AF71A16-4190-9C66-8C30-F42F6D940F6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Termologia</a:t>
            </a:r>
          </a:p>
        </p:txBody>
      </p:sp>
    </p:spTree>
    <p:extLst>
      <p:ext uri="{BB962C8B-B14F-4D97-AF65-F5344CB8AC3E}">
        <p14:creationId xmlns:p14="http://schemas.microsoft.com/office/powerpoint/2010/main" val="40989083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mesa, frente, água, vaso&#10;&#10;O conteúdo gerado por IA pode estar incorreto.">
            <a:extLst>
              <a:ext uri="{FF2B5EF4-FFF2-40B4-BE49-F238E27FC236}">
                <a16:creationId xmlns:a16="http://schemas.microsoft.com/office/drawing/2014/main" id="{ACA43EC8-43EA-0AE0-69B9-BFEBE52DF1FF}"/>
              </a:ext>
            </a:extLst>
          </p:cNvPr>
          <p:cNvPicPr>
            <a:picLocks noChangeAspect="1"/>
          </p:cNvPicPr>
          <p:nvPr/>
        </p:nvPicPr>
        <p:blipFill>
          <a:blip r:embed="rId2"/>
          <a:srcRect l="15629" r="15629"/>
          <a:stretch/>
        </p:blipFill>
        <p:spPr>
          <a:xfrm>
            <a:off x="-2" y="0"/>
            <a:ext cx="3959225"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0" y="607218"/>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24691252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marL="0" marR="0" lvl="0" indent="0" algn="ctr" defTabSz="446088"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são combustíveis fósseis?</a:t>
            </a:r>
            <a:endParaRPr lang="pt-BR" sz="1000" b="0" i="0" u="none" strike="noStrike" cap="none" dirty="0">
              <a:solidFill>
                <a:srgbClr val="000000"/>
              </a:solidFill>
              <a:latin typeface="Arial"/>
              <a:ea typeface="Arial"/>
              <a:cs typeface="Arial"/>
              <a:sym typeface="Arial"/>
            </a:endParaRPr>
          </a:p>
        </p:txBody>
      </p:sp>
      <p:pic>
        <p:nvPicPr>
          <p:cNvPr id="2" name="Imagem 1">
            <a:extLst>
              <a:ext uri="{FF2B5EF4-FFF2-40B4-BE49-F238E27FC236}">
                <a16:creationId xmlns:a16="http://schemas.microsoft.com/office/drawing/2014/main" id="{01354374-4B6D-C26A-BBC0-081A3A35FF18}"/>
              </a:ext>
            </a:extLst>
          </p:cNvPr>
          <p:cNvPicPr>
            <a:picLocks noChangeAspect="1"/>
          </p:cNvPicPr>
          <p:nvPr/>
        </p:nvPicPr>
        <p:blipFill>
          <a:blip r:embed="rId2"/>
          <a:stretch>
            <a:fillRect/>
          </a:stretch>
        </p:blipFill>
        <p:spPr>
          <a:xfrm>
            <a:off x="715797" y="785318"/>
            <a:ext cx="2527629" cy="1423898"/>
          </a:xfrm>
          <a:prstGeom prst="rect">
            <a:avLst/>
          </a:prstGeom>
        </p:spPr>
      </p:pic>
      <p:sp>
        <p:nvSpPr>
          <p:cNvPr id="5" name="CaixaDeTexto 4">
            <a:extLst>
              <a:ext uri="{FF2B5EF4-FFF2-40B4-BE49-F238E27FC236}">
                <a16:creationId xmlns:a16="http://schemas.microsoft.com/office/drawing/2014/main" id="{5A973A71-56B8-5AB2-80A4-3D5B8BD9E895}"/>
              </a:ext>
            </a:extLst>
          </p:cNvPr>
          <p:cNvSpPr txBox="1"/>
          <p:nvPr/>
        </p:nvSpPr>
        <p:spPr>
          <a:xfrm>
            <a:off x="179612" y="2320925"/>
            <a:ext cx="3596507" cy="2375779"/>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O termo “fóssil” é nome dado aos restos ou vestígios de plantas ou animais que se encontram nas camadas terrestres anteriores ao atual período geológico. Diante dessa definição, os combustíveis fósseis são aqueles provenientes da longa decomposição da matéria orgânica subterrânea sob grande pressão e temperatura e são utilizados em diferentes setores de produção de energia. Esses combustíveis são finitos, sua queima leva a produção de gás carbônico e poluição do meio ambiente, são alguns exemplos: petróleo, gás natural e carvão.</a:t>
            </a:r>
            <a:endParaRPr lang="pt-BR" dirty="0"/>
          </a:p>
        </p:txBody>
      </p:sp>
      <p:sp>
        <p:nvSpPr>
          <p:cNvPr id="6" name="CaixaDeTexto 5">
            <a:extLst>
              <a:ext uri="{FF2B5EF4-FFF2-40B4-BE49-F238E27FC236}">
                <a16:creationId xmlns:a16="http://schemas.microsoft.com/office/drawing/2014/main" id="{8B841178-FBE8-0831-AD09-A567FA7999F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42148102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461665"/>
          </a:xfrm>
          <a:prstGeom prst="rect">
            <a:avLst/>
          </a:prstGeom>
          <a:noFill/>
        </p:spPr>
        <p:txBody>
          <a:bodyPr wrap="square" rtlCol="0">
            <a:spAutoFit/>
          </a:bodyPr>
          <a:lstStyle/>
          <a:p>
            <a:pPr lvl="0" algn="ctr">
              <a:spcAft>
                <a:spcPts val="800"/>
              </a:spcAft>
            </a:pPr>
            <a:r>
              <a:rPr lang="pt-BR" sz="1200" b="1" dirty="0">
                <a:latin typeface="Arial" panose="020B0604020202020204" pitchFamily="34" charset="0"/>
                <a:ea typeface="Calibri" panose="020F0502020204030204" pitchFamily="34" charset="0"/>
                <a:cs typeface="Times New Roman" panose="02020603050405020304" pitchFamily="18" charset="0"/>
              </a:rPr>
              <a:t> </a:t>
            </a:r>
            <a:r>
              <a:rPr lang="pt-BR" sz="1200" b="1" dirty="0">
                <a:effectLst/>
                <a:latin typeface="Arial" panose="020B0604020202020204" pitchFamily="34" charset="0"/>
                <a:ea typeface="Calibri" panose="020F0502020204030204" pitchFamily="34" charset="0"/>
                <a:cs typeface="Times New Roman" panose="02020603050405020304" pitchFamily="18" charset="0"/>
              </a:rPr>
              <a:t>Como funciona um leitor de código de barras?</a:t>
            </a:r>
            <a:endParaRPr lang="pt-BR" sz="1000" b="0" i="0" u="none" strike="noStrike" cap="none" dirty="0">
              <a:solidFill>
                <a:srgbClr val="000000"/>
              </a:solidFill>
              <a:latin typeface="Arial"/>
              <a:ea typeface="Arial"/>
              <a:cs typeface="Arial"/>
              <a:sym typeface="Arial"/>
            </a:endParaRPr>
          </a:p>
        </p:txBody>
      </p:sp>
      <p:pic>
        <p:nvPicPr>
          <p:cNvPr id="2" name="Imagem 1">
            <a:extLst>
              <a:ext uri="{FF2B5EF4-FFF2-40B4-BE49-F238E27FC236}">
                <a16:creationId xmlns:a16="http://schemas.microsoft.com/office/drawing/2014/main" id="{36FD5D52-462A-9D23-7FC9-082DEABDAABE}"/>
              </a:ext>
            </a:extLst>
          </p:cNvPr>
          <p:cNvPicPr>
            <a:picLocks noChangeAspect="1"/>
          </p:cNvPicPr>
          <p:nvPr/>
        </p:nvPicPr>
        <p:blipFill>
          <a:blip r:embed="rId2"/>
          <a:stretch>
            <a:fillRect/>
          </a:stretch>
        </p:blipFill>
        <p:spPr>
          <a:xfrm>
            <a:off x="371596" y="940700"/>
            <a:ext cx="3216030" cy="1809017"/>
          </a:xfrm>
          <a:prstGeom prst="rect">
            <a:avLst/>
          </a:prstGeom>
        </p:spPr>
      </p:pic>
      <p:sp>
        <p:nvSpPr>
          <p:cNvPr id="5" name="CaixaDeTexto 1">
            <a:extLst>
              <a:ext uri="{FF2B5EF4-FFF2-40B4-BE49-F238E27FC236}">
                <a16:creationId xmlns:a16="http://schemas.microsoft.com/office/drawing/2014/main" id="{D368DACB-587F-EDFA-0CD3-E0D0432D4172}"/>
              </a:ext>
            </a:extLst>
          </p:cNvPr>
          <p:cNvSpPr txBox="1"/>
          <p:nvPr/>
        </p:nvSpPr>
        <p:spPr>
          <a:xfrm>
            <a:off x="183104" y="2879725"/>
            <a:ext cx="3596507" cy="23721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Comumente visto no dia-a-dia ao ir no mercado ou em encomendas por exemplo, os códigos de barras são uma forma rápida e pratica de se armazenar informações que podem ser lidas por um leitor de código. Tal leitor possuiu um receptor que funciona como se fosse uma câmera fotográfica, que ao emitir um raio vermelho sobre o código consegue decifrar a imagem baseando-se no comportamento da luz, no qual é absorvida nas cores escuras e refletidas nos espaços em branco, assim o leitor identifica todas as informações contidas no código.</a:t>
            </a:r>
            <a:endParaRPr lang="pt-BR" sz="1000" b="0" i="0" u="none" strike="noStrike" cap="none" dirty="0">
              <a:solidFill>
                <a:srgbClr val="000000"/>
              </a:solidFill>
              <a:latin typeface="Arial"/>
              <a:ea typeface="Arial"/>
              <a:cs typeface="Arial"/>
              <a:sym typeface="Arial"/>
            </a:endParaRPr>
          </a:p>
        </p:txBody>
      </p:sp>
      <p:sp>
        <p:nvSpPr>
          <p:cNvPr id="7" name="CaixaDeTexto 6">
            <a:extLst>
              <a:ext uri="{FF2B5EF4-FFF2-40B4-BE49-F238E27FC236}">
                <a16:creationId xmlns:a16="http://schemas.microsoft.com/office/drawing/2014/main" id="{891B3B7E-1728-4EF9-7102-753B9A49608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21575146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4662"/>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909455C-9BE0-407B-A36A-3E4B32F2D77C}"/>
              </a:ext>
            </a:extLst>
          </p:cNvPr>
          <p:cNvSpPr txBox="1"/>
          <p:nvPr/>
        </p:nvSpPr>
        <p:spPr>
          <a:xfrm>
            <a:off x="179612" y="462721"/>
            <a:ext cx="3599998" cy="276999"/>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Como funciona um gerador eólico?</a:t>
            </a:r>
            <a:endParaRPr lang="pt-BR"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B97D93D9-2EF5-4F6A-A013-53914E670863}"/>
              </a:ext>
            </a:extLst>
          </p:cNvPr>
          <p:cNvSpPr txBox="1"/>
          <p:nvPr/>
        </p:nvSpPr>
        <p:spPr>
          <a:xfrm>
            <a:off x="179612" y="2642722"/>
            <a:ext cx="3599999" cy="2141292"/>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Ao falar de gerador, pode-se dizer que é quando uma forma de energia (seja da força das águas ou do vento, solar, química, </a:t>
            </a:r>
            <a:r>
              <a:rPr lang="pt-BR" sz="1000" dirty="0" err="1">
                <a:latin typeface="Arial" panose="020B0604020202020204" pitchFamily="34" charset="0"/>
                <a:cs typeface="Arial" panose="020B0604020202020204" pitchFamily="34" charset="0"/>
              </a:rPr>
              <a:t>etc</a:t>
            </a:r>
            <a:r>
              <a:rPr lang="pt-BR" sz="1000" dirty="0">
                <a:latin typeface="Arial" panose="020B0604020202020204" pitchFamily="34" charset="0"/>
                <a:cs typeface="Arial" panose="020B0604020202020204" pitchFamily="34" charset="0"/>
              </a:rPr>
              <a:t>) é transformada em energia elétrica. Assim sendo, o gerador eólico capta a energia da força do vento e o transforma em energia elétrica. Para isso, como se fossem hélices de um “ventilador gigante”, são apoiadas em uma grande haste, instaladas em lugares apropriados e por meio disso as hélices irão girar e gerar energia de acordo com o vento do local.</a:t>
            </a:r>
          </a:p>
        </p:txBody>
      </p:sp>
      <p:sp>
        <p:nvSpPr>
          <p:cNvPr id="5" name="CaixaDeTexto 4">
            <a:extLst>
              <a:ext uri="{FF2B5EF4-FFF2-40B4-BE49-F238E27FC236}">
                <a16:creationId xmlns:a16="http://schemas.microsoft.com/office/drawing/2014/main" id="{6220D727-D160-DC1A-6A6C-033CEAA114C4}"/>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pic>
        <p:nvPicPr>
          <p:cNvPr id="1026" name="Picture 2" descr="TURBINAS EÓLICAS - Telub">
            <a:extLst>
              <a:ext uri="{FF2B5EF4-FFF2-40B4-BE49-F238E27FC236}">
                <a16:creationId xmlns:a16="http://schemas.microsoft.com/office/drawing/2014/main" id="{446F01B4-8D7F-5CB1-22BA-90064705C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68" y="804044"/>
            <a:ext cx="2646084" cy="183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2189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p:nvPr/>
        </p:nvSpPr>
        <p:spPr>
          <a:xfrm>
            <a:off x="179647" y="382811"/>
            <a:ext cx="3600600" cy="51975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26"/>
          <p:cNvSpPr txBox="1"/>
          <p:nvPr/>
        </p:nvSpPr>
        <p:spPr>
          <a:xfrm>
            <a:off x="179312" y="382811"/>
            <a:ext cx="3600599"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a:ln>
                  <a:noFill/>
                </a:ln>
                <a:solidFill>
                  <a:srgbClr val="000000"/>
                </a:solidFill>
                <a:effectLst/>
                <a:uLnTx/>
                <a:uFillTx/>
                <a:latin typeface="Arial"/>
                <a:cs typeface="Arial"/>
                <a:sym typeface="Arial"/>
              </a:rPr>
              <a:t>Como funciona uma placa solar?</a:t>
            </a:r>
            <a:endParaRPr kumimoji="0" sz="1200" b="1" i="0" u="none" strike="noStrike" kern="0" cap="none" spc="0" normalizeH="0" baseline="0" noProof="0">
              <a:ln>
                <a:noFill/>
              </a:ln>
              <a:solidFill>
                <a:srgbClr val="000000"/>
              </a:solidFill>
              <a:effectLst/>
              <a:uLnTx/>
              <a:uFillTx/>
              <a:latin typeface="Arial"/>
              <a:cs typeface="Arial"/>
              <a:sym typeface="Arial"/>
            </a:endParaRPr>
          </a:p>
        </p:txBody>
      </p:sp>
      <p:pic>
        <p:nvPicPr>
          <p:cNvPr id="139" name="Google Shape;139;p26"/>
          <p:cNvPicPr preferRelativeResize="0"/>
          <p:nvPr/>
        </p:nvPicPr>
        <p:blipFill>
          <a:blip r:embed="rId3">
            <a:alphaModFix/>
          </a:blip>
          <a:stretch>
            <a:fillRect/>
          </a:stretch>
        </p:blipFill>
        <p:spPr>
          <a:xfrm>
            <a:off x="641348" y="816900"/>
            <a:ext cx="2676525" cy="1524175"/>
          </a:xfrm>
          <a:prstGeom prst="rect">
            <a:avLst/>
          </a:prstGeom>
          <a:noFill/>
          <a:ln>
            <a:noFill/>
          </a:ln>
        </p:spPr>
      </p:pic>
      <p:sp>
        <p:nvSpPr>
          <p:cNvPr id="140" name="Google Shape;140;p26"/>
          <p:cNvSpPr txBox="1"/>
          <p:nvPr/>
        </p:nvSpPr>
        <p:spPr>
          <a:xfrm>
            <a:off x="178978" y="2405864"/>
            <a:ext cx="3600599" cy="2985402"/>
          </a:xfrm>
          <a:prstGeom prst="rect">
            <a:avLst/>
          </a:prstGeom>
          <a:noFill/>
          <a:ln>
            <a:noFill/>
          </a:ln>
        </p:spPr>
        <p:txBody>
          <a:bodyPr spcFirstLastPara="1" wrap="square" lIns="91425" tIns="91425" rIns="91425" bIns="91425" anchor="t" anchorCtr="0">
            <a:spAutoFit/>
          </a:bodyPr>
          <a:lstStyle/>
          <a:p>
            <a:pPr marL="0" marR="0" lvl="0" indent="457200" algn="just" defTabSz="914400" rtl="0" eaLnBrk="1" fontAlgn="auto" latinLnBrk="0" hangingPunct="1">
              <a:lnSpc>
                <a:spcPct val="140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A placa solar é responsável por transformar a luz incidente nelas em energia elétrica, essas placas são conhecidas como células fotovoltaicas. O princípio de funcionamento delas foi descoberto pelo físico francês, Alexandre Edmond Becquerel em 1839, onde ele observou que materiais semicondutores produziam corrente ao serem expostos à luz. Ou seja, os materiais semicondutores ao receber a energia dos fótons provenientes do Sol, excita o  elétron da banda de valência (orbital mais distante do núcleo) do semicondutor, o qual consegue saltar da banda de valência para a banda de condução, onde podem viajar pelo material semicondutor livremente gerando uma corrente elétrica.</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CaixaDeTexto 1">
            <a:extLst>
              <a:ext uri="{FF2B5EF4-FFF2-40B4-BE49-F238E27FC236}">
                <a16:creationId xmlns:a16="http://schemas.microsoft.com/office/drawing/2014/main" id="{DC9429F5-76AE-871E-4F87-E70B35974486}"/>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Diversos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4AF2813C-A869-2502-964D-F62FE4F22063}"/>
              </a:ext>
            </a:extLst>
          </p:cNvPr>
          <p:cNvSpPr txBox="1"/>
          <p:nvPr/>
        </p:nvSpPr>
        <p:spPr>
          <a:xfrm>
            <a:off x="239844" y="401001"/>
            <a:ext cx="3539768" cy="2554545"/>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endParaRPr lang="pt-BR" sz="1000" spc="5" dirty="0">
              <a:latin typeface="Arial MT"/>
              <a:cs typeface="Arial MT"/>
            </a:endParaRPr>
          </a:p>
          <a:p>
            <a:pPr algn="just">
              <a:lnSpc>
                <a:spcPct val="150000"/>
              </a:lnSpc>
            </a:pPr>
            <a:r>
              <a:rPr lang="pt-BR" sz="1000" spc="5" dirty="0">
                <a:latin typeface="Arial MT"/>
                <a:cs typeface="Arial MT"/>
              </a:rPr>
              <a:t>	</a:t>
            </a:r>
            <a:endParaRPr lang="pt-BR" sz="700" dirty="0">
              <a:latin typeface="Arial" panose="020B0604020202020204" pitchFamily="34" charset="0"/>
              <a:cs typeface="Arial" panose="020B0604020202020204" pitchFamily="34" charset="0"/>
            </a:endParaRPr>
          </a:p>
          <a:p>
            <a:pPr indent="216000" algn="just">
              <a:lnSpc>
                <a:spcPct val="150000"/>
              </a:lnSpc>
            </a:pPr>
            <a:endParaRPr lang="pt-BR" altLang="ko-KR" sz="1000" dirty="0">
              <a:latin typeface="Arial" panose="020B0604020202020204" pitchFamily="34" charset="0"/>
              <a:cs typeface="Arial" pitchFamily="34" charset="0"/>
            </a:endParaRPr>
          </a:p>
          <a:p>
            <a:pPr indent="216000" algn="just">
              <a:lnSpc>
                <a:spcPct val="150000"/>
              </a:lnSpc>
            </a:pPr>
            <a:endParaRPr lang="ko-KR" altLang="en-US" sz="1000" dirty="0">
              <a:latin typeface="Arial" panose="020B0604020202020204" pitchFamily="34" charset="0"/>
              <a:cs typeface="Arial" pitchFamily="34" charset="0"/>
            </a:endParaRPr>
          </a:p>
          <a:p>
            <a:pPr indent="216000" algn="just"/>
            <a:endParaRPr lang="pt-BR" altLang="ko-KR" sz="1000" dirty="0">
              <a:latin typeface="Arial" panose="020B0604020202020204" pitchFamily="34" charset="0"/>
              <a:cs typeface="Arial" pitchFamily="34" charset="0"/>
            </a:endParaRPr>
          </a:p>
        </p:txBody>
      </p:sp>
      <p:pic>
        <p:nvPicPr>
          <p:cNvPr id="4" name="Imagem 3">
            <a:extLst>
              <a:ext uri="{FF2B5EF4-FFF2-40B4-BE49-F238E27FC236}">
                <a16:creationId xmlns:a16="http://schemas.microsoft.com/office/drawing/2014/main" id="{B5D02F54-65C0-64F8-02C8-D8B53A94055B}"/>
              </a:ext>
            </a:extLst>
          </p:cNvPr>
          <p:cNvPicPr>
            <a:picLocks noChangeAspect="1"/>
          </p:cNvPicPr>
          <p:nvPr/>
        </p:nvPicPr>
        <p:blipFill>
          <a:blip r:embed="rId2"/>
          <a:stretch>
            <a:fillRect/>
          </a:stretch>
        </p:blipFill>
        <p:spPr>
          <a:xfrm>
            <a:off x="730072" y="1032976"/>
            <a:ext cx="2499077" cy="1566779"/>
          </a:xfrm>
          <a:prstGeom prst="rect">
            <a:avLst/>
          </a:prstGeom>
        </p:spPr>
      </p:pic>
      <p:sp>
        <p:nvSpPr>
          <p:cNvPr id="5" name="Google Shape;192;p32">
            <a:extLst>
              <a:ext uri="{FF2B5EF4-FFF2-40B4-BE49-F238E27FC236}">
                <a16:creationId xmlns:a16="http://schemas.microsoft.com/office/drawing/2014/main" id="{800056DF-FE62-4514-3477-FE69147CB5AD}"/>
              </a:ext>
            </a:extLst>
          </p:cNvPr>
          <p:cNvSpPr txBox="1"/>
          <p:nvPr/>
        </p:nvSpPr>
        <p:spPr>
          <a:xfrm>
            <a:off x="179612" y="2599755"/>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a:t>
            </a:r>
            <a:r>
              <a:rPr lang="pt-BR" altLang="ko-KR" sz="1000" dirty="0">
                <a:latin typeface="Arial" panose="020B0604020202020204" pitchFamily="34" charset="0"/>
                <a:cs typeface="Arial" pitchFamily="34" charset="0"/>
              </a:rPr>
              <a:t>O raio por ser uma descarga elétrica muito forte e altamente aquecido, durante sua passagem pelo ar atmosférico, acaba expandindo este ar. Como consequência desta expansão, ocorre um efeito sonoro, que se propaga no ar e no solo. Este efeito sonoro é conhecido como trovão.</a:t>
            </a:r>
          </a:p>
          <a:p>
            <a:pPr indent="216000" algn="just">
              <a:lnSpc>
                <a:spcPct val="150000"/>
              </a:lnSpc>
            </a:pPr>
            <a:r>
              <a:rPr lang="pt-BR" altLang="ko-KR" sz="1000" dirty="0">
                <a:latin typeface="Arial" panose="020B0604020202020204" pitchFamily="34" charset="0"/>
                <a:cs typeface="Arial" pitchFamily="34" charset="0"/>
              </a:rPr>
              <a:t>O trovão é percebido após o raio, porque o relâmpago que vem antes, sendo a luz produzida pela passagem do raio, tem velocidade de propagação maior que a velocidade de propagação do som.</a:t>
            </a:r>
          </a:p>
        </p:txBody>
      </p:sp>
      <p:sp>
        <p:nvSpPr>
          <p:cNvPr id="6" name="CaixaDeTexto 6">
            <a:extLst>
              <a:ext uri="{FF2B5EF4-FFF2-40B4-BE49-F238E27FC236}">
                <a16:creationId xmlns:a16="http://schemas.microsoft.com/office/drawing/2014/main" id="{40E0C382-F673-51AA-A48F-56423617FB73}"/>
              </a:ext>
            </a:extLst>
          </p:cNvPr>
          <p:cNvSpPr txBox="1"/>
          <p:nvPr/>
        </p:nvSpPr>
        <p:spPr>
          <a:xfrm>
            <a:off x="162100" y="486156"/>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depois de um raio, ouvimos</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um som?</a:t>
            </a:r>
          </a:p>
        </p:txBody>
      </p:sp>
      <p:sp>
        <p:nvSpPr>
          <p:cNvPr id="7" name="CaixaDeTexto 6">
            <a:extLst>
              <a:ext uri="{FF2B5EF4-FFF2-40B4-BE49-F238E27FC236}">
                <a16:creationId xmlns:a16="http://schemas.microsoft.com/office/drawing/2014/main" id="{7E2EC5EC-A19E-80C5-AA4B-F4D20854D8E4}"/>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Acústica</a:t>
            </a:r>
          </a:p>
        </p:txBody>
      </p:sp>
    </p:spTree>
    <p:extLst>
      <p:ext uri="{BB962C8B-B14F-4D97-AF65-F5344CB8AC3E}">
        <p14:creationId xmlns:p14="http://schemas.microsoft.com/office/powerpoint/2010/main" val="37086372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034468"/>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700" dirty="0">
                <a:latin typeface="Arial" panose="020B0604020202020204" pitchFamily="34" charset="0"/>
                <a:cs typeface="Arial" panose="020B0604020202020204" pitchFamily="34" charset="0"/>
              </a:rPr>
              <a:t>	</a:t>
            </a:r>
            <a:endParaRPr lang="pt-BR" sz="1000" b="0" i="1" u="none" strike="noStrike" cap="none" dirty="0">
              <a:solidFill>
                <a:srgbClr val="000000"/>
              </a:solidFill>
              <a:latin typeface="Arial"/>
              <a:ea typeface="Arial"/>
              <a:cs typeface="Arial"/>
              <a:sym typeface="Arial"/>
            </a:endParaRPr>
          </a:p>
        </p:txBody>
      </p:sp>
      <p:pic>
        <p:nvPicPr>
          <p:cNvPr id="1032" name="Picture 8" descr="Lâmpada Led tubular 2 metros e 40 cm 35 w - Império Shopp"/>
          <p:cNvPicPr>
            <a:picLocks noChangeAspect="1" noChangeArrowheads="1"/>
          </p:cNvPicPr>
          <p:nvPr/>
        </p:nvPicPr>
        <p:blipFill rotWithShape="1">
          <a:blip r:embed="rId2">
            <a:extLst>
              <a:ext uri="{28A0092B-C50C-407E-A947-70E740481C1C}">
                <a14:useLocalDpi xmlns:a14="http://schemas.microsoft.com/office/drawing/2010/main" val="0"/>
              </a:ext>
            </a:extLst>
          </a:blip>
          <a:srcRect b="3750"/>
          <a:stretch/>
        </p:blipFill>
        <p:spPr bwMode="auto">
          <a:xfrm rot="5400000">
            <a:off x="1366506" y="616619"/>
            <a:ext cx="1337945" cy="182629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92;p32">
            <a:extLst>
              <a:ext uri="{FF2B5EF4-FFF2-40B4-BE49-F238E27FC236}">
                <a16:creationId xmlns:a16="http://schemas.microsoft.com/office/drawing/2014/main" id="{175F7E0F-4892-D1C5-176E-D355634079E6}"/>
              </a:ext>
            </a:extLst>
          </p:cNvPr>
          <p:cNvSpPr txBox="1"/>
          <p:nvPr/>
        </p:nvSpPr>
        <p:spPr>
          <a:xfrm>
            <a:off x="179611" y="2198815"/>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A lâmpada de LED, diferente das lâmpadas antigas, não possui um filamento de carbono, por isso ela leva muito mais tempo para estragar. O que existe dentro de uma lâmpada de LED (</a:t>
            </a:r>
            <a:r>
              <a:rPr lang="pt-BR" sz="1000" i="1" dirty="0">
                <a:latin typeface="Arial" panose="020B0604020202020204" pitchFamily="34" charset="0"/>
                <a:cs typeface="Arial" panose="020B0604020202020204" pitchFamily="34" charset="0"/>
              </a:rPr>
              <a:t>Light </a:t>
            </a:r>
            <a:r>
              <a:rPr lang="pt-BR" sz="1000" i="1" dirty="0" err="1">
                <a:latin typeface="Arial" panose="020B0604020202020204" pitchFamily="34" charset="0"/>
                <a:cs typeface="Arial" panose="020B0604020202020204" pitchFamily="34" charset="0"/>
              </a:rPr>
              <a:t>Emitting</a:t>
            </a:r>
            <a:r>
              <a:rPr lang="pt-BR" sz="1000" i="1" dirty="0">
                <a:latin typeface="Arial" panose="020B0604020202020204" pitchFamily="34" charset="0"/>
                <a:cs typeface="Arial" panose="020B0604020202020204" pitchFamily="34" charset="0"/>
              </a:rPr>
              <a:t> </a:t>
            </a:r>
            <a:r>
              <a:rPr lang="pt-BR" sz="1000" i="1" dirty="0" err="1">
                <a:latin typeface="Arial" panose="020B0604020202020204" pitchFamily="34" charset="0"/>
                <a:cs typeface="Arial" panose="020B0604020202020204" pitchFamily="34" charset="0"/>
              </a:rPr>
              <a:t>Diode</a:t>
            </a:r>
            <a:r>
              <a:rPr lang="pt-BR" sz="1000" i="1" dirty="0">
                <a:latin typeface="Arial" panose="020B0604020202020204" pitchFamily="34" charset="0"/>
                <a:cs typeface="Arial" panose="020B0604020202020204" pitchFamily="34" charset="0"/>
              </a:rPr>
              <a:t>, na tradução literal Diodo Emissor de Luz) </a:t>
            </a:r>
            <a:r>
              <a:rPr lang="pt-BR" sz="1000" dirty="0">
                <a:latin typeface="Arial" panose="020B0604020202020204" pitchFamily="34" charset="0"/>
                <a:cs typeface="Arial" panose="020B0604020202020204" pitchFamily="34" charset="0"/>
              </a:rPr>
              <a:t>é uma sequência de diodos que emitem luz quando energizados. </a:t>
            </a:r>
            <a:r>
              <a:rPr lang="pt-BR" sz="1000" dirty="0">
                <a:solidFill>
                  <a:srgbClr val="000000"/>
                </a:solidFill>
                <a:latin typeface="Arial" panose="020B0604020202020204" pitchFamily="34" charset="0"/>
                <a:ea typeface="Arial"/>
                <a:cs typeface="Arial" panose="020B0604020202020204" pitchFamily="34" charset="0"/>
                <a:sym typeface="Arial"/>
              </a:rPr>
              <a:t>Ligado à esse filamento de diodos existe um circuito eletrônico que reduz para 12 volts a tensão que vem da fiação. Quando a lâmpada de LED estraga, pode ser que apenas 1 dos diodos tenha estragado, então é possível faze-la voltar a funcionar retirando esse diodo e soldando o circuito.</a:t>
            </a:r>
            <a:endParaRPr lang="pt-BR" sz="1000" b="0" i="1" u="none" strike="noStrike" cap="none" dirty="0">
              <a:solidFill>
                <a:srgbClr val="000000"/>
              </a:solidFill>
              <a:latin typeface="Arial"/>
              <a:ea typeface="Arial"/>
              <a:cs typeface="Arial"/>
              <a:sym typeface="Arial"/>
            </a:endParaRPr>
          </a:p>
        </p:txBody>
      </p:sp>
      <p:sp>
        <p:nvSpPr>
          <p:cNvPr id="7" name="CaixaDeTexto 6">
            <a:extLst>
              <a:ext uri="{FF2B5EF4-FFF2-40B4-BE49-F238E27FC236}">
                <a16:creationId xmlns:a16="http://schemas.microsoft.com/office/drawing/2014/main" id="{52662440-04FA-4DFE-6860-7D123AA238D6}"/>
              </a:ext>
            </a:extLst>
          </p:cNvPr>
          <p:cNvSpPr txBox="1"/>
          <p:nvPr/>
        </p:nvSpPr>
        <p:spPr>
          <a:xfrm>
            <a:off x="144589" y="470672"/>
            <a:ext cx="3635022" cy="27699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pt-BR" sz="1200" b="1" dirty="0">
                <a:latin typeface="Arial" panose="020B0604020202020204" pitchFamily="34" charset="0"/>
                <a:cs typeface="Arial" panose="020B0604020202020204" pitchFamily="34" charset="0"/>
              </a:rPr>
              <a:t>Como funciona uma lâmpada de LED?</a:t>
            </a:r>
          </a:p>
        </p:txBody>
      </p:sp>
      <p:sp>
        <p:nvSpPr>
          <p:cNvPr id="2" name="CaixaDeTexto 1">
            <a:extLst>
              <a:ext uri="{FF2B5EF4-FFF2-40B4-BE49-F238E27FC236}">
                <a16:creationId xmlns:a16="http://schemas.microsoft.com/office/drawing/2014/main" id="{8F271E78-FB72-D4BD-A267-C822A136FCB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33184872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695290"/>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p>
        </p:txBody>
      </p:sp>
      <p:pic>
        <p:nvPicPr>
          <p:cNvPr id="3074" name="Picture 2" descr="Efeito estufa: o que é, causas, consequências, mapa mental">
            <a:extLst>
              <a:ext uri="{FF2B5EF4-FFF2-40B4-BE49-F238E27FC236}">
                <a16:creationId xmlns:a16="http://schemas.microsoft.com/office/drawing/2014/main" id="{ABB07CA6-FA55-BFF3-2811-51696C2FF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79" y="795867"/>
            <a:ext cx="2797665" cy="197653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8F4C34A8-B5EF-025C-3693-8DAAFD07D439}"/>
              </a:ext>
            </a:extLst>
          </p:cNvPr>
          <p:cNvSpPr txBox="1"/>
          <p:nvPr/>
        </p:nvSpPr>
        <p:spPr>
          <a:xfrm>
            <a:off x="179011" y="2852561"/>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É o aquecimento excessivo da atmosfera da Terra devido ao aprisionamento da radiação vinda do sol. Os raios solares que chegam até a Terra normalmente são, em parte, refletidos para o espaço. Quando há um excesso de gases como metano e dióxido de carbono na atmosfera, esses raios não são refletidos para o espaço e ficam “presos” na atmosfera. A radiação presente nos raios solares fica acumulada e aumenta a temperatura da superfície do planeta.</a:t>
            </a:r>
            <a:endParaRPr lang="pt-BR" sz="1000" b="0" i="1" u="none" strike="noStrike" cap="none" dirty="0">
              <a:solidFill>
                <a:srgbClr val="000000"/>
              </a:solidFill>
              <a:latin typeface="Arial"/>
              <a:ea typeface="Arial"/>
              <a:cs typeface="Arial"/>
              <a:sym typeface="Arial"/>
            </a:endParaRPr>
          </a:p>
        </p:txBody>
      </p:sp>
      <p:sp>
        <p:nvSpPr>
          <p:cNvPr id="5" name="CaixaDeTexto 4">
            <a:extLst>
              <a:ext uri="{FF2B5EF4-FFF2-40B4-BE49-F238E27FC236}">
                <a16:creationId xmlns:a16="http://schemas.microsoft.com/office/drawing/2014/main" id="{9E9C5108-CB4E-5C7A-95B3-EB3395555EED}"/>
              </a:ext>
            </a:extLst>
          </p:cNvPr>
          <p:cNvSpPr txBox="1"/>
          <p:nvPr/>
        </p:nvSpPr>
        <p:spPr>
          <a:xfrm>
            <a:off x="179611"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o Efeito Estufa?</a:t>
            </a:r>
          </a:p>
        </p:txBody>
      </p:sp>
      <p:sp>
        <p:nvSpPr>
          <p:cNvPr id="6" name="CaixaDeTexto 5">
            <a:extLst>
              <a:ext uri="{FF2B5EF4-FFF2-40B4-BE49-F238E27FC236}">
                <a16:creationId xmlns:a16="http://schemas.microsoft.com/office/drawing/2014/main" id="{DEE88CE3-8AD3-280F-E016-7AE0E3657EF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31831747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D39C507A-F0E0-A469-4CEA-979C0640D726}"/>
              </a:ext>
            </a:extLst>
          </p:cNvPr>
          <p:cNvSpPr txBox="1"/>
          <p:nvPr/>
        </p:nvSpPr>
        <p:spPr>
          <a:xfrm>
            <a:off x="252470" y="382774"/>
            <a:ext cx="3600001" cy="1587294"/>
          </a:xfrm>
          <a:prstGeom prst="rect">
            <a:avLst/>
          </a:prstGeom>
          <a:noFill/>
        </p:spPr>
        <p:txBody>
          <a:bodyPr wrap="square" rtlCol="0">
            <a:spAutoFit/>
          </a:bodyPr>
          <a:lstStyle/>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just">
              <a:lnSpc>
                <a:spcPct val="150000"/>
              </a:lnSpc>
            </a:pPr>
            <a:endParaRPr lang="pt-BR" altLang="ko-KR" sz="1000" dirty="0">
              <a:latin typeface="Arial" panose="020B0604020202020204" pitchFamily="34" charset="0"/>
              <a:cs typeface="Arial" pitchFamily="34" charset="0"/>
            </a:endParaRPr>
          </a:p>
        </p:txBody>
      </p:sp>
      <p:pic>
        <p:nvPicPr>
          <p:cNvPr id="2052" name="Picture 4" descr="Maquinista de trem-bala deixa cabine para ir ao banheiro">
            <a:extLst>
              <a:ext uri="{FF2B5EF4-FFF2-40B4-BE49-F238E27FC236}">
                <a16:creationId xmlns:a16="http://schemas.microsoft.com/office/drawing/2014/main" id="{B2417586-F47C-580C-287A-01C7B6448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54" y="816718"/>
            <a:ext cx="2190937" cy="124481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92;p32">
            <a:extLst>
              <a:ext uri="{FF2B5EF4-FFF2-40B4-BE49-F238E27FC236}">
                <a16:creationId xmlns:a16="http://schemas.microsoft.com/office/drawing/2014/main" id="{8B9B2FAE-F0B3-CD28-7012-5EBA0BCA5299}"/>
              </a:ext>
            </a:extLst>
          </p:cNvPr>
          <p:cNvSpPr txBox="1"/>
          <p:nvPr/>
        </p:nvSpPr>
        <p:spPr>
          <a:xfrm>
            <a:off x="179012" y="2085412"/>
            <a:ext cx="3600600" cy="320084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40000"/>
              </a:lnSpc>
            </a:pPr>
            <a:r>
              <a:rPr lang="pt-BR" sz="1000" b="0" strike="noStrike" spc="-1" dirty="0">
                <a:solidFill>
                  <a:srgbClr val="000000"/>
                </a:solidFill>
                <a:latin typeface="Arial"/>
                <a:ea typeface="Arial"/>
              </a:rPr>
              <a:t>	</a:t>
            </a:r>
            <a:r>
              <a:rPr lang="pt-BR" sz="1000" b="0" i="0" dirty="0">
                <a:effectLst/>
                <a:latin typeface="Arial" panose="020B0604020202020204" pitchFamily="34" charset="0"/>
                <a:cs typeface="Arial" panose="020B0604020202020204" pitchFamily="34" charset="0"/>
              </a:rPr>
              <a:t>O Trem Bala, pode atingir a velocidade de até 350 km/h</a:t>
            </a:r>
            <a:r>
              <a:rPr lang="pt-BR" sz="1000" dirty="0">
                <a:latin typeface="Arial" panose="020B0604020202020204" pitchFamily="34" charset="0"/>
                <a:cs typeface="Arial" panose="020B0604020202020204" pitchFamily="34" charset="0"/>
              </a:rPr>
              <a:t>, onde </a:t>
            </a:r>
            <a:r>
              <a:rPr lang="pt-BR" sz="1000" b="0" i="0" dirty="0">
                <a:effectLst/>
                <a:latin typeface="Arial" panose="020B0604020202020204" pitchFamily="34" charset="0"/>
                <a:cs typeface="Arial" panose="020B0604020202020204" pitchFamily="34" charset="0"/>
              </a:rPr>
              <a:t>segue um percurso mais reto, sem curvas fechadas e com trilhos contínuos para eliminar o risco de descarrilhamento devido as altas velocidades. Muitos trens desse estilo funcionam a base de energia elétrica, com cabos de alta tensão suspensos sobre a linha, ou com um terceiro trilho que fornece energia para os trens. Em caso de falta de energia, ele continua em operação graças a um sistema auxiliar de baterias que fornecem a eletricidade suficiente para que o veículo possa chegar à próxima estação com total segurança. O trem bala de sistema </a:t>
            </a:r>
            <a:r>
              <a:rPr lang="pt-BR" sz="1000" b="0" i="0" dirty="0" err="1">
                <a:effectLst/>
                <a:latin typeface="Arial" panose="020B0604020202020204" pitchFamily="34" charset="0"/>
                <a:cs typeface="Arial" panose="020B0604020202020204" pitchFamily="34" charset="0"/>
              </a:rPr>
              <a:t>MagLev</a:t>
            </a:r>
            <a:r>
              <a:rPr lang="pt-BR" sz="1000" b="0" i="0" dirty="0">
                <a:effectLst/>
                <a:latin typeface="Arial" panose="020B0604020202020204" pitchFamily="34" charset="0"/>
                <a:cs typeface="Arial" panose="020B0604020202020204" pitchFamily="34" charset="0"/>
              </a:rPr>
              <a:t> é considerado o mais moderno do mercado. Ele utiliza trilhos e rodas de aço e tem ímãs que fazem o trem levitar sobre os trilhos, com pouquíssimo atrito.</a:t>
            </a:r>
          </a:p>
        </p:txBody>
      </p:sp>
      <p:sp>
        <p:nvSpPr>
          <p:cNvPr id="5" name="CaixaDeTexto 6">
            <a:extLst>
              <a:ext uri="{FF2B5EF4-FFF2-40B4-BE49-F238E27FC236}">
                <a16:creationId xmlns:a16="http://schemas.microsoft.com/office/drawing/2014/main" id="{77CC0D8D-8BAD-E127-D612-5795735D0792}"/>
              </a:ext>
            </a:extLst>
          </p:cNvPr>
          <p:cNvSpPr txBox="1"/>
          <p:nvPr/>
        </p:nvSpPr>
        <p:spPr>
          <a:xfrm>
            <a:off x="179612" y="390102"/>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Como funciona o trem bala?</a:t>
            </a:r>
          </a:p>
        </p:txBody>
      </p:sp>
      <p:sp>
        <p:nvSpPr>
          <p:cNvPr id="6" name="CaixaDeTexto 5">
            <a:extLst>
              <a:ext uri="{FF2B5EF4-FFF2-40B4-BE49-F238E27FC236}">
                <a16:creationId xmlns:a16="http://schemas.microsoft.com/office/drawing/2014/main" id="{F50322AC-14DF-FCA5-D6D8-7925258312D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24754647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A3C590CD-E63A-AB6B-D92B-C76C1687E9FE}"/>
              </a:ext>
            </a:extLst>
          </p:cNvPr>
          <p:cNvSpPr txBox="1"/>
          <p:nvPr/>
        </p:nvSpPr>
        <p:spPr>
          <a:xfrm>
            <a:off x="179612" y="382774"/>
            <a:ext cx="3600000" cy="2724913"/>
          </a:xfrm>
          <a:prstGeom prst="rect">
            <a:avLst/>
          </a:prstGeom>
          <a:noFill/>
        </p:spPr>
        <p:txBody>
          <a:bodyPr wrap="square" rtlCol="0">
            <a:spAutoFit/>
          </a:bodyPr>
          <a:lstStyle/>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ctr">
              <a:lnSpc>
                <a:spcPct val="150000"/>
              </a:lnSpc>
            </a:pPr>
            <a:endParaRPr lang="pt-BR" sz="800" b="1" dirty="0">
              <a:latin typeface="Arial" panose="020B0604020202020204" pitchFamily="34" charset="0"/>
              <a:cs typeface="Arial" panose="020B0604020202020204" pitchFamily="34" charset="0"/>
            </a:endParaRPr>
          </a:p>
          <a:p>
            <a:pPr algn="just">
              <a:lnSpc>
                <a:spcPct val="107000"/>
              </a:lnSpc>
              <a:spcAft>
                <a:spcPts val="800"/>
              </a:spcAft>
            </a:pPr>
            <a:r>
              <a:rPr lang="pt-BR" sz="1800" dirty="0">
                <a:effectLst/>
                <a:latin typeface="Arial" panose="020B0604020202020204" pitchFamily="34"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pt-BR" altLang="ko-KR" sz="1000" dirty="0">
              <a:latin typeface="Arial" panose="020B0604020202020204" pitchFamily="34" charset="0"/>
              <a:cs typeface="Arial" pitchFamily="34" charset="0"/>
            </a:endParaRPr>
          </a:p>
        </p:txBody>
      </p:sp>
      <p:pic>
        <p:nvPicPr>
          <p:cNvPr id="4" name="Imagem 3">
            <a:extLst>
              <a:ext uri="{FF2B5EF4-FFF2-40B4-BE49-F238E27FC236}">
                <a16:creationId xmlns:a16="http://schemas.microsoft.com/office/drawing/2014/main" id="{6F593887-3D50-9E44-948D-69A247C505F3}"/>
              </a:ext>
            </a:extLst>
          </p:cNvPr>
          <p:cNvPicPr>
            <a:picLocks noChangeAspect="1"/>
          </p:cNvPicPr>
          <p:nvPr/>
        </p:nvPicPr>
        <p:blipFill>
          <a:blip r:embed="rId2"/>
          <a:stretch>
            <a:fillRect/>
          </a:stretch>
        </p:blipFill>
        <p:spPr>
          <a:xfrm>
            <a:off x="967834" y="816319"/>
            <a:ext cx="2023556" cy="1688405"/>
          </a:xfrm>
          <a:prstGeom prst="rect">
            <a:avLst/>
          </a:prstGeom>
        </p:spPr>
      </p:pic>
      <p:sp>
        <p:nvSpPr>
          <p:cNvPr id="5" name="Google Shape;192;p32">
            <a:extLst>
              <a:ext uri="{FF2B5EF4-FFF2-40B4-BE49-F238E27FC236}">
                <a16:creationId xmlns:a16="http://schemas.microsoft.com/office/drawing/2014/main" id="{196748E0-A8AF-9F08-10AC-E5073D506812}"/>
              </a:ext>
            </a:extLst>
          </p:cNvPr>
          <p:cNvSpPr txBox="1"/>
          <p:nvPr/>
        </p:nvSpPr>
        <p:spPr>
          <a:xfrm>
            <a:off x="179012" y="2514604"/>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effectLst/>
                <a:latin typeface="Arial" panose="020B0604020202020204" pitchFamily="34" charset="0"/>
                <a:ea typeface="Calibri" panose="020F0502020204030204" pitchFamily="34" charset="0"/>
                <a:cs typeface="Arial" panose="020B0604020202020204" pitchFamily="34" charset="0"/>
              </a:rPr>
              <a:t>A bolha é formada por uma fina película, onde uma certa quantidade de água fica presa no interior dessa película dando estabilidade à mesma. Quando iluminada com luz branca, que é formada por várias cores com diferentes comprimentos de onda, a bolha reflete as cores que são similares às cores do arco-íris. </a:t>
            </a:r>
          </a:p>
          <a:p>
            <a:pPr indent="216000" algn="just">
              <a:lnSpc>
                <a:spcPct val="150000"/>
              </a:lnSpc>
            </a:pPr>
            <a:r>
              <a:rPr lang="pt-BR" sz="1000" dirty="0">
                <a:effectLst/>
                <a:latin typeface="Arial" panose="020B0604020202020204" pitchFamily="34" charset="0"/>
                <a:ea typeface="Calibri" panose="020F0502020204030204" pitchFamily="34" charset="0"/>
                <a:cs typeface="Arial" panose="020B0604020202020204" pitchFamily="34" charset="0"/>
              </a:rPr>
              <a:t>E assim, ao observar por exemplo, uma bolha num dia ensolarado, </a:t>
            </a:r>
            <a:r>
              <a:rPr lang="pt-BR" sz="1000" b="0" i="0" dirty="0">
                <a:effectLst/>
                <a:latin typeface="Arial" panose="020B0604020202020204" pitchFamily="34" charset="0"/>
                <a:cs typeface="Arial" panose="020B0604020202020204" pitchFamily="34" charset="0"/>
              </a:rPr>
              <a:t>quando iluminada com luz branca, a luz solar, </a:t>
            </a:r>
            <a:r>
              <a:rPr lang="pt-BR" sz="1000" dirty="0">
                <a:effectLst/>
                <a:latin typeface="Arial" panose="020B0604020202020204" pitchFamily="34" charset="0"/>
                <a:ea typeface="Calibri" panose="020F0502020204030204" pitchFamily="34" charset="0"/>
                <a:cs typeface="Arial" panose="020B0604020202020204" pitchFamily="34" charset="0"/>
              </a:rPr>
              <a:t>percebemos estas mudanças de cor em sua superfície. Esta variação ocorre em razão da reflexão e refração da luz na fina película da bolha de sabão.</a:t>
            </a:r>
            <a:endParaRPr lang="pt-BR" sz="1000" b="0" i="1" u="none" strike="noStrike" cap="none" dirty="0">
              <a:solidFill>
                <a:srgbClr val="000000"/>
              </a:solidFill>
              <a:latin typeface="Arial"/>
              <a:ea typeface="Arial"/>
              <a:cs typeface="Arial"/>
              <a:sym typeface="Arial"/>
            </a:endParaRPr>
          </a:p>
        </p:txBody>
      </p:sp>
      <p:sp>
        <p:nvSpPr>
          <p:cNvPr id="6" name="CaixaDeTexto 6">
            <a:extLst>
              <a:ext uri="{FF2B5EF4-FFF2-40B4-BE49-F238E27FC236}">
                <a16:creationId xmlns:a16="http://schemas.microsoft.com/office/drawing/2014/main" id="{D2E56F29-0B76-4397-6971-F056314A4B11}"/>
              </a:ext>
            </a:extLst>
          </p:cNvPr>
          <p:cNvSpPr txBox="1"/>
          <p:nvPr/>
        </p:nvSpPr>
        <p:spPr>
          <a:xfrm>
            <a:off x="179612"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as bolhas de sabão são coloridas?</a:t>
            </a:r>
          </a:p>
        </p:txBody>
      </p:sp>
      <p:sp>
        <p:nvSpPr>
          <p:cNvPr id="7" name="CaixaDeTexto 6">
            <a:extLst>
              <a:ext uri="{FF2B5EF4-FFF2-40B4-BE49-F238E27FC236}">
                <a16:creationId xmlns:a16="http://schemas.microsoft.com/office/drawing/2014/main" id="{FAF7EC2D-D3F6-CA93-7886-322B38325B1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Diversos</a:t>
            </a:r>
          </a:p>
        </p:txBody>
      </p:sp>
    </p:spTree>
    <p:extLst>
      <p:ext uri="{BB962C8B-B14F-4D97-AF65-F5344CB8AC3E}">
        <p14:creationId xmlns:p14="http://schemas.microsoft.com/office/powerpoint/2010/main" val="13299879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latin typeface="Arial" panose="020B0604020202020204" pitchFamily="34" charset="0"/>
                <a:cs typeface="Arial" panose="020B0604020202020204" pitchFamily="34" charset="0"/>
              </a:rPr>
              <a:t>Autores</a:t>
            </a:r>
          </a:p>
          <a:p>
            <a:pPr algn="ctr"/>
            <a:endParaRPr lang="pt-BR" sz="1200" b="1" dirty="0">
              <a:solidFill>
                <a:schemeClr val="tx1"/>
              </a:solidFill>
              <a:latin typeface="Arial" panose="020B0604020202020204" pitchFamily="34" charset="0"/>
              <a:cs typeface="Arial" panose="020B0604020202020204" pitchFamily="34" charset="0"/>
            </a:endParaRPr>
          </a:p>
          <a:p>
            <a:pPr algn="ctr"/>
            <a:r>
              <a:rPr lang="pt-BR" sz="1200" b="1" dirty="0">
                <a:solidFill>
                  <a:schemeClr val="tx1"/>
                </a:solidFill>
                <a:latin typeface="Arial" panose="020B0604020202020204" pitchFamily="34" charset="0"/>
                <a:cs typeface="Arial" panose="020B0604020202020204" pitchFamily="34" charset="0"/>
              </a:rPr>
              <a:t>(Alunos do curso de Licenciatura em Física da Universidade Estadual de Maringá do Ano Letivo 2022 na disciplina de Estágio Supervisionado em Física III sob orientação do Prof. Dr. Ricardo Francisco Pereira)</a:t>
            </a:r>
          </a:p>
          <a:p>
            <a:pPr algn="ctr"/>
            <a:endParaRPr lang="pt-BR"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177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674CBE68-DEE8-E363-0F9D-1BBF2176ABE3}"/>
              </a:ext>
            </a:extLst>
          </p:cNvPr>
          <p:cNvSpPr txBox="1"/>
          <p:nvPr/>
        </p:nvSpPr>
        <p:spPr>
          <a:xfrm>
            <a:off x="179612" y="382774"/>
            <a:ext cx="3600000" cy="3213380"/>
          </a:xfrm>
          <a:prstGeom prst="rect">
            <a:avLst/>
          </a:prstGeom>
          <a:noFill/>
        </p:spPr>
        <p:txBody>
          <a:bodyPr wrap="square" rtlCol="0">
            <a:spAutoFit/>
          </a:bodyPr>
          <a:lstStyle/>
          <a:p>
            <a:pPr algn="ctr">
              <a:lnSpc>
                <a:spcPct val="150000"/>
              </a:lnSpc>
              <a:spcAft>
                <a:spcPts val="800"/>
              </a:spcAft>
            </a:pPr>
            <a:r>
              <a:rPr lang="pt-BR" sz="1200" b="1" dirty="0" err="1">
                <a:effectLst/>
                <a:latin typeface="Arial" panose="020B0604020202020204" pitchFamily="34" charset="0"/>
                <a:ea typeface="Calibri" panose="020F0502020204030204" pitchFamily="34" charset="0"/>
                <a:cs typeface="Times New Roman" panose="02020603050405020304" pitchFamily="18" charset="0"/>
              </a:rPr>
              <a:t>Antonio</a:t>
            </a:r>
            <a:r>
              <a:rPr lang="pt-BR" sz="1200" b="1" dirty="0">
                <a:effectLst/>
                <a:latin typeface="Arial" panose="020B0604020202020204" pitchFamily="34" charset="0"/>
                <a:ea typeface="Calibri" panose="020F0502020204030204" pitchFamily="34" charset="0"/>
                <a:cs typeface="Times New Roman" panose="02020603050405020304" pitchFamily="18" charset="0"/>
              </a:rPr>
              <a:t> Branco da Silva</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os detectores de fumaça?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Louis de Broglie?</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o Empuxo?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do espalhamento corpuscular da luz de Arthur Holly Compton?</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dói tanto levar um pisão de alguém que está de salto alto?</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um lápis dentro de um copo de água parece estar quebrado?</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são Radiações eletromagnéticas?</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aquele círculo que as vezes se forma em volta da Lua?</a:t>
            </a:r>
          </a:p>
        </p:txBody>
      </p:sp>
    </p:spTree>
    <p:extLst>
      <p:ext uri="{BB962C8B-B14F-4D97-AF65-F5344CB8AC3E}">
        <p14:creationId xmlns:p14="http://schemas.microsoft.com/office/powerpoint/2010/main" val="12014233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D3E7-3CF9-137B-BA3B-3F8577910395}"/>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228136C9-AE15-D14F-97DE-00A4D89192A8}"/>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CD4AFF56-C4AF-0E0A-18BE-DDEF5D8D2FA5}"/>
              </a:ext>
            </a:extLst>
          </p:cNvPr>
          <p:cNvSpPr txBox="1"/>
          <p:nvPr/>
        </p:nvSpPr>
        <p:spPr>
          <a:xfrm>
            <a:off x="179612" y="382774"/>
            <a:ext cx="3600000" cy="2059218"/>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Cristhian </a:t>
            </a:r>
            <a:r>
              <a:rPr lang="pt-BR" sz="1200" b="1" dirty="0" err="1">
                <a:effectLst/>
                <a:latin typeface="Arial" panose="020B0604020202020204" pitchFamily="34" charset="0"/>
                <a:ea typeface="Calibri" panose="020F0502020204030204" pitchFamily="34" charset="0"/>
                <a:cs typeface="Times New Roman" panose="02020603050405020304" pitchFamily="18" charset="0"/>
              </a:rPr>
              <a:t>Yohan</a:t>
            </a:r>
            <a:r>
              <a:rPr lang="pt-BR" sz="1200" b="1" dirty="0">
                <a:effectLst/>
                <a:latin typeface="Arial" panose="020B0604020202020204" pitchFamily="34" charset="0"/>
                <a:ea typeface="Calibri" panose="020F0502020204030204" pitchFamily="34" charset="0"/>
                <a:cs typeface="Times New Roman" panose="02020603050405020304" pitchFamily="18" charset="0"/>
              </a:rPr>
              <a:t> </a:t>
            </a:r>
            <a:r>
              <a:rPr lang="pt-BR" sz="1200" b="1" dirty="0" err="1">
                <a:effectLst/>
                <a:latin typeface="Arial" panose="020B0604020202020204" pitchFamily="34" charset="0"/>
                <a:ea typeface="Calibri" panose="020F0502020204030204" pitchFamily="34" charset="0"/>
                <a:cs typeface="Times New Roman" panose="02020603050405020304" pitchFamily="18" charset="0"/>
              </a:rPr>
              <a:t>Castanharo</a:t>
            </a:r>
            <a:r>
              <a:rPr lang="pt-BR" sz="1200" b="1" dirty="0">
                <a:effectLst/>
                <a:latin typeface="Arial" panose="020B0604020202020204" pitchFamily="34" charset="0"/>
                <a:ea typeface="Calibri" panose="020F0502020204030204" pitchFamily="34" charset="0"/>
                <a:cs typeface="Times New Roman" panose="02020603050405020304" pitchFamily="18" charset="0"/>
              </a:rPr>
              <a:t> Fernandes</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as tábuas de descongelar carne?</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Nicolau Copérnico?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o Efeito Joule?</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as constelações foram criadas?</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em fotografias noturnas saímos com olhos vermelhos nas fotografias?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são combustíveis fósseis?</a:t>
            </a:r>
          </a:p>
        </p:txBody>
      </p:sp>
    </p:spTree>
    <p:extLst>
      <p:ext uri="{BB962C8B-B14F-4D97-AF65-F5344CB8AC3E}">
        <p14:creationId xmlns:p14="http://schemas.microsoft.com/office/powerpoint/2010/main" val="12619346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1DA76-BF26-6F61-FDF7-06148309C214}"/>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4D8892F8-12BE-8C0F-C460-1DD69731367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87D944C5-33E9-296E-8B52-F47877A55E49}"/>
              </a:ext>
            </a:extLst>
          </p:cNvPr>
          <p:cNvSpPr txBox="1"/>
          <p:nvPr/>
        </p:nvSpPr>
        <p:spPr>
          <a:xfrm>
            <a:off x="179612" y="382774"/>
            <a:ext cx="3600000" cy="3213380"/>
          </a:xfrm>
          <a:prstGeom prst="rect">
            <a:avLst/>
          </a:prstGeom>
          <a:noFill/>
        </p:spPr>
        <p:txBody>
          <a:bodyPr wrap="square" rtlCol="0">
            <a:spAutoFit/>
          </a:bodyPr>
          <a:lstStyle/>
          <a:p>
            <a:pPr algn="ctr">
              <a:lnSpc>
                <a:spcPct val="150000"/>
              </a:lnSpc>
              <a:spcAft>
                <a:spcPts val="800"/>
              </a:spcAft>
            </a:pPr>
            <a:r>
              <a:rPr lang="pt-BR" sz="1200" b="1" dirty="0" err="1">
                <a:effectLst/>
                <a:latin typeface="Arial" panose="020B0604020202020204" pitchFamily="34" charset="0"/>
                <a:ea typeface="Calibri" panose="020F0502020204030204" pitchFamily="34" charset="0"/>
                <a:cs typeface="Times New Roman" panose="02020603050405020304" pitchFamily="18" charset="0"/>
              </a:rPr>
              <a:t>Felype</a:t>
            </a:r>
            <a:r>
              <a:rPr lang="pt-BR" sz="1200" b="1" dirty="0">
                <a:effectLst/>
                <a:latin typeface="Arial" panose="020B0604020202020204" pitchFamily="34" charset="0"/>
                <a:ea typeface="Calibri" panose="020F0502020204030204" pitchFamily="34" charset="0"/>
                <a:cs typeface="Times New Roman" panose="02020603050405020304" pitchFamily="18" charset="0"/>
              </a:rPr>
              <a:t> Nathan Barbieri Martins</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uma alavanca?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Ernest Rutherford?</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o Efeito Fotoelétrico?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da indução eletromagnética de Michael Faraday?</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algumas cores são chamadas de Cores Quentes e outras de Cores Frias?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nos dias frios forma-se um nevoeiro sobre os lagos e rios?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os agasalhos diminuem nossa sensação de frio?</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a dualidade onda-partícula?</a:t>
            </a:r>
          </a:p>
        </p:txBody>
      </p:sp>
    </p:spTree>
    <p:extLst>
      <p:ext uri="{BB962C8B-B14F-4D97-AF65-F5344CB8AC3E}">
        <p14:creationId xmlns:p14="http://schemas.microsoft.com/office/powerpoint/2010/main" val="26886508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C27FE-9384-F44F-F9E5-94456B544038}"/>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59A9691E-0DF4-88DE-C209-F3504D67102B}"/>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AF9A6BD-6344-3534-653D-C920539A7E7E}"/>
              </a:ext>
            </a:extLst>
          </p:cNvPr>
          <p:cNvSpPr txBox="1"/>
          <p:nvPr/>
        </p:nvSpPr>
        <p:spPr>
          <a:xfrm>
            <a:off x="179612" y="382774"/>
            <a:ext cx="3600000" cy="3028714"/>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Gabriel Felipe Souza Gomes</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Como funciona um leitor de código de barras?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Niels Bohr?</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da balança de torção de Henry Cavendish?</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roupas pretas aquecem mais que roupas brancas?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o vidro e o espelho embaçam durante o banho?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modelo atômico de Bohr?</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a luz do Sol chega até nós, se temos vácuo entre o Sol e a Terra?</a:t>
            </a:r>
          </a:p>
        </p:txBody>
      </p:sp>
    </p:spTree>
    <p:extLst>
      <p:ext uri="{BB962C8B-B14F-4D97-AF65-F5344CB8AC3E}">
        <p14:creationId xmlns:p14="http://schemas.microsoft.com/office/powerpoint/2010/main" val="9144780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39F9-F5A7-016B-2557-1BA82E2FC61E}"/>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87701554-46A2-6509-69FD-B2D65157D21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FC5DC100-7F24-8C3C-53D9-391E9D7B1D66}"/>
              </a:ext>
            </a:extLst>
          </p:cNvPr>
          <p:cNvSpPr txBox="1"/>
          <p:nvPr/>
        </p:nvSpPr>
        <p:spPr>
          <a:xfrm>
            <a:off x="179612" y="382774"/>
            <a:ext cx="3600000" cy="2982548"/>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Gabriel </a:t>
            </a:r>
            <a:r>
              <a:rPr lang="pt-BR" sz="1200" b="1" dirty="0" err="1">
                <a:effectLst/>
                <a:latin typeface="Arial" panose="020B0604020202020204" pitchFamily="34" charset="0"/>
                <a:ea typeface="Calibri" panose="020F0502020204030204" pitchFamily="34" charset="0"/>
                <a:cs typeface="Times New Roman" panose="02020603050405020304" pitchFamily="18" charset="0"/>
              </a:rPr>
              <a:t>Tolardo</a:t>
            </a:r>
            <a:r>
              <a:rPr lang="pt-BR" sz="1200" b="1" dirty="0">
                <a:effectLst/>
                <a:latin typeface="Arial" panose="020B0604020202020204" pitchFamily="34" charset="0"/>
                <a:ea typeface="Calibri" panose="020F0502020204030204" pitchFamily="34" charset="0"/>
                <a:cs typeface="Times New Roman" panose="02020603050405020304" pitchFamily="18" charset="0"/>
              </a:rPr>
              <a:t> Colombo</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a fibra ótica?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James Watt?</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Interferência de ondas?</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da dupla fenda de Thomas Young?</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a roupa no varal seca mais rápido quando há vento?</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em dias quentes o asfalto parece estar molhado?</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a Catástrofe do Ultravioleta?</a:t>
            </a:r>
          </a:p>
          <a:p>
            <a:pPr marL="342900" lvl="0" indent="-342900" algn="just">
              <a:lnSpc>
                <a:spcPct val="150000"/>
              </a:lnSpc>
              <a:spcAft>
                <a:spcPts val="800"/>
              </a:spcAft>
              <a:buFont typeface="Symbol" panose="05050102010706020507" pitchFamily="18" charset="2"/>
              <a:buChar char=""/>
            </a:pPr>
            <a:r>
              <a:rPr lang="pt-BR"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Como os furacões se formam?</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3448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22" name="Picture 2" descr="Como gravar ligações no celular iPhone ou Android com ajuda de apps? -  23/03/2019 - UOL TILT">
            <a:extLst>
              <a:ext uri="{FF2B5EF4-FFF2-40B4-BE49-F238E27FC236}">
                <a16:creationId xmlns:a16="http://schemas.microsoft.com/office/drawing/2014/main" id="{FE2B8B24-14D1-48CF-9F3F-048F1A761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14" y="1048470"/>
            <a:ext cx="2441795" cy="137265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0FB661BB-DB7D-5E60-A666-3A708A76C0A0}"/>
              </a:ext>
            </a:extLst>
          </p:cNvPr>
          <p:cNvSpPr txBox="1"/>
          <p:nvPr/>
        </p:nvSpPr>
        <p:spPr>
          <a:xfrm>
            <a:off x="179012" y="2564743"/>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446088" algn="just">
              <a:lnSpc>
                <a:spcPct val="150000"/>
              </a:lnSpc>
            </a:pPr>
            <a:r>
              <a:rPr lang="pt-BR" sz="1000" dirty="0">
                <a:latin typeface="Arial" panose="020B0604020202020204" pitchFamily="34" charset="0"/>
                <a:cs typeface="Arial" panose="020B0604020202020204" pitchFamily="34" charset="0"/>
              </a:rPr>
              <a:t>A maioria dos sons alcança nossos ouvidos através de vibrações que chegam pelo ar. É o que acontece, por exemplo, quando ouvimos as vozes de outras pessoas, o barulho da chuva, uma música e a nossa própria voz gravada. Sua voz  gravada é diferente nós escutamos a mistura de dois sons: a voz propagada pelo ar e a que reverbera dentro do seu corpo. Esta é conduzida da garganta aos ossos cranianos e captada pelo ouvido interno. Quando nossa voz é gravada, o microfone só capta a voz propagada pelo ar. Pode-se dizer que a voz gravada é a voz real de uma pessoa.</a:t>
            </a:r>
            <a:endParaRPr lang="pt-BR" altLang="ko-KR" sz="1000" dirty="0">
              <a:latin typeface="Arial" panose="020B0604020202020204" pitchFamily="34" charset="0"/>
              <a:cs typeface="Arial" pitchFamily="34" charset="0"/>
            </a:endParaRPr>
          </a:p>
        </p:txBody>
      </p:sp>
      <p:sp>
        <p:nvSpPr>
          <p:cNvPr id="5" name="CaixaDeTexto 4">
            <a:extLst>
              <a:ext uri="{FF2B5EF4-FFF2-40B4-BE49-F238E27FC236}">
                <a16:creationId xmlns:a16="http://schemas.microsoft.com/office/drawing/2014/main" id="{B1F88EC7-E960-3B21-64CE-EE1C4DEE67B8}"/>
              </a:ext>
            </a:extLst>
          </p:cNvPr>
          <p:cNvSpPr txBox="1"/>
          <p:nvPr/>
        </p:nvSpPr>
        <p:spPr>
          <a:xfrm>
            <a:off x="179612" y="443185"/>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rgbClr val="000000"/>
              </a:buClr>
              <a:buSzPts val="1200"/>
              <a:buFont typeface="Arial"/>
              <a:buNone/>
            </a:pPr>
            <a:r>
              <a:rPr lang="pt-BR" sz="1200" b="1" i="0" u="none" strike="noStrike" cap="none">
                <a:solidFill>
                  <a:srgbClr val="000000"/>
                </a:solidFill>
                <a:latin typeface="Arial"/>
                <a:ea typeface="Arial"/>
                <a:cs typeface="Arial"/>
                <a:sym typeface="Arial"/>
              </a:rPr>
              <a:t>Por que </a:t>
            </a:r>
            <a:r>
              <a:rPr lang="pt-BR" sz="1200" b="1" i="0" u="none" strike="noStrike" cap="none" dirty="0">
                <a:solidFill>
                  <a:srgbClr val="000000"/>
                </a:solidFill>
                <a:latin typeface="Arial"/>
                <a:ea typeface="Arial"/>
                <a:cs typeface="Arial"/>
                <a:sym typeface="Arial"/>
              </a:rPr>
              <a:t>nossa voz fica diferente quando ouvimos ela gravada?</a:t>
            </a:r>
          </a:p>
        </p:txBody>
      </p:sp>
      <p:sp>
        <p:nvSpPr>
          <p:cNvPr id="4" name="CaixaDeTexto 3">
            <a:extLst>
              <a:ext uri="{FF2B5EF4-FFF2-40B4-BE49-F238E27FC236}">
                <a16:creationId xmlns:a16="http://schemas.microsoft.com/office/drawing/2014/main" id="{9B4203E4-6FEB-0013-C8A5-4665038EAD5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Acústica</a:t>
            </a:r>
          </a:p>
        </p:txBody>
      </p:sp>
    </p:spTree>
    <p:extLst>
      <p:ext uri="{BB962C8B-B14F-4D97-AF65-F5344CB8AC3E}">
        <p14:creationId xmlns:p14="http://schemas.microsoft.com/office/powerpoint/2010/main" val="21893624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3EDE4-A812-EB03-22BE-B402118BA2AD}"/>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87E49D72-A43E-086C-D469-AF5B38C3B4B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6E279339-9DBC-71D4-181F-FE05F6D011B6}"/>
              </a:ext>
            </a:extLst>
          </p:cNvPr>
          <p:cNvSpPr txBox="1"/>
          <p:nvPr/>
        </p:nvSpPr>
        <p:spPr>
          <a:xfrm>
            <a:off x="179612" y="382774"/>
            <a:ext cx="3600000" cy="1366721"/>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Giovanna Maria Oliveira Nogueira</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as estrelas piscam?</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O que é aquele disco no céu que se forma as vezes ao redor do Sol?</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a conferência de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Solvey</a:t>
            </a:r>
            <a:r>
              <a:rPr lang="pt-BR" sz="1000" dirty="0">
                <a:effectLst/>
                <a:latin typeface="Arial" panose="020B0604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469782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DEBC0-7CA2-B2D3-933C-FD09030E814C}"/>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6CCA3FFE-4C88-7696-102B-D6190C6D4379}"/>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2C2FE08F-C332-99D0-5F88-25AB908BA54B}"/>
              </a:ext>
            </a:extLst>
          </p:cNvPr>
          <p:cNvSpPr txBox="1"/>
          <p:nvPr/>
        </p:nvSpPr>
        <p:spPr>
          <a:xfrm>
            <a:off x="179612" y="382774"/>
            <a:ext cx="3600000" cy="2797882"/>
          </a:xfrm>
          <a:prstGeom prst="rect">
            <a:avLst/>
          </a:prstGeom>
          <a:noFill/>
        </p:spPr>
        <p:txBody>
          <a:bodyPr wrap="square" rtlCol="0">
            <a:spAutoFit/>
          </a:bodyPr>
          <a:lstStyle/>
          <a:p>
            <a:pPr algn="ctr">
              <a:lnSpc>
                <a:spcPct val="150000"/>
              </a:lnSpc>
              <a:spcAft>
                <a:spcPts val="800"/>
              </a:spcAft>
            </a:pPr>
            <a:r>
              <a:rPr lang="pt-BR" sz="1200" b="1" dirty="0" err="1">
                <a:effectLst/>
                <a:latin typeface="Arial" panose="020B0604020202020204" pitchFamily="34" charset="0"/>
                <a:ea typeface="Calibri" panose="020F0502020204030204" pitchFamily="34" charset="0"/>
                <a:cs typeface="Times New Roman" panose="02020603050405020304" pitchFamily="18" charset="0"/>
              </a:rPr>
              <a:t>Isabely</a:t>
            </a:r>
            <a:r>
              <a:rPr lang="pt-BR" sz="1200" b="1" dirty="0">
                <a:effectLst/>
                <a:latin typeface="Arial" panose="020B0604020202020204" pitchFamily="34" charset="0"/>
                <a:ea typeface="Calibri" panose="020F0502020204030204" pitchFamily="34" charset="0"/>
                <a:cs typeface="Times New Roman" panose="02020603050405020304" pitchFamily="18" charset="0"/>
              </a:rPr>
              <a:t> Carreiro da Lua</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 para-raios?</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Michael Faraday?</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uma Corrente Elétrica?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de conservação de energia de James Prescott Joule?</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em ambientes muito frios, lagos e rios congelam somente na superfície?</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o vidro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pyrex</a:t>
            </a:r>
            <a:r>
              <a:rPr lang="pt-BR" sz="1000" dirty="0">
                <a:effectLst/>
                <a:latin typeface="Arial" panose="020B0604020202020204" pitchFamily="34" charset="0"/>
                <a:ea typeface="Calibri" panose="020F0502020204030204" pitchFamily="34" charset="0"/>
                <a:cs typeface="Times New Roman" panose="02020603050405020304" pitchFamily="18" charset="0"/>
              </a:rPr>
              <a:t> é melhor que o vidro comum?</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Para que serve um acelerador de partículas?</a:t>
            </a:r>
          </a:p>
          <a:p>
            <a:pPr marL="342900" lvl="0" indent="-342900" algn="just">
              <a:lnSpc>
                <a:spcPct val="150000"/>
              </a:lnSpc>
              <a:spcAft>
                <a:spcPts val="800"/>
              </a:spcAft>
              <a:buFont typeface="Symbol" panose="05050102010706020507" pitchFamily="18" charset="2"/>
              <a:buChar char=""/>
            </a:pPr>
            <a:r>
              <a:rPr lang="pt-BR"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Como surge o arco-íris?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96099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6961-1387-99EE-059B-5DAD0E3761D9}"/>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CA86BA6A-735B-9E0B-E79B-12A3A24D46D9}"/>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D365BEBA-E034-7C3D-642B-F46A8EE0AD49}"/>
              </a:ext>
            </a:extLst>
          </p:cNvPr>
          <p:cNvSpPr txBox="1"/>
          <p:nvPr/>
        </p:nvSpPr>
        <p:spPr>
          <a:xfrm>
            <a:off x="179612" y="382774"/>
            <a:ext cx="3600000" cy="2674771"/>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Luana Gonçalves</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 gerador eólico?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Richard Feynman?</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Velocidade Terminal?</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do efeito fotoelétrico de Phillip Lenard?</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devemos tomar cuidado com a voltagem dos aparelhos que conectamos na rede elétrica?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da superfície da Terra, só conseguimos ver uma das faces da Lua?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08670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32DD3-BA61-79CC-943D-588FBC6EFC95}"/>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B9CFCF2A-34AC-2BAD-D814-CB82BA57B75A}"/>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F19D64B2-E8E2-E9BE-8AAE-3F70F13A108E}"/>
              </a:ext>
            </a:extLst>
          </p:cNvPr>
          <p:cNvSpPr txBox="1"/>
          <p:nvPr/>
        </p:nvSpPr>
        <p:spPr>
          <a:xfrm>
            <a:off x="179612" y="382774"/>
            <a:ext cx="3600000" cy="2520883"/>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Lucas Suzuki Ramos</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uma placa solar?</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da descoberta do elétron de Joseph John Thomson?</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os cabos de panelas são de madeira ou de plástico?</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os carros de corrida usam pneus </a:t>
            </a:r>
            <a:r>
              <a:rPr lang="pt-BR" sz="10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slicks</a:t>
            </a: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(lisos)?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são supercondutores?</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são as equações de Maxwell?</a:t>
            </a:r>
          </a:p>
        </p:txBody>
      </p:sp>
    </p:spTree>
    <p:extLst>
      <p:ext uri="{BB962C8B-B14F-4D97-AF65-F5344CB8AC3E}">
        <p14:creationId xmlns:p14="http://schemas.microsoft.com/office/powerpoint/2010/main" val="21513495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8B7C-8339-D668-7A15-EF580C248428}"/>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A0E5109E-0EC6-F32E-D3F6-AA75C7C3B95C}"/>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FFAE2C1C-3081-3459-D2C9-1A6DD5D33C19}"/>
              </a:ext>
            </a:extLst>
          </p:cNvPr>
          <p:cNvSpPr txBox="1"/>
          <p:nvPr/>
        </p:nvSpPr>
        <p:spPr>
          <a:xfrm>
            <a:off x="179612" y="382774"/>
            <a:ext cx="3600000" cy="2290050"/>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Luiz Fernando Menezes Pantaleão</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os disjuntores e fusíveis?</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Thomas Young?</a:t>
            </a:r>
          </a:p>
          <a:p>
            <a:pPr marL="342900" lvl="0" indent="-342900" algn="just">
              <a:lnSpc>
                <a:spcPct val="150000"/>
              </a:lnSpc>
              <a:buFont typeface="Symbol" panose="05050102010706020507" pitchFamily="18" charset="2"/>
              <a:buChar char=""/>
            </a:pPr>
            <a:r>
              <a:rPr lang="pt-BR" sz="1000">
                <a:solidFill>
                  <a:srgbClr val="000000"/>
                </a:solidFill>
                <a:effectLst/>
                <a:latin typeface="ArialMT"/>
                <a:ea typeface="Calibri" panose="020F0502020204030204" pitchFamily="34" charset="0"/>
                <a:cs typeface="Times New Roman" panose="02020603050405020304" pitchFamily="18" charset="0"/>
              </a:rPr>
              <a:t>Por </a:t>
            </a:r>
            <a:r>
              <a:rPr lang="pt-BR" sz="1000" dirty="0">
                <a:solidFill>
                  <a:srgbClr val="000000"/>
                </a:solidFill>
                <a:effectLst/>
                <a:latin typeface="ArialMT"/>
                <a:ea typeface="Calibri" panose="020F0502020204030204" pitchFamily="34" charset="0"/>
                <a:cs typeface="Times New Roman" panose="02020603050405020304" pitchFamily="18" charset="0"/>
              </a:rPr>
              <a:t>que um navio grande e pesado não afunda na água?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pássaros não são eletrocutados ao pousarem nos fios de transmissão de energia elétrica?</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Qual a diferença entre Meteoroides, Meteoros e Meteoritos?</a:t>
            </a:r>
          </a:p>
        </p:txBody>
      </p:sp>
    </p:spTree>
    <p:extLst>
      <p:ext uri="{BB962C8B-B14F-4D97-AF65-F5344CB8AC3E}">
        <p14:creationId xmlns:p14="http://schemas.microsoft.com/office/powerpoint/2010/main" val="30038111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5FB2E-C18A-7C47-6FB3-BD37392C513A}"/>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38741235-E940-0679-ECB0-D51E440D53BA}"/>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4C615AFE-C4A9-A1AD-F390-24A0824CA710}"/>
              </a:ext>
            </a:extLst>
          </p:cNvPr>
          <p:cNvSpPr txBox="1"/>
          <p:nvPr/>
        </p:nvSpPr>
        <p:spPr>
          <a:xfrm>
            <a:off x="179612" y="382774"/>
            <a:ext cx="3600000" cy="2520883"/>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Mateus </a:t>
            </a:r>
            <a:r>
              <a:rPr lang="pt-BR" sz="1200" b="1" dirty="0" err="1">
                <a:effectLst/>
                <a:latin typeface="Arial" panose="020B0604020202020204" pitchFamily="34" charset="0"/>
                <a:ea typeface="Calibri" panose="020F0502020204030204" pitchFamily="34" charset="0"/>
                <a:cs typeface="Times New Roman" panose="02020603050405020304" pitchFamily="18" charset="0"/>
              </a:rPr>
              <a:t>Zorzenon</a:t>
            </a:r>
            <a:r>
              <a:rPr lang="pt-BR" sz="1200" b="1" dirty="0">
                <a:effectLst/>
                <a:latin typeface="Arial" panose="020B0604020202020204" pitchFamily="34" charset="0"/>
                <a:ea typeface="Calibri" panose="020F0502020204030204" pitchFamily="34" charset="0"/>
                <a:cs typeface="Times New Roman" panose="02020603050405020304" pitchFamily="18" charset="0"/>
              </a:rPr>
              <a:t> de Piza</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 capacitor?</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Christiaan</a:t>
            </a:r>
            <a:r>
              <a:rPr lang="pt-BR" sz="1000" dirty="0">
                <a:effectLst/>
                <a:latin typeface="Arial" panose="020B0604020202020204" pitchFamily="34" charset="0"/>
                <a:ea typeface="Calibri" panose="020F0502020204030204" pitchFamily="34" charset="0"/>
                <a:cs typeface="Times New Roman" panose="02020603050405020304" pitchFamily="18" charset="0"/>
              </a:rPr>
              <a:t> Huygens?</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Difração?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da agulha magnética de Hans Cristian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Oersted</a:t>
            </a:r>
            <a:r>
              <a:rPr lang="pt-BR" sz="1000" dirty="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usamos ferramentas?</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são Solstícios e Equinócios?</a:t>
            </a:r>
          </a:p>
          <a:p>
            <a:pPr marL="342900" lvl="0" indent="-342900" algn="just">
              <a:lnSpc>
                <a:spcPct val="150000"/>
              </a:lnSpc>
              <a:spcAft>
                <a:spcPts val="800"/>
              </a:spcAft>
              <a:buFont typeface="Symbol" panose="05050102010706020507" pitchFamily="18" charset="2"/>
              <a:buChar char=""/>
            </a:pPr>
            <a:r>
              <a:rPr lang="pt-BR" sz="1000" dirty="0">
                <a:solidFill>
                  <a:srgbClr val="0C0C0C"/>
                </a:solidFill>
                <a:effectLst/>
                <a:latin typeface="Arial" panose="020B0604020202020204" pitchFamily="34" charset="0"/>
                <a:ea typeface="Calibri" panose="020F0502020204030204" pitchFamily="34" charset="0"/>
                <a:cs typeface="Arial" panose="020B0604020202020204" pitchFamily="34" charset="0"/>
              </a:rPr>
              <a:t>O que acontece se acabar a energia elétrica na montanha russa?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47810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32CED-6783-CEA9-2629-C2E4E50B79BD}"/>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A575A786-790D-00C2-671D-58FEF113C98A}"/>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42274CFE-B62C-6040-D2C3-E3C0F0005C56}"/>
              </a:ext>
            </a:extLst>
          </p:cNvPr>
          <p:cNvSpPr txBox="1"/>
          <p:nvPr/>
        </p:nvSpPr>
        <p:spPr>
          <a:xfrm>
            <a:off x="179612" y="382774"/>
            <a:ext cx="3600000" cy="2982548"/>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Matheus Henrique dos Santos</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o freio ABS de um veículo?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Mario Schenberg?</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Temperatura?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da decomposição a luz por Isaac Newton?</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a batata fica mais quente que os outros alimentos?</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temos miopia e hipermetropia?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Qual o lado do papel alumínio devemos usar para cozinhar alimentos?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um inseto consegue andar sobre a água?</a:t>
            </a:r>
          </a:p>
        </p:txBody>
      </p:sp>
    </p:spTree>
    <p:extLst>
      <p:ext uri="{BB962C8B-B14F-4D97-AF65-F5344CB8AC3E}">
        <p14:creationId xmlns:p14="http://schemas.microsoft.com/office/powerpoint/2010/main" val="27772369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C088-615D-5F1B-591C-D558B346C106}"/>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321D0B9D-C315-E18D-D2A7-3BE504D17689}"/>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8F15E670-5FC4-116E-A408-D08B3DB0BE3C}"/>
              </a:ext>
            </a:extLst>
          </p:cNvPr>
          <p:cNvSpPr txBox="1"/>
          <p:nvPr/>
        </p:nvSpPr>
        <p:spPr>
          <a:xfrm>
            <a:off x="179612" y="382774"/>
            <a:ext cx="3600000" cy="2520883"/>
          </a:xfrm>
          <a:prstGeom prst="rect">
            <a:avLst/>
          </a:prstGeom>
          <a:noFill/>
        </p:spPr>
        <p:txBody>
          <a:bodyPr wrap="square" rtlCol="0">
            <a:spAutoFit/>
          </a:bodyPr>
          <a:lstStyle/>
          <a:p>
            <a:pPr algn="ctr">
              <a:lnSpc>
                <a:spcPct val="150000"/>
              </a:lnSpc>
              <a:spcAft>
                <a:spcPts val="800"/>
              </a:spcAft>
            </a:pPr>
            <a:r>
              <a:rPr lang="pt-BR" sz="1200" b="1" dirty="0" err="1">
                <a:effectLst/>
                <a:latin typeface="Arial" panose="020B0604020202020204" pitchFamily="34" charset="0"/>
                <a:ea typeface="Calibri" panose="020F0502020204030204" pitchFamily="34" charset="0"/>
                <a:cs typeface="Times New Roman" panose="02020603050405020304" pitchFamily="18" charset="0"/>
              </a:rPr>
              <a:t>Nuria</a:t>
            </a:r>
            <a:r>
              <a:rPr lang="pt-BR" sz="1200" b="1" dirty="0">
                <a:effectLst/>
                <a:latin typeface="Arial" panose="020B0604020202020204" pitchFamily="34" charset="0"/>
                <a:ea typeface="Calibri" panose="020F0502020204030204" pitchFamily="34" charset="0"/>
                <a:cs typeface="Times New Roman" panose="02020603050405020304" pitchFamily="18" charset="0"/>
              </a:rPr>
              <a:t> Criado Scarpin</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uma máquina centrífuga?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Arthur Lolly Compton?</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Radiação Ionizante?</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do plano inclinado de Galileu?</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é difícil explorar o fundo do oceano?</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os corpos emitem luz quando submetidos a temperaturas elevadas?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o Modelo Padrão de Partículas?</a:t>
            </a:r>
          </a:p>
          <a:p>
            <a:pPr marL="342900" lvl="0" indent="-342900" algn="just">
              <a:lnSpc>
                <a:spcPct val="150000"/>
              </a:lnSpc>
              <a:spcAft>
                <a:spcPts val="800"/>
              </a:spcAft>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O que é um raio bola?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54928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568B-9A84-4AEF-3294-B64D4431C4D0}"/>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C9E69A87-E0BE-2E46-19F2-8059DEACBF81}"/>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9509003E-6D89-B79D-CE8E-724FEE36586A}"/>
              </a:ext>
            </a:extLst>
          </p:cNvPr>
          <p:cNvSpPr txBox="1"/>
          <p:nvPr/>
        </p:nvSpPr>
        <p:spPr>
          <a:xfrm>
            <a:off x="179612" y="382774"/>
            <a:ext cx="3600000" cy="1828386"/>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Pedro Tartari </a:t>
            </a:r>
            <a:r>
              <a:rPr lang="pt-BR" sz="1200" b="1" dirty="0" err="1">
                <a:effectLst/>
                <a:latin typeface="Arial" panose="020B0604020202020204" pitchFamily="34" charset="0"/>
                <a:ea typeface="Calibri" panose="020F0502020204030204" pitchFamily="34" charset="0"/>
                <a:cs typeface="Times New Roman" panose="02020603050405020304" pitchFamily="18" charset="0"/>
              </a:rPr>
              <a:t>Rolli</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uma garrafa térmica?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existem 4 estações do ano?</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é perigoso ficar em áreas abertas em dias de tempestades?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modelo atômico de Rutherford?</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modelo atômico do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Pudin</a:t>
            </a:r>
            <a:r>
              <a:rPr lang="pt-BR" sz="1000" dirty="0">
                <a:effectLst/>
                <a:latin typeface="Arial" panose="020B0604020202020204" pitchFamily="34" charset="0"/>
                <a:ea typeface="Calibri" panose="020F0502020204030204" pitchFamily="34" charset="0"/>
                <a:cs typeface="Times New Roman" panose="02020603050405020304" pitchFamily="18" charset="0"/>
              </a:rPr>
              <a:t> de passas”?</a:t>
            </a:r>
          </a:p>
        </p:txBody>
      </p:sp>
    </p:spTree>
    <p:extLst>
      <p:ext uri="{BB962C8B-B14F-4D97-AF65-F5344CB8AC3E}">
        <p14:creationId xmlns:p14="http://schemas.microsoft.com/office/powerpoint/2010/main" val="3128762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23DD9-72EB-BE9D-D6B3-E18DC8847397}"/>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24290FC2-944B-2644-F496-C647C8557E70}"/>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CA0F3A84-FE01-0DB6-0DBB-71C2EC288F30}"/>
              </a:ext>
            </a:extLst>
          </p:cNvPr>
          <p:cNvSpPr txBox="1"/>
          <p:nvPr/>
        </p:nvSpPr>
        <p:spPr>
          <a:xfrm>
            <a:off x="179612" y="382774"/>
            <a:ext cx="3600000" cy="2443939"/>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Raphael Fernandes de Almeida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uma lâmpada de LED?</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Edwin Hubble?</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sobre produção e detecção de ondas eletromagnéticas </a:t>
            </a:r>
            <a:r>
              <a:rPr lang="pt-BR" sz="1000">
                <a:effectLst/>
                <a:latin typeface="Arial" panose="020B0604020202020204" pitchFamily="34" charset="0"/>
                <a:ea typeface="Calibri" panose="020F0502020204030204" pitchFamily="34" charset="0"/>
                <a:cs typeface="Times New Roman" panose="02020603050405020304" pitchFamily="18" charset="0"/>
              </a:rPr>
              <a:t>de Hertz</a:t>
            </a:r>
            <a:r>
              <a:rPr lang="pt-BR" sz="1000" dirty="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uma garrafa de cerveja estoura ao ficar muito tempo no congelador?</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as portas rangem mais no inverno?</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o efeito Estufa?</a:t>
            </a:r>
          </a:p>
        </p:txBody>
      </p:sp>
    </p:spTree>
    <p:extLst>
      <p:ext uri="{BB962C8B-B14F-4D97-AF65-F5344CB8AC3E}">
        <p14:creationId xmlns:p14="http://schemas.microsoft.com/office/powerpoint/2010/main" val="378227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Sol brilhando no céu escuro&#10;&#10;O conteúdo gerado por IA pode estar incorreto.">
            <a:extLst>
              <a:ext uri="{FF2B5EF4-FFF2-40B4-BE49-F238E27FC236}">
                <a16:creationId xmlns:a16="http://schemas.microsoft.com/office/drawing/2014/main" id="{34136277-5529-FED6-2307-0FE3B92A1D71}"/>
              </a:ext>
            </a:extLst>
          </p:cNvPr>
          <p:cNvPicPr>
            <a:picLocks noChangeAspect="1"/>
          </p:cNvPicPr>
          <p:nvPr/>
        </p:nvPicPr>
        <p:blipFill>
          <a:blip r:embed="rId2">
            <a:extLst>
              <a:ext uri="{28A0092B-C50C-407E-A947-70E740481C1C}">
                <a14:useLocalDpi xmlns:a14="http://schemas.microsoft.com/office/drawing/2010/main" val="0"/>
              </a:ext>
            </a:extLst>
          </a:blip>
          <a:srcRect t="18396"/>
          <a:stretch/>
        </p:blipFill>
        <p:spPr>
          <a:xfrm>
            <a:off x="0" y="0"/>
            <a:ext cx="3959223"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2" y="1782875"/>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Astronomia</a:t>
            </a:r>
          </a:p>
        </p:txBody>
      </p:sp>
    </p:spTree>
    <p:extLst>
      <p:ext uri="{BB962C8B-B14F-4D97-AF65-F5344CB8AC3E}">
        <p14:creationId xmlns:p14="http://schemas.microsoft.com/office/powerpoint/2010/main" val="23188519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3539-4962-1B3B-546E-1079979116F5}"/>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800E8BD7-8914-8458-3FA7-8BC83D3E04D4}"/>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7FFBE690-3803-40BB-19B6-B9814E18C570}"/>
              </a:ext>
            </a:extLst>
          </p:cNvPr>
          <p:cNvSpPr txBox="1"/>
          <p:nvPr/>
        </p:nvSpPr>
        <p:spPr>
          <a:xfrm>
            <a:off x="179612" y="382774"/>
            <a:ext cx="3600000" cy="2520883"/>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Rodrigo de Melo Monteiro</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o trem bala?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Max Planck?</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Convecção?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mental do gato de Gato de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Schrödinger</a:t>
            </a:r>
            <a:r>
              <a:rPr lang="pt-BR" sz="1000" dirty="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as bolhas de sabão são coloridas?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solidFill>
                  <a:srgbClr val="000000"/>
                </a:solidFill>
                <a:effectLst/>
                <a:latin typeface="ArialMT"/>
                <a:ea typeface="Calibri" panose="020F0502020204030204" pitchFamily="34" charset="0"/>
                <a:cs typeface="Times New Roman" panose="02020603050405020304" pitchFamily="18" charset="0"/>
              </a:rPr>
              <a:t>Por que, depois de um raio, ouvimos um som?</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uma onda eletromagnética?</a:t>
            </a: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A Luz é onda ou partícula?</a:t>
            </a:r>
          </a:p>
        </p:txBody>
      </p:sp>
    </p:spTree>
    <p:extLst>
      <p:ext uri="{BB962C8B-B14F-4D97-AF65-F5344CB8AC3E}">
        <p14:creationId xmlns:p14="http://schemas.microsoft.com/office/powerpoint/2010/main" val="4030819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C4E3C-E296-8906-ECC2-312E20EAFCFE}"/>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CE1AD106-49B8-69F8-2B49-9A0E651560EF}"/>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C35BC677-EFEA-A572-C6DE-6904107A43AC}"/>
              </a:ext>
            </a:extLst>
          </p:cNvPr>
          <p:cNvSpPr txBox="1"/>
          <p:nvPr/>
        </p:nvSpPr>
        <p:spPr>
          <a:xfrm>
            <a:off x="179612" y="382774"/>
            <a:ext cx="3600000" cy="2290050"/>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Vitor Hugo Ferrari Ribeiro</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 paraquedas?</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Alexandre Volta?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um Corpo Negro?</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a nossa voz fica diferente quando ouvimos ela gravada?</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o “João Bobo” não permanece caído?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acende a luz dos postes?</a:t>
            </a:r>
          </a:p>
          <a:p>
            <a:pPr marL="342900" lvl="0" indent="-342900" algn="just">
              <a:lnSpc>
                <a:spcPct val="150000"/>
              </a:lnSpc>
              <a:spcAft>
                <a:spcPts val="800"/>
              </a:spcAft>
              <a:buFont typeface="Symbol" panose="05050102010706020507" pitchFamily="18" charset="2"/>
              <a:buChar char=""/>
            </a:pPr>
            <a:r>
              <a:rPr lang="pt-BR"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Um painel solar funciona mesmo em dias nublados?</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18921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04F0-9BA1-EA29-9D34-AA108B0A32A5}"/>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B8E05E82-26EA-E27D-9EF8-0EA1BC6A9589}"/>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FE8E7D96-801F-A950-3FF7-A6C456DB28EC}"/>
              </a:ext>
            </a:extLst>
          </p:cNvPr>
          <p:cNvSpPr txBox="1"/>
          <p:nvPr/>
        </p:nvSpPr>
        <p:spPr>
          <a:xfrm>
            <a:off x="179612" y="382774"/>
            <a:ext cx="3600000" cy="2290050"/>
          </a:xfrm>
          <a:prstGeom prst="rect">
            <a:avLst/>
          </a:prstGeom>
          <a:noFill/>
        </p:spPr>
        <p:txBody>
          <a:bodyPr wrap="square" rtlCol="0">
            <a:spAutoFit/>
          </a:bodyPr>
          <a:lstStyle/>
          <a:p>
            <a:pPr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Vitória </a:t>
            </a:r>
            <a:r>
              <a:rPr lang="pt-BR" sz="1200" b="1" dirty="0" err="1">
                <a:effectLst/>
                <a:latin typeface="Arial" panose="020B0604020202020204" pitchFamily="34" charset="0"/>
                <a:ea typeface="Calibri" panose="020F0502020204030204" pitchFamily="34" charset="0"/>
                <a:cs typeface="Times New Roman" panose="02020603050405020304" pitchFamily="18" charset="0"/>
              </a:rPr>
              <a:t>Estercio</a:t>
            </a:r>
            <a:r>
              <a:rPr lang="pt-BR" sz="1200" b="1" dirty="0">
                <a:effectLst/>
                <a:latin typeface="Arial" panose="020B0604020202020204" pitchFamily="34" charset="0"/>
                <a:ea typeface="Calibri" panose="020F0502020204030204" pitchFamily="34" charset="0"/>
                <a:cs typeface="Times New Roman" panose="02020603050405020304" pitchFamily="18" charset="0"/>
              </a:rPr>
              <a:t> Zanoni</a:t>
            </a:r>
            <a:endParaRPr lang="pt-BR" sz="12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Como funciona um motor a gasolina?</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Quem foi James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Clerck</a:t>
            </a:r>
            <a:r>
              <a:rPr lang="pt-BR" sz="1000" dirty="0">
                <a:effectLst/>
                <a:latin typeface="Arial" panose="020B0604020202020204" pitchFamily="34" charset="0"/>
                <a:ea typeface="Calibri" panose="020F0502020204030204" pitchFamily="34" charset="0"/>
                <a:cs typeface="Times New Roman" panose="02020603050405020304" pitchFamily="18" charset="0"/>
              </a:rPr>
              <a:t> Maxwell?</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é Condução?</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foi o experimento Gotas de </a:t>
            </a:r>
            <a:r>
              <a:rPr lang="pt-BR" sz="1000" dirty="0" err="1">
                <a:effectLst/>
                <a:latin typeface="Arial" panose="020B0604020202020204" pitchFamily="34" charset="0"/>
                <a:ea typeface="Calibri" panose="020F0502020204030204" pitchFamily="34" charset="0"/>
                <a:cs typeface="Times New Roman" panose="02020603050405020304" pitchFamily="18" charset="0"/>
              </a:rPr>
              <a:t>Milikan</a:t>
            </a:r>
            <a:r>
              <a:rPr lang="pt-BR" sz="1000" dirty="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gn="just">
              <a:lnSpc>
                <a:spcPct val="150000"/>
              </a:lnSpc>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Por que os líquidos borbulham ao ferver?</a:t>
            </a:r>
          </a:p>
          <a:p>
            <a:pPr marL="342900" lvl="0" indent="-342900" algn="just">
              <a:lnSpc>
                <a:spcPct val="150000"/>
              </a:lnSpc>
              <a:buFont typeface="Symbol" panose="05050102010706020507" pitchFamily="18" charset="2"/>
              <a:buChar char=""/>
            </a:pPr>
            <a:r>
              <a:rPr lang="pt-BR" sz="10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Por que sentimos aquele vento gelado quando saímos do box depois de um banho quente?</a:t>
            </a:r>
            <a:endParaRPr lang="pt-BR" sz="1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000" dirty="0">
                <a:effectLst/>
                <a:latin typeface="Arial" panose="020B0604020202020204" pitchFamily="34" charset="0"/>
                <a:ea typeface="Calibri" panose="020F0502020204030204" pitchFamily="34" charset="0"/>
                <a:cs typeface="Times New Roman" panose="02020603050405020304" pitchFamily="18" charset="0"/>
              </a:rPr>
              <a:t>O que são Máquinas Térmicas e onde encontramos?</a:t>
            </a:r>
          </a:p>
        </p:txBody>
      </p:sp>
    </p:spTree>
    <p:extLst>
      <p:ext uri="{BB962C8B-B14F-4D97-AF65-F5344CB8AC3E}">
        <p14:creationId xmlns:p14="http://schemas.microsoft.com/office/powerpoint/2010/main" val="3871185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571631"/>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as constelações foram criadas?</a:t>
            </a:r>
            <a:endParaRPr lang="pt-BR" sz="10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2050" name="Picture 2" descr="Constelações: tudo o que você quer saber | Star Walk">
            <a:extLst>
              <a:ext uri="{FF2B5EF4-FFF2-40B4-BE49-F238E27FC236}">
                <a16:creationId xmlns:a16="http://schemas.microsoft.com/office/drawing/2014/main" id="{D5E3015B-47AB-B277-18AC-1F224D5E8F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5" r="4537" b="30818"/>
          <a:stretch/>
        </p:blipFill>
        <p:spPr bwMode="auto">
          <a:xfrm>
            <a:off x="356329" y="822649"/>
            <a:ext cx="3246566" cy="1389581"/>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4FFCD6D2-1050-2C91-5C32-87EF079BCCD4}"/>
              </a:ext>
            </a:extLst>
          </p:cNvPr>
          <p:cNvSpPr txBox="1"/>
          <p:nvPr/>
        </p:nvSpPr>
        <p:spPr>
          <a:xfrm>
            <a:off x="183104" y="2312054"/>
            <a:ext cx="3596507" cy="3064622"/>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Constelação é o nome dado a um grupamento de estrelas que formam um padrão, diante de um céu limpo é possível visualizá-las, dependendo da posição (hemisférios) e da estação do ano. </a:t>
            </a:r>
          </a:p>
          <a:p>
            <a:pPr algn="just">
              <a:lnSpc>
                <a:spcPct val="150000"/>
              </a:lnSpc>
            </a:pPr>
            <a:r>
              <a:rPr lang="pt-BR" sz="1000" dirty="0">
                <a:latin typeface="Arial" panose="020B0604020202020204" pitchFamily="34" charset="0"/>
                <a:cs typeface="Arial" panose="020B0604020202020204" pitchFamily="34" charset="0"/>
              </a:rPr>
              <a:t>	No início elas foram criadas com o objetivo de ligar os pontos no céu e identificar a movimentação dos corpos celestes, a frente foram associadas à mitologia </a:t>
            </a:r>
            <a:r>
              <a:rPr lang="pt-BR" sz="1000">
                <a:latin typeface="Arial" panose="020B0604020202020204" pitchFamily="34" charset="0"/>
                <a:cs typeface="Arial" panose="020B0604020202020204" pitchFamily="34" charset="0"/>
              </a:rPr>
              <a:t>e divindades e </a:t>
            </a:r>
            <a:r>
              <a:rPr lang="pt-BR" sz="1000" dirty="0">
                <a:latin typeface="Arial" panose="020B0604020202020204" pitchFamily="34" charset="0"/>
                <a:cs typeface="Arial" panose="020B0604020202020204" pitchFamily="34" charset="0"/>
              </a:rPr>
              <a:t>durante as grandes navegações foram utilizadas como meio para direção noturna. Até que em 1929 houve uma padronização das constelações pela União Astronômica Internacional, sua finalidade nunca foi definida mas elas são um marco histórico, cultural e científica que obteve diversas finalidades ao longo do tempo.</a:t>
            </a:r>
            <a:endParaRPr lang="pt-BR" sz="1000" b="0" i="0" u="none" strike="noStrike" cap="none" dirty="0">
              <a:solidFill>
                <a:srgbClr val="000000"/>
              </a:solidFill>
              <a:latin typeface="Arial"/>
              <a:ea typeface="Arial"/>
              <a:cs typeface="Arial"/>
              <a:sym typeface="Arial"/>
            </a:endParaRPr>
          </a:p>
        </p:txBody>
      </p:sp>
      <p:sp>
        <p:nvSpPr>
          <p:cNvPr id="2" name="CaixaDeTexto 1">
            <a:extLst>
              <a:ext uri="{FF2B5EF4-FFF2-40B4-BE49-F238E27FC236}">
                <a16:creationId xmlns:a16="http://schemas.microsoft.com/office/drawing/2014/main" id="{EDAB16B5-EC0C-F1C0-15CF-8D3B51EB08D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Astronomia</a:t>
            </a:r>
          </a:p>
        </p:txBody>
      </p:sp>
    </p:spTree>
    <p:extLst>
      <p:ext uri="{BB962C8B-B14F-4D97-AF65-F5344CB8AC3E}">
        <p14:creationId xmlns:p14="http://schemas.microsoft.com/office/powerpoint/2010/main" val="2670867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461665"/>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Como a luz do Sol chega até nós, se</a:t>
            </a:r>
          </a:p>
          <a:p>
            <a:pPr marL="0" marR="0" lvl="0" indent="0" algn="ctr" rtl="0">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existe vácuo entre o Sol e a Terra?</a:t>
            </a:r>
            <a:endPar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pic>
        <p:nvPicPr>
          <p:cNvPr id="6" name="Imagem 5">
            <a:extLst>
              <a:ext uri="{FF2B5EF4-FFF2-40B4-BE49-F238E27FC236}">
                <a16:creationId xmlns:a16="http://schemas.microsoft.com/office/drawing/2014/main" id="{5F881FE6-C2E6-0810-F978-35BF4497695B}"/>
              </a:ext>
            </a:extLst>
          </p:cNvPr>
          <p:cNvPicPr>
            <a:picLocks noChangeAspect="1"/>
          </p:cNvPicPr>
          <p:nvPr/>
        </p:nvPicPr>
        <p:blipFill>
          <a:blip r:embed="rId2"/>
          <a:stretch>
            <a:fillRect/>
          </a:stretch>
        </p:blipFill>
        <p:spPr>
          <a:xfrm>
            <a:off x="870252" y="911827"/>
            <a:ext cx="2218720" cy="1664040"/>
          </a:xfrm>
          <a:prstGeom prst="rect">
            <a:avLst/>
          </a:prstGeom>
        </p:spPr>
      </p:pic>
      <p:sp>
        <p:nvSpPr>
          <p:cNvPr id="2" name="CaixaDeTexto 1">
            <a:extLst>
              <a:ext uri="{FF2B5EF4-FFF2-40B4-BE49-F238E27FC236}">
                <a16:creationId xmlns:a16="http://schemas.microsoft.com/office/drawing/2014/main" id="{90667BE3-F0DB-AE9E-96B2-440A516011CC}"/>
              </a:ext>
            </a:extLst>
          </p:cNvPr>
          <p:cNvSpPr txBox="1"/>
          <p:nvPr/>
        </p:nvSpPr>
        <p:spPr>
          <a:xfrm>
            <a:off x="179612" y="2653368"/>
            <a:ext cx="3596507" cy="16796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A todo momento o planeta Terra esta recebendo a luz do Sol, isso ocorre </a:t>
            </a:r>
            <a:r>
              <a:rPr lang="pt-BR" sz="1000" dirty="0">
                <a:solidFill>
                  <a:srgbClr val="000000"/>
                </a:solidFill>
                <a:latin typeface="Arial" panose="020B0604020202020204" pitchFamily="34" charset="0"/>
                <a:ea typeface="Arial"/>
                <a:cs typeface="Arial" panose="020B0604020202020204" pitchFamily="34" charset="0"/>
                <a:sym typeface="Arial"/>
              </a:rPr>
              <a:t>porque ele </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é uma fonte primaria de luz</a:t>
            </a:r>
            <a:r>
              <a:rPr lang="pt-BR" sz="1000" dirty="0">
                <a:solidFill>
                  <a:srgbClr val="000000"/>
                </a:solidFill>
                <a:latin typeface="Arial" panose="020B0604020202020204" pitchFamily="34" charset="0"/>
                <a:ea typeface="Arial"/>
                <a:cs typeface="Arial" panose="020B0604020202020204" pitchFamily="34" charset="0"/>
                <a:sym typeface="Arial"/>
              </a:rPr>
              <a:t>. Uma das características da </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luz  é que ela é uma onda eletromagnética e ela pode se propagar sem a necessidade de uma meio material, ou seja, ela se propaga no vácuo, assim a luz do Sol consegue chegar na Terra mesmo havendo vácuo no caminho.</a:t>
            </a:r>
          </a:p>
        </p:txBody>
      </p:sp>
      <p:sp>
        <p:nvSpPr>
          <p:cNvPr id="5" name="CaixaDeTexto 4">
            <a:extLst>
              <a:ext uri="{FF2B5EF4-FFF2-40B4-BE49-F238E27FC236}">
                <a16:creationId xmlns:a16="http://schemas.microsoft.com/office/drawing/2014/main" id="{871F3B96-8F8F-0079-0E75-A40DF867932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Astronomia</a:t>
            </a:r>
          </a:p>
        </p:txBody>
      </p:sp>
    </p:spTree>
    <p:extLst>
      <p:ext uri="{BB962C8B-B14F-4D97-AF65-F5344CB8AC3E}">
        <p14:creationId xmlns:p14="http://schemas.microsoft.com/office/powerpoint/2010/main" val="3807923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6127" y="385284"/>
            <a:ext cx="3597119" cy="5193654"/>
          </a:xfrm>
          <a:custGeom>
            <a:avLst/>
            <a:gdLst/>
            <a:ahLst/>
            <a:cxnLst/>
            <a:rect l="l" t="t" r="r" b="b"/>
            <a:pathLst>
              <a:path w="3601085" h="5199380">
                <a:moveTo>
                  <a:pt x="3000306" y="0"/>
                </a:moveTo>
                <a:lnTo>
                  <a:pt x="600085" y="0"/>
                </a:lnTo>
                <a:lnTo>
                  <a:pt x="550868" y="1988"/>
                </a:lnTo>
                <a:lnTo>
                  <a:pt x="502747" y="7851"/>
                </a:lnTo>
                <a:lnTo>
                  <a:pt x="455877" y="17435"/>
                </a:lnTo>
                <a:lnTo>
                  <a:pt x="410410" y="30584"/>
                </a:lnTo>
                <a:lnTo>
                  <a:pt x="366503" y="47144"/>
                </a:lnTo>
                <a:lnTo>
                  <a:pt x="324310" y="66961"/>
                </a:lnTo>
                <a:lnTo>
                  <a:pt x="283984" y="89881"/>
                </a:lnTo>
                <a:lnTo>
                  <a:pt x="245681" y="115749"/>
                </a:lnTo>
                <a:lnTo>
                  <a:pt x="209555" y="144411"/>
                </a:lnTo>
                <a:lnTo>
                  <a:pt x="175759" y="175713"/>
                </a:lnTo>
                <a:lnTo>
                  <a:pt x="144450" y="209499"/>
                </a:lnTo>
                <a:lnTo>
                  <a:pt x="115780" y="245617"/>
                </a:lnTo>
                <a:lnTo>
                  <a:pt x="89905" y="283911"/>
                </a:lnTo>
                <a:lnTo>
                  <a:pt x="66979" y="324226"/>
                </a:lnTo>
                <a:lnTo>
                  <a:pt x="47157" y="366410"/>
                </a:lnTo>
                <a:lnTo>
                  <a:pt x="30592" y="410306"/>
                </a:lnTo>
                <a:lnTo>
                  <a:pt x="17439" y="455762"/>
                </a:lnTo>
                <a:lnTo>
                  <a:pt x="7854" y="502621"/>
                </a:lnTo>
                <a:lnTo>
                  <a:pt x="1989" y="550732"/>
                </a:lnTo>
                <a:lnTo>
                  <a:pt x="0" y="599937"/>
                </a:lnTo>
                <a:lnTo>
                  <a:pt x="0" y="4599364"/>
                </a:lnTo>
                <a:lnTo>
                  <a:pt x="1989" y="4648569"/>
                </a:lnTo>
                <a:lnTo>
                  <a:pt x="7854" y="4696678"/>
                </a:lnTo>
                <a:lnTo>
                  <a:pt x="17439" y="4743538"/>
                </a:lnTo>
                <a:lnTo>
                  <a:pt x="30592" y="4788993"/>
                </a:lnTo>
                <a:lnTo>
                  <a:pt x="47157" y="4832889"/>
                </a:lnTo>
                <a:lnTo>
                  <a:pt x="66979" y="4875073"/>
                </a:lnTo>
                <a:lnTo>
                  <a:pt x="89905" y="4915389"/>
                </a:lnTo>
                <a:lnTo>
                  <a:pt x="115780" y="4953684"/>
                </a:lnTo>
                <a:lnTo>
                  <a:pt x="144450" y="4989802"/>
                </a:lnTo>
                <a:lnTo>
                  <a:pt x="175759" y="5023589"/>
                </a:lnTo>
                <a:lnTo>
                  <a:pt x="209555" y="5054892"/>
                </a:lnTo>
                <a:lnTo>
                  <a:pt x="245681" y="5083555"/>
                </a:lnTo>
                <a:lnTo>
                  <a:pt x="283984" y="5109424"/>
                </a:lnTo>
                <a:lnTo>
                  <a:pt x="324310" y="5132345"/>
                </a:lnTo>
                <a:lnTo>
                  <a:pt x="366503" y="5152163"/>
                </a:lnTo>
                <a:lnTo>
                  <a:pt x="410410" y="5168724"/>
                </a:lnTo>
                <a:lnTo>
                  <a:pt x="455877" y="5181874"/>
                </a:lnTo>
                <a:lnTo>
                  <a:pt x="502747" y="5191457"/>
                </a:lnTo>
                <a:lnTo>
                  <a:pt x="550868" y="5197321"/>
                </a:lnTo>
                <a:lnTo>
                  <a:pt x="600085" y="5199310"/>
                </a:lnTo>
                <a:lnTo>
                  <a:pt x="3000306" y="5199310"/>
                </a:lnTo>
                <a:lnTo>
                  <a:pt x="3049530" y="5197321"/>
                </a:lnTo>
                <a:lnTo>
                  <a:pt x="3097659" y="5191457"/>
                </a:lnTo>
                <a:lnTo>
                  <a:pt x="3144538" y="5181874"/>
                </a:lnTo>
                <a:lnTo>
                  <a:pt x="3190012" y="5168724"/>
                </a:lnTo>
                <a:lnTo>
                  <a:pt x="3233928" y="5152163"/>
                </a:lnTo>
                <a:lnTo>
                  <a:pt x="3276130" y="5132345"/>
                </a:lnTo>
                <a:lnTo>
                  <a:pt x="3316464" y="5109424"/>
                </a:lnTo>
                <a:lnTo>
                  <a:pt x="3354776" y="5083555"/>
                </a:lnTo>
                <a:lnTo>
                  <a:pt x="3390910" y="5054892"/>
                </a:lnTo>
                <a:lnTo>
                  <a:pt x="3424713" y="5023589"/>
                </a:lnTo>
                <a:lnTo>
                  <a:pt x="3456030" y="4989802"/>
                </a:lnTo>
                <a:lnTo>
                  <a:pt x="3484707" y="4953684"/>
                </a:lnTo>
                <a:lnTo>
                  <a:pt x="3510588" y="4915389"/>
                </a:lnTo>
                <a:lnTo>
                  <a:pt x="3533520" y="4875073"/>
                </a:lnTo>
                <a:lnTo>
                  <a:pt x="3553348" y="4832889"/>
                </a:lnTo>
                <a:lnTo>
                  <a:pt x="3569917" y="4788993"/>
                </a:lnTo>
                <a:lnTo>
                  <a:pt x="3583073" y="4743538"/>
                </a:lnTo>
                <a:lnTo>
                  <a:pt x="3592662" y="4696678"/>
                </a:lnTo>
                <a:lnTo>
                  <a:pt x="3598528" y="4648569"/>
                </a:lnTo>
                <a:lnTo>
                  <a:pt x="3600518" y="4599364"/>
                </a:lnTo>
                <a:lnTo>
                  <a:pt x="3600518" y="599937"/>
                </a:lnTo>
                <a:lnTo>
                  <a:pt x="3598528" y="550732"/>
                </a:lnTo>
                <a:lnTo>
                  <a:pt x="3592662" y="502621"/>
                </a:lnTo>
                <a:lnTo>
                  <a:pt x="3583073" y="455762"/>
                </a:lnTo>
                <a:lnTo>
                  <a:pt x="3569917" y="410306"/>
                </a:lnTo>
                <a:lnTo>
                  <a:pt x="3553348" y="366410"/>
                </a:lnTo>
                <a:lnTo>
                  <a:pt x="3533520" y="324226"/>
                </a:lnTo>
                <a:lnTo>
                  <a:pt x="3510588" y="283911"/>
                </a:lnTo>
                <a:lnTo>
                  <a:pt x="3484707" y="245617"/>
                </a:lnTo>
                <a:lnTo>
                  <a:pt x="3456030" y="209499"/>
                </a:lnTo>
                <a:lnTo>
                  <a:pt x="3424713" y="175713"/>
                </a:lnTo>
                <a:lnTo>
                  <a:pt x="3390910" y="144411"/>
                </a:lnTo>
                <a:lnTo>
                  <a:pt x="3354776" y="115749"/>
                </a:lnTo>
                <a:lnTo>
                  <a:pt x="3316464" y="89881"/>
                </a:lnTo>
                <a:lnTo>
                  <a:pt x="3276130" y="66961"/>
                </a:lnTo>
                <a:lnTo>
                  <a:pt x="3233928" y="47144"/>
                </a:lnTo>
                <a:lnTo>
                  <a:pt x="3190012" y="30584"/>
                </a:lnTo>
                <a:lnTo>
                  <a:pt x="3144538" y="17435"/>
                </a:lnTo>
                <a:lnTo>
                  <a:pt x="3097659" y="7851"/>
                </a:lnTo>
                <a:lnTo>
                  <a:pt x="3049530" y="1988"/>
                </a:lnTo>
                <a:lnTo>
                  <a:pt x="3000306" y="0"/>
                </a:lnTo>
                <a:close/>
              </a:path>
            </a:pathLst>
          </a:custGeom>
          <a:solidFill>
            <a:srgbClr val="FFFFFF"/>
          </a:solidFill>
        </p:spPr>
        <p:txBody>
          <a:bodyPr wrap="square" lIns="0" tIns="0" rIns="0" bIns="0" rtlCol="0"/>
          <a:lstStyle/>
          <a:p>
            <a:endParaRPr sz="1798"/>
          </a:p>
        </p:txBody>
      </p:sp>
      <p:sp>
        <p:nvSpPr>
          <p:cNvPr id="3" name="object 3"/>
          <p:cNvSpPr/>
          <p:nvPr/>
        </p:nvSpPr>
        <p:spPr>
          <a:xfrm>
            <a:off x="186127" y="385284"/>
            <a:ext cx="3597119" cy="5193654"/>
          </a:xfrm>
          <a:custGeom>
            <a:avLst/>
            <a:gdLst/>
            <a:ahLst/>
            <a:cxnLst/>
            <a:rect l="l" t="t" r="r" b="b"/>
            <a:pathLst>
              <a:path w="3601085" h="5199380">
                <a:moveTo>
                  <a:pt x="0" y="599937"/>
                </a:moveTo>
                <a:lnTo>
                  <a:pt x="1989" y="550732"/>
                </a:lnTo>
                <a:lnTo>
                  <a:pt x="7854" y="502621"/>
                </a:lnTo>
                <a:lnTo>
                  <a:pt x="17439" y="455762"/>
                </a:lnTo>
                <a:lnTo>
                  <a:pt x="30592" y="410306"/>
                </a:lnTo>
                <a:lnTo>
                  <a:pt x="47157" y="366410"/>
                </a:lnTo>
                <a:lnTo>
                  <a:pt x="66979" y="324226"/>
                </a:lnTo>
                <a:lnTo>
                  <a:pt x="89905" y="283911"/>
                </a:lnTo>
                <a:lnTo>
                  <a:pt x="115780" y="245617"/>
                </a:lnTo>
                <a:lnTo>
                  <a:pt x="144450" y="209499"/>
                </a:lnTo>
                <a:lnTo>
                  <a:pt x="175759" y="175713"/>
                </a:lnTo>
                <a:lnTo>
                  <a:pt x="209555" y="144411"/>
                </a:lnTo>
                <a:lnTo>
                  <a:pt x="245681" y="115749"/>
                </a:lnTo>
                <a:lnTo>
                  <a:pt x="283984" y="89881"/>
                </a:lnTo>
                <a:lnTo>
                  <a:pt x="324310" y="66961"/>
                </a:lnTo>
                <a:lnTo>
                  <a:pt x="366503" y="47144"/>
                </a:lnTo>
                <a:lnTo>
                  <a:pt x="410410" y="30584"/>
                </a:lnTo>
                <a:lnTo>
                  <a:pt x="455877" y="17435"/>
                </a:lnTo>
                <a:lnTo>
                  <a:pt x="502747" y="7851"/>
                </a:lnTo>
                <a:lnTo>
                  <a:pt x="550868" y="1988"/>
                </a:lnTo>
                <a:lnTo>
                  <a:pt x="600085" y="0"/>
                </a:lnTo>
                <a:lnTo>
                  <a:pt x="3000306" y="0"/>
                </a:lnTo>
                <a:lnTo>
                  <a:pt x="3049530" y="1988"/>
                </a:lnTo>
                <a:lnTo>
                  <a:pt x="3097659" y="7851"/>
                </a:lnTo>
                <a:lnTo>
                  <a:pt x="3144538" y="17435"/>
                </a:lnTo>
                <a:lnTo>
                  <a:pt x="3190012" y="30584"/>
                </a:lnTo>
                <a:lnTo>
                  <a:pt x="3233928" y="47144"/>
                </a:lnTo>
                <a:lnTo>
                  <a:pt x="3276130" y="66961"/>
                </a:lnTo>
                <a:lnTo>
                  <a:pt x="3316464" y="89881"/>
                </a:lnTo>
                <a:lnTo>
                  <a:pt x="3354776" y="115749"/>
                </a:lnTo>
                <a:lnTo>
                  <a:pt x="3390910" y="144411"/>
                </a:lnTo>
                <a:lnTo>
                  <a:pt x="3424713" y="175713"/>
                </a:lnTo>
                <a:lnTo>
                  <a:pt x="3456030" y="209499"/>
                </a:lnTo>
                <a:lnTo>
                  <a:pt x="3484707" y="245617"/>
                </a:lnTo>
                <a:lnTo>
                  <a:pt x="3510588" y="283911"/>
                </a:lnTo>
                <a:lnTo>
                  <a:pt x="3533520" y="324226"/>
                </a:lnTo>
                <a:lnTo>
                  <a:pt x="3553348" y="366410"/>
                </a:lnTo>
                <a:lnTo>
                  <a:pt x="3569917" y="410306"/>
                </a:lnTo>
                <a:lnTo>
                  <a:pt x="3583073" y="455762"/>
                </a:lnTo>
                <a:lnTo>
                  <a:pt x="3592662" y="502621"/>
                </a:lnTo>
                <a:lnTo>
                  <a:pt x="3598528" y="550732"/>
                </a:lnTo>
                <a:lnTo>
                  <a:pt x="3600518" y="599937"/>
                </a:lnTo>
                <a:lnTo>
                  <a:pt x="3600518" y="4599364"/>
                </a:lnTo>
                <a:lnTo>
                  <a:pt x="3598528" y="4648569"/>
                </a:lnTo>
                <a:lnTo>
                  <a:pt x="3592662" y="4696678"/>
                </a:lnTo>
                <a:lnTo>
                  <a:pt x="3583073" y="4743538"/>
                </a:lnTo>
                <a:lnTo>
                  <a:pt x="3569917" y="4788993"/>
                </a:lnTo>
                <a:lnTo>
                  <a:pt x="3553348" y="4832889"/>
                </a:lnTo>
                <a:lnTo>
                  <a:pt x="3533520" y="4875073"/>
                </a:lnTo>
                <a:lnTo>
                  <a:pt x="3510588" y="4915389"/>
                </a:lnTo>
                <a:lnTo>
                  <a:pt x="3484707" y="4953684"/>
                </a:lnTo>
                <a:lnTo>
                  <a:pt x="3456030" y="4989802"/>
                </a:lnTo>
                <a:lnTo>
                  <a:pt x="3424713" y="5023589"/>
                </a:lnTo>
                <a:lnTo>
                  <a:pt x="3390910" y="5054892"/>
                </a:lnTo>
                <a:lnTo>
                  <a:pt x="3354776" y="5083555"/>
                </a:lnTo>
                <a:lnTo>
                  <a:pt x="3316464" y="5109424"/>
                </a:lnTo>
                <a:lnTo>
                  <a:pt x="3276130" y="5132345"/>
                </a:lnTo>
                <a:lnTo>
                  <a:pt x="3233928" y="5152163"/>
                </a:lnTo>
                <a:lnTo>
                  <a:pt x="3190012" y="5168724"/>
                </a:lnTo>
                <a:lnTo>
                  <a:pt x="3144538" y="5181874"/>
                </a:lnTo>
                <a:lnTo>
                  <a:pt x="3097659" y="5191457"/>
                </a:lnTo>
                <a:lnTo>
                  <a:pt x="3049530" y="5197321"/>
                </a:lnTo>
                <a:lnTo>
                  <a:pt x="3000306" y="5199310"/>
                </a:lnTo>
                <a:lnTo>
                  <a:pt x="600085" y="5199310"/>
                </a:lnTo>
                <a:lnTo>
                  <a:pt x="550868" y="5197321"/>
                </a:lnTo>
                <a:lnTo>
                  <a:pt x="502747" y="5191457"/>
                </a:lnTo>
                <a:lnTo>
                  <a:pt x="455877" y="5181874"/>
                </a:lnTo>
                <a:lnTo>
                  <a:pt x="410410" y="5168724"/>
                </a:lnTo>
                <a:lnTo>
                  <a:pt x="366503" y="5152163"/>
                </a:lnTo>
                <a:lnTo>
                  <a:pt x="324310" y="5132345"/>
                </a:lnTo>
                <a:lnTo>
                  <a:pt x="283984" y="5109424"/>
                </a:lnTo>
                <a:lnTo>
                  <a:pt x="245681" y="5083555"/>
                </a:lnTo>
                <a:lnTo>
                  <a:pt x="209555" y="5054892"/>
                </a:lnTo>
                <a:lnTo>
                  <a:pt x="175759" y="5023589"/>
                </a:lnTo>
                <a:lnTo>
                  <a:pt x="144450" y="4989802"/>
                </a:lnTo>
                <a:lnTo>
                  <a:pt x="115780" y="4953684"/>
                </a:lnTo>
                <a:lnTo>
                  <a:pt x="89905" y="4915389"/>
                </a:lnTo>
                <a:lnTo>
                  <a:pt x="66979" y="4875073"/>
                </a:lnTo>
                <a:lnTo>
                  <a:pt x="47157" y="4832889"/>
                </a:lnTo>
                <a:lnTo>
                  <a:pt x="30592" y="4788993"/>
                </a:lnTo>
                <a:lnTo>
                  <a:pt x="17439" y="4743538"/>
                </a:lnTo>
                <a:lnTo>
                  <a:pt x="7854" y="4696678"/>
                </a:lnTo>
                <a:lnTo>
                  <a:pt x="1989" y="4648569"/>
                </a:lnTo>
                <a:lnTo>
                  <a:pt x="0" y="4599364"/>
                </a:lnTo>
                <a:lnTo>
                  <a:pt x="0" y="599937"/>
                </a:lnTo>
                <a:close/>
              </a:path>
            </a:pathLst>
          </a:custGeom>
          <a:ln w="12710">
            <a:solidFill>
              <a:srgbClr val="FFFFFF"/>
            </a:solidFill>
          </a:ln>
        </p:spPr>
        <p:txBody>
          <a:bodyPr wrap="square" lIns="0" tIns="0" rIns="0" bIns="0" rtlCol="0"/>
          <a:lstStyle/>
          <a:p>
            <a:endParaRPr sz="1798"/>
          </a:p>
        </p:txBody>
      </p:sp>
      <p:sp>
        <p:nvSpPr>
          <p:cNvPr id="5" name="object 5"/>
          <p:cNvSpPr txBox="1"/>
          <p:nvPr/>
        </p:nvSpPr>
        <p:spPr>
          <a:xfrm>
            <a:off x="186127" y="469281"/>
            <a:ext cx="3607266" cy="184463"/>
          </a:xfrm>
          <a:prstGeom prst="rect">
            <a:avLst/>
          </a:prstGeom>
        </p:spPr>
        <p:txBody>
          <a:bodyPr vert="horz" wrap="square" lIns="0" tIns="0" rIns="0" bIns="0" rtlCol="0">
            <a:spAutoFit/>
          </a:bodyPr>
          <a:lstStyle/>
          <a:p>
            <a:pPr marL="12686" algn="ctr"/>
            <a:r>
              <a:rPr sz="1199" b="1" spc="15" dirty="0">
                <a:latin typeface="Arial"/>
                <a:cs typeface="Arial"/>
              </a:rPr>
              <a:t>P</a:t>
            </a:r>
            <a:r>
              <a:rPr sz="1199" b="1" dirty="0">
                <a:latin typeface="Arial"/>
                <a:cs typeface="Arial"/>
              </a:rPr>
              <a:t>o</a:t>
            </a:r>
            <a:r>
              <a:rPr sz="1199" b="1" spc="-20" dirty="0">
                <a:latin typeface="Arial"/>
                <a:cs typeface="Arial"/>
              </a:rPr>
              <a:t>r</a:t>
            </a:r>
            <a:r>
              <a:rPr lang="pt-BR" sz="1199" b="1" spc="-20" dirty="0">
                <a:latin typeface="Arial"/>
                <a:cs typeface="Arial"/>
              </a:rPr>
              <a:t> </a:t>
            </a:r>
            <a:r>
              <a:rPr sz="1199" b="1" dirty="0">
                <a:latin typeface="Arial"/>
                <a:cs typeface="Arial"/>
              </a:rPr>
              <a:t>que</a:t>
            </a:r>
            <a:r>
              <a:rPr sz="1199" b="1" spc="5" dirty="0">
                <a:latin typeface="Times New Roman"/>
                <a:cs typeface="Times New Roman"/>
              </a:rPr>
              <a:t> </a:t>
            </a:r>
            <a:r>
              <a:rPr sz="1199" b="1" spc="5" dirty="0">
                <a:latin typeface="Arial"/>
                <a:cs typeface="Arial"/>
              </a:rPr>
              <a:t>a</a:t>
            </a:r>
            <a:r>
              <a:rPr sz="1199" b="1" dirty="0">
                <a:latin typeface="Arial"/>
                <a:cs typeface="Arial"/>
              </a:rPr>
              <a:t>s</a:t>
            </a:r>
            <a:r>
              <a:rPr sz="1199" b="1" spc="5" dirty="0">
                <a:latin typeface="Times New Roman"/>
                <a:cs typeface="Times New Roman"/>
              </a:rPr>
              <a:t> </a:t>
            </a:r>
            <a:r>
              <a:rPr sz="1199" b="1" spc="5" dirty="0">
                <a:latin typeface="Arial"/>
                <a:cs typeface="Arial"/>
              </a:rPr>
              <a:t>es</a:t>
            </a:r>
            <a:r>
              <a:rPr sz="1199" b="1" spc="-30" dirty="0">
                <a:latin typeface="Arial"/>
                <a:cs typeface="Arial"/>
              </a:rPr>
              <a:t>t</a:t>
            </a:r>
            <a:r>
              <a:rPr sz="1199" b="1" spc="-20" dirty="0">
                <a:latin typeface="Arial"/>
                <a:cs typeface="Arial"/>
              </a:rPr>
              <a:t>r</a:t>
            </a:r>
            <a:r>
              <a:rPr sz="1199" b="1" spc="5" dirty="0">
                <a:latin typeface="Arial"/>
                <a:cs typeface="Arial"/>
              </a:rPr>
              <a:t>e</a:t>
            </a:r>
            <a:r>
              <a:rPr sz="1199" b="1" spc="-40" dirty="0">
                <a:latin typeface="Arial"/>
                <a:cs typeface="Arial"/>
              </a:rPr>
              <a:t>l</a:t>
            </a:r>
            <a:r>
              <a:rPr sz="1199" b="1" spc="5" dirty="0">
                <a:latin typeface="Arial"/>
                <a:cs typeface="Arial"/>
              </a:rPr>
              <a:t>a</a:t>
            </a:r>
            <a:r>
              <a:rPr sz="1199" b="1" dirty="0">
                <a:latin typeface="Arial"/>
                <a:cs typeface="Arial"/>
              </a:rPr>
              <a:t>s</a:t>
            </a:r>
            <a:r>
              <a:rPr sz="1199" b="1" spc="5" dirty="0">
                <a:latin typeface="Times New Roman"/>
                <a:cs typeface="Times New Roman"/>
              </a:rPr>
              <a:t> </a:t>
            </a:r>
            <a:r>
              <a:rPr sz="1199" b="1" dirty="0">
                <a:latin typeface="Arial"/>
                <a:cs typeface="Arial"/>
              </a:rPr>
              <a:t>p</a:t>
            </a:r>
            <a:r>
              <a:rPr sz="1199" b="1" spc="-40" dirty="0">
                <a:latin typeface="Arial"/>
                <a:cs typeface="Arial"/>
              </a:rPr>
              <a:t>i</a:t>
            </a:r>
            <a:r>
              <a:rPr sz="1199" b="1" spc="5" dirty="0">
                <a:latin typeface="Arial"/>
                <a:cs typeface="Arial"/>
              </a:rPr>
              <a:t>sca</a:t>
            </a:r>
            <a:r>
              <a:rPr sz="1199" b="1" spc="-15" dirty="0">
                <a:latin typeface="Arial"/>
                <a:cs typeface="Arial"/>
              </a:rPr>
              <a:t>m</a:t>
            </a:r>
            <a:r>
              <a:rPr sz="1199" b="1" spc="-10" dirty="0">
                <a:latin typeface="Arial"/>
                <a:cs typeface="Arial"/>
              </a:rPr>
              <a:t>?</a:t>
            </a:r>
            <a:endParaRPr sz="1199" dirty="0">
              <a:latin typeface="Arial"/>
              <a:cs typeface="Arial"/>
            </a:endParaRPr>
          </a:p>
        </p:txBody>
      </p:sp>
      <p:sp>
        <p:nvSpPr>
          <p:cNvPr id="7" name="CaixaDeTexto 5">
            <a:extLst>
              <a:ext uri="{FF2B5EF4-FFF2-40B4-BE49-F238E27FC236}">
                <a16:creationId xmlns:a16="http://schemas.microsoft.com/office/drawing/2014/main" id="{58293854-2B4C-979A-011A-3E9199722B4E}"/>
              </a:ext>
            </a:extLst>
          </p:cNvPr>
          <p:cNvSpPr txBox="1"/>
          <p:nvPr/>
        </p:nvSpPr>
        <p:spPr>
          <a:xfrm>
            <a:off x="175979" y="2562858"/>
            <a:ext cx="3592546" cy="12166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686" marR="5074" indent="457966" algn="just">
              <a:lnSpc>
                <a:spcPct val="150000"/>
              </a:lnSpc>
            </a:pPr>
            <a:r>
              <a:rPr lang="pt-BR" sz="999" spc="-20" dirty="0">
                <a:latin typeface="Arial"/>
                <a:cs typeface="Arial"/>
              </a:rPr>
              <a:t>As estrelas piscam no céu noturno por causa de turbulências ocorridas na atmosfera, de uma forma simplista,   a  imagem de uma estrela é basicamente um ponto de luz no   céu. Quando há um desequilíbrio na atmosfera (agitação), a  luz da estrela recebe um desvio para vários  rumos  diferentes</a:t>
            </a:r>
            <a:r>
              <a:rPr lang="pt-BR" sz="999" spc="5" dirty="0">
                <a:latin typeface="Arial"/>
                <a:cs typeface="Arial"/>
              </a:rPr>
              <a:t>.</a:t>
            </a:r>
            <a:endParaRPr lang="pt-BR" sz="999" dirty="0">
              <a:latin typeface="Arial"/>
              <a:cs typeface="Arial"/>
            </a:endParaRPr>
          </a:p>
        </p:txBody>
      </p:sp>
      <p:sp>
        <p:nvSpPr>
          <p:cNvPr id="4" name="CaixaDeTexto 3">
            <a:extLst>
              <a:ext uri="{FF2B5EF4-FFF2-40B4-BE49-F238E27FC236}">
                <a16:creationId xmlns:a16="http://schemas.microsoft.com/office/drawing/2014/main" id="{30EB8B5A-EEE3-B846-9FE0-E8A2C7C10D6C}"/>
              </a:ext>
            </a:extLst>
          </p:cNvPr>
          <p:cNvSpPr txBox="1"/>
          <p:nvPr/>
        </p:nvSpPr>
        <p:spPr>
          <a:xfrm>
            <a:off x="593" y="25808"/>
            <a:ext cx="3954865" cy="307438"/>
          </a:xfrm>
          <a:prstGeom prst="rect">
            <a:avLst/>
          </a:prstGeom>
          <a:noFill/>
        </p:spPr>
        <p:txBody>
          <a:bodyPr wrap="square" rtlCol="0">
            <a:spAutoFit/>
          </a:bodyPr>
          <a:lstStyle/>
          <a:p>
            <a:pPr algn="ctr"/>
            <a:r>
              <a:rPr lang="pt-BR" sz="1398" b="1" dirty="0">
                <a:solidFill>
                  <a:schemeClr val="bg1"/>
                </a:solidFill>
                <a:latin typeface="Arial" panose="020B0604020202020204" pitchFamily="34" charset="0"/>
                <a:cs typeface="Arial" panose="020B0604020202020204" pitchFamily="34" charset="0"/>
              </a:rPr>
              <a:t>Astronomia</a:t>
            </a:r>
          </a:p>
        </p:txBody>
      </p:sp>
      <p:pic>
        <p:nvPicPr>
          <p:cNvPr id="1028" name="Picture 4" descr="Semana do Céu Escuro: a poluição luminosa nos separa das estrelas">
            <a:extLst>
              <a:ext uri="{FF2B5EF4-FFF2-40B4-BE49-F238E27FC236}">
                <a16:creationId xmlns:a16="http://schemas.microsoft.com/office/drawing/2014/main" id="{9D7FC43E-E200-BAA0-3E70-FB275387E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39" y="777795"/>
            <a:ext cx="2587947" cy="1661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DB2EC2E2-75A7-602B-264E-B605996B6E12}"/>
              </a:ext>
            </a:extLst>
          </p:cNvPr>
          <p:cNvSpPr txBox="1"/>
          <p:nvPr/>
        </p:nvSpPr>
        <p:spPr>
          <a:xfrm>
            <a:off x="179612" y="599402"/>
            <a:ext cx="3600000" cy="4893647"/>
          </a:xfrm>
          <a:prstGeom prst="rect">
            <a:avLst/>
          </a:prstGeom>
          <a:noFill/>
        </p:spPr>
        <p:txBody>
          <a:bodyPr wrap="square" rtlCol="0">
            <a:spAutoFit/>
          </a:bodyPr>
          <a:lstStyle/>
          <a:p>
            <a:pPr algn="just"/>
            <a:r>
              <a:rPr lang="pt-BR" sz="1200" b="0" i="0" dirty="0">
                <a:solidFill>
                  <a:srgbClr val="000000"/>
                </a:solidFill>
                <a:effectLst/>
                <a:latin typeface="Arial" panose="020B0604020202020204" pitchFamily="34" charset="0"/>
              </a:rPr>
              <a:t>	Cartas de Física é uma atividade que realizei com meus alunos na disciplina de Estágio Supervisionado em Física III do ano letivo 2022, no curso de Licenciatura em Física da Universidade Estadual de Maringá (UEM).</a:t>
            </a:r>
          </a:p>
          <a:p>
            <a:pPr algn="just"/>
            <a:endParaRPr lang="pt-BR" sz="1200" dirty="0">
              <a:solidFill>
                <a:srgbClr val="000000"/>
              </a:solidFill>
              <a:latin typeface="Arial" panose="020B0604020202020204" pitchFamily="34" charset="0"/>
            </a:endParaRPr>
          </a:p>
          <a:p>
            <a:pPr algn="just"/>
            <a:r>
              <a:rPr lang="pt-BR" sz="1200" b="0" i="0" dirty="0">
                <a:solidFill>
                  <a:srgbClr val="000000"/>
                </a:solidFill>
                <a:effectLst/>
                <a:latin typeface="Arial" panose="020B0604020202020204" pitchFamily="34" charset="0"/>
              </a:rPr>
              <a:t>	Na atividade os alunos são orientados a escreverem textos sobre a Física do cotidiano e História da Física no espaço de uma carta com dimensões de 11cm x 16 cm. Essa dimensão foi escolhida porque assim é possível imprimir 2 cartas em uma folha de papel A4 facilitando a impressão e utilização por eventuais professores.</a:t>
            </a:r>
          </a:p>
          <a:p>
            <a:pPr algn="just"/>
            <a:br>
              <a:rPr lang="pt-BR" sz="1200" b="0" i="0" dirty="0">
                <a:solidFill>
                  <a:srgbClr val="000000"/>
                </a:solidFill>
                <a:effectLst/>
                <a:latin typeface="Arial" panose="020B0604020202020204" pitchFamily="34" charset="0"/>
              </a:rPr>
            </a:br>
            <a:r>
              <a:rPr lang="pt-BR" sz="1200" b="0" i="0" dirty="0">
                <a:solidFill>
                  <a:srgbClr val="000000"/>
                </a:solidFill>
                <a:effectLst/>
                <a:latin typeface="Arial" panose="020B0604020202020204" pitchFamily="34" charset="0"/>
              </a:rPr>
              <a:t>	A atividade envolve a noção de Transposição didática, porque os alunos precisam buscar os conhecimentos de Física e transpor isso em uma linguagem enxuta e leiga para caber na carta e que seja fácil de ser entendida por alunos do Ensino Médio e leigos (de um modo geral). A Contextualização é outro conceito envolvido na atividade porque os alunos são incentivados a buscar os temas na Física que estão </a:t>
            </a:r>
            <a:r>
              <a:rPr lang="pt-BR" sz="1200" dirty="0">
                <a:solidFill>
                  <a:srgbClr val="000000"/>
                </a:solidFill>
                <a:latin typeface="Arial" panose="020B0604020202020204" pitchFamily="34" charset="0"/>
              </a:rPr>
              <a:t>envolvidos n</a:t>
            </a:r>
            <a:r>
              <a:rPr lang="pt-BR" sz="1200" b="0" i="0" dirty="0">
                <a:solidFill>
                  <a:srgbClr val="000000"/>
                </a:solidFill>
                <a:effectLst/>
                <a:latin typeface="Arial" panose="020B0604020202020204" pitchFamily="34" charset="0"/>
              </a:rPr>
              <a:t>o dia-a-dia das pessoas.</a:t>
            </a:r>
          </a:p>
          <a:p>
            <a:pPr algn="just"/>
            <a:endParaRPr lang="pt-BR"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37045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1" y="379141"/>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BB02BFF7-8CAA-4CBE-B0E2-4D8629091DF7}"/>
              </a:ext>
            </a:extLst>
          </p:cNvPr>
          <p:cNvSpPr txBox="1"/>
          <p:nvPr/>
        </p:nvSpPr>
        <p:spPr>
          <a:xfrm>
            <a:off x="179611" y="460534"/>
            <a:ext cx="3599999" cy="461665"/>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Por que da superfície da Terra, só conseguimos ver uma das faces da Lua?</a:t>
            </a:r>
          </a:p>
        </p:txBody>
      </p:sp>
      <p:sp>
        <p:nvSpPr>
          <p:cNvPr id="5" name="CaixaDeTexto 4">
            <a:extLst>
              <a:ext uri="{FF2B5EF4-FFF2-40B4-BE49-F238E27FC236}">
                <a16:creationId xmlns:a16="http://schemas.microsoft.com/office/drawing/2014/main" id="{880CF75C-A0AA-4B6E-BEA5-48B2DC01BC55}"/>
              </a:ext>
            </a:extLst>
          </p:cNvPr>
          <p:cNvSpPr txBox="1"/>
          <p:nvPr/>
        </p:nvSpPr>
        <p:spPr>
          <a:xfrm>
            <a:off x="179612" y="2879725"/>
            <a:ext cx="3599998" cy="1217962"/>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Só é possível ver uma face da Lua a partir da superfície da Terra, porque a Lua sincronizou o seu movimento de rotação (girar ao redor do seu próprio eixo) com o de translação (movimento em volta da Terra). Com isso, ela tem sempre a mesma face voltada para nós. </a:t>
            </a:r>
          </a:p>
        </p:txBody>
      </p:sp>
      <p:pic>
        <p:nvPicPr>
          <p:cNvPr id="6" name="Imagem 5">
            <a:extLst>
              <a:ext uri="{FF2B5EF4-FFF2-40B4-BE49-F238E27FC236}">
                <a16:creationId xmlns:a16="http://schemas.microsoft.com/office/drawing/2014/main" id="{3128FD78-E75B-41E8-B2B9-4BDEBFB26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22" y="1003592"/>
            <a:ext cx="2543175" cy="1800225"/>
          </a:xfrm>
          <a:prstGeom prst="rect">
            <a:avLst/>
          </a:prstGeom>
        </p:spPr>
      </p:pic>
      <p:sp>
        <p:nvSpPr>
          <p:cNvPr id="4" name="CaixaDeTexto 3">
            <a:extLst>
              <a:ext uri="{FF2B5EF4-FFF2-40B4-BE49-F238E27FC236}">
                <a16:creationId xmlns:a16="http://schemas.microsoft.com/office/drawing/2014/main" id="{78A0B932-6B04-1694-5E0E-7219C48C441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Astronomia</a:t>
            </a:r>
          </a:p>
        </p:txBody>
      </p:sp>
    </p:spTree>
    <p:extLst>
      <p:ext uri="{BB962C8B-B14F-4D97-AF65-F5344CB8AC3E}">
        <p14:creationId xmlns:p14="http://schemas.microsoft.com/office/powerpoint/2010/main" val="388906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AA7642C9-ED64-36E2-DC69-5E6CD21F91A9}"/>
              </a:ext>
            </a:extLst>
          </p:cNvPr>
          <p:cNvSpPr txBox="1"/>
          <p:nvPr/>
        </p:nvSpPr>
        <p:spPr>
          <a:xfrm>
            <a:off x="179612" y="384586"/>
            <a:ext cx="3595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ea typeface="+mn-lt"/>
                <a:cs typeface="+mn-lt"/>
              </a:rPr>
              <a:t>Qual a diferença entre asteroide,</a:t>
            </a:r>
          </a:p>
          <a:p>
            <a:pPr algn="ctr"/>
            <a:r>
              <a:rPr lang="pt-BR" sz="1200" b="1" dirty="0">
                <a:latin typeface="Arial"/>
                <a:ea typeface="+mn-lt"/>
                <a:cs typeface="+mn-lt"/>
              </a:rPr>
              <a:t>meteoro e meteorito?</a:t>
            </a:r>
            <a:endParaRPr lang="pt-BR" sz="1200" b="1" dirty="0">
              <a:latin typeface="Arial"/>
              <a:cs typeface="Arial"/>
            </a:endParaRPr>
          </a:p>
        </p:txBody>
      </p:sp>
      <p:pic>
        <p:nvPicPr>
          <p:cNvPr id="6" name="Imagem 6" descr="Interface gráfica do usuário, Site&#10;&#10;Descrição gerada automaticamente">
            <a:extLst>
              <a:ext uri="{FF2B5EF4-FFF2-40B4-BE49-F238E27FC236}">
                <a16:creationId xmlns:a16="http://schemas.microsoft.com/office/drawing/2014/main" id="{BAA85367-511A-71A8-8100-C6AFECBAD70B}"/>
              </a:ext>
            </a:extLst>
          </p:cNvPr>
          <p:cNvPicPr>
            <a:picLocks noChangeAspect="1"/>
          </p:cNvPicPr>
          <p:nvPr/>
        </p:nvPicPr>
        <p:blipFill>
          <a:blip r:embed="rId2"/>
          <a:stretch>
            <a:fillRect/>
          </a:stretch>
        </p:blipFill>
        <p:spPr>
          <a:xfrm>
            <a:off x="821394" y="894984"/>
            <a:ext cx="2312051" cy="1626845"/>
          </a:xfrm>
          <a:prstGeom prst="rect">
            <a:avLst/>
          </a:prstGeom>
        </p:spPr>
      </p:pic>
      <p:sp>
        <p:nvSpPr>
          <p:cNvPr id="5" name="Google Shape;192;p32">
            <a:extLst>
              <a:ext uri="{FF2B5EF4-FFF2-40B4-BE49-F238E27FC236}">
                <a16:creationId xmlns:a16="http://schemas.microsoft.com/office/drawing/2014/main" id="{6587D48B-1C1B-6DC3-5B24-2EE451428A96}"/>
              </a:ext>
            </a:extLst>
          </p:cNvPr>
          <p:cNvSpPr txBox="1"/>
          <p:nvPr/>
        </p:nvSpPr>
        <p:spPr>
          <a:xfrm>
            <a:off x="174628" y="2577265"/>
            <a:ext cx="3600600" cy="267762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35000"/>
              </a:lnSpc>
            </a:pPr>
            <a:r>
              <a:rPr lang="pt-BR" sz="1000" dirty="0">
                <a:latin typeface="Arial"/>
                <a:ea typeface="+mn-lt"/>
                <a:cs typeface="+mn-lt"/>
              </a:rPr>
              <a:t>	Um meteoro é um meteoroide, é um pedaço de um asteroide gerado por colisões que ocorrem no espaço, que entrou a atmosfera da Terra. Quando um asteroide colide com outro, parte-se em pedaços: os meteoroides. Esses meteoroides são ejetados do Asteroide com uma certa velocidade.</a:t>
            </a:r>
          </a:p>
          <a:p>
            <a:pPr algn="just">
              <a:lnSpc>
                <a:spcPct val="135000"/>
              </a:lnSpc>
            </a:pPr>
            <a:r>
              <a:rPr lang="pt-BR" sz="1000" dirty="0">
                <a:latin typeface="Arial"/>
                <a:ea typeface="+mn-lt"/>
                <a:cs typeface="+mn-lt"/>
              </a:rPr>
              <a:t>	Caso apontem para a Terra, ao entrar na atmosfera inicia-se um processo intenso de fragmentação que resulta num corpo celeste visível a olho nu com aspecto de uma bola de fogo, esse é o meteoro. Caso este meteoro não se desintegre após a passagem pela atmosfera e impacte com a superfície da Terra, ele é chamado de meteorito!</a:t>
            </a:r>
            <a:endParaRPr lang="pt-BR" sz="1100" dirty="0">
              <a:cs typeface="Calibri"/>
            </a:endParaRPr>
          </a:p>
        </p:txBody>
      </p:sp>
      <p:sp>
        <p:nvSpPr>
          <p:cNvPr id="4" name="CaixaDeTexto 3">
            <a:extLst>
              <a:ext uri="{FF2B5EF4-FFF2-40B4-BE49-F238E27FC236}">
                <a16:creationId xmlns:a16="http://schemas.microsoft.com/office/drawing/2014/main" id="{CFB252E6-8C34-4099-99E6-06590B32210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Astronomia</a:t>
            </a:r>
          </a:p>
        </p:txBody>
      </p:sp>
    </p:spTree>
    <p:extLst>
      <p:ext uri="{BB962C8B-B14F-4D97-AF65-F5344CB8AC3E}">
        <p14:creationId xmlns:p14="http://schemas.microsoft.com/office/powerpoint/2010/main" val="3149662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6E72B01C-8C91-E4DE-A3C1-96DE635163D1}"/>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pPr algn="just"/>
            <a:endParaRPr lang="pt-BR" sz="1200" dirty="0">
              <a:solidFill>
                <a:schemeClr val="tx1"/>
              </a:solidFill>
              <a:latin typeface="Arial" panose="020B0604020202020204" pitchFamily="34" charset="0"/>
              <a:cs typeface="Arial" panose="020B0604020202020204" pitchFamily="34" charset="0"/>
            </a:endParaRPr>
          </a:p>
          <a:p>
            <a:pPr algn="just"/>
            <a:r>
              <a:rPr lang="pt-BR" sz="1200" dirty="0">
                <a:solidFill>
                  <a:schemeClr val="tx1"/>
                </a:solidFill>
                <a:latin typeface="Arial" panose="020B0604020202020204" pitchFamily="34" charset="0"/>
                <a:cs typeface="Arial" panose="020B0604020202020204" pitchFamily="34" charset="0"/>
              </a:rPr>
              <a:t>	</a:t>
            </a:r>
            <a:endParaRPr lang="pt-BR" sz="1100" b="1" dirty="0">
              <a:solidFill>
                <a:srgbClr val="000000"/>
              </a:solidFill>
              <a:latin typeface="Arial"/>
              <a:ea typeface="Arial"/>
              <a:cs typeface="Arial"/>
            </a:endParaRPr>
          </a:p>
        </p:txBody>
      </p:sp>
      <p:pic>
        <p:nvPicPr>
          <p:cNvPr id="4098" name="Picture 2" descr="Solstício e Equinócio - Conceitos e Exemplos - Cola da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41" y="875972"/>
            <a:ext cx="2729719" cy="155311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A797383C-D5FF-D2AB-58FF-1EE08BB23605}"/>
              </a:ext>
            </a:extLst>
          </p:cNvPr>
          <p:cNvSpPr txBox="1"/>
          <p:nvPr/>
        </p:nvSpPr>
        <p:spPr>
          <a:xfrm>
            <a:off x="162101" y="2536356"/>
            <a:ext cx="3600600" cy="218518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lvl="0" algn="just"/>
            <a:r>
              <a:rPr lang="pt-BR" sz="1000" dirty="0">
                <a:solidFill>
                  <a:schemeClr val="tx1"/>
                </a:solidFill>
                <a:latin typeface="Arial" panose="020B0604020202020204" pitchFamily="34" charset="0"/>
                <a:cs typeface="Arial" panose="020B0604020202020204" pitchFamily="34" charset="0"/>
              </a:rPr>
              <a:t>	O solstício é o momento em que um dos polos (Norte ou Sul), do planeta Terra, encontra-se o máximo possível inclinado em direção ao Sol. Uma característica do solstício é que os raios luminosos do Sol incidem de forma perpendicular (vertical) sobre um dos trópicos (Câncer no Hemisfério Norte ou Capricórnio no Hemisfério Sul).</a:t>
            </a:r>
          </a:p>
          <a:p>
            <a:pPr lvl="0" algn="just"/>
            <a:r>
              <a:rPr lang="pt-BR" sz="1000" dirty="0">
                <a:solidFill>
                  <a:schemeClr val="tx1"/>
                </a:solidFill>
                <a:latin typeface="Arial" panose="020B0604020202020204" pitchFamily="34" charset="0"/>
                <a:cs typeface="Arial" panose="020B0604020202020204" pitchFamily="34" charset="0"/>
              </a:rPr>
              <a:t>	 O solstício marca o início do inverno e do verão, já o equinócio marca o início do outono e da primavera. </a:t>
            </a:r>
          </a:p>
          <a:p>
            <a:pPr lvl="0" algn="just"/>
            <a:r>
              <a:rPr lang="pt-BR" sz="1000" dirty="0">
                <a:solidFill>
                  <a:schemeClr val="tx1"/>
                </a:solidFill>
                <a:latin typeface="Arial" panose="020B0604020202020204" pitchFamily="34" charset="0"/>
                <a:cs typeface="Arial" panose="020B0604020202020204" pitchFamily="34" charset="0"/>
              </a:rPr>
              <a:t>	No equinócio, os raios solares incidem de forma perpendicular sobre a linha do Equador, portanto, há equilíbrio na distribuição da luminosidade entre os dois hemisférios.</a:t>
            </a:r>
          </a:p>
          <a:p>
            <a:pPr lvl="0" algn="just"/>
            <a:r>
              <a:rPr lang="pt-BR" sz="1000" dirty="0">
                <a:solidFill>
                  <a:schemeClr val="tx1"/>
                </a:solidFill>
                <a:latin typeface="Arial" panose="020B0604020202020204" pitchFamily="34" charset="0"/>
                <a:cs typeface="Arial" panose="020B0604020202020204" pitchFamily="34" charset="0"/>
              </a:rPr>
              <a:t>	</a:t>
            </a:r>
          </a:p>
        </p:txBody>
      </p:sp>
      <p:sp>
        <p:nvSpPr>
          <p:cNvPr id="4" name="CaixaDeTexto 3">
            <a:extLst>
              <a:ext uri="{FF2B5EF4-FFF2-40B4-BE49-F238E27FC236}">
                <a16:creationId xmlns:a16="http://schemas.microsoft.com/office/drawing/2014/main" id="{A98F527B-3C60-087A-1D7F-57FD87134DA6}"/>
              </a:ext>
            </a:extLst>
          </p:cNvPr>
          <p:cNvSpPr txBox="1"/>
          <p:nvPr/>
        </p:nvSpPr>
        <p:spPr>
          <a:xfrm>
            <a:off x="162101" y="406839"/>
            <a:ext cx="3635022" cy="276999"/>
          </a:xfrm>
          <a:prstGeom prst="rect">
            <a:avLst/>
          </a:prstGeom>
          <a:noFill/>
        </p:spPr>
        <p:txBody>
          <a:bodyPr wrap="square" rtlCol="0">
            <a:spAutoFit/>
          </a:bodyPr>
          <a:lstStyle/>
          <a:p>
            <a:pPr lvl="0" algn="ctr"/>
            <a:r>
              <a:rPr lang="pt-BR" sz="1200" b="1" dirty="0">
                <a:solidFill>
                  <a:srgbClr val="000000"/>
                </a:solidFill>
                <a:latin typeface="Arial"/>
                <a:ea typeface="Arial"/>
                <a:cs typeface="Arial"/>
              </a:rPr>
              <a:t>O que são Solstícios e Equinócios?</a:t>
            </a:r>
          </a:p>
        </p:txBody>
      </p:sp>
      <p:sp>
        <p:nvSpPr>
          <p:cNvPr id="3" name="CaixaDeTexto 2">
            <a:extLst>
              <a:ext uri="{FF2B5EF4-FFF2-40B4-BE49-F238E27FC236}">
                <a16:creationId xmlns:a16="http://schemas.microsoft.com/office/drawing/2014/main" id="{5D55ACC3-AA2D-9AE9-3E00-546CD53399E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Astronomia</a:t>
            </a:r>
          </a:p>
        </p:txBody>
      </p:sp>
    </p:spTree>
    <p:extLst>
      <p:ext uri="{BB962C8B-B14F-4D97-AF65-F5344CB8AC3E}">
        <p14:creationId xmlns:p14="http://schemas.microsoft.com/office/powerpoint/2010/main" val="3868272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Mesa com livros em cima&#10;&#10;O conteúdo gerado por IA pode estar incorreto.">
            <a:extLst>
              <a:ext uri="{FF2B5EF4-FFF2-40B4-BE49-F238E27FC236}">
                <a16:creationId xmlns:a16="http://schemas.microsoft.com/office/drawing/2014/main" id="{D4162BC3-D873-BCA7-9F63-A34077E95705}"/>
              </a:ext>
            </a:extLst>
          </p:cNvPr>
          <p:cNvPicPr>
            <a:picLocks noChangeAspect="1"/>
          </p:cNvPicPr>
          <p:nvPr/>
        </p:nvPicPr>
        <p:blipFill>
          <a:blip r:embed="rId2"/>
          <a:srcRect l="15671" r="15620"/>
          <a:stretch/>
        </p:blipFill>
        <p:spPr>
          <a:xfrm>
            <a:off x="0" y="-2928"/>
            <a:ext cx="3959224" cy="5762378"/>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1" y="845757"/>
            <a:ext cx="3959225" cy="523220"/>
          </a:xfrm>
          <a:prstGeom prst="rect">
            <a:avLst/>
          </a:prstGeom>
          <a:noFill/>
        </p:spPr>
        <p:txBody>
          <a:bodyPr wrap="square" rtlCol="0">
            <a:spAutoFit/>
          </a:bodyPr>
          <a:lstStyle/>
          <a:p>
            <a:pPr algn="ctr"/>
            <a:r>
              <a:rPr lang="pt-BR" sz="2800">
                <a:solidFill>
                  <a:schemeClr val="bg1"/>
                </a:solidFill>
                <a:highlight>
                  <a:srgbClr val="000000"/>
                </a:highlight>
                <a:latin typeface="Arial" panose="020B0604020202020204" pitchFamily="34" charset="0"/>
                <a:cs typeface="Arial" panose="020B0604020202020204" pitchFamily="34" charset="0"/>
              </a:rPr>
              <a:t>Biografias</a:t>
            </a:r>
            <a:endParaRPr lang="pt-BR" sz="2800" dirty="0">
              <a:solidFill>
                <a:schemeClr val="bg1"/>
              </a:solidFill>
              <a:highlight>
                <a:srgbClr val="0000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237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9A7FC8D8-E34A-849E-961D-02D4FF43E599}"/>
              </a:ext>
            </a:extLst>
          </p:cNvPr>
          <p:cNvSpPr/>
          <p:nvPr/>
        </p:nvSpPr>
        <p:spPr>
          <a:xfrm>
            <a:off x="179610"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i="0" dirty="0">
                <a:solidFill>
                  <a:srgbClr val="202122"/>
                </a:solidFill>
                <a:effectLst/>
                <a:latin typeface="Arial" panose="020B0604020202020204" pitchFamily="34" charset="0"/>
              </a:rPr>
              <a:t>	</a:t>
            </a:r>
          </a:p>
          <a:p>
            <a:pPr algn="just"/>
            <a:endParaRPr lang="pt-BR" sz="1000" dirty="0">
              <a:solidFill>
                <a:srgbClr val="202122"/>
              </a:solidFill>
              <a:latin typeface="Arial" panose="020B0604020202020204" pitchFamily="34" charset="0"/>
            </a:endParaRPr>
          </a:p>
          <a:p>
            <a:pPr algn="just"/>
            <a:endParaRPr lang="pt-BR" sz="1000" i="0" dirty="0">
              <a:solidFill>
                <a:srgbClr val="202122"/>
              </a:solidFill>
              <a:effectLst/>
              <a:latin typeface="Arial" panose="020B0604020202020204" pitchFamily="34" charset="0"/>
            </a:endParaRPr>
          </a:p>
          <a:p>
            <a:pPr algn="just"/>
            <a:endParaRPr lang="pt-BR" sz="1000" dirty="0">
              <a:solidFill>
                <a:srgbClr val="202122"/>
              </a:solidFill>
              <a:latin typeface="Arial" panose="020B0604020202020204" pitchFamily="34" charset="0"/>
            </a:endParaRPr>
          </a:p>
          <a:p>
            <a:pPr algn="just"/>
            <a:endParaRPr lang="pt-BR" sz="1000" i="0" dirty="0">
              <a:solidFill>
                <a:srgbClr val="202122"/>
              </a:solidFill>
              <a:effectLst/>
              <a:latin typeface="Arial" panose="020B0604020202020204" pitchFamily="34" charset="0"/>
            </a:endParaRPr>
          </a:p>
          <a:p>
            <a:pPr algn="just"/>
            <a:endParaRPr lang="pt-BR" sz="1000" dirty="0">
              <a:solidFill>
                <a:srgbClr val="202122"/>
              </a:solidFill>
              <a:latin typeface="Arial" panose="020B0604020202020204" pitchFamily="34" charset="0"/>
            </a:endParaRPr>
          </a:p>
          <a:p>
            <a:pPr algn="just"/>
            <a:endParaRPr lang="pt-BR" sz="1000" i="0" dirty="0">
              <a:solidFill>
                <a:srgbClr val="202122"/>
              </a:solidFill>
              <a:effectLst/>
              <a:latin typeface="Arial" panose="020B0604020202020204" pitchFamily="34" charset="0"/>
            </a:endParaRPr>
          </a:p>
          <a:p>
            <a:pPr algn="just"/>
            <a:endParaRPr lang="pt-BR" sz="1000" dirty="0">
              <a:solidFill>
                <a:srgbClr val="202122"/>
              </a:solidFill>
              <a:latin typeface="Arial" panose="020B0604020202020204" pitchFamily="34" charset="0"/>
            </a:endParaRPr>
          </a:p>
          <a:p>
            <a:pPr algn="just"/>
            <a:endParaRPr lang="pt-BR" sz="1000" i="0" dirty="0">
              <a:solidFill>
                <a:srgbClr val="202122"/>
              </a:solidFill>
              <a:effectLst/>
              <a:latin typeface="Arial" panose="020B0604020202020204" pitchFamily="34" charset="0"/>
            </a:endParaRPr>
          </a:p>
          <a:p>
            <a:pPr algn="just"/>
            <a:endParaRPr lang="pt-BR" sz="1000" dirty="0">
              <a:solidFill>
                <a:srgbClr val="202122"/>
              </a:solidFill>
              <a:latin typeface="Arial" panose="020B0604020202020204" pitchFamily="34" charset="0"/>
            </a:endParaRPr>
          </a:p>
          <a:p>
            <a:pPr algn="just"/>
            <a:endParaRPr lang="pt-BR" sz="1000" i="0" dirty="0">
              <a:solidFill>
                <a:srgbClr val="202122"/>
              </a:solidFill>
              <a:effectLst/>
              <a:latin typeface="Arial" panose="020B0604020202020204" pitchFamily="34" charset="0"/>
            </a:endParaRPr>
          </a:p>
          <a:p>
            <a:pPr algn="just"/>
            <a:endParaRPr lang="pt-BR" sz="1000" dirty="0">
              <a:solidFill>
                <a:srgbClr val="202122"/>
              </a:solidFill>
              <a:latin typeface="Arial" panose="020B0604020202020204" pitchFamily="34" charset="0"/>
            </a:endParaRPr>
          </a:p>
          <a:p>
            <a:pPr algn="just"/>
            <a:endParaRPr lang="pt-BR" sz="1000" i="0" dirty="0">
              <a:solidFill>
                <a:srgbClr val="202122"/>
              </a:solidFill>
              <a:effectLst/>
              <a:latin typeface="Arial" panose="020B0604020202020204" pitchFamily="34" charset="0"/>
            </a:endParaRPr>
          </a:p>
          <a:p>
            <a:pPr algn="just"/>
            <a:endParaRPr lang="pt-BR" sz="1000" dirty="0">
              <a:solidFill>
                <a:srgbClr val="202122"/>
              </a:solidFill>
              <a:latin typeface="Arial" panose="020B0604020202020204" pitchFamily="34" charset="0"/>
            </a:endParaRPr>
          </a:p>
          <a:p>
            <a:pPr algn="just"/>
            <a:r>
              <a:rPr lang="pt-BR" sz="1000" i="0" dirty="0">
                <a:solidFill>
                  <a:srgbClr val="202122"/>
                </a:solidFill>
                <a:effectLst/>
                <a:latin typeface="Arial" panose="020B0604020202020204" pitchFamily="34" charset="0"/>
              </a:rPr>
              <a:t>	</a:t>
            </a:r>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p:txBody>
      </p:sp>
      <p:sp>
        <p:nvSpPr>
          <p:cNvPr id="3" name="CaixaDeTexto 2">
            <a:extLst>
              <a:ext uri="{FF2B5EF4-FFF2-40B4-BE49-F238E27FC236}">
                <a16:creationId xmlns:a16="http://schemas.microsoft.com/office/drawing/2014/main" id="{8C847EE4-9895-2A3A-A234-B3C278A2401D}"/>
              </a:ext>
            </a:extLst>
          </p:cNvPr>
          <p:cNvSpPr txBox="1"/>
          <p:nvPr/>
        </p:nvSpPr>
        <p:spPr>
          <a:xfrm>
            <a:off x="190285" y="448209"/>
            <a:ext cx="3596506" cy="276999"/>
          </a:xfrm>
          <a:prstGeom prst="rect">
            <a:avLst/>
          </a:prstGeom>
          <a:noFill/>
        </p:spPr>
        <p:txBody>
          <a:bodyPr wrap="square" rtlCol="0">
            <a:spAutoFit/>
          </a:bodyPr>
          <a:lstStyle/>
          <a:p>
            <a:pPr algn="ctr"/>
            <a:r>
              <a:rPr lang="pt-BR" sz="1200" b="1" dirty="0">
                <a:effectLst/>
                <a:latin typeface="Arial" panose="020B0604020202020204" pitchFamily="34" charset="0"/>
                <a:ea typeface="Calibri" panose="020F0502020204030204" pitchFamily="34" charset="0"/>
                <a:cs typeface="Times New Roman" panose="02020603050405020304" pitchFamily="18" charset="0"/>
              </a:rPr>
              <a:t>Quem foi Louis de Broglie?</a:t>
            </a:r>
            <a:endParaRPr lang="pt-BR" dirty="0"/>
          </a:p>
        </p:txBody>
      </p:sp>
      <p:pic>
        <p:nvPicPr>
          <p:cNvPr id="5" name="Imagem 4">
            <a:extLst>
              <a:ext uri="{FF2B5EF4-FFF2-40B4-BE49-F238E27FC236}">
                <a16:creationId xmlns:a16="http://schemas.microsoft.com/office/drawing/2014/main" id="{1C40B620-CDFB-BE6A-BCEC-0FEF1BCD7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791" y="812173"/>
            <a:ext cx="2217495" cy="1863687"/>
          </a:xfrm>
          <a:prstGeom prst="rect">
            <a:avLst/>
          </a:prstGeom>
        </p:spPr>
      </p:pic>
      <p:sp>
        <p:nvSpPr>
          <p:cNvPr id="4" name="CaixaDeTexto 3">
            <a:extLst>
              <a:ext uri="{FF2B5EF4-FFF2-40B4-BE49-F238E27FC236}">
                <a16:creationId xmlns:a16="http://schemas.microsoft.com/office/drawing/2014/main" id="{BF7A7713-7481-A010-23DE-144E6E419D4C}"/>
              </a:ext>
            </a:extLst>
          </p:cNvPr>
          <p:cNvSpPr txBox="1"/>
          <p:nvPr/>
        </p:nvSpPr>
        <p:spPr>
          <a:xfrm>
            <a:off x="179610" y="2772084"/>
            <a:ext cx="3596507" cy="240065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Louis-Victor-Pierre-Raymond (1887-1982), 7º Duque de Broglie, foi um físico francês e um dos principais nomes associados a Física Quântica. Em sua tese de doutorado, defendeu que as partículas também possuíam natureza ondulatória, de tal forma que relacionou o comprimento de onda da partícula com sua quantidade de momento (movimento). Ele defendeu que se elétrons fossem utilizados no experimento da fenda dupla de Young (um experimento mostra a interferência construtiva e destrutiva de ondas), os mesmos também apresentariam um padrão de interferência. Essa teoria foi experimentada e comprovada em 1927 (por dois físicos americanos). Devido a essa contribuição, de Broglie recebeu o Nobel da Física em 1929. Esse comportamento proposto por de Broglie é chamado de dualidade onda-partícula.  </a:t>
            </a: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aixaDeTexto 5">
            <a:extLst>
              <a:ext uri="{FF2B5EF4-FFF2-40B4-BE49-F238E27FC236}">
                <a16:creationId xmlns:a16="http://schemas.microsoft.com/office/drawing/2014/main" id="{BCECC7DF-D990-9403-AF1E-CE8C4E84FB7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167070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Quem foi Nicolau Copérnico?</a:t>
            </a:r>
            <a:endParaRPr lang="pt-BR" sz="1000" b="0" i="0" u="none" strike="noStrike" cap="none" dirty="0">
              <a:solidFill>
                <a:srgbClr val="000000"/>
              </a:solidFill>
              <a:latin typeface="Arial"/>
              <a:ea typeface="Arial"/>
              <a:cs typeface="Arial"/>
              <a:sym typeface="Arial"/>
            </a:endParaRPr>
          </a:p>
        </p:txBody>
      </p:sp>
      <p:pic>
        <p:nvPicPr>
          <p:cNvPr id="2" name="Imagem 1">
            <a:extLst>
              <a:ext uri="{FF2B5EF4-FFF2-40B4-BE49-F238E27FC236}">
                <a16:creationId xmlns:a16="http://schemas.microsoft.com/office/drawing/2014/main" id="{6574426D-6255-DCC1-C9EC-4D8FAF8D0B93}"/>
              </a:ext>
            </a:extLst>
          </p:cNvPr>
          <p:cNvPicPr>
            <a:picLocks noChangeAspect="1"/>
          </p:cNvPicPr>
          <p:nvPr/>
        </p:nvPicPr>
        <p:blipFill>
          <a:blip r:embed="rId2"/>
          <a:srcRect t="10666"/>
          <a:stretch/>
        </p:blipFill>
        <p:spPr>
          <a:xfrm>
            <a:off x="1213836" y="816035"/>
            <a:ext cx="1528057" cy="1874423"/>
          </a:xfrm>
          <a:prstGeom prst="rect">
            <a:avLst/>
          </a:prstGeom>
        </p:spPr>
      </p:pic>
      <p:sp>
        <p:nvSpPr>
          <p:cNvPr id="6" name="CaixaDeTexto 5">
            <a:extLst>
              <a:ext uri="{FF2B5EF4-FFF2-40B4-BE49-F238E27FC236}">
                <a16:creationId xmlns:a16="http://schemas.microsoft.com/office/drawing/2014/main" id="{407CA336-A6B4-14EE-4BDA-17C8E5C227B4}"/>
              </a:ext>
            </a:extLst>
          </p:cNvPr>
          <p:cNvSpPr txBox="1"/>
          <p:nvPr/>
        </p:nvSpPr>
        <p:spPr>
          <a:xfrm>
            <a:off x="179610" y="2785685"/>
            <a:ext cx="3596507" cy="2375779"/>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Nicolau Copérnico (1473-1543) foi um astrônomo polonês responsável pela origem do modelo heliocêntrico, que consiste na revolução dos planetas ao redor do Sol, substituindo o modelo geocêntrico, apoiado pela Igreja. A teoria foi exposta em seu livro </a:t>
            </a:r>
            <a:r>
              <a:rPr lang="pt-BR" sz="1000" i="1" dirty="0">
                <a:latin typeface="Arial" panose="020B0604020202020204" pitchFamily="34" charset="0"/>
                <a:cs typeface="Arial" panose="020B0604020202020204" pitchFamily="34" charset="0"/>
              </a:rPr>
              <a:t>De </a:t>
            </a:r>
            <a:r>
              <a:rPr lang="pt-BR" sz="1000" i="1" dirty="0" err="1">
                <a:latin typeface="Arial" panose="020B0604020202020204" pitchFamily="34" charset="0"/>
                <a:cs typeface="Arial" panose="020B0604020202020204" pitchFamily="34" charset="0"/>
              </a:rPr>
              <a:t>revolutionibus</a:t>
            </a:r>
            <a:r>
              <a:rPr lang="pt-BR" sz="1000" i="1" dirty="0">
                <a:latin typeface="Arial" panose="020B0604020202020204" pitchFamily="34" charset="0"/>
                <a:cs typeface="Arial" panose="020B0604020202020204" pitchFamily="34" charset="0"/>
              </a:rPr>
              <a:t> </a:t>
            </a:r>
            <a:r>
              <a:rPr lang="pt-BR" sz="1000" i="1" dirty="0" err="1">
                <a:latin typeface="Arial" panose="020B0604020202020204" pitchFamily="34" charset="0"/>
                <a:cs typeface="Arial" panose="020B0604020202020204" pitchFamily="34" charset="0"/>
              </a:rPr>
              <a:t>orbium</a:t>
            </a:r>
            <a:r>
              <a:rPr lang="pt-BR" sz="1000" i="1" dirty="0">
                <a:latin typeface="Arial" panose="020B0604020202020204" pitchFamily="34" charset="0"/>
                <a:cs typeface="Arial" panose="020B0604020202020204" pitchFamily="34" charset="0"/>
              </a:rPr>
              <a:t> </a:t>
            </a:r>
            <a:r>
              <a:rPr lang="pt-BR" sz="1000" i="1" dirty="0" err="1">
                <a:latin typeface="Arial" panose="020B0604020202020204" pitchFamily="34" charset="0"/>
                <a:cs typeface="Arial" panose="020B0604020202020204" pitchFamily="34" charset="0"/>
              </a:rPr>
              <a:t>coelestium</a:t>
            </a:r>
            <a:r>
              <a:rPr lang="pt-BR" sz="1000" i="1" dirty="0">
                <a:latin typeface="Arial" panose="020B0604020202020204" pitchFamily="34" charset="0"/>
                <a:cs typeface="Arial" panose="020B0604020202020204" pitchFamily="34" charset="0"/>
              </a:rPr>
              <a:t> </a:t>
            </a:r>
            <a:r>
              <a:rPr lang="pt-BR" sz="1000" dirty="0">
                <a:latin typeface="Arial" panose="020B0604020202020204" pitchFamily="34" charset="0"/>
                <a:cs typeface="Arial" panose="020B0604020202020204" pitchFamily="34" charset="0"/>
              </a:rPr>
              <a:t>("Da revolução de esferas celestes"), com o tempo, o modelo ganhou seguidores como Galileu Galilei, Johannes Kepler e Isaac Newton. Mesmo com o apoio da comunidade científica, a Igreja só aceitou o heliocentrismo em 1922.</a:t>
            </a:r>
            <a:endParaRPr lang="pt-BR" dirty="0"/>
          </a:p>
        </p:txBody>
      </p:sp>
      <p:sp>
        <p:nvSpPr>
          <p:cNvPr id="7" name="CaixaDeTexto 6">
            <a:extLst>
              <a:ext uri="{FF2B5EF4-FFF2-40B4-BE49-F238E27FC236}">
                <a16:creationId xmlns:a16="http://schemas.microsoft.com/office/drawing/2014/main" id="{26566F82-B451-673A-C9E0-37D520CC18E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1129990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7FE3DC0E-67DB-4443-A6DF-1CD1E93B5066}"/>
              </a:ext>
            </a:extLst>
          </p:cNvPr>
          <p:cNvSpPr txBox="1"/>
          <p:nvPr/>
        </p:nvSpPr>
        <p:spPr>
          <a:xfrm>
            <a:off x="197467" y="382774"/>
            <a:ext cx="3599999" cy="335156"/>
          </a:xfrm>
          <a:prstGeom prst="rect">
            <a:avLst/>
          </a:prstGeom>
          <a:noFill/>
        </p:spPr>
        <p:txBody>
          <a:bodyPr wrap="square" lIns="91440" tIns="45720" rIns="91440" bIns="45720" rtlCol="0" anchor="t">
            <a:spAutoFit/>
          </a:bodyPr>
          <a:lstStyle/>
          <a:p>
            <a:pPr algn="ctr">
              <a:lnSpc>
                <a:spcPct val="150000"/>
              </a:lnSpc>
            </a:pPr>
            <a:r>
              <a:rPr lang="pt-BR" sz="1200" b="1" dirty="0">
                <a:solidFill>
                  <a:srgbClr val="000000"/>
                </a:solidFill>
                <a:latin typeface="Arial"/>
                <a:cs typeface="Arial"/>
                <a:sym typeface="Arial"/>
              </a:rPr>
              <a:t>Quem foi Ernest Rutherford?</a:t>
            </a:r>
            <a:endParaRPr lang="pt-BR" sz="1000" b="0" i="0" u="none" strike="noStrike" cap="none" dirty="0">
              <a:solidFill>
                <a:srgbClr val="000000"/>
              </a:solidFill>
              <a:latin typeface="Arial"/>
              <a:ea typeface="Arial"/>
              <a:cs typeface="Arial"/>
              <a:sym typeface="Arial"/>
            </a:endParaRPr>
          </a:p>
        </p:txBody>
      </p:sp>
      <p:pic>
        <p:nvPicPr>
          <p:cNvPr id="2" name="Imagem 4" descr="Foto preta e branca de homem de terno e gravata&#10;&#10;Descrição gerada automaticamente">
            <a:extLst>
              <a:ext uri="{FF2B5EF4-FFF2-40B4-BE49-F238E27FC236}">
                <a16:creationId xmlns:a16="http://schemas.microsoft.com/office/drawing/2014/main" id="{B9CD2E73-455A-079E-0800-7A428BA4ABBB}"/>
              </a:ext>
            </a:extLst>
          </p:cNvPr>
          <p:cNvPicPr>
            <a:picLocks noChangeAspect="1"/>
          </p:cNvPicPr>
          <p:nvPr/>
        </p:nvPicPr>
        <p:blipFill>
          <a:blip r:embed="rId2"/>
          <a:stretch>
            <a:fillRect/>
          </a:stretch>
        </p:blipFill>
        <p:spPr>
          <a:xfrm>
            <a:off x="449277" y="969087"/>
            <a:ext cx="1233317" cy="1703880"/>
          </a:xfrm>
          <a:prstGeom prst="rect">
            <a:avLst/>
          </a:prstGeom>
        </p:spPr>
      </p:pic>
      <p:pic>
        <p:nvPicPr>
          <p:cNvPr id="5" name="Imagem 6" descr="Diagrama&#10;&#10;Descrição gerada automaticamente">
            <a:extLst>
              <a:ext uri="{FF2B5EF4-FFF2-40B4-BE49-F238E27FC236}">
                <a16:creationId xmlns:a16="http://schemas.microsoft.com/office/drawing/2014/main" id="{D6749BB0-E44D-3A5A-EECA-77FC4A69D237}"/>
              </a:ext>
            </a:extLst>
          </p:cNvPr>
          <p:cNvPicPr>
            <a:picLocks noChangeAspect="1"/>
          </p:cNvPicPr>
          <p:nvPr/>
        </p:nvPicPr>
        <p:blipFill>
          <a:blip r:embed="rId3"/>
          <a:stretch>
            <a:fillRect/>
          </a:stretch>
        </p:blipFill>
        <p:spPr>
          <a:xfrm>
            <a:off x="1997467" y="988845"/>
            <a:ext cx="1392394" cy="830511"/>
          </a:xfrm>
          <a:prstGeom prst="rect">
            <a:avLst/>
          </a:prstGeom>
        </p:spPr>
      </p:pic>
      <p:pic>
        <p:nvPicPr>
          <p:cNvPr id="7" name="Imagem 7" descr="Bola de futebol&#10;&#10;Descrição gerada automaticamente">
            <a:extLst>
              <a:ext uri="{FF2B5EF4-FFF2-40B4-BE49-F238E27FC236}">
                <a16:creationId xmlns:a16="http://schemas.microsoft.com/office/drawing/2014/main" id="{F2BAB6D4-8101-D08F-A019-BA1C3157F3FB}"/>
              </a:ext>
            </a:extLst>
          </p:cNvPr>
          <p:cNvPicPr>
            <a:picLocks noChangeAspect="1"/>
          </p:cNvPicPr>
          <p:nvPr/>
        </p:nvPicPr>
        <p:blipFill>
          <a:blip r:embed="rId4"/>
          <a:stretch>
            <a:fillRect/>
          </a:stretch>
        </p:blipFill>
        <p:spPr>
          <a:xfrm>
            <a:off x="2343425" y="1949690"/>
            <a:ext cx="739388" cy="739503"/>
          </a:xfrm>
          <a:prstGeom prst="rect">
            <a:avLst/>
          </a:prstGeom>
        </p:spPr>
      </p:pic>
      <p:sp>
        <p:nvSpPr>
          <p:cNvPr id="6" name="CaixaDeTexto 1">
            <a:extLst>
              <a:ext uri="{FF2B5EF4-FFF2-40B4-BE49-F238E27FC236}">
                <a16:creationId xmlns:a16="http://schemas.microsoft.com/office/drawing/2014/main" id="{D368DACB-587F-EDFA-0CD3-E0D0432D4172}"/>
              </a:ext>
            </a:extLst>
          </p:cNvPr>
          <p:cNvSpPr txBox="1"/>
          <p:nvPr/>
        </p:nvSpPr>
        <p:spPr>
          <a:xfrm>
            <a:off x="200959" y="2819527"/>
            <a:ext cx="3596507" cy="21412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solidFill>
                  <a:srgbClr val="000000"/>
                </a:solidFill>
                <a:latin typeface="Arial"/>
                <a:ea typeface="Arial"/>
                <a:cs typeface="Arial"/>
              </a:rPr>
              <a:t>	Ernest Rutherford foi um físico neozelandês considerado como pai da Física Nuclear. Apesar de ser um físico, em 1908 recebeu um Prêmio Nobel de Química por suas investigações sobre a desintegração dos elementos e a química de substâncias radioativas. Rutherford também realizou uma grande contribuição para a física atômica moderna, propondo que os átomos seriam nucleados estas conclusões serviram de partida para Niels Bohr, que aprimorou a teoria de Rutherford.</a:t>
            </a:r>
            <a:endParaRPr lang="pt-BR" sz="1000" b="0" i="0" u="none" strike="noStrike" cap="none" dirty="0">
              <a:solidFill>
                <a:srgbClr val="000000"/>
              </a:solidFill>
              <a:latin typeface="Arial"/>
              <a:ea typeface="Arial"/>
              <a:cs typeface="Arial"/>
              <a:sym typeface="Arial"/>
            </a:endParaRPr>
          </a:p>
        </p:txBody>
      </p:sp>
      <p:sp>
        <p:nvSpPr>
          <p:cNvPr id="8" name="CaixaDeTexto 7">
            <a:extLst>
              <a:ext uri="{FF2B5EF4-FFF2-40B4-BE49-F238E27FC236}">
                <a16:creationId xmlns:a16="http://schemas.microsoft.com/office/drawing/2014/main" id="{1C19C501-6C95-E757-8295-A723F51ACE1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2123117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lvl="0" algn="ctr">
              <a:lnSpc>
                <a:spcPct val="150000"/>
              </a:lnSpc>
              <a:spcAft>
                <a:spcPts val="800"/>
              </a:spcAft>
            </a:pPr>
            <a:r>
              <a:rPr lang="pt-BR" sz="1200" b="1" dirty="0">
                <a:effectLst/>
                <a:latin typeface="Arial" panose="020B0604020202020204" pitchFamily="34" charset="0"/>
                <a:ea typeface="Calibri" panose="020F0502020204030204" pitchFamily="34" charset="0"/>
                <a:cs typeface="Times New Roman" panose="02020603050405020304" pitchFamily="18" charset="0"/>
              </a:rPr>
              <a:t>Quem foi Niels Bohr?</a:t>
            </a:r>
            <a:endParaRPr lang="pt-BR" sz="1000" dirty="0">
              <a:latin typeface="Arial" panose="020B0604020202020204" pitchFamily="34" charset="0"/>
              <a:cs typeface="Arial" panose="020B0604020202020204" pitchFamily="34" charset="0"/>
            </a:endParaRPr>
          </a:p>
        </p:txBody>
      </p:sp>
      <p:pic>
        <p:nvPicPr>
          <p:cNvPr id="2" name="Imagem 1">
            <a:extLst>
              <a:ext uri="{FF2B5EF4-FFF2-40B4-BE49-F238E27FC236}">
                <a16:creationId xmlns:a16="http://schemas.microsoft.com/office/drawing/2014/main" id="{51EBAAE3-AA92-3775-7528-EEE9865B49AB}"/>
              </a:ext>
            </a:extLst>
          </p:cNvPr>
          <p:cNvPicPr>
            <a:picLocks noChangeAspect="1"/>
          </p:cNvPicPr>
          <p:nvPr/>
        </p:nvPicPr>
        <p:blipFill>
          <a:blip r:embed="rId2"/>
          <a:stretch>
            <a:fillRect/>
          </a:stretch>
        </p:blipFill>
        <p:spPr>
          <a:xfrm>
            <a:off x="775611" y="785318"/>
            <a:ext cx="2408002" cy="1639302"/>
          </a:xfrm>
          <a:prstGeom prst="rect">
            <a:avLst/>
          </a:prstGeom>
        </p:spPr>
      </p:pic>
      <p:sp>
        <p:nvSpPr>
          <p:cNvPr id="5" name="CaixaDeTexto 1">
            <a:extLst>
              <a:ext uri="{FF2B5EF4-FFF2-40B4-BE49-F238E27FC236}">
                <a16:creationId xmlns:a16="http://schemas.microsoft.com/office/drawing/2014/main" id="{5A42B880-CCF8-B27E-18DB-96CF6DD73838}"/>
              </a:ext>
            </a:extLst>
          </p:cNvPr>
          <p:cNvSpPr txBox="1"/>
          <p:nvPr/>
        </p:nvSpPr>
        <p:spPr>
          <a:xfrm>
            <a:off x="183104" y="2529041"/>
            <a:ext cx="3596507" cy="16796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Niels Henrik David Bohr foi um físico dinamarquês e durante sua vida profissional realizou pesquisas sobre as estruturas atômicas a partir do principio de quantização proposto por Max Planck. Bohr ficou conhecido devido ao seu modelo atômico que lhe rendeu o Premio Nobel de Física em 1922. Também estudou e contribui para o conhecimento sobre a natureza dos raios X e fissão nuclear.</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CC642ED8-79CD-1BC5-338E-BA90A3E4097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2621731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Quem foi James Watt?</a:t>
            </a:r>
            <a:endParaRPr lang="pt-BR" sz="1000" b="0" i="0" u="none" strike="noStrike" cap="none" dirty="0">
              <a:solidFill>
                <a:srgbClr val="000000"/>
              </a:solidFill>
              <a:latin typeface="Arial"/>
              <a:ea typeface="Arial"/>
              <a:cs typeface="Arial"/>
              <a:sym typeface="Arial"/>
            </a:endParaRP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0853" y="835118"/>
            <a:ext cx="1494024" cy="1809429"/>
          </a:xfrm>
          <a:prstGeom prst="rect">
            <a:avLst/>
          </a:prstGeom>
        </p:spPr>
      </p:pic>
      <p:sp>
        <p:nvSpPr>
          <p:cNvPr id="5" name="CaixaDeTexto 4">
            <a:extLst>
              <a:ext uri="{FF2B5EF4-FFF2-40B4-BE49-F238E27FC236}">
                <a16:creationId xmlns:a16="http://schemas.microsoft.com/office/drawing/2014/main" id="{1D28C618-E708-F92A-9DB5-E9338D8C3D89}"/>
              </a:ext>
            </a:extLst>
          </p:cNvPr>
          <p:cNvSpPr txBox="1"/>
          <p:nvPr/>
        </p:nvSpPr>
        <p:spPr>
          <a:xfrm>
            <a:off x="179612" y="2743508"/>
            <a:ext cx="3596507" cy="26529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40000"/>
              </a:lnSpc>
            </a:pPr>
            <a:r>
              <a:rPr lang="pt-BR" sz="1000" dirty="0">
                <a:latin typeface="Arial" panose="020B0604020202020204" pitchFamily="34" charset="0"/>
                <a:cs typeface="Arial" panose="020B0604020202020204" pitchFamily="34" charset="0"/>
              </a:rPr>
              <a:t>	</a:t>
            </a:r>
            <a:r>
              <a:rPr lang="pt-BR" sz="1000" b="0" i="0" dirty="0">
                <a:effectLst/>
                <a:latin typeface="Arial" panose="020B0604020202020204" pitchFamily="34" charset="0"/>
                <a:cs typeface="Arial" panose="020B0604020202020204" pitchFamily="34" charset="0"/>
              </a:rPr>
              <a:t>James Watt (1736-1819) foi um engenheiro e inventor escocês cujas contribuições revolucionaram a eficiência das máquinas a vapor, marcando o início da Revolução Industrial. Ele aprimorou o design da máquina a vapor de </a:t>
            </a:r>
            <a:r>
              <a:rPr lang="pt-BR" sz="1000" b="0" i="0" dirty="0" err="1">
                <a:effectLst/>
                <a:latin typeface="Arial" panose="020B0604020202020204" pitchFamily="34" charset="0"/>
                <a:cs typeface="Arial" panose="020B0604020202020204" pitchFamily="34" charset="0"/>
              </a:rPr>
              <a:t>Newcomen</a:t>
            </a:r>
            <a:r>
              <a:rPr lang="pt-BR" sz="1000" b="0" i="0" dirty="0">
                <a:effectLst/>
                <a:latin typeface="Arial" panose="020B0604020202020204" pitchFamily="34" charset="0"/>
                <a:cs typeface="Arial" panose="020B0604020202020204" pitchFamily="34" charset="0"/>
              </a:rPr>
              <a:t>, introduzindo o condensador separado, o que aumentou significativamente a eficiência energética. Suas inovações permitiram o uso prático da energia a vapor em indústrias, transportes e mineração. Watt também desenvolveu o conceito de "cavalo-vapor", uma unidade de medida de potência. Sua obra foi fundamental para o avanço da Termodinâmica e consolidou a máquina a vapor como um dos pilares da Física aplicada e da engenharia moderna.</a:t>
            </a:r>
            <a:endParaRPr lang="pt-BR" sz="1000" b="0" i="0" u="none" strike="noStrike" cap="none" dirty="0">
              <a:latin typeface="Arial" panose="020B0604020202020204" pitchFamily="34" charset="0"/>
              <a:ea typeface="Arial"/>
              <a:cs typeface="Arial" panose="020B0604020202020204" pitchFamily="34" charset="0"/>
              <a:sym typeface="Arial"/>
            </a:endParaRPr>
          </a:p>
        </p:txBody>
      </p:sp>
      <p:sp>
        <p:nvSpPr>
          <p:cNvPr id="6" name="CaixaDeTexto 5">
            <a:extLst>
              <a:ext uri="{FF2B5EF4-FFF2-40B4-BE49-F238E27FC236}">
                <a16:creationId xmlns:a16="http://schemas.microsoft.com/office/drawing/2014/main" id="{2C40B678-66F4-F9EC-D6F2-093B6F477F1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1023350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85;p1"/>
          <p:cNvSpPr txBox="1"/>
          <p:nvPr/>
        </p:nvSpPr>
        <p:spPr>
          <a:xfrm>
            <a:off x="179612" y="401001"/>
            <a:ext cx="36000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200"/>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Quem foi Michael Faraday</a:t>
            </a:r>
            <a:r>
              <a:rPr kumimoji="0" lang="pt-BR" sz="1200" b="1"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CaixaDeTexto 5">
            <a:extLst>
              <a:ext uri="{FF2B5EF4-FFF2-40B4-BE49-F238E27FC236}">
                <a16:creationId xmlns:a16="http://schemas.microsoft.com/office/drawing/2014/main" id="{7EAAF90D-DE8E-577D-AAEE-1687CDCB46BA}"/>
              </a:ext>
            </a:extLst>
          </p:cNvPr>
          <p:cNvSpPr txBox="1"/>
          <p:nvPr/>
        </p:nvSpPr>
        <p:spPr>
          <a:xfrm>
            <a:off x="183105" y="2678699"/>
            <a:ext cx="3596507" cy="21412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lvl="0" indent="391160" algn="just" defTabSz="457200" rtl="0" eaLnBrk="1" fontAlgn="auto" latinLnBrk="0" hangingPunct="1">
              <a:lnSpc>
                <a:spcPct val="150000"/>
              </a:lnSpc>
              <a:spcBef>
                <a:spcPts val="0"/>
              </a:spcBef>
              <a:spcAft>
                <a:spcPts val="0"/>
              </a:spcAft>
              <a:buClr>
                <a:srgbClr val="000000"/>
              </a:buClr>
              <a:buSzTx/>
              <a:buFont typeface="Arial"/>
              <a:buNone/>
              <a:tabLst/>
              <a:defRPr/>
            </a:pPr>
            <a:r>
              <a:rPr kumimoji="0" lang="pt-BR" sz="1000" b="0" i="0" u="none" strike="noStrike" kern="1200" cap="none" spc="0" normalizeH="0" baseline="0" noProof="0" dirty="0">
                <a:ln>
                  <a:noFill/>
                </a:ln>
                <a:solidFill>
                  <a:srgbClr val="000000"/>
                </a:solidFill>
                <a:effectLst/>
                <a:uLnTx/>
                <a:uFillTx/>
                <a:latin typeface="Arial"/>
                <a:ea typeface="+mn-ea"/>
                <a:cs typeface="+mn-cs"/>
                <a:sym typeface="Arial"/>
              </a:rPr>
              <a:t>Nascido em 22 de setembro de 1791, Michael Faraday foi um físico britânico cujos estudos exerceram grande influência sobre o desenvolvimento do Eletromagnetismo e da Eletroquímica. Seus estudos se debruçaram sobre a indução eletromagnética (relação entre corrente elétrica e campo magnético), o diamagnetismo (propriedade magnética de alguns materiais) e a eletrólise (reação química gerada pela passagem de corrente elétrica), dentre outros temas. </a:t>
            </a:r>
            <a:endParaRPr kumimoji="0" lang="pt-BR" sz="1000" b="0" i="0" u="none" strike="noStrike" kern="1200" cap="none" spc="-20" normalizeH="0" baseline="0" noProof="0" dirty="0">
              <a:ln>
                <a:noFill/>
              </a:ln>
              <a:solidFill>
                <a:srgbClr val="000000"/>
              </a:solidFill>
              <a:effectLst/>
              <a:uLnTx/>
              <a:uFillTx/>
              <a:latin typeface="Arial"/>
              <a:ea typeface="+mn-ea"/>
              <a:cs typeface="Arial"/>
              <a:sym typeface="Arial"/>
            </a:endParaRPr>
          </a:p>
        </p:txBody>
      </p:sp>
      <p:sp>
        <p:nvSpPr>
          <p:cNvPr id="3" name="CaixaDeTexto 2">
            <a:extLst>
              <a:ext uri="{FF2B5EF4-FFF2-40B4-BE49-F238E27FC236}">
                <a16:creationId xmlns:a16="http://schemas.microsoft.com/office/drawing/2014/main" id="{EF6FC737-DA4C-8319-E2C6-D322448572B7}"/>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Biografia</a:t>
            </a:r>
          </a:p>
        </p:txBody>
      </p:sp>
      <p:pic>
        <p:nvPicPr>
          <p:cNvPr id="1026" name="Picture 2" descr="BBC Radio 4 - In Our Time, Michael Faraday">
            <a:extLst>
              <a:ext uri="{FF2B5EF4-FFF2-40B4-BE49-F238E27FC236}">
                <a16:creationId xmlns:a16="http://schemas.microsoft.com/office/drawing/2014/main" id="{83EB5EC0-38F2-4567-3E3D-6CB18D9B48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30" r="8071"/>
          <a:stretch/>
        </p:blipFill>
        <p:spPr bwMode="auto">
          <a:xfrm>
            <a:off x="972576" y="819453"/>
            <a:ext cx="2014070" cy="1787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DB2EC2E2-75A7-602B-264E-B605996B6E12}"/>
              </a:ext>
            </a:extLst>
          </p:cNvPr>
          <p:cNvSpPr txBox="1"/>
          <p:nvPr/>
        </p:nvSpPr>
        <p:spPr>
          <a:xfrm>
            <a:off x="179612" y="571179"/>
            <a:ext cx="3600000" cy="3416320"/>
          </a:xfrm>
          <a:prstGeom prst="rect">
            <a:avLst/>
          </a:prstGeom>
          <a:noFill/>
        </p:spPr>
        <p:txBody>
          <a:bodyPr wrap="square" rtlCol="0">
            <a:spAutoFit/>
          </a:bodyPr>
          <a:lstStyle/>
          <a:p>
            <a:pPr algn="just"/>
            <a:r>
              <a:rPr lang="pt-BR" sz="1200" b="0" i="0" dirty="0">
                <a:solidFill>
                  <a:srgbClr val="000000"/>
                </a:solidFill>
                <a:effectLst/>
                <a:latin typeface="Arial" panose="020B0604020202020204" pitchFamily="34" charset="0"/>
              </a:rPr>
              <a:t>	Com a Transposição Didática e a Contextualização, os alunos são desafiados a desenvolverem sua capacidade com a linguagem escrita, tanto na questão qualitativa quanto na questão quantitativa.</a:t>
            </a:r>
          </a:p>
          <a:p>
            <a:pPr algn="just"/>
            <a:r>
              <a:rPr lang="pt-BR" sz="1200" dirty="0">
                <a:solidFill>
                  <a:srgbClr val="000000"/>
                </a:solidFill>
                <a:latin typeface="Arial" panose="020B0604020202020204" pitchFamily="34" charset="0"/>
              </a:rPr>
              <a:t>	</a:t>
            </a:r>
          </a:p>
          <a:p>
            <a:pPr algn="just"/>
            <a:r>
              <a:rPr lang="pt-BR" sz="1200" b="0" i="0" dirty="0">
                <a:solidFill>
                  <a:srgbClr val="000000"/>
                </a:solidFill>
                <a:effectLst/>
                <a:latin typeface="Arial" panose="020B0604020202020204" pitchFamily="34" charset="0"/>
              </a:rPr>
              <a:t>	No total, são 108 textos para vocês aproveitarem.</a:t>
            </a:r>
          </a:p>
          <a:p>
            <a:pPr algn="just"/>
            <a:br>
              <a:rPr lang="pt-BR" sz="1200" b="0" i="0" dirty="0">
                <a:solidFill>
                  <a:srgbClr val="000000"/>
                </a:solidFill>
                <a:effectLst/>
                <a:latin typeface="Arial" panose="020B0604020202020204" pitchFamily="34" charset="0"/>
              </a:rPr>
            </a:br>
            <a:endParaRPr lang="pt-BR" sz="1200" b="0" i="0" dirty="0">
              <a:solidFill>
                <a:srgbClr val="000000"/>
              </a:solidFill>
              <a:effectLst/>
              <a:latin typeface="Arial" panose="020B0604020202020204" pitchFamily="34" charset="0"/>
            </a:endParaRPr>
          </a:p>
          <a:p>
            <a:pPr algn="just"/>
            <a:r>
              <a:rPr lang="pt-BR" sz="1200" b="0" i="0" dirty="0">
                <a:solidFill>
                  <a:srgbClr val="000000"/>
                </a:solidFill>
                <a:effectLst/>
                <a:latin typeface="Arial" panose="020B0604020202020204" pitchFamily="34" charset="0"/>
              </a:rPr>
              <a:t>	Aproveitem o material disponibilizado!</a:t>
            </a:r>
          </a:p>
          <a:p>
            <a:pPr algn="just"/>
            <a:br>
              <a:rPr lang="pt-BR" sz="1200" b="0" i="0" dirty="0">
                <a:solidFill>
                  <a:srgbClr val="000000"/>
                </a:solidFill>
                <a:effectLst/>
                <a:latin typeface="Arial" panose="020B0604020202020204" pitchFamily="34" charset="0"/>
              </a:rPr>
            </a:br>
            <a:endParaRPr lang="pt-BR" sz="1200" b="0" i="0" dirty="0">
              <a:solidFill>
                <a:srgbClr val="000000"/>
              </a:solidFill>
              <a:effectLst/>
              <a:latin typeface="Arial" panose="020B0604020202020204" pitchFamily="34" charset="0"/>
            </a:endParaRPr>
          </a:p>
          <a:p>
            <a:pPr algn="just"/>
            <a:br>
              <a:rPr lang="pt-BR" sz="1200" b="0" i="0" dirty="0">
                <a:solidFill>
                  <a:srgbClr val="000000"/>
                </a:solidFill>
                <a:effectLst/>
                <a:latin typeface="Arial" panose="020B0604020202020204" pitchFamily="34" charset="0"/>
              </a:rPr>
            </a:br>
            <a:endParaRPr lang="pt-BR" sz="1200" b="0" i="0" dirty="0">
              <a:solidFill>
                <a:srgbClr val="000000"/>
              </a:solidFill>
              <a:effectLst/>
              <a:latin typeface="Arial" panose="020B0604020202020204" pitchFamily="34" charset="0"/>
            </a:endParaRPr>
          </a:p>
          <a:p>
            <a:pPr algn="ctr"/>
            <a:r>
              <a:rPr lang="pt-BR" sz="1200" b="1" i="0" dirty="0">
                <a:solidFill>
                  <a:srgbClr val="0040FF"/>
                </a:solidFill>
                <a:effectLst/>
                <a:latin typeface="Arial" panose="020B0604020202020204" pitchFamily="34" charset="0"/>
              </a:rPr>
              <a:t>Prof. Dr. Ricardo Francisco Pereira</a:t>
            </a:r>
          </a:p>
          <a:p>
            <a:pPr algn="ctr"/>
            <a:r>
              <a:rPr lang="pt-BR" sz="1200" b="1" dirty="0">
                <a:solidFill>
                  <a:srgbClr val="0040FF"/>
                </a:solidFill>
                <a:latin typeface="Arial" panose="020B0604020202020204" pitchFamily="34" charset="0"/>
              </a:rPr>
              <a:t>Departamento de Física/UEM</a:t>
            </a:r>
            <a:endParaRPr lang="pt-BR" sz="1200" b="1" i="0" dirty="0">
              <a:solidFill>
                <a:srgbClr val="0040FF"/>
              </a:solidFill>
              <a:effectLst/>
              <a:latin typeface="Arial" panose="020B0604020202020204" pitchFamily="34" charset="0"/>
            </a:endParaRPr>
          </a:p>
          <a:p>
            <a:pPr algn="ctr"/>
            <a:r>
              <a:rPr lang="pt-BR" sz="1200" b="1" dirty="0">
                <a:solidFill>
                  <a:srgbClr val="0040FF"/>
                </a:solidFill>
                <a:latin typeface="Arial" panose="020B0604020202020204" pitchFamily="34" charset="0"/>
              </a:rPr>
              <a:t>www.recursosdefisica.com.br</a:t>
            </a:r>
            <a:endParaRPr lang="pt-BR"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44524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394156F3-0942-4771-D300-F1CE0B3CF320}"/>
              </a:ext>
            </a:extLst>
          </p:cNvPr>
          <p:cNvSpPr/>
          <p:nvPr/>
        </p:nvSpPr>
        <p:spPr>
          <a:xfrm>
            <a:off x="179612" y="384662"/>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6818EDAA-77AF-45B9-B485-18A74A49A66F}"/>
              </a:ext>
            </a:extLst>
          </p:cNvPr>
          <p:cNvSpPr txBox="1"/>
          <p:nvPr/>
        </p:nvSpPr>
        <p:spPr>
          <a:xfrm>
            <a:off x="179612" y="490654"/>
            <a:ext cx="3600000" cy="276999"/>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Quem foi Richard Feynman?</a:t>
            </a:r>
          </a:p>
        </p:txBody>
      </p:sp>
      <p:sp>
        <p:nvSpPr>
          <p:cNvPr id="4" name="CaixaDeTexto 3">
            <a:extLst>
              <a:ext uri="{FF2B5EF4-FFF2-40B4-BE49-F238E27FC236}">
                <a16:creationId xmlns:a16="http://schemas.microsoft.com/office/drawing/2014/main" id="{BB6DDF29-66DD-4205-9A5C-D3FC4F668888}"/>
              </a:ext>
            </a:extLst>
          </p:cNvPr>
          <p:cNvSpPr txBox="1"/>
          <p:nvPr/>
        </p:nvSpPr>
        <p:spPr>
          <a:xfrm>
            <a:off x="179612" y="2867936"/>
            <a:ext cx="3600000" cy="2141292"/>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Richard Phillips Feynman foi um físico norte-americano (1918-1988) pesquisador da Mecânica Quântica que desenvolveu estudos sobre a Eletrodinâmica Quântica, que busca entender a interação da radiação eletromagnética e outras partículas. Ganhou o Prêmio Nobel em decorrência deste estudo, em 1965. Outras contribuições incluem o desenvolvimento da teoria de força nuclear fraca e força nuclear forte, muito importante e usada após sua descoberta. </a:t>
            </a:r>
          </a:p>
        </p:txBody>
      </p:sp>
      <p:sp>
        <p:nvSpPr>
          <p:cNvPr id="5" name="CaixaDeTexto 4">
            <a:extLst>
              <a:ext uri="{FF2B5EF4-FFF2-40B4-BE49-F238E27FC236}">
                <a16:creationId xmlns:a16="http://schemas.microsoft.com/office/drawing/2014/main" id="{692D7573-A48E-3B19-ED30-F28D0BEDF182}"/>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pic>
        <p:nvPicPr>
          <p:cNvPr id="2050" name="Picture 2" descr="Richard Feynman | Biography, Nobel Prize, Books, &amp; Facts | Britannica">
            <a:extLst>
              <a:ext uri="{FF2B5EF4-FFF2-40B4-BE49-F238E27FC236}">
                <a16:creationId xmlns:a16="http://schemas.microsoft.com/office/drawing/2014/main" id="{512578F6-851C-803F-F3A7-76EB114D6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766" y="794582"/>
            <a:ext cx="1681689" cy="204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254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25713FBA-7AF2-7EB5-2FC3-D822B4E2212F}"/>
              </a:ext>
            </a:extLst>
          </p:cNvPr>
          <p:cNvSpPr txBox="1"/>
          <p:nvPr/>
        </p:nvSpPr>
        <p:spPr>
          <a:xfrm>
            <a:off x="183581" y="430006"/>
            <a:ext cx="35924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ea typeface="+mn-lt"/>
                <a:cs typeface="+mn-lt"/>
              </a:rPr>
              <a:t>Quem foi Thomas Young?</a:t>
            </a:r>
          </a:p>
        </p:txBody>
      </p:sp>
      <p:pic>
        <p:nvPicPr>
          <p:cNvPr id="2" name="Imagem 4" descr="Foto preta e branca de homem sentado&#10;&#10;Descrição gerada automaticamente">
            <a:extLst>
              <a:ext uri="{FF2B5EF4-FFF2-40B4-BE49-F238E27FC236}">
                <a16:creationId xmlns:a16="http://schemas.microsoft.com/office/drawing/2014/main" id="{FAE660F8-BBB0-6C5A-AE63-CDCFDDB507C1}"/>
              </a:ext>
            </a:extLst>
          </p:cNvPr>
          <p:cNvPicPr>
            <a:picLocks noChangeAspect="1"/>
          </p:cNvPicPr>
          <p:nvPr/>
        </p:nvPicPr>
        <p:blipFill>
          <a:blip r:embed="rId2"/>
          <a:srcRect t="8667" b="16165"/>
          <a:stretch/>
        </p:blipFill>
        <p:spPr>
          <a:xfrm>
            <a:off x="1262312" y="754237"/>
            <a:ext cx="1426756" cy="1550104"/>
          </a:xfrm>
          <a:prstGeom prst="rect">
            <a:avLst/>
          </a:prstGeom>
        </p:spPr>
      </p:pic>
      <p:sp>
        <p:nvSpPr>
          <p:cNvPr id="8" name="CaixaDeTexto 7">
            <a:extLst>
              <a:ext uri="{FF2B5EF4-FFF2-40B4-BE49-F238E27FC236}">
                <a16:creationId xmlns:a16="http://schemas.microsoft.com/office/drawing/2014/main" id="{3748BBE9-8609-69EC-C896-09663DD84678}"/>
              </a:ext>
            </a:extLst>
          </p:cNvPr>
          <p:cNvSpPr txBox="1"/>
          <p:nvPr/>
        </p:nvSpPr>
        <p:spPr>
          <a:xfrm>
            <a:off x="302794" y="4163427"/>
            <a:ext cx="3353451" cy="1074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t-BR"/>
          </a:p>
        </p:txBody>
      </p:sp>
      <p:sp>
        <p:nvSpPr>
          <p:cNvPr id="7" name="Google Shape;192;p32">
            <a:extLst>
              <a:ext uri="{FF2B5EF4-FFF2-40B4-BE49-F238E27FC236}">
                <a16:creationId xmlns:a16="http://schemas.microsoft.com/office/drawing/2014/main" id="{A6FF3CA7-7CCF-4FC2-1F35-1906D60F869F}"/>
              </a:ext>
            </a:extLst>
          </p:cNvPr>
          <p:cNvSpPr txBox="1"/>
          <p:nvPr/>
        </p:nvSpPr>
        <p:spPr>
          <a:xfrm>
            <a:off x="175390" y="2351573"/>
            <a:ext cx="3600600" cy="29546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pt-BR" sz="1000" dirty="0">
                <a:latin typeface="Arial"/>
                <a:cs typeface="Calibri"/>
              </a:rPr>
              <a:t>	Thomas Young foi um físico, médico e egiptólogo britânico, nascido em </a:t>
            </a:r>
            <a:r>
              <a:rPr lang="pt-BR" sz="1000" dirty="0" err="1">
                <a:latin typeface="Arial"/>
                <a:cs typeface="Calibri"/>
              </a:rPr>
              <a:t>Milverton</a:t>
            </a:r>
            <a:r>
              <a:rPr lang="pt-BR" sz="1000" dirty="0">
                <a:latin typeface="Arial"/>
                <a:cs typeface="Calibri"/>
              </a:rPr>
              <a:t>, 13 de Junho de 1773 e morreu em Londres em 10 de Maio de 1829.</a:t>
            </a:r>
          </a:p>
          <a:p>
            <a:pPr algn="just">
              <a:lnSpc>
                <a:spcPct val="150000"/>
              </a:lnSpc>
            </a:pPr>
            <a:r>
              <a:rPr lang="pt-BR" sz="1000" dirty="0">
                <a:latin typeface="Arial"/>
                <a:cs typeface="Arial"/>
              </a:rPr>
              <a:t>	Young é principalmente reconhecido pelo seu experimento da fenda dupla, onde determinou o caráter ondulatório da luz. </a:t>
            </a:r>
            <a:r>
              <a:rPr lang="pt-BR" sz="1000" dirty="0">
                <a:latin typeface="Arial"/>
                <a:ea typeface="+mn-lt"/>
                <a:cs typeface="Arial"/>
              </a:rPr>
              <a:t>Young engenhou um experimento onde passava um feixe de luz por uma chapa metálica que continha duas estreitíssimas aberturas retangulares, com o intuito de observar a projeção deste feixe sob uma parede opaca. </a:t>
            </a:r>
            <a:r>
              <a:rPr lang="pt-BR" sz="1000" dirty="0">
                <a:latin typeface="Arial"/>
                <a:cs typeface="Arial"/>
              </a:rPr>
              <a:t>A projeção dos feixes assumia um padrão de ondas em interferência construtiva e destrutiva, sustentando que a luz, portanto, apresenta comportamento de onda.</a:t>
            </a:r>
          </a:p>
        </p:txBody>
      </p:sp>
      <p:sp>
        <p:nvSpPr>
          <p:cNvPr id="5" name="CaixaDeTexto 4">
            <a:extLst>
              <a:ext uri="{FF2B5EF4-FFF2-40B4-BE49-F238E27FC236}">
                <a16:creationId xmlns:a16="http://schemas.microsoft.com/office/drawing/2014/main" id="{7BBA1EB6-2EA2-B690-DDBA-6ECEE870AE4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3355213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endParaRPr lang="pt-BR" sz="1100" b="1" dirty="0">
              <a:solidFill>
                <a:srgbClr val="000000"/>
              </a:solidFill>
              <a:latin typeface="Arial"/>
              <a:ea typeface="Arial"/>
              <a:cs typeface="Arial"/>
            </a:endParaRPr>
          </a:p>
          <a:p>
            <a:pPr algn="just"/>
            <a:endParaRPr lang="pt-BR" sz="1200" dirty="0">
              <a:solidFill>
                <a:schemeClr val="tx1"/>
              </a:solidFill>
              <a:latin typeface="Arial" panose="020B0604020202020204" pitchFamily="34" charset="0"/>
              <a:cs typeface="Arial" panose="020B0604020202020204" pitchFamily="34" charset="0"/>
            </a:endParaRPr>
          </a:p>
          <a:p>
            <a:pPr algn="just"/>
            <a:r>
              <a:rPr lang="pt-BR" sz="1200" dirty="0">
                <a:solidFill>
                  <a:schemeClr val="tx1"/>
                </a:solidFill>
                <a:latin typeface="Arial" panose="020B0604020202020204" pitchFamily="34" charset="0"/>
                <a:cs typeface="Arial" panose="020B0604020202020204" pitchFamily="34" charset="0"/>
              </a:rPr>
              <a:t>	</a:t>
            </a:r>
            <a:endParaRPr lang="pt-BR" sz="1100" b="1" dirty="0">
              <a:solidFill>
                <a:srgbClr val="000000"/>
              </a:solidFill>
              <a:latin typeface="Arial"/>
              <a:ea typeface="Arial"/>
              <a:cs typeface="Arial"/>
            </a:endParaRPr>
          </a:p>
        </p:txBody>
      </p:sp>
      <p:sp>
        <p:nvSpPr>
          <p:cNvPr id="2" name="Google Shape;192;p32">
            <a:extLst>
              <a:ext uri="{FF2B5EF4-FFF2-40B4-BE49-F238E27FC236}">
                <a16:creationId xmlns:a16="http://schemas.microsoft.com/office/drawing/2014/main" id="{A26E9459-7A18-EFA2-54D3-205845882BBC}"/>
              </a:ext>
            </a:extLst>
          </p:cNvPr>
          <p:cNvSpPr txBox="1"/>
          <p:nvPr/>
        </p:nvSpPr>
        <p:spPr>
          <a:xfrm>
            <a:off x="161800" y="2648097"/>
            <a:ext cx="3600600" cy="233907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40000"/>
              </a:lnSpc>
            </a:pPr>
            <a:r>
              <a:rPr lang="pt-BR" sz="1000" dirty="0">
                <a:solidFill>
                  <a:schemeClr val="tx1"/>
                </a:solidFill>
                <a:latin typeface="Arial" panose="020B0604020202020204" pitchFamily="34" charset="0"/>
                <a:cs typeface="Arial" panose="020B0604020202020204" pitchFamily="34" charset="0"/>
              </a:rPr>
              <a:t>	</a:t>
            </a:r>
            <a:r>
              <a:rPr lang="pt-BR" sz="1000" dirty="0" err="1">
                <a:solidFill>
                  <a:schemeClr val="tx1"/>
                </a:solidFill>
                <a:latin typeface="Arial" panose="020B0604020202020204" pitchFamily="34" charset="0"/>
                <a:cs typeface="Arial" panose="020B0604020202020204" pitchFamily="34" charset="0"/>
              </a:rPr>
              <a:t>Christiaan</a:t>
            </a:r>
            <a:r>
              <a:rPr lang="pt-BR" sz="1000" dirty="0">
                <a:solidFill>
                  <a:schemeClr val="tx1"/>
                </a:solidFill>
                <a:latin typeface="Arial" panose="020B0604020202020204" pitchFamily="34" charset="0"/>
                <a:cs typeface="Arial" panose="020B0604020202020204" pitchFamily="34" charset="0"/>
              </a:rPr>
              <a:t> Huygens foi um físico, matemático e astrônomo holandês do século XVII. Suas maiores contribuições são nos estudos sobre luz e cores, percepção do som, estudo da força centrífuga, o entendimento das leis de conservação em dinâmica, o estudo da dupla refração no cristal da Islândia e a teoria ondulatória da luz (explicando a propagação retilínea da luz, a refração e a reflexão). Também procurou explicar o fenômeno da birrefringência. Seus estudos podem ser consultados em seu mais conhecido trabalho sobre o assunto, o “Tratado sobre a luz".</a:t>
            </a:r>
            <a:endParaRPr lang="pt-BR" sz="1000" dirty="0">
              <a:latin typeface="Arial"/>
              <a:cs typeface="Calibri"/>
            </a:endParaRPr>
          </a:p>
        </p:txBody>
      </p:sp>
      <p:sp>
        <p:nvSpPr>
          <p:cNvPr id="4" name="CaixaDeTexto 3">
            <a:extLst>
              <a:ext uri="{FF2B5EF4-FFF2-40B4-BE49-F238E27FC236}">
                <a16:creationId xmlns:a16="http://schemas.microsoft.com/office/drawing/2014/main" id="{9AD0739E-A1F9-C48E-8910-0BF2423F6818}"/>
              </a:ext>
            </a:extLst>
          </p:cNvPr>
          <p:cNvSpPr txBox="1"/>
          <p:nvPr/>
        </p:nvSpPr>
        <p:spPr>
          <a:xfrm>
            <a:off x="144590" y="466545"/>
            <a:ext cx="3635022" cy="276999"/>
          </a:xfrm>
          <a:prstGeom prst="rect">
            <a:avLst/>
          </a:prstGeom>
          <a:noFill/>
        </p:spPr>
        <p:txBody>
          <a:bodyPr wrap="square" rtlCol="0">
            <a:spAutoFit/>
          </a:bodyPr>
          <a:lstStyle/>
          <a:p>
            <a:pPr algn="ctr"/>
            <a:r>
              <a:rPr lang="pt-BR" sz="1200" b="1" dirty="0">
                <a:solidFill>
                  <a:srgbClr val="000000"/>
                </a:solidFill>
                <a:latin typeface="Arial"/>
                <a:ea typeface="Arial"/>
                <a:cs typeface="Arial"/>
              </a:rPr>
              <a:t>Quem foi </a:t>
            </a:r>
            <a:r>
              <a:rPr lang="pt-BR" sz="1200" b="1" dirty="0" err="1">
                <a:solidFill>
                  <a:srgbClr val="000000"/>
                </a:solidFill>
                <a:latin typeface="Arial"/>
                <a:ea typeface="Arial"/>
                <a:cs typeface="Arial"/>
              </a:rPr>
              <a:t>Christiaan</a:t>
            </a:r>
            <a:r>
              <a:rPr lang="pt-BR" sz="1200" b="1" dirty="0">
                <a:solidFill>
                  <a:srgbClr val="000000"/>
                </a:solidFill>
                <a:latin typeface="Arial"/>
                <a:ea typeface="Arial"/>
                <a:cs typeface="Arial"/>
              </a:rPr>
              <a:t> </a:t>
            </a:r>
            <a:r>
              <a:rPr lang="pt-BR" sz="1200" b="1" dirty="0" err="1">
                <a:solidFill>
                  <a:srgbClr val="000000"/>
                </a:solidFill>
                <a:latin typeface="Arial"/>
                <a:ea typeface="Arial"/>
                <a:cs typeface="Arial"/>
              </a:rPr>
              <a:t>Hyugens</a:t>
            </a:r>
            <a:r>
              <a:rPr lang="pt-BR" sz="1200" b="1" dirty="0">
                <a:solidFill>
                  <a:srgbClr val="000000"/>
                </a:solidFill>
                <a:latin typeface="Arial"/>
                <a:ea typeface="Arial"/>
                <a:cs typeface="Arial"/>
              </a:rPr>
              <a:t>?</a:t>
            </a:r>
          </a:p>
        </p:txBody>
      </p:sp>
      <p:sp>
        <p:nvSpPr>
          <p:cNvPr id="6" name="CaixaDeTexto 5">
            <a:extLst>
              <a:ext uri="{FF2B5EF4-FFF2-40B4-BE49-F238E27FC236}">
                <a16:creationId xmlns:a16="http://schemas.microsoft.com/office/drawing/2014/main" id="{B3318B21-488B-F855-3C08-9605AB901DE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pic>
        <p:nvPicPr>
          <p:cNvPr id="1026" name="Picture 2" descr="Christiaan Huygens (Astronomer) - On This Day">
            <a:extLst>
              <a:ext uri="{FF2B5EF4-FFF2-40B4-BE49-F238E27FC236}">
                <a16:creationId xmlns:a16="http://schemas.microsoft.com/office/drawing/2014/main" id="{003B3B8C-5957-A745-0CD8-E8CB97D36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636" y="827315"/>
            <a:ext cx="1448929" cy="181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38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60471"/>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just"/>
            <a:endParaRPr lang="pt-BR" sz="1000" dirty="0">
              <a:solidFill>
                <a:srgbClr val="333333"/>
              </a:solidFill>
              <a:latin typeface="Arial" panose="020B0604020202020204" pitchFamily="34" charset="0"/>
              <a:cs typeface="Arial" panose="020B0604020202020204" pitchFamily="34" charset="0"/>
            </a:endParaRPr>
          </a:p>
          <a:p>
            <a:pPr algn="just"/>
            <a:endParaRPr lang="pt-BR" sz="1000" b="0" i="0" dirty="0">
              <a:solidFill>
                <a:srgbClr val="333333"/>
              </a:solidFill>
              <a:effectLst/>
              <a:latin typeface="Arial" panose="020B0604020202020204" pitchFamily="34" charset="0"/>
              <a:cs typeface="Arial" panose="020B0604020202020204" pitchFamily="34" charset="0"/>
            </a:endParaRPr>
          </a:p>
          <a:p>
            <a:pPr algn="ctr"/>
            <a:endParaRPr lang="pt-BR" sz="1000"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ECFD799D-C195-2D9A-54F9-AAF8DCD8206C}"/>
              </a:ext>
            </a:extLst>
          </p:cNvPr>
          <p:cNvPicPr>
            <a:picLocks noChangeAspect="1"/>
          </p:cNvPicPr>
          <p:nvPr/>
        </p:nvPicPr>
        <p:blipFill>
          <a:blip r:embed="rId2">
            <a:extLst>
              <a:ext uri="{28A0092B-C50C-407E-A947-70E740481C1C}">
                <a14:useLocalDpi xmlns:a14="http://schemas.microsoft.com/office/drawing/2010/main" val="0"/>
              </a:ext>
            </a:extLst>
          </a:blip>
          <a:srcRect b="13601"/>
          <a:stretch/>
        </p:blipFill>
        <p:spPr>
          <a:xfrm>
            <a:off x="1103235" y="827116"/>
            <a:ext cx="1752753" cy="2102351"/>
          </a:xfrm>
          <a:prstGeom prst="rect">
            <a:avLst/>
          </a:prstGeom>
        </p:spPr>
      </p:pic>
      <p:sp>
        <p:nvSpPr>
          <p:cNvPr id="2" name="Google Shape;192;p32">
            <a:extLst>
              <a:ext uri="{FF2B5EF4-FFF2-40B4-BE49-F238E27FC236}">
                <a16:creationId xmlns:a16="http://schemas.microsoft.com/office/drawing/2014/main" id="{8D9C7D42-27C5-C364-BBEB-1959A92B4276}"/>
              </a:ext>
            </a:extLst>
          </p:cNvPr>
          <p:cNvSpPr txBox="1"/>
          <p:nvPr/>
        </p:nvSpPr>
        <p:spPr>
          <a:xfrm>
            <a:off x="179612" y="3050605"/>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i="0" dirty="0">
                <a:solidFill>
                  <a:srgbClr val="333333"/>
                </a:solidFill>
                <a:effectLst/>
                <a:latin typeface="Arial" panose="020B0604020202020204" pitchFamily="34" charset="0"/>
                <a:cs typeface="Arial" panose="020B0604020202020204" pitchFamily="34" charset="0"/>
              </a:rPr>
              <a:t>Mario Schenberg viveu uma vida intensa, de atuação marcante nas décadas de grande efervescência cultural no Brasil dos anos 1930 aos anos 1970, atuando diretamente na Ciência, formação de cientistas e instituições, na política, na promoção e interpretação das artes e de artistas. Professor Catedrático da Universidade de São Paulo, desde 1944, estabeleceu a prática da Física teórica e matemática no Brasil, sendo pioneiro </a:t>
            </a:r>
            <a:r>
              <a:rPr lang="pt-BR" sz="1000" b="0" i="0" dirty="0">
                <a:solidFill>
                  <a:srgbClr val="333333"/>
                </a:solidFill>
                <a:effectLst/>
                <a:latin typeface="Helvetica Neue"/>
              </a:rPr>
              <a:t>na Física Teórica no Brasil e considerado o maior atuando nesta área.</a:t>
            </a:r>
            <a:endParaRPr lang="pt-BR" sz="1000" b="0" i="0" dirty="0">
              <a:solidFill>
                <a:srgbClr val="333333"/>
              </a:solidFill>
              <a:effectLst/>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7A40B3CB-DFC6-DDC3-7121-24C98D1923D8}"/>
              </a:ext>
            </a:extLst>
          </p:cNvPr>
          <p:cNvSpPr txBox="1"/>
          <p:nvPr/>
        </p:nvSpPr>
        <p:spPr>
          <a:xfrm>
            <a:off x="179612" y="428979"/>
            <a:ext cx="3635022" cy="276999"/>
          </a:xfrm>
          <a:prstGeom prst="rect">
            <a:avLst/>
          </a:prstGeom>
          <a:noFill/>
        </p:spPr>
        <p:txBody>
          <a:bodyPr wrap="square" rtlCol="0">
            <a:spAutoFit/>
          </a:bodyPr>
          <a:lstStyle/>
          <a:p>
            <a:pPr algn="ctr"/>
            <a:r>
              <a:rPr lang="pt-BR" sz="1200" b="1" i="0" dirty="0">
                <a:solidFill>
                  <a:srgbClr val="333333"/>
                </a:solidFill>
                <a:latin typeface="Arial" panose="020B0604020202020204" pitchFamily="34" charset="0"/>
                <a:cs typeface="Times New Roman" panose="02020603050405020304" pitchFamily="18" charset="0"/>
              </a:rPr>
              <a:t>Quem foi Mario </a:t>
            </a:r>
            <a:r>
              <a:rPr lang="pt-BR" sz="1200" b="1" i="0" dirty="0">
                <a:solidFill>
                  <a:srgbClr val="333333"/>
                </a:solidFill>
                <a:effectLst/>
                <a:latin typeface="Arial" panose="020B0604020202020204" pitchFamily="34" charset="0"/>
                <a:cs typeface="Arial" panose="020B0604020202020204" pitchFamily="34" charset="0"/>
              </a:rPr>
              <a:t>Schenberg?</a:t>
            </a:r>
          </a:p>
        </p:txBody>
      </p:sp>
      <p:sp>
        <p:nvSpPr>
          <p:cNvPr id="6" name="CaixaDeTexto 5">
            <a:extLst>
              <a:ext uri="{FF2B5EF4-FFF2-40B4-BE49-F238E27FC236}">
                <a16:creationId xmlns:a16="http://schemas.microsoft.com/office/drawing/2014/main" id="{8B5D1145-6B53-BDF2-B929-64E65D1F88B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2993892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tângulo: Cantos Arredondados 2_2"/>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5" name="CaixaDeTexto 3_2"/>
          <p:cNvSpPr/>
          <p:nvPr/>
        </p:nvSpPr>
        <p:spPr>
          <a:xfrm>
            <a:off x="179640" y="401040"/>
            <a:ext cx="3599280" cy="26015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p:txBody>
      </p:sp>
      <p:pic>
        <p:nvPicPr>
          <p:cNvPr id="46" name="Imagem 45"/>
          <p:cNvPicPr/>
          <p:nvPr/>
        </p:nvPicPr>
        <p:blipFill>
          <a:blip r:embed="rId2"/>
          <a:stretch/>
        </p:blipFill>
        <p:spPr>
          <a:xfrm>
            <a:off x="540000" y="900000"/>
            <a:ext cx="1399680" cy="1979640"/>
          </a:xfrm>
          <a:prstGeom prst="rect">
            <a:avLst/>
          </a:prstGeom>
          <a:ln w="0">
            <a:noFill/>
          </a:ln>
        </p:spPr>
      </p:pic>
      <p:pic>
        <p:nvPicPr>
          <p:cNvPr id="47" name="Imagem 46"/>
          <p:cNvPicPr/>
          <p:nvPr/>
        </p:nvPicPr>
        <p:blipFill>
          <a:blip r:embed="rId3"/>
          <a:stretch/>
        </p:blipFill>
        <p:spPr>
          <a:xfrm>
            <a:off x="2018160" y="900000"/>
            <a:ext cx="1401480" cy="1979640"/>
          </a:xfrm>
          <a:prstGeom prst="rect">
            <a:avLst/>
          </a:prstGeom>
          <a:ln w="0">
            <a:noFill/>
          </a:ln>
        </p:spPr>
      </p:pic>
      <p:sp>
        <p:nvSpPr>
          <p:cNvPr id="2" name="Google Shape;192;p32">
            <a:extLst>
              <a:ext uri="{FF2B5EF4-FFF2-40B4-BE49-F238E27FC236}">
                <a16:creationId xmlns:a16="http://schemas.microsoft.com/office/drawing/2014/main" id="{BA200852-0277-6743-C87A-5EAEE0E10A23}"/>
              </a:ext>
            </a:extLst>
          </p:cNvPr>
          <p:cNvSpPr txBox="1"/>
          <p:nvPr/>
        </p:nvSpPr>
        <p:spPr>
          <a:xfrm>
            <a:off x="161768" y="2879640"/>
            <a:ext cx="3617151"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Foi um físico americano que ganhou o Prêmio Nobel de Física em 1927 por sua descoberta do Efeito Compton em 1923. A partir do estudo do espalhamento de raios X, deixou sua maior contribuição para a Física realizando um experimento que comprovou a natureza dual da radiação eletromagnética, evidenciando o fato de que essas radiações podem, além de se comportarem como ondas, se comportar como partículas em certas experiências. </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4853FAC4-A685-B0D8-C38A-A14A7A59FC8D}"/>
              </a:ext>
            </a:extLst>
          </p:cNvPr>
          <p:cNvSpPr txBox="1"/>
          <p:nvPr/>
        </p:nvSpPr>
        <p:spPr>
          <a:xfrm>
            <a:off x="161769" y="401040"/>
            <a:ext cx="3635022" cy="335156"/>
          </a:xfrm>
          <a:prstGeom prst="rect">
            <a:avLst/>
          </a:prstGeom>
          <a:noFill/>
        </p:spPr>
        <p:txBody>
          <a:bodyPr wrap="square" rtlCol="0">
            <a:spAutoFit/>
          </a:bodyPr>
          <a:lstStyle/>
          <a:p>
            <a:pPr algn="ctr">
              <a:lnSpc>
                <a:spcPct val="150000"/>
              </a:lnSpc>
              <a:tabLst>
                <a:tab pos="0" algn="l"/>
              </a:tabLst>
            </a:pPr>
            <a:r>
              <a:rPr lang="pt-BR" sz="1200" b="1" strike="noStrike" spc="-1" dirty="0">
                <a:solidFill>
                  <a:srgbClr val="000000"/>
                </a:solidFill>
                <a:latin typeface="Arial"/>
                <a:ea typeface="Arial"/>
              </a:rPr>
              <a:t>Quem foi Arthur Holly Compton?</a:t>
            </a:r>
            <a:endParaRPr lang="pt-BR" sz="1200" b="0" strike="noStrike" spc="-1" dirty="0">
              <a:latin typeface="Arial"/>
            </a:endParaRPr>
          </a:p>
        </p:txBody>
      </p:sp>
      <p:sp>
        <p:nvSpPr>
          <p:cNvPr id="4" name="CaixaDeTexto 3">
            <a:extLst>
              <a:ext uri="{FF2B5EF4-FFF2-40B4-BE49-F238E27FC236}">
                <a16:creationId xmlns:a16="http://schemas.microsoft.com/office/drawing/2014/main" id="{EE4AF2D3-40BA-F641-671B-0CF2DEBF3B0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695290"/>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grpSp>
        <p:nvGrpSpPr>
          <p:cNvPr id="2" name="Agrupar 1"/>
          <p:cNvGrpSpPr/>
          <p:nvPr/>
        </p:nvGrpSpPr>
        <p:grpSpPr>
          <a:xfrm>
            <a:off x="369204" y="914400"/>
            <a:ext cx="3220813" cy="1914402"/>
            <a:chOff x="360587" y="904875"/>
            <a:chExt cx="3220813" cy="1914402"/>
          </a:xfrm>
        </p:grpSpPr>
        <p:pic>
          <p:nvPicPr>
            <p:cNvPr id="2050" name="Picture 2" descr="Edwin Hubble | Biography, Discoveries, Education, &amp; Facts | Britannica"/>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24630"/>
            <a:stretch/>
          </p:blipFill>
          <p:spPr bwMode="auto">
            <a:xfrm>
              <a:off x="360587" y="904875"/>
              <a:ext cx="1677763" cy="191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record set by the Hubble Space Telescope by reaching a billion seconds in  space, which included many achievements | ArabiaWeather | ArabiaWeathe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4717" r="24832"/>
            <a:stretch/>
          </p:blipFill>
          <p:spPr bwMode="auto">
            <a:xfrm>
              <a:off x="2038350" y="904875"/>
              <a:ext cx="1543050" cy="191440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Google Shape;192;p32">
            <a:extLst>
              <a:ext uri="{FF2B5EF4-FFF2-40B4-BE49-F238E27FC236}">
                <a16:creationId xmlns:a16="http://schemas.microsoft.com/office/drawing/2014/main" id="{A0B5A888-7C13-EFEB-BA58-ED7D5B4AA09C}"/>
              </a:ext>
            </a:extLst>
          </p:cNvPr>
          <p:cNvSpPr txBox="1"/>
          <p:nvPr/>
        </p:nvSpPr>
        <p:spPr>
          <a:xfrm>
            <a:off x="179011" y="2920542"/>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Ele foi um astrônomo norte-americano que descobriu a existência de outras galáxias além da nossa Via-Láctea. As observações de Edwin Hubble mostravam que quanto mais longe uma galáxia estava, mais rápido ela se afastava de nós. Isso foi chamado posteriormente de Lei de Hubble.</a:t>
            </a:r>
          </a:p>
          <a:p>
            <a:pPr algn="just">
              <a:lnSpc>
                <a:spcPct val="150000"/>
              </a:lnSpc>
            </a:pP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O primeiro telescópio espacial lançado em 1990 foi batizado de Hubble em sua homenagem.</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7E23644E-FF59-B025-C3AD-BB4B93E1BCBC}"/>
              </a:ext>
            </a:extLst>
          </p:cNvPr>
          <p:cNvSpPr txBox="1"/>
          <p:nvPr/>
        </p:nvSpPr>
        <p:spPr>
          <a:xfrm>
            <a:off x="179611" y="408443"/>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Quem foi Edwin Hubble?</a:t>
            </a:r>
          </a:p>
        </p:txBody>
      </p:sp>
      <p:sp>
        <p:nvSpPr>
          <p:cNvPr id="7" name="CaixaDeTexto 6">
            <a:extLst>
              <a:ext uri="{FF2B5EF4-FFF2-40B4-BE49-F238E27FC236}">
                <a16:creationId xmlns:a16="http://schemas.microsoft.com/office/drawing/2014/main" id="{A33BBAB3-4729-C42A-0CE2-D1ADA097A5D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12741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8" name="Picture 4" descr="Max Planck - Algo Sobre">
            <a:extLst>
              <a:ext uri="{FF2B5EF4-FFF2-40B4-BE49-F238E27FC236}">
                <a16:creationId xmlns:a16="http://schemas.microsoft.com/office/drawing/2014/main" id="{E3123938-BCD6-63B5-1C66-8EC450DC8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975" y="736158"/>
            <a:ext cx="1431274" cy="206819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92;p32">
            <a:extLst>
              <a:ext uri="{FF2B5EF4-FFF2-40B4-BE49-F238E27FC236}">
                <a16:creationId xmlns:a16="http://schemas.microsoft.com/office/drawing/2014/main" id="{A1BED19C-8C1D-292E-24BB-3FE8E1F63113}"/>
              </a:ext>
            </a:extLst>
          </p:cNvPr>
          <p:cNvSpPr txBox="1"/>
          <p:nvPr/>
        </p:nvSpPr>
        <p:spPr>
          <a:xfrm>
            <a:off x="179012" y="2804349"/>
            <a:ext cx="3600600" cy="258529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30000"/>
              </a:lnSpc>
            </a:pPr>
            <a:r>
              <a:rPr lang="pt-BR" sz="1000" b="0" strike="noStrike" spc="-1" dirty="0">
                <a:solidFill>
                  <a:srgbClr val="000000"/>
                </a:solidFill>
                <a:latin typeface="Arial"/>
                <a:ea typeface="Arial"/>
              </a:rPr>
              <a:t>	</a:t>
            </a:r>
            <a:r>
              <a:rPr lang="pt-BR" sz="1000" b="0" i="0" dirty="0">
                <a:effectLst/>
                <a:latin typeface="Arial" panose="020B0604020202020204" pitchFamily="34" charset="0"/>
                <a:cs typeface="Arial" panose="020B0604020202020204" pitchFamily="34" charset="0"/>
              </a:rPr>
              <a:t>Max Planck (1858-1947) foi um físico alemão considerado um dos pais da Física Quântica. Recebeu o Prêmio Nobel de Física em 1918. </a:t>
            </a:r>
          </a:p>
          <a:p>
            <a:pPr algn="just">
              <a:lnSpc>
                <a:spcPct val="130000"/>
              </a:lnSpc>
            </a:pPr>
            <a:r>
              <a:rPr lang="pt-BR" sz="1000" dirty="0">
                <a:latin typeface="Arial" panose="020B0604020202020204" pitchFamily="34" charset="0"/>
                <a:cs typeface="Arial" panose="020B0604020202020204" pitchFamily="34" charset="0"/>
              </a:rPr>
              <a:t>	</a:t>
            </a:r>
            <a:r>
              <a:rPr lang="pt-BR" sz="1000" b="0" i="0" dirty="0">
                <a:effectLst/>
                <a:latin typeface="Arial" panose="020B0604020202020204" pitchFamily="34" charset="0"/>
                <a:cs typeface="Arial" panose="020B0604020202020204" pitchFamily="34" charset="0"/>
              </a:rPr>
              <a:t>Planck tentou buscar uma explicação para as características especiais da luz emitida por corpos aquecidos (ou o que os físicos chamam de radiação de corpo negro). A explicação veio em 1900, quando Planck afirmou que a energia não seria contínua, como se pensava. Sua teoria dizia: “A radiação é absorvida ou emitida por um corpo aquecido não sob a forma de ondas, mas por meio de “pacotinhos” de energia”. A esses pacotes de energia Max Planck deu o nome de “quantum”.</a:t>
            </a:r>
            <a:endParaRPr lang="pt-BR" sz="1000" b="0" i="1" u="none" strike="noStrike" cap="none" dirty="0">
              <a:solidFill>
                <a:srgbClr val="000000"/>
              </a:solidFill>
              <a:latin typeface="Arial"/>
              <a:ea typeface="Arial"/>
              <a:cs typeface="Arial"/>
              <a:sym typeface="Arial"/>
            </a:endParaRPr>
          </a:p>
        </p:txBody>
      </p:sp>
      <p:sp>
        <p:nvSpPr>
          <p:cNvPr id="5" name="CaixaDeTexto 6">
            <a:extLst>
              <a:ext uri="{FF2B5EF4-FFF2-40B4-BE49-F238E27FC236}">
                <a16:creationId xmlns:a16="http://schemas.microsoft.com/office/drawing/2014/main" id="{9690B639-5829-F85D-F819-113DFF0A3747}"/>
              </a:ext>
            </a:extLst>
          </p:cNvPr>
          <p:cNvSpPr txBox="1"/>
          <p:nvPr/>
        </p:nvSpPr>
        <p:spPr>
          <a:xfrm>
            <a:off x="88723"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Quem foi Max Planck?</a:t>
            </a:r>
          </a:p>
        </p:txBody>
      </p:sp>
      <p:sp>
        <p:nvSpPr>
          <p:cNvPr id="2" name="CaixaDeTexto 1">
            <a:extLst>
              <a:ext uri="{FF2B5EF4-FFF2-40B4-BE49-F238E27FC236}">
                <a16:creationId xmlns:a16="http://schemas.microsoft.com/office/drawing/2014/main" id="{446C45FD-F183-75A1-17B5-88820A6B9EB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1453600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C9034B02-597E-4233-9D51-438423ED40AD}"/>
              </a:ext>
            </a:extLst>
          </p:cNvPr>
          <p:cNvSpPr txBox="1"/>
          <p:nvPr/>
        </p:nvSpPr>
        <p:spPr>
          <a:xfrm>
            <a:off x="179612" y="401001"/>
            <a:ext cx="3599999" cy="2311467"/>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7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2050" name="Picture 2" descr="Alessandro Volta | Biography, Facts, Battery, &amp; Invention | Britannica">
            <a:extLst>
              <a:ext uri="{FF2B5EF4-FFF2-40B4-BE49-F238E27FC236}">
                <a16:creationId xmlns:a16="http://schemas.microsoft.com/office/drawing/2014/main" id="{1E54CACD-69EB-4A42-828C-1A52DCDBFF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870"/>
          <a:stretch/>
        </p:blipFill>
        <p:spPr bwMode="auto">
          <a:xfrm>
            <a:off x="894532" y="822753"/>
            <a:ext cx="2170155" cy="188971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92;p32">
            <a:extLst>
              <a:ext uri="{FF2B5EF4-FFF2-40B4-BE49-F238E27FC236}">
                <a16:creationId xmlns:a16="http://schemas.microsoft.com/office/drawing/2014/main" id="{80ECF792-5F60-9071-8D70-1A80060579F5}"/>
              </a:ext>
            </a:extLst>
          </p:cNvPr>
          <p:cNvSpPr txBox="1"/>
          <p:nvPr/>
        </p:nvSpPr>
        <p:spPr>
          <a:xfrm>
            <a:off x="162099" y="2668784"/>
            <a:ext cx="3600600" cy="276995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4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Alessandro Giuseppe </a:t>
            </a:r>
            <a:r>
              <a:rPr lang="pt-BR" sz="1000" dirty="0" err="1">
                <a:latin typeface="Arial" panose="020B0604020202020204" pitchFamily="34" charset="0"/>
                <a:cs typeface="Arial" panose="020B0604020202020204" pitchFamily="34" charset="0"/>
              </a:rPr>
              <a:t>Antonio</a:t>
            </a:r>
            <a:r>
              <a:rPr lang="pt-BR" sz="1000" dirty="0">
                <a:latin typeface="Arial" panose="020B0604020202020204" pitchFamily="34" charset="0"/>
                <a:cs typeface="Arial" panose="020B0604020202020204" pitchFamily="34" charset="0"/>
              </a:rPr>
              <a:t> Anastasio Volta (1745-1827), foi um químico, físico e pioneiro nos estudos sobre eletricidade e potência. Também é conhecido por ser o inventor da pilha voltaica e o descobridor do metano. Ele inventou a pilha voltaica em 1799 e com essa invenção, Volta provou que a eletricidade poderia ser gerada quimicamente e derrubou a teoria predominante de que a eletricidade era gerada apenas pelos seres vivos. A invenção de Volta provocou uma grande revolução científica e levou outros cientistas a conduzir experimentos semelhantes que eventualmente levaram ao desenvolvimento do campo da Eletroquímica.</a:t>
            </a:r>
            <a:endParaRPr lang="pt-BR" altLang="ko-KR" sz="1000" dirty="0">
              <a:latin typeface="Arial" panose="020B0604020202020204" pitchFamily="34" charset="0"/>
              <a:cs typeface="Arial" pitchFamily="34" charset="0"/>
            </a:endParaRPr>
          </a:p>
        </p:txBody>
      </p:sp>
      <p:sp>
        <p:nvSpPr>
          <p:cNvPr id="7" name="CaixaDeTexto 6">
            <a:extLst>
              <a:ext uri="{FF2B5EF4-FFF2-40B4-BE49-F238E27FC236}">
                <a16:creationId xmlns:a16="http://schemas.microsoft.com/office/drawing/2014/main" id="{C20433E0-92E6-F154-8E68-81E2D000F24A}"/>
              </a:ext>
            </a:extLst>
          </p:cNvPr>
          <p:cNvSpPr txBox="1"/>
          <p:nvPr/>
        </p:nvSpPr>
        <p:spPr>
          <a:xfrm>
            <a:off x="162099" y="355095"/>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Quem foi Alessandro Volta?</a:t>
            </a:r>
          </a:p>
        </p:txBody>
      </p:sp>
      <p:sp>
        <p:nvSpPr>
          <p:cNvPr id="2" name="CaixaDeTexto 1">
            <a:extLst>
              <a:ext uri="{FF2B5EF4-FFF2-40B4-BE49-F238E27FC236}">
                <a16:creationId xmlns:a16="http://schemas.microsoft.com/office/drawing/2014/main" id="{BE96511F-67F4-A878-1A28-6C8B5B6DF76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964666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170" name="AutoShape 2" descr="Heróis da Fé: James Clerk Maxwell, cristão e um dos maiores cientistas do  século 19 - Guia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172" name="AutoShape 4" descr="Heróis da Fé: James Clerk Maxwell, cristão e um dos maiores cientistas do  século 19 - Guia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174" name="AutoShape 6" descr="Retrato de James Clerk Maxwell com o aparelho de bobina giratória que ele e Fleeming Jenkin usaram em 1863-64 para determinar o valor do ohm. (Foto: Reprodução / Research G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176" name="AutoShape 8" descr="Retrato de James Clerk Maxwell com o aparelho de bobina giratória que ele e Fleeming Jenkin usaram em 1863-64 para determinar o valor do ohm. (Foto: Reprodução / Research Ga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178" name="AutoShape 10" descr="https://thumbor.guiame.com.br/unsafe/840x500/http:/media.guiame.com.br/archives/2021/05/13/2602894675-james-mawxel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180" name="AutoShape 12" descr="https://thumbor.guiame.com.br/unsafe/840x500/http:/media.guiame.com.br/archives/2021/05/13/2602894675-james-mawxel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182" name="AutoShape 14" descr="https://thumbor.guiame.com.br/unsafe/840x500/http:/media.guiame.com.br/archives/2021/05/13/2602894675-james-mawxel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2" name="Imagem 11" descr="106-1.jpg"/>
          <p:cNvPicPr>
            <a:picLocks noChangeAspect="1"/>
          </p:cNvPicPr>
          <p:nvPr/>
        </p:nvPicPr>
        <p:blipFill>
          <a:blip r:embed="rId2" cstate="print"/>
          <a:stretch>
            <a:fillRect/>
          </a:stretch>
        </p:blipFill>
        <p:spPr>
          <a:xfrm>
            <a:off x="874412" y="825745"/>
            <a:ext cx="2209799" cy="1657349"/>
          </a:xfrm>
          <a:prstGeom prst="rect">
            <a:avLst/>
          </a:prstGeom>
        </p:spPr>
      </p:pic>
      <p:sp>
        <p:nvSpPr>
          <p:cNvPr id="2" name="Google Shape;192;p32">
            <a:extLst>
              <a:ext uri="{FF2B5EF4-FFF2-40B4-BE49-F238E27FC236}">
                <a16:creationId xmlns:a16="http://schemas.microsoft.com/office/drawing/2014/main" id="{9F83858D-DBCD-1347-9817-970BBDA37090}"/>
              </a:ext>
            </a:extLst>
          </p:cNvPr>
          <p:cNvSpPr txBox="1"/>
          <p:nvPr/>
        </p:nvSpPr>
        <p:spPr>
          <a:xfrm>
            <a:off x="179012" y="2483094"/>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latin typeface="Arial" panose="020B0604020202020204" pitchFamily="34" charset="0"/>
                <a:cs typeface="Arial" panose="020B0604020202020204" pitchFamily="34" charset="0"/>
              </a:rPr>
              <a:t>	Ele foi um físico e matemático escocês, mais conhecido por ter dado forma final à teoria moderna do Eletromagnetismo, que une a Eletricidade, o Magnetismo e a Óptica. Esta é a teoria que surge das equações de Maxwell, assim chamadas em sua honra. Maxwell demonstrou que os campos elétricos e magnéticos se propagam com a velocidade da luz. Apresentou uma teoria detalhada da luz como um efeito eletromagnético, isto é, que a luz corresponde à propagação de ondas elétricas e magnéticas, hipótese que tinha sido posta por Michael Faraday.</a:t>
            </a:r>
            <a:endParaRPr lang="pt-BR" altLang="ko-KR" sz="1000" dirty="0">
              <a:latin typeface="Arial" panose="020B0604020202020204" pitchFamily="34" charset="0"/>
              <a:cs typeface="Arial" pitchFamily="34" charset="0"/>
            </a:endParaRPr>
          </a:p>
        </p:txBody>
      </p:sp>
      <p:sp>
        <p:nvSpPr>
          <p:cNvPr id="5" name="CaixaDeTexto 6">
            <a:extLst>
              <a:ext uri="{FF2B5EF4-FFF2-40B4-BE49-F238E27FC236}">
                <a16:creationId xmlns:a16="http://schemas.microsoft.com/office/drawing/2014/main" id="{4724FF59-23FD-FC2B-1775-86CBB2BC9E24}"/>
              </a:ext>
            </a:extLst>
          </p:cNvPr>
          <p:cNvSpPr txBox="1"/>
          <p:nvPr/>
        </p:nvSpPr>
        <p:spPr>
          <a:xfrm>
            <a:off x="179012" y="412101"/>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buClr>
                <a:srgbClr val="000000"/>
              </a:buClr>
              <a:buSzPts val="1200"/>
            </a:pPr>
            <a:r>
              <a:rPr lang="pt-BR" sz="1200" b="1" dirty="0">
                <a:latin typeface="Arial" pitchFamily="34" charset="0"/>
                <a:cs typeface="Arial" pitchFamily="34" charset="0"/>
              </a:rPr>
              <a:t>Quem foi James </a:t>
            </a:r>
            <a:r>
              <a:rPr lang="pt-BR" sz="1200" b="1" dirty="0" err="1">
                <a:latin typeface="Arial" pitchFamily="34" charset="0"/>
                <a:cs typeface="Arial" pitchFamily="34" charset="0"/>
              </a:rPr>
              <a:t>Clerck</a:t>
            </a:r>
            <a:r>
              <a:rPr lang="pt-BR" sz="1200" b="1" dirty="0">
                <a:latin typeface="Arial" pitchFamily="34" charset="0"/>
                <a:cs typeface="Arial" pitchFamily="34" charset="0"/>
              </a:rPr>
              <a:t> Maxwell?</a:t>
            </a:r>
          </a:p>
        </p:txBody>
      </p:sp>
      <p:sp>
        <p:nvSpPr>
          <p:cNvPr id="4" name="CaixaDeTexto 3">
            <a:extLst>
              <a:ext uri="{FF2B5EF4-FFF2-40B4-BE49-F238E27FC236}">
                <a16:creationId xmlns:a16="http://schemas.microsoft.com/office/drawing/2014/main" id="{6491AF11-3321-7C66-E2BF-A73F9CEFC30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Biografia</a:t>
            </a:r>
          </a:p>
        </p:txBody>
      </p:sp>
    </p:spTree>
    <p:extLst>
      <p:ext uri="{BB962C8B-B14F-4D97-AF65-F5344CB8AC3E}">
        <p14:creationId xmlns:p14="http://schemas.microsoft.com/office/powerpoint/2010/main" val="257367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Estrela dourada em fundo preto&#10;&#10;O conteúdo gerado por IA pode estar incorreto.">
            <a:extLst>
              <a:ext uri="{FF2B5EF4-FFF2-40B4-BE49-F238E27FC236}">
                <a16:creationId xmlns:a16="http://schemas.microsoft.com/office/drawing/2014/main" id="{78EB9E1E-00A9-52FA-F5FD-8271BA5098B4}"/>
              </a:ext>
            </a:extLst>
          </p:cNvPr>
          <p:cNvPicPr>
            <a:picLocks noChangeAspect="1"/>
          </p:cNvPicPr>
          <p:nvPr/>
        </p:nvPicPr>
        <p:blipFill>
          <a:blip r:embed="rId2"/>
          <a:srcRect l="15629" r="15629"/>
          <a:stretch/>
        </p:blipFill>
        <p:spPr>
          <a:xfrm>
            <a:off x="0" y="0"/>
            <a:ext cx="3959223"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2" y="539064"/>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174824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46C1-EF53-0EEE-6965-2E7602E2C0C9}"/>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95A50730-969A-98F0-F89D-B12F893C75EF}"/>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3A1F0B27-76CC-8445-B224-50904D6B60A8}"/>
              </a:ext>
            </a:extLst>
          </p:cNvPr>
          <p:cNvSpPr txBox="1"/>
          <p:nvPr/>
        </p:nvSpPr>
        <p:spPr>
          <a:xfrm>
            <a:off x="179612" y="441358"/>
            <a:ext cx="3600000" cy="4408579"/>
          </a:xfrm>
          <a:prstGeom prst="rect">
            <a:avLst/>
          </a:prstGeom>
          <a:noFill/>
        </p:spPr>
        <p:txBody>
          <a:bodyPr wrap="square" rtlCol="0">
            <a:spAutoFit/>
          </a:bodyPr>
          <a:lstStyle/>
          <a:p>
            <a:pPr algn="ctr"/>
            <a:r>
              <a:rPr lang="pt-BR" sz="1200" b="1" dirty="0">
                <a:solidFill>
                  <a:srgbClr val="000000"/>
                </a:solidFill>
                <a:latin typeface="Arial" panose="020B0604020202020204" pitchFamily="34" charset="0"/>
              </a:rPr>
              <a:t>LISTAGEM DOS TEXTOS POR ÁREA</a:t>
            </a:r>
          </a:p>
          <a:p>
            <a:pPr algn="ctr"/>
            <a:endParaRPr lang="pt-BR" sz="1200" i="0" dirty="0">
              <a:solidFill>
                <a:srgbClr val="000000"/>
              </a:solidFill>
              <a:effectLst/>
              <a:latin typeface="Arial" panose="020B060402020202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Acústica:</a:t>
            </a:r>
            <a:endPar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depois de um raio, ouvimos um som?</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nossa voz fica diferente quando ouvimos ela gravada?</a:t>
            </a: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Astronomia:</a:t>
            </a:r>
            <a:endPar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constelações foram criadas?</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a luz do Sol chega até nós, se existe vácuo entre o Sol e a Terra?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as estrelas piscam?</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da superfície da Terra, só conseguimos ver uma das faces da Lua?</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Qual a diferença entre asteroide, meteoro e meteorito?</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são Solstícios e Equinócios?</a:t>
            </a: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78994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o Efeito Joule?</a:t>
            </a: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7" name="Imagem 6">
            <a:extLst>
              <a:ext uri="{FF2B5EF4-FFF2-40B4-BE49-F238E27FC236}">
                <a16:creationId xmlns:a16="http://schemas.microsoft.com/office/drawing/2014/main" id="{E91F2E9C-9E29-F43D-6C84-C96FFD04C8FB}"/>
              </a:ext>
            </a:extLst>
          </p:cNvPr>
          <p:cNvPicPr>
            <a:picLocks noChangeAspect="1"/>
          </p:cNvPicPr>
          <p:nvPr/>
        </p:nvPicPr>
        <p:blipFill>
          <a:blip r:embed="rId2"/>
          <a:stretch>
            <a:fillRect/>
          </a:stretch>
        </p:blipFill>
        <p:spPr>
          <a:xfrm>
            <a:off x="579283" y="813974"/>
            <a:ext cx="2800656" cy="1868438"/>
          </a:xfrm>
          <a:prstGeom prst="rect">
            <a:avLst/>
          </a:prstGeom>
        </p:spPr>
      </p:pic>
      <p:sp>
        <p:nvSpPr>
          <p:cNvPr id="2" name="CaixaDeTexto 1">
            <a:extLst>
              <a:ext uri="{FF2B5EF4-FFF2-40B4-BE49-F238E27FC236}">
                <a16:creationId xmlns:a16="http://schemas.microsoft.com/office/drawing/2014/main" id="{F210215F-C5DA-9509-7486-C1E57F464E6E}"/>
              </a:ext>
            </a:extLst>
          </p:cNvPr>
          <p:cNvSpPr txBox="1"/>
          <p:nvPr/>
        </p:nvSpPr>
        <p:spPr>
          <a:xfrm>
            <a:off x="179612" y="2760229"/>
            <a:ext cx="3596507" cy="2375779"/>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É um fenômeno físico que consiste na conversão de energia elétrica em calor. Essa transformação acontece quando a corrente elétrica atravessa um corpo, gerando colisões que ocorrem entre os elétrons e os átomos desse material, o que o leva a ter um aumento de temperatura. Assim a energia elétrica se transforma em energia térmica. </a:t>
            </a:r>
          </a:p>
          <a:p>
            <a:pPr algn="just">
              <a:lnSpc>
                <a:spcPct val="150000"/>
              </a:lnSpc>
            </a:pPr>
            <a:r>
              <a:rPr lang="pt-BR" sz="1000" dirty="0">
                <a:latin typeface="Arial" panose="020B0604020202020204" pitchFamily="34" charset="0"/>
                <a:cs typeface="Arial" panose="020B0604020202020204" pitchFamily="34" charset="0"/>
              </a:rPr>
              <a:t>	Esse efeito é o conceito principal para o desenvolvimento de chuveiros, churrasqueiras elétricas, ferro de passar, panelas elétricas e outros eletrodomésticos que tem por objetivo aquecer algo utilizando a eletricidade.</a:t>
            </a:r>
            <a:endParaRPr lang="pt-BR" dirty="0"/>
          </a:p>
        </p:txBody>
      </p:sp>
      <p:sp>
        <p:nvSpPr>
          <p:cNvPr id="6" name="CaixaDeTexto 5">
            <a:extLst>
              <a:ext uri="{FF2B5EF4-FFF2-40B4-BE49-F238E27FC236}">
                <a16:creationId xmlns:a16="http://schemas.microsoft.com/office/drawing/2014/main" id="{94AED1DD-4EE0-3B01-CBAF-B99F0C0160F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1397534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9612" y="382774"/>
            <a:ext cx="3600000" cy="519695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txBox="1"/>
          <p:nvPr/>
        </p:nvSpPr>
        <p:spPr>
          <a:xfrm>
            <a:off x="176119" y="377129"/>
            <a:ext cx="36000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Como funciona um para-raios?</a:t>
            </a:r>
            <a:endParaRPr sz="1000" dirty="0">
              <a:solidFill>
                <a:schemeClr val="dk1"/>
              </a:solidFill>
              <a:latin typeface="Arial" panose="020B0604020202020204" pitchFamily="34" charset="0"/>
              <a:cs typeface="Arial" panose="020B0604020202020204" pitchFamily="34" charset="0"/>
            </a:endParaRPr>
          </a:p>
        </p:txBody>
      </p:sp>
      <p:pic>
        <p:nvPicPr>
          <p:cNvPr id="86" name="Google Shape;86;p1"/>
          <p:cNvPicPr preferRelativeResize="0"/>
          <p:nvPr/>
        </p:nvPicPr>
        <p:blipFill rotWithShape="1">
          <a:blip r:embed="rId3">
            <a:alphaModFix/>
          </a:blip>
          <a:srcRect t="11364" r="16749" b="23471"/>
          <a:stretch/>
        </p:blipFill>
        <p:spPr>
          <a:xfrm>
            <a:off x="1051474" y="787975"/>
            <a:ext cx="1856276" cy="2091750"/>
          </a:xfrm>
          <a:prstGeom prst="rect">
            <a:avLst/>
          </a:prstGeom>
          <a:noFill/>
          <a:ln>
            <a:noFill/>
          </a:ln>
        </p:spPr>
      </p:pic>
      <p:sp>
        <p:nvSpPr>
          <p:cNvPr id="2" name="CaixaDeTexto 5">
            <a:extLst>
              <a:ext uri="{FF2B5EF4-FFF2-40B4-BE49-F238E27FC236}">
                <a16:creationId xmlns:a16="http://schemas.microsoft.com/office/drawing/2014/main" id="{174E73D8-60A9-5A05-95B6-F723FCA1F990}"/>
              </a:ext>
            </a:extLst>
          </p:cNvPr>
          <p:cNvSpPr txBox="1"/>
          <p:nvPr/>
        </p:nvSpPr>
        <p:spPr>
          <a:xfrm>
            <a:off x="179612" y="2938595"/>
            <a:ext cx="3596507" cy="19104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rtl="0">
              <a:lnSpc>
                <a:spcPct val="150000"/>
              </a:lnSpc>
              <a:spcBef>
                <a:spcPts val="0"/>
              </a:spcBef>
              <a:spcAft>
                <a:spcPts val="0"/>
              </a:spcAft>
              <a:buNone/>
            </a:pPr>
            <a:r>
              <a:rPr lang="pt-BR" sz="1000" dirty="0">
                <a:solidFill>
                  <a:schemeClr val="dk1"/>
                </a:solidFill>
                <a:latin typeface="Arial" panose="020B0604020202020204" pitchFamily="34" charset="0"/>
                <a:cs typeface="Arial" panose="020B0604020202020204" pitchFamily="34" charset="0"/>
              </a:rPr>
              <a:t>	Os para-raios atraem os raios por meio de sua haste metálica, mas o que realmente acontece é que o para-raios oferecem um caminho com menor resistência à passagem de corrente elétrica. Por meio de um fio condutor, a descarga elétrica recebida é conduzida ao solo, de modo que os edifícios não sejam danificados. Mas atenção, os para-raios não impedem que equipamentos elétricos queimem.</a:t>
            </a:r>
          </a:p>
        </p:txBody>
      </p:sp>
      <p:sp>
        <p:nvSpPr>
          <p:cNvPr id="3" name="CaixaDeTexto 2">
            <a:extLst>
              <a:ext uri="{FF2B5EF4-FFF2-40B4-BE49-F238E27FC236}">
                <a16:creationId xmlns:a16="http://schemas.microsoft.com/office/drawing/2014/main" id="{3BA61F1E-DE7E-192D-3D0B-C8538C598D4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4c4043f010_0_0"/>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g14c4043f010_0_0"/>
          <p:cNvSpPr txBox="1"/>
          <p:nvPr/>
        </p:nvSpPr>
        <p:spPr>
          <a:xfrm>
            <a:off x="179612" y="401001"/>
            <a:ext cx="36000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Pts val="1200"/>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O que é uma Corrente Elétrica?</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3" name="Google Shape;93;g14c4043f010_0_0"/>
          <p:cNvPicPr preferRelativeResize="0"/>
          <p:nvPr/>
        </p:nvPicPr>
        <p:blipFill rotWithShape="1">
          <a:blip r:embed="rId3">
            <a:alphaModFix/>
          </a:blip>
          <a:srcRect l="6531" t="6536" r="9080" b="6544"/>
          <a:stretch/>
        </p:blipFill>
        <p:spPr>
          <a:xfrm>
            <a:off x="308963" y="787425"/>
            <a:ext cx="3341276" cy="1619850"/>
          </a:xfrm>
          <a:prstGeom prst="rect">
            <a:avLst/>
          </a:prstGeom>
          <a:noFill/>
          <a:ln>
            <a:noFill/>
          </a:ln>
        </p:spPr>
      </p:pic>
      <p:sp>
        <p:nvSpPr>
          <p:cNvPr id="2" name="CaixaDeTexto 5">
            <a:extLst>
              <a:ext uri="{FF2B5EF4-FFF2-40B4-BE49-F238E27FC236}">
                <a16:creationId xmlns:a16="http://schemas.microsoft.com/office/drawing/2014/main" id="{ABE5423E-19D0-A4A7-EFC5-42538554B338}"/>
              </a:ext>
            </a:extLst>
          </p:cNvPr>
          <p:cNvSpPr txBox="1"/>
          <p:nvPr/>
        </p:nvSpPr>
        <p:spPr>
          <a:xfrm>
            <a:off x="179612" y="2550124"/>
            <a:ext cx="3596507" cy="26029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lvl="0" indent="391160" algn="just" defTabSz="457200" rtl="0" eaLnBrk="1" fontAlgn="auto" latinLnBrk="0" hangingPunct="1">
              <a:lnSpc>
                <a:spcPct val="150000"/>
              </a:lnSpc>
              <a:spcBef>
                <a:spcPts val="0"/>
              </a:spcBef>
              <a:spcAft>
                <a:spcPts val="0"/>
              </a:spcAft>
              <a:buClr>
                <a:srgbClr val="000000"/>
              </a:buClr>
              <a:buSzTx/>
              <a:buFont typeface="Arial"/>
              <a:buNone/>
              <a:tabLst/>
              <a:defRPr/>
            </a:pPr>
            <a:r>
              <a:rPr kumimoji="0" lang="pt-BR" sz="1000" b="0" i="0" u="none" strike="noStrike" kern="1200" cap="none" spc="0" normalizeH="0" baseline="0" noProof="0" dirty="0">
                <a:ln>
                  <a:noFill/>
                </a:ln>
                <a:solidFill>
                  <a:srgbClr val="212529"/>
                </a:solidFill>
                <a:effectLst/>
                <a:uLnTx/>
                <a:uFillTx/>
                <a:latin typeface="Arial"/>
                <a:ea typeface="+mn-ea"/>
                <a:cs typeface="+mn-cs"/>
                <a:sym typeface="Arial"/>
              </a:rPr>
              <a:t>Corrente elétrica é o nome dado ao fenômeno físico no qual os elétrons, portadores de carga elétrica negativa, são conduzidos pelo interior de algum material devido à aplicação de uma diferença de potencial elétrico (ddp). Essa diferença de potencial é definida como sendo o trabalho necessário para deslocar uma carga elétrica entre dois pontos quando há a aplicação de um campo elétrico. </a:t>
            </a:r>
            <a:r>
              <a:rPr kumimoji="0" lang="pt-BR" sz="1000" b="0" i="0" u="none" strike="noStrike" kern="1200" cap="none" spc="0" normalizeH="0" baseline="0" noProof="0" dirty="0">
                <a:ln>
                  <a:noFill/>
                </a:ln>
                <a:solidFill>
                  <a:srgbClr val="404040"/>
                </a:solidFill>
                <a:effectLst/>
                <a:uLnTx/>
                <a:uFillTx/>
                <a:latin typeface="Arial"/>
                <a:ea typeface="+mn-ea"/>
                <a:cs typeface="+mn-cs"/>
                <a:sym typeface="Arial"/>
              </a:rPr>
              <a:t>Quando existe essa diferença de potencial, podemos conectar esses pontos por um fio condutor e então nele irá surgir um movimento ordenado de cargas, uma corrente elétrica.</a:t>
            </a:r>
            <a:endParaRPr kumimoji="0" lang="pt-BR" sz="1000" b="0" i="0" u="none" strike="noStrike" kern="1200" cap="none" spc="-20" normalizeH="0" baseline="0" noProof="0" dirty="0">
              <a:ln>
                <a:noFill/>
              </a:ln>
              <a:solidFill>
                <a:srgbClr val="000000"/>
              </a:solidFill>
              <a:effectLst/>
              <a:uLnTx/>
              <a:uFillTx/>
              <a:latin typeface="Arial"/>
              <a:ea typeface="+mn-ea"/>
              <a:cs typeface="Arial"/>
              <a:sym typeface="Arial"/>
            </a:endParaRPr>
          </a:p>
        </p:txBody>
      </p:sp>
      <p:sp>
        <p:nvSpPr>
          <p:cNvPr id="3" name="CaixaDeTexto 2">
            <a:extLst>
              <a:ext uri="{FF2B5EF4-FFF2-40B4-BE49-F238E27FC236}">
                <a16:creationId xmlns:a16="http://schemas.microsoft.com/office/drawing/2014/main" id="{13C8A2F2-76F5-80CD-5992-75D6E4AFBA8C}"/>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Eletricidade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75605"/>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32F20B3C-DAB3-4F20-8A1F-FC897C2124CF}"/>
              </a:ext>
            </a:extLst>
          </p:cNvPr>
          <p:cNvSpPr txBox="1"/>
          <p:nvPr/>
        </p:nvSpPr>
        <p:spPr>
          <a:xfrm>
            <a:off x="179612" y="450953"/>
            <a:ext cx="3600000" cy="646331"/>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Por que devemos tomar cuidado com a voltagem do aparelhos que conectamos na rede elétrica?</a:t>
            </a:r>
          </a:p>
        </p:txBody>
      </p:sp>
      <p:sp>
        <p:nvSpPr>
          <p:cNvPr id="4" name="CaixaDeTexto 3">
            <a:extLst>
              <a:ext uri="{FF2B5EF4-FFF2-40B4-BE49-F238E27FC236}">
                <a16:creationId xmlns:a16="http://schemas.microsoft.com/office/drawing/2014/main" id="{F29FD0AD-5137-4A7F-99C0-3C3BBE4BE776}"/>
              </a:ext>
            </a:extLst>
          </p:cNvPr>
          <p:cNvSpPr txBox="1"/>
          <p:nvPr/>
        </p:nvSpPr>
        <p:spPr>
          <a:xfrm>
            <a:off x="179612" y="2860133"/>
            <a:ext cx="3599999" cy="2372124"/>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O maior problema ocorre ao conectar aparelhos em que a voltagem da rede elétrica é maior do que a suportada pelo aparelho. Por exemplo, ao ligar um dispositivo de 127V em uma tomada de 220V, o dispositivo certamente irá queimar rapidamente (considerando que não seja bivolt), já que não está preparado para aquela tensão. Com a situação contrária, ligar um dispositivo 220V em uma tomada 127V, não causa danos, porém funcionará com menos força. A menos que seja um aparelho digital, este poderá não funcionar independente da situação.</a:t>
            </a:r>
          </a:p>
        </p:txBody>
      </p:sp>
      <p:pic>
        <p:nvPicPr>
          <p:cNvPr id="6" name="Imagem 5">
            <a:extLst>
              <a:ext uri="{FF2B5EF4-FFF2-40B4-BE49-F238E27FC236}">
                <a16:creationId xmlns:a16="http://schemas.microsoft.com/office/drawing/2014/main" id="{B146234B-09B4-43C9-BA36-0AAF56C27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27" y="1169083"/>
            <a:ext cx="2276475" cy="1619250"/>
          </a:xfrm>
          <a:prstGeom prst="rect">
            <a:avLst/>
          </a:prstGeom>
        </p:spPr>
      </p:pic>
      <p:sp>
        <p:nvSpPr>
          <p:cNvPr id="5" name="CaixaDeTexto 4">
            <a:extLst>
              <a:ext uri="{FF2B5EF4-FFF2-40B4-BE49-F238E27FC236}">
                <a16:creationId xmlns:a16="http://schemas.microsoft.com/office/drawing/2014/main" id="{A6D20B3D-705B-DE07-8257-1846AE57659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2538447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25713FBA-7AF2-7EB5-2FC3-D822B4E2212F}"/>
              </a:ext>
            </a:extLst>
          </p:cNvPr>
          <p:cNvSpPr txBox="1"/>
          <p:nvPr/>
        </p:nvSpPr>
        <p:spPr>
          <a:xfrm>
            <a:off x="179612" y="476586"/>
            <a:ext cx="35960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ea typeface="+mn-lt"/>
                <a:cs typeface="+mn-lt"/>
              </a:rPr>
              <a:t>Como funcionam os disjuntores e fusíveis?</a:t>
            </a:r>
          </a:p>
        </p:txBody>
      </p:sp>
      <p:pic>
        <p:nvPicPr>
          <p:cNvPr id="7" name="Imagem 7" descr="Texto&#10;&#10;Descrição gerada automaticamente">
            <a:extLst>
              <a:ext uri="{FF2B5EF4-FFF2-40B4-BE49-F238E27FC236}">
                <a16:creationId xmlns:a16="http://schemas.microsoft.com/office/drawing/2014/main" id="{BEECC06D-451E-23A6-AD61-06A7FF86EC0C}"/>
              </a:ext>
            </a:extLst>
          </p:cNvPr>
          <p:cNvPicPr>
            <a:picLocks noChangeAspect="1"/>
          </p:cNvPicPr>
          <p:nvPr/>
        </p:nvPicPr>
        <p:blipFill>
          <a:blip r:embed="rId2"/>
          <a:stretch>
            <a:fillRect/>
          </a:stretch>
        </p:blipFill>
        <p:spPr>
          <a:xfrm>
            <a:off x="1032835" y="845092"/>
            <a:ext cx="1835387" cy="1018793"/>
          </a:xfrm>
          <a:prstGeom prst="rect">
            <a:avLst/>
          </a:prstGeom>
        </p:spPr>
      </p:pic>
      <p:sp>
        <p:nvSpPr>
          <p:cNvPr id="2" name="Google Shape;192;p32">
            <a:extLst>
              <a:ext uri="{FF2B5EF4-FFF2-40B4-BE49-F238E27FC236}">
                <a16:creationId xmlns:a16="http://schemas.microsoft.com/office/drawing/2014/main" id="{9A31FA3F-196B-DB88-AC68-D733FE94C479}"/>
              </a:ext>
            </a:extLst>
          </p:cNvPr>
          <p:cNvSpPr txBox="1"/>
          <p:nvPr/>
        </p:nvSpPr>
        <p:spPr>
          <a:xfrm>
            <a:off x="175069" y="1955392"/>
            <a:ext cx="3600600" cy="334242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14000"/>
              </a:lnSpc>
            </a:pPr>
            <a:r>
              <a:rPr lang="pt-BR" sz="1000" dirty="0">
                <a:latin typeface="Arial"/>
                <a:cs typeface="Calibri"/>
              </a:rPr>
              <a:t>	Disjuntores e fusíveis são dispositivos elétricos que agem sob curto, ou seja, são dispositivos acionados mediante sobrecarga de corrente.</a:t>
            </a:r>
          </a:p>
          <a:p>
            <a:pPr algn="just">
              <a:lnSpc>
                <a:spcPct val="114000"/>
              </a:lnSpc>
            </a:pPr>
            <a:r>
              <a:rPr lang="pt-BR" sz="1000" dirty="0">
                <a:latin typeface="Arial"/>
                <a:cs typeface="Calibri"/>
              </a:rPr>
              <a:t>	Quando nos referimos a "cair a chave" de casa, nos referimos à ação de um disjuntor, que, presente no circuito, funcionará como uma chave, fisicamente abrindo o circuito e impedindo neste passagem de corrente. O fenômeno que permite a criação deste tipo de dispositivo é térmico, pois podemos gerar uma resposta determinada de um material sob aquecimento de temperatura (Efeito Joule, aquecimento do fio por causa da passagem de corrente).</a:t>
            </a:r>
            <a:endParaRPr lang="pt-BR" sz="1100" dirty="0"/>
          </a:p>
          <a:p>
            <a:pPr algn="just">
              <a:lnSpc>
                <a:spcPct val="114000"/>
              </a:lnSpc>
            </a:pPr>
            <a:r>
              <a:rPr lang="pt-BR" sz="1000" dirty="0">
                <a:latin typeface="Arial"/>
                <a:cs typeface="Calibri"/>
              </a:rPr>
              <a:t>	O disjuntor tende a ser preferível em instalações domésticas pois, diferente do fusível, não se inutiliza após acionado. Embora o fusível possua essa desvantagem prática, é um dispositivo que responde mais rapidamente à variações de corrente e portanto é um dispositivo mais preciso, sendo ainda bastante utilizado em instalações elétricas que exigem resposta rápida sob curto.</a:t>
            </a:r>
            <a:endParaRPr lang="pt-BR" sz="1100" dirty="0"/>
          </a:p>
        </p:txBody>
      </p:sp>
      <p:sp>
        <p:nvSpPr>
          <p:cNvPr id="5" name="CaixaDeTexto 4">
            <a:extLst>
              <a:ext uri="{FF2B5EF4-FFF2-40B4-BE49-F238E27FC236}">
                <a16:creationId xmlns:a16="http://schemas.microsoft.com/office/drawing/2014/main" id="{A3A287E1-0EFA-5BD0-F799-A43F51198DF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1001017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buClr>
                <a:srgbClr val="000000"/>
              </a:buClr>
              <a:buSzPts val="1200"/>
            </a:pPr>
            <a:endParaRPr lang="pt-BR" b="1" dirty="0">
              <a:solidFill>
                <a:srgbClr val="000000"/>
              </a:solidFill>
              <a:latin typeface="Arial"/>
              <a:ea typeface="Arial"/>
              <a:cs typeface="Arial"/>
              <a:sym typeface="Arial"/>
            </a:endParaRPr>
          </a:p>
        </p:txBody>
      </p:sp>
      <p:pic>
        <p:nvPicPr>
          <p:cNvPr id="8" name="Imagem 7"/>
          <p:cNvPicPr>
            <a:picLocks noChangeAspect="1"/>
          </p:cNvPicPr>
          <p:nvPr/>
        </p:nvPicPr>
        <p:blipFill>
          <a:blip r:embed="rId2"/>
          <a:stretch>
            <a:fillRect/>
          </a:stretch>
        </p:blipFill>
        <p:spPr>
          <a:xfrm>
            <a:off x="1209117" y="831203"/>
            <a:ext cx="1589322" cy="1885244"/>
          </a:xfrm>
          <a:prstGeom prst="rect">
            <a:avLst/>
          </a:prstGeom>
        </p:spPr>
      </p:pic>
      <p:sp>
        <p:nvSpPr>
          <p:cNvPr id="2" name="Google Shape;192;p32">
            <a:extLst>
              <a:ext uri="{FF2B5EF4-FFF2-40B4-BE49-F238E27FC236}">
                <a16:creationId xmlns:a16="http://schemas.microsoft.com/office/drawing/2014/main" id="{F1D91C3D-6AB0-24A6-9DFD-C70315644113}"/>
              </a:ext>
            </a:extLst>
          </p:cNvPr>
          <p:cNvSpPr txBox="1"/>
          <p:nvPr/>
        </p:nvSpPr>
        <p:spPr>
          <a:xfrm>
            <a:off x="179012" y="2802162"/>
            <a:ext cx="3600600" cy="180046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lvl="0" algn="just">
              <a:lnSpc>
                <a:spcPct val="150000"/>
              </a:lnSpc>
              <a:buClr>
                <a:srgbClr val="000000"/>
              </a:buClr>
              <a:buSzPts val="1200"/>
            </a:pPr>
            <a:r>
              <a:rPr lang="pt-BR" sz="1000" dirty="0">
                <a:solidFill>
                  <a:schemeClr val="tx1"/>
                </a:solidFill>
                <a:latin typeface="Arial" panose="020B0604020202020204" pitchFamily="34" charset="0"/>
                <a:cs typeface="Arial" panose="020B0604020202020204" pitchFamily="34" charset="0"/>
              </a:rPr>
              <a:t>	Quando a corrente elétrica percorre o capacitor, uma tensão é aplicada entre as placas metálicas (condutoras), sendo que um lado armazenará cargas positivas e outro lado armazenará cargas negativas. Essa diferença de potencial elétrico, gerará um campo elétrico dentro capacitor e este será o responsável pelo armazenamento das cargas elétricas.</a:t>
            </a:r>
            <a:endParaRPr lang="pt-BR" sz="1000" dirty="0">
              <a:solidFill>
                <a:schemeClr val="tx1"/>
              </a:solidFill>
              <a:latin typeface="Arial" panose="020B0604020202020204" pitchFamily="34" charset="0"/>
              <a:cs typeface="Arial" panose="020B0604020202020204" pitchFamily="34" charset="0"/>
              <a:sym typeface="Arial"/>
            </a:endParaRPr>
          </a:p>
        </p:txBody>
      </p:sp>
      <p:sp>
        <p:nvSpPr>
          <p:cNvPr id="4" name="CaixaDeTexto 3">
            <a:extLst>
              <a:ext uri="{FF2B5EF4-FFF2-40B4-BE49-F238E27FC236}">
                <a16:creationId xmlns:a16="http://schemas.microsoft.com/office/drawing/2014/main" id="{A93BD30E-30FA-FE8C-3312-A7A011AC2755}"/>
              </a:ext>
            </a:extLst>
          </p:cNvPr>
          <p:cNvSpPr txBox="1"/>
          <p:nvPr/>
        </p:nvSpPr>
        <p:spPr>
          <a:xfrm>
            <a:off x="186267" y="468489"/>
            <a:ext cx="3635022" cy="276999"/>
          </a:xfrm>
          <a:prstGeom prst="rect">
            <a:avLst/>
          </a:prstGeom>
          <a:noFill/>
        </p:spPr>
        <p:txBody>
          <a:bodyPr wrap="square" rtlCol="0">
            <a:spAutoFit/>
          </a:bodyPr>
          <a:lstStyle/>
          <a:p>
            <a:pPr algn="ctr"/>
            <a:r>
              <a:rPr lang="pt-BR" sz="1200" b="1" dirty="0">
                <a:solidFill>
                  <a:srgbClr val="000000"/>
                </a:solidFill>
                <a:latin typeface="Arial"/>
                <a:ea typeface="Arial"/>
                <a:cs typeface="Arial"/>
                <a:sym typeface="Arial"/>
              </a:rPr>
              <a:t>Como funciona um capacitor?</a:t>
            </a:r>
          </a:p>
        </p:txBody>
      </p:sp>
      <p:sp>
        <p:nvSpPr>
          <p:cNvPr id="5" name="CaixaDeTexto 4">
            <a:extLst>
              <a:ext uri="{FF2B5EF4-FFF2-40B4-BE49-F238E27FC236}">
                <a16:creationId xmlns:a16="http://schemas.microsoft.com/office/drawing/2014/main" id="{8DC5314F-FD83-82E6-B354-83ED9871AF3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extLst>
      <p:ext uri="{BB962C8B-B14F-4D97-AF65-F5344CB8AC3E}">
        <p14:creationId xmlns:p14="http://schemas.microsoft.com/office/powerpoint/2010/main" val="1020237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tângulo: Cantos Arredondados 2_7"/>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61" name="CaixaDeTexto 3_7"/>
          <p:cNvSpPr/>
          <p:nvPr/>
        </p:nvSpPr>
        <p:spPr>
          <a:xfrm>
            <a:off x="179640" y="401040"/>
            <a:ext cx="3599280" cy="26015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p:txBody>
      </p:sp>
      <p:pic>
        <p:nvPicPr>
          <p:cNvPr id="62" name="Imagem 61"/>
          <p:cNvPicPr/>
          <p:nvPr/>
        </p:nvPicPr>
        <p:blipFill>
          <a:blip r:embed="rId2"/>
          <a:srcRect t="8828"/>
          <a:stretch/>
        </p:blipFill>
        <p:spPr>
          <a:xfrm>
            <a:off x="540000" y="900000"/>
            <a:ext cx="2879640" cy="1968840"/>
          </a:xfrm>
          <a:prstGeom prst="rect">
            <a:avLst/>
          </a:prstGeom>
          <a:ln w="0">
            <a:noFill/>
          </a:ln>
        </p:spPr>
      </p:pic>
      <p:sp>
        <p:nvSpPr>
          <p:cNvPr id="2" name="Google Shape;192;p32">
            <a:extLst>
              <a:ext uri="{FF2B5EF4-FFF2-40B4-BE49-F238E27FC236}">
                <a16:creationId xmlns:a16="http://schemas.microsoft.com/office/drawing/2014/main" id="{54717409-586B-F9D7-3982-253B2D843602}"/>
              </a:ext>
            </a:extLst>
          </p:cNvPr>
          <p:cNvSpPr txBox="1"/>
          <p:nvPr/>
        </p:nvSpPr>
        <p:spPr>
          <a:xfrm>
            <a:off x="179640" y="2895654"/>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Um raio bola ou relâmpago globular é um fenômeno atmosférico elétrico ainda pouco estudado: diferente de um relâmpago normal, que segue leis bem definidas da Física, o raio bola tem um comportamento muito mais errático. É basicamente um relâmpago englobado em uma “garrafa eletromagnética”, de forma que as linhas de campos eletromagnéticos definem a forma de uma esfera e acabam prendendo o relâmpago dentro. Ele pode variar de tamanho e se dissipa em torno de 20 a 30 segundos.</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E50FA199-33AA-F310-A01A-9EFF97836E21}"/>
              </a:ext>
            </a:extLst>
          </p:cNvPr>
          <p:cNvSpPr txBox="1"/>
          <p:nvPr/>
        </p:nvSpPr>
        <p:spPr>
          <a:xfrm>
            <a:off x="179640" y="401040"/>
            <a:ext cx="3635022" cy="335156"/>
          </a:xfrm>
          <a:prstGeom prst="rect">
            <a:avLst/>
          </a:prstGeom>
          <a:noFill/>
        </p:spPr>
        <p:txBody>
          <a:bodyPr wrap="square" rtlCol="0">
            <a:spAutoFit/>
          </a:bodyPr>
          <a:lstStyle/>
          <a:p>
            <a:pPr algn="ctr">
              <a:lnSpc>
                <a:spcPct val="150000"/>
              </a:lnSpc>
              <a:tabLst>
                <a:tab pos="0" algn="l"/>
              </a:tabLst>
            </a:pPr>
            <a:r>
              <a:rPr lang="pt-BR" sz="1200" b="1" strike="noStrike" spc="-1" dirty="0">
                <a:solidFill>
                  <a:srgbClr val="000000"/>
                </a:solidFill>
                <a:latin typeface="Arial"/>
                <a:ea typeface="Arial"/>
              </a:rPr>
              <a:t>O que é um raio bola?</a:t>
            </a:r>
            <a:endParaRPr lang="pt-BR" sz="1200" b="0" strike="noStrike" spc="-1" dirty="0">
              <a:latin typeface="Arial"/>
            </a:endParaRPr>
          </a:p>
        </p:txBody>
      </p:sp>
      <p:sp>
        <p:nvSpPr>
          <p:cNvPr id="4" name="CaixaDeTexto 3">
            <a:extLst>
              <a:ext uri="{FF2B5EF4-FFF2-40B4-BE49-F238E27FC236}">
                <a16:creationId xmlns:a16="http://schemas.microsoft.com/office/drawing/2014/main" id="{F38F4FFD-5F55-B314-AE00-2DF6E70EB5C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285008" y="501302"/>
            <a:ext cx="3204854" cy="2141292"/>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endParaRPr lang="pt-BR" sz="1000" spc="5" dirty="0">
              <a:latin typeface="Arial MT"/>
              <a:cs typeface="Arial MT"/>
            </a:endParaRPr>
          </a:p>
          <a:p>
            <a:pPr algn="just">
              <a:lnSpc>
                <a:spcPct val="150000"/>
              </a:lnSpc>
            </a:pPr>
            <a:br>
              <a:rPr lang="pt-BR" sz="1000" spc="5" dirty="0">
                <a:latin typeface="Arial MT"/>
                <a:cs typeface="Arial MT"/>
              </a:rPr>
            </a:br>
            <a:r>
              <a:rPr lang="pt-BR" sz="1000" spc="5" dirty="0">
                <a:latin typeface="Arial MT"/>
                <a:cs typeface="Arial MT"/>
              </a:rPr>
              <a:t>	</a:t>
            </a:r>
            <a:endParaRPr lang="pt-BR" sz="1000" b="0" i="0" u="none" strike="noStrike" cap="none" dirty="0">
              <a:solidFill>
                <a:srgbClr val="000000"/>
              </a:solidFill>
              <a:latin typeface="Arial"/>
              <a:ea typeface="Arial"/>
              <a:cs typeface="Arial"/>
              <a:sym typeface="Arial"/>
            </a:endParaRPr>
          </a:p>
        </p:txBody>
      </p:sp>
      <p:sp>
        <p:nvSpPr>
          <p:cNvPr id="2" name="Google Shape;192;p32">
            <a:extLst>
              <a:ext uri="{FF2B5EF4-FFF2-40B4-BE49-F238E27FC236}">
                <a16:creationId xmlns:a16="http://schemas.microsoft.com/office/drawing/2014/main" id="{095E4D89-630F-5547-CF60-A10E3FFC09F6}"/>
              </a:ext>
            </a:extLst>
          </p:cNvPr>
          <p:cNvSpPr txBox="1"/>
          <p:nvPr/>
        </p:nvSpPr>
        <p:spPr>
          <a:xfrm>
            <a:off x="179012" y="2720217"/>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spc="5" dirty="0">
                <a:latin typeface="Arial MT"/>
                <a:cs typeface="Arial MT"/>
              </a:rPr>
              <a:t>O perigo de se ficar em áreas abertas em dias de tempestades é que existe a chance de que você atue como um para-raios. Os raios produzidos em uma tempestade sempre buscam “caminhos para continuarem se propagando”. Esses caminhos costumam ser os pontos mais altos em uma certa região. </a:t>
            </a:r>
            <a:r>
              <a:rPr lang="pt-BR" sz="1000" b="0" i="0" u="none" strike="noStrike" cap="none" spc="5" dirty="0">
                <a:solidFill>
                  <a:srgbClr val="000000"/>
                </a:solidFill>
                <a:latin typeface="Arial MT"/>
                <a:ea typeface="Arial"/>
                <a:cs typeface="Arial"/>
                <a:sym typeface="Arial"/>
              </a:rPr>
              <a:t>Ao estar em uma região aberta, provavelmente você será esse ponto mais alto no local.</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6" name="CaixaDeTexto 6">
            <a:extLst>
              <a:ext uri="{FF2B5EF4-FFF2-40B4-BE49-F238E27FC236}">
                <a16:creationId xmlns:a16="http://schemas.microsoft.com/office/drawing/2014/main" id="{C988945F-F105-D5E5-31AD-EC494FE97DF1}"/>
              </a:ext>
            </a:extLst>
          </p:cNvPr>
          <p:cNvSpPr txBox="1"/>
          <p:nvPr/>
        </p:nvSpPr>
        <p:spPr>
          <a:xfrm>
            <a:off x="179612" y="501302"/>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dirty="0">
                <a:solidFill>
                  <a:srgbClr val="000000"/>
                </a:solidFill>
                <a:effectLst/>
                <a:latin typeface="ArialMT"/>
                <a:ea typeface="Calibri" panose="020F0502020204030204" pitchFamily="34" charset="0"/>
                <a:cs typeface="Times New Roman" panose="02020603050405020304" pitchFamily="18" charset="0"/>
              </a:rPr>
              <a:t>Por que é perigoso ficar em áreas abertas</a:t>
            </a:r>
          </a:p>
          <a:p>
            <a:pPr algn="ctr"/>
            <a:r>
              <a:rPr lang="pt-BR" sz="1200" b="1" dirty="0">
                <a:solidFill>
                  <a:srgbClr val="000000"/>
                </a:solidFill>
                <a:effectLst/>
                <a:latin typeface="ArialMT"/>
                <a:ea typeface="Calibri" panose="020F0502020204030204" pitchFamily="34" charset="0"/>
                <a:cs typeface="Times New Roman" panose="02020603050405020304" pitchFamily="18" charset="0"/>
              </a:rPr>
              <a:t>em dias de </a:t>
            </a:r>
            <a:r>
              <a:rPr lang="pt-B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tempestades?</a:t>
            </a:r>
            <a:endParaRPr lang="pt-BR"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E6A9C084-27C9-C1E7-7777-01C3FC62200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Eletricidade</a:t>
            </a:r>
          </a:p>
        </p:txBody>
      </p:sp>
      <p:pic>
        <p:nvPicPr>
          <p:cNvPr id="1030" name="Picture 6" descr="Saiba como se proteger de raios em locais fechados e externos —">
            <a:extLst>
              <a:ext uri="{FF2B5EF4-FFF2-40B4-BE49-F238E27FC236}">
                <a16:creationId xmlns:a16="http://schemas.microsoft.com/office/drawing/2014/main" id="{37FC3EB2-F853-08AC-BF13-1BE894194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15" y="1012128"/>
            <a:ext cx="2535591" cy="168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47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aniversário, mesa, bolo, luz&#10;&#10;O conteúdo gerado por IA pode estar incorreto.">
            <a:extLst>
              <a:ext uri="{FF2B5EF4-FFF2-40B4-BE49-F238E27FC236}">
                <a16:creationId xmlns:a16="http://schemas.microsoft.com/office/drawing/2014/main" id="{373B2779-9220-BC91-FAA9-D2DC964DBC45}"/>
              </a:ext>
            </a:extLst>
          </p:cNvPr>
          <p:cNvPicPr>
            <a:picLocks noChangeAspect="1"/>
          </p:cNvPicPr>
          <p:nvPr/>
        </p:nvPicPr>
        <p:blipFill>
          <a:blip r:embed="rId2"/>
          <a:srcRect l="15629" r="15629"/>
          <a:stretch/>
        </p:blipFill>
        <p:spPr>
          <a:xfrm>
            <a:off x="0" y="0"/>
            <a:ext cx="3959224"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0" y="760564"/>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Eletromagnetismo</a:t>
            </a:r>
          </a:p>
        </p:txBody>
      </p:sp>
    </p:spTree>
    <p:extLst>
      <p:ext uri="{BB962C8B-B14F-4D97-AF65-F5344CB8AC3E}">
        <p14:creationId xmlns:p14="http://schemas.microsoft.com/office/powerpoint/2010/main" val="2630712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a:latin typeface="Arial"/>
              </a:rPr>
              <a:t>Devido suas características físicas, um conjunto de roldanas é capaz de distribuir a força resultante, que é gerada por uma massa qualquer, em pequenas parcelas, fazendo com que o esforço para sustentar essa massa seja dividido. Para cada roldana livre, é força é dividida pela metade. Elas são utilizadas em guindastes para elevar objetos, em aparelhos de academias, elevadores e entre outros muitos outros sistemas do cotidiano. </a:t>
            </a:r>
            <a:r>
              <a:rPr lang="pt-BR">
                <a:latin typeface="Arial"/>
                <a:ea typeface="Arial"/>
                <a:cs typeface="Arial"/>
              </a:rPr>
              <a:t>​</a:t>
            </a:r>
            <a:endParaRPr lang="pt-BR">
              <a:cs typeface="Calibri"/>
            </a:endParaRPr>
          </a:p>
        </p:txBody>
      </p:sp>
      <p:sp>
        <p:nvSpPr>
          <p:cNvPr id="4" name="Retângulo 3">
            <a:extLst>
              <a:ext uri="{FF2B5EF4-FFF2-40B4-BE49-F238E27FC236}">
                <a16:creationId xmlns:a16="http://schemas.microsoft.com/office/drawing/2014/main" id="{E82ADE9F-1A47-5217-2D5F-CF494D2500E9}"/>
              </a:ext>
            </a:extLst>
          </p:cNvPr>
          <p:cNvSpPr/>
          <p:nvPr/>
        </p:nvSpPr>
        <p:spPr>
          <a:xfrm>
            <a:off x="2164826" y="1609968"/>
            <a:ext cx="914718" cy="5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615E17F-5D28-42EA-6E4F-C403253051CF}"/>
              </a:ext>
            </a:extLst>
          </p:cNvPr>
          <p:cNvSpPr txBox="1"/>
          <p:nvPr/>
        </p:nvSpPr>
        <p:spPr>
          <a:xfrm>
            <a:off x="179612" y="457169"/>
            <a:ext cx="3596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rPr>
              <a:t>O que foi o experimento de indução eletromagnética de Michael Faraday?</a:t>
            </a:r>
            <a:endParaRPr lang="pt-BR" sz="1200" b="1" dirty="0">
              <a:latin typeface="Arial"/>
              <a:cs typeface="Arial"/>
            </a:endParaRPr>
          </a:p>
        </p:txBody>
      </p:sp>
      <p:sp>
        <p:nvSpPr>
          <p:cNvPr id="9" name="CaixaDeTexto 8">
            <a:extLst>
              <a:ext uri="{FF2B5EF4-FFF2-40B4-BE49-F238E27FC236}">
                <a16:creationId xmlns:a16="http://schemas.microsoft.com/office/drawing/2014/main" id="{8388E93D-3F23-A4E2-563F-EE644EDD201F}"/>
              </a:ext>
            </a:extLst>
          </p:cNvPr>
          <p:cNvSpPr txBox="1"/>
          <p:nvPr/>
        </p:nvSpPr>
        <p:spPr>
          <a:xfrm>
            <a:off x="179611" y="2557314"/>
            <a:ext cx="3596507" cy="2144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00" dirty="0">
                <a:latin typeface="Arial"/>
                <a:cs typeface="Arial"/>
              </a:rPr>
              <a:t>	Em 1831 utilizando duas bobinas enroladas em um núcleo de ferro, Michael Faraday demonstrou que, ao ligar uma destas bobinas a uma bateria, uma corrente elétrica era induzida na outra e logo depois desaparecia. Com base neste experimento, Faraday conduziu diversos estudos até chegar no que hoje conhecemos como Lei de Faraday, afirmando que a variação no campo magnético através de materiais condutores induz o surgimento de uma corrente elétrica.</a:t>
            </a:r>
          </a:p>
        </p:txBody>
      </p:sp>
      <p:pic>
        <p:nvPicPr>
          <p:cNvPr id="2" name="Imagem 5" descr="Diagrama, Esquemático&#10;&#10;Descrição gerada automaticamente">
            <a:extLst>
              <a:ext uri="{FF2B5EF4-FFF2-40B4-BE49-F238E27FC236}">
                <a16:creationId xmlns:a16="http://schemas.microsoft.com/office/drawing/2014/main" id="{D3089AA1-E8D6-78C7-1E0F-4C744EEB6A66}"/>
              </a:ext>
            </a:extLst>
          </p:cNvPr>
          <p:cNvPicPr>
            <a:picLocks noChangeAspect="1"/>
          </p:cNvPicPr>
          <p:nvPr/>
        </p:nvPicPr>
        <p:blipFill>
          <a:blip r:embed="rId2"/>
          <a:stretch>
            <a:fillRect/>
          </a:stretch>
        </p:blipFill>
        <p:spPr>
          <a:xfrm>
            <a:off x="566967" y="1006554"/>
            <a:ext cx="2743583" cy="1463040"/>
          </a:xfrm>
          <a:prstGeom prst="rect">
            <a:avLst/>
          </a:prstGeom>
        </p:spPr>
      </p:pic>
      <p:sp>
        <p:nvSpPr>
          <p:cNvPr id="6" name="CaixaDeTexto 5">
            <a:extLst>
              <a:ext uri="{FF2B5EF4-FFF2-40B4-BE49-F238E27FC236}">
                <a16:creationId xmlns:a16="http://schemas.microsoft.com/office/drawing/2014/main" id="{E6E19E78-FF1C-2F16-17A8-5362C7526F6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Eletromagnetismo</a:t>
            </a:r>
          </a:p>
        </p:txBody>
      </p:sp>
    </p:spTree>
    <p:extLst>
      <p:ext uri="{BB962C8B-B14F-4D97-AF65-F5344CB8AC3E}">
        <p14:creationId xmlns:p14="http://schemas.microsoft.com/office/powerpoint/2010/main" val="55571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573C1-7113-4568-A6CC-39EA8A62ACF4}"/>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4ABD5057-BC0D-03E1-4224-53060F690C43}"/>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3BEF93CB-5F25-BB2F-BD49-734349A553DD}"/>
              </a:ext>
            </a:extLst>
          </p:cNvPr>
          <p:cNvSpPr txBox="1"/>
          <p:nvPr/>
        </p:nvSpPr>
        <p:spPr>
          <a:xfrm>
            <a:off x="179612" y="565536"/>
            <a:ext cx="3600000" cy="4734629"/>
          </a:xfrm>
          <a:prstGeom prst="rect">
            <a:avLst/>
          </a:prstGeom>
          <a:noFill/>
        </p:spPr>
        <p:txBody>
          <a:bodyPr wrap="square" rtlCol="0">
            <a:spAutoFit/>
          </a:bodyPr>
          <a:lstStyle/>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Biografia:</a:t>
            </a:r>
            <a:endPar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Louis de Broglie?</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Nicolau Copérnico?</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Ernest Rutherford?</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Niels Bohr?</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James Watt?</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Michael Faraday?</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Richard Feynman?</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Thomas Young?</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Christiaan</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Hyugens</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Mario Schenberg?</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Arthur Holly Compton?</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Edwin Hubble?</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Max Planck?</a:t>
            </a: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Alessandro Volta?</a:t>
            </a: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foi James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Clerck</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Maxwell?</a:t>
            </a: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Eletricidade: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Efeito Joule?</a:t>
            </a:r>
          </a:p>
          <a:p>
            <a:pPr marL="342900" lvl="0" indent="-342900" algn="just">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um para-raios?</a:t>
            </a:r>
          </a:p>
        </p:txBody>
      </p:sp>
    </p:spTree>
    <p:extLst>
      <p:ext uri="{BB962C8B-B14F-4D97-AF65-F5344CB8AC3E}">
        <p14:creationId xmlns:p14="http://schemas.microsoft.com/office/powerpoint/2010/main" val="52487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p:nvPr/>
        </p:nvSpPr>
        <p:spPr>
          <a:xfrm>
            <a:off x="179697" y="382811"/>
            <a:ext cx="3600600" cy="51975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81;p31"/>
          <p:cNvSpPr txBox="1"/>
          <p:nvPr/>
        </p:nvSpPr>
        <p:spPr>
          <a:xfrm>
            <a:off x="246300" y="2360025"/>
            <a:ext cx="34674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31"/>
          <p:cNvSpPr txBox="1"/>
          <p:nvPr/>
        </p:nvSpPr>
        <p:spPr>
          <a:xfrm>
            <a:off x="178928" y="418504"/>
            <a:ext cx="3600600" cy="36930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O que são as equações de Maxwell?</a:t>
            </a:r>
            <a:endParaRPr kumimoji="0" sz="1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83" name="Google Shape;183;p31"/>
          <p:cNvPicPr preferRelativeResize="0"/>
          <p:nvPr/>
        </p:nvPicPr>
        <p:blipFill>
          <a:blip r:embed="rId3">
            <a:alphaModFix/>
          </a:blip>
          <a:stretch>
            <a:fillRect/>
          </a:stretch>
        </p:blipFill>
        <p:spPr>
          <a:xfrm>
            <a:off x="625928" y="866781"/>
            <a:ext cx="2706600" cy="1420965"/>
          </a:xfrm>
          <a:prstGeom prst="rect">
            <a:avLst/>
          </a:prstGeom>
          <a:noFill/>
          <a:ln w="12700" cap="flat" cmpd="sng">
            <a:solidFill>
              <a:schemeClr val="lt1"/>
            </a:solidFill>
            <a:prstDash val="solid"/>
            <a:miter lim="8000"/>
            <a:headEnd type="none" w="sm" len="sm"/>
            <a:tailEnd type="none" w="sm" len="sm"/>
          </a:ln>
        </p:spPr>
      </p:pic>
      <p:sp>
        <p:nvSpPr>
          <p:cNvPr id="184" name="Google Shape;184;p31"/>
          <p:cNvSpPr txBox="1"/>
          <p:nvPr/>
        </p:nvSpPr>
        <p:spPr>
          <a:xfrm>
            <a:off x="178928" y="2588650"/>
            <a:ext cx="3600600" cy="2262127"/>
          </a:xfrm>
          <a:prstGeom prst="rect">
            <a:avLst/>
          </a:prstGeom>
          <a:noFill/>
          <a:ln>
            <a:noFill/>
          </a:ln>
        </p:spPr>
        <p:txBody>
          <a:bodyPr spcFirstLastPara="1" wrap="square" lIns="91425" tIns="91425" rIns="91425" bIns="91425" anchor="t" anchorCtr="0">
            <a:spAutoFit/>
          </a:bodyPr>
          <a:lstStyle/>
          <a:p>
            <a:pPr marL="0" marR="0" lvl="0" indent="45720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As equações são trabalho de James </a:t>
            </a:r>
            <a:r>
              <a:rPr kumimoji="0" lang="pt-BR" sz="1000" b="0" i="0" u="none" strike="noStrike" kern="0" cap="none" spc="0" normalizeH="0" baseline="0" noProof="0" dirty="0" err="1">
                <a:ln>
                  <a:noFill/>
                </a:ln>
                <a:solidFill>
                  <a:srgbClr val="000000"/>
                </a:solidFill>
                <a:effectLst/>
                <a:uLnTx/>
                <a:uFillTx/>
                <a:latin typeface="Arial"/>
                <a:cs typeface="Arial"/>
                <a:sym typeface="Arial"/>
              </a:rPr>
              <a:t>Clerk</a:t>
            </a:r>
            <a:r>
              <a:rPr kumimoji="0" lang="pt-BR" sz="1000" b="0" i="0" u="none" strike="noStrike" kern="0" cap="none" spc="0" normalizeH="0" baseline="0" noProof="0" dirty="0">
                <a:ln>
                  <a:noFill/>
                </a:ln>
                <a:solidFill>
                  <a:srgbClr val="000000"/>
                </a:solidFill>
                <a:effectLst/>
                <a:uLnTx/>
                <a:uFillTx/>
                <a:latin typeface="Arial"/>
                <a:cs typeface="Arial"/>
                <a:sym typeface="Arial"/>
              </a:rPr>
              <a:t> Maxwell, que é uma junção das Leis de Gauss para eletricidade e para o magnetismo, a Lei de Ampère e a Lei de Faraday para indução eletromagnética. Com a unificação dessas equações, ele conseguiu demonstrar matematicamente a interação entre campos elétricos e campos magnéticos, formulando assim, o que é considerado as equações básicas para o Eletromagnetismo e que serviu de base para o início estudos da Física Moderna.</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CaixaDeTexto 1">
            <a:extLst>
              <a:ext uri="{FF2B5EF4-FFF2-40B4-BE49-F238E27FC236}">
                <a16:creationId xmlns:a16="http://schemas.microsoft.com/office/drawing/2014/main" id="{A7C8BEBB-BE66-EED9-D563-30FA12D40E9F}"/>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Eletromagnetismo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pt-BR" sz="1200" b="1" dirty="0">
              <a:solidFill>
                <a:srgbClr val="000000"/>
              </a:solidFill>
              <a:latin typeface="Arial"/>
              <a:ea typeface="Arial"/>
              <a:cs typeface="Arial"/>
            </a:endParaRPr>
          </a:p>
          <a:p>
            <a:pPr algn="ctr">
              <a:lnSpc>
                <a:spcPct val="150000"/>
              </a:lnSpc>
            </a:pPr>
            <a:endParaRPr lang="pt-BR" sz="1100" b="1" dirty="0">
              <a:solidFill>
                <a:schemeClr val="tx1"/>
              </a:solidFill>
              <a:latin typeface="Arial"/>
              <a:ea typeface="Arial"/>
              <a:cs typeface="Arial"/>
            </a:endParaRPr>
          </a:p>
          <a:p>
            <a:pPr algn="ctr">
              <a:lnSpc>
                <a:spcPct val="150000"/>
              </a:lnSpc>
            </a:pPr>
            <a:endParaRPr lang="pt-BR" sz="1100" b="1" dirty="0">
              <a:solidFill>
                <a:schemeClr val="tx1"/>
              </a:solidFill>
              <a:latin typeface="Arial"/>
              <a:ea typeface="Arial"/>
              <a:cs typeface="Arial"/>
            </a:endParaRPr>
          </a:p>
          <a:p>
            <a:pPr algn="ctr">
              <a:lnSpc>
                <a:spcPct val="150000"/>
              </a:lnSpc>
            </a:pPr>
            <a:endParaRPr lang="pt-BR" sz="1100" b="1" dirty="0">
              <a:solidFill>
                <a:schemeClr val="tx1"/>
              </a:solidFill>
              <a:latin typeface="Arial"/>
              <a:ea typeface="Arial"/>
              <a:cs typeface="Arial"/>
            </a:endParaRPr>
          </a:p>
          <a:p>
            <a:pPr algn="ctr">
              <a:lnSpc>
                <a:spcPct val="150000"/>
              </a:lnSpc>
            </a:pPr>
            <a:endParaRPr lang="pt-BR" sz="1100" b="1" dirty="0">
              <a:solidFill>
                <a:schemeClr val="tx1"/>
              </a:solidFill>
              <a:latin typeface="Arial"/>
              <a:ea typeface="Arial"/>
              <a:cs typeface="Arial"/>
            </a:endParaRPr>
          </a:p>
          <a:p>
            <a:pPr algn="ctr">
              <a:lnSpc>
                <a:spcPct val="150000"/>
              </a:lnSpc>
            </a:pPr>
            <a:endParaRPr lang="pt-BR" sz="1100" b="1" dirty="0">
              <a:solidFill>
                <a:schemeClr val="tx1"/>
              </a:solidFill>
              <a:latin typeface="Arial"/>
              <a:ea typeface="Arial"/>
              <a:cs typeface="Arial"/>
            </a:endParaRPr>
          </a:p>
          <a:p>
            <a:pPr algn="ctr">
              <a:lnSpc>
                <a:spcPct val="150000"/>
              </a:lnSpc>
            </a:pPr>
            <a:endParaRPr lang="pt-BR" sz="1100" b="1" dirty="0">
              <a:solidFill>
                <a:schemeClr val="tx1"/>
              </a:solidFill>
              <a:latin typeface="Arial"/>
              <a:ea typeface="Arial"/>
              <a:cs typeface="Arial"/>
            </a:endParaRPr>
          </a:p>
          <a:p>
            <a:pPr algn="ctr">
              <a:lnSpc>
                <a:spcPct val="150000"/>
              </a:lnSpc>
            </a:pPr>
            <a:endParaRPr lang="pt-BR" sz="1100" b="1" dirty="0">
              <a:solidFill>
                <a:schemeClr val="tx1"/>
              </a:solidFill>
              <a:latin typeface="Arial"/>
              <a:cs typeface="Arial"/>
            </a:endParaRPr>
          </a:p>
          <a:p>
            <a:pPr algn="just">
              <a:lnSpc>
                <a:spcPct val="150000"/>
              </a:lnSpc>
            </a:pPr>
            <a:r>
              <a:rPr lang="pt-BR" sz="1100" dirty="0">
                <a:solidFill>
                  <a:schemeClr val="tx1"/>
                </a:solidFill>
              </a:rPr>
              <a:t>	</a:t>
            </a:r>
            <a:endParaRPr lang="pt-BR" sz="1000" dirty="0">
              <a:solidFill>
                <a:schemeClr val="tx1"/>
              </a:solidFill>
              <a:latin typeface="Arial" panose="020B0604020202020204" pitchFamily="34" charset="0"/>
              <a:cs typeface="Arial" panose="020B0604020202020204" pitchFamily="34" charset="0"/>
            </a:endParaRPr>
          </a:p>
        </p:txBody>
      </p:sp>
      <p:pic>
        <p:nvPicPr>
          <p:cNvPr id="3076" name="Picture 4" descr="Experimento de Oersted - Brasil Esc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69" y="989885"/>
            <a:ext cx="3287486" cy="180861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FEAE1E3B-D792-D87F-D2F4-89567B0D036C}"/>
              </a:ext>
            </a:extLst>
          </p:cNvPr>
          <p:cNvSpPr txBox="1"/>
          <p:nvPr/>
        </p:nvSpPr>
        <p:spPr>
          <a:xfrm>
            <a:off x="179012" y="2871220"/>
            <a:ext cx="3600600" cy="180046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Em 1820, o físico Hans Christian </a:t>
            </a:r>
            <a:r>
              <a:rPr lang="pt-BR" sz="1000" dirty="0" err="1">
                <a:solidFill>
                  <a:schemeClr val="tx1"/>
                </a:solidFill>
                <a:latin typeface="Arial" panose="020B0604020202020204" pitchFamily="34" charset="0"/>
                <a:cs typeface="Arial" panose="020B0604020202020204" pitchFamily="34" charset="0"/>
              </a:rPr>
              <a:t>Oersted</a:t>
            </a:r>
            <a:r>
              <a:rPr lang="pt-BR" sz="1000" dirty="0">
                <a:solidFill>
                  <a:schemeClr val="tx1"/>
                </a:solidFill>
                <a:latin typeface="Arial" panose="020B0604020202020204" pitchFamily="34" charset="0"/>
                <a:cs typeface="Arial" panose="020B0604020202020204" pitchFamily="34" charset="0"/>
              </a:rPr>
              <a:t> verificou que a agulha de uma bússola mudava de direção quando a corrente elétrica passava em um fio condutor que estava bem próximo dessa bússola. Dessa forma, ele pôde concluir que além dos ímãs, as correntes elétricas também produzem campo magnético, cujo sentido depende do sentido da corrente elétrica.</a:t>
            </a:r>
            <a:endParaRPr lang="pt-BR" sz="1000" dirty="0">
              <a:latin typeface="Arial"/>
              <a:cs typeface="Calibri"/>
            </a:endParaRPr>
          </a:p>
        </p:txBody>
      </p:sp>
      <p:sp>
        <p:nvSpPr>
          <p:cNvPr id="4" name="CaixaDeTexto 3">
            <a:extLst>
              <a:ext uri="{FF2B5EF4-FFF2-40B4-BE49-F238E27FC236}">
                <a16:creationId xmlns:a16="http://schemas.microsoft.com/office/drawing/2014/main" id="{FACA4DCB-55FD-7E68-211D-8AD0C39B2BC1}"/>
              </a:ext>
            </a:extLst>
          </p:cNvPr>
          <p:cNvSpPr txBox="1"/>
          <p:nvPr/>
        </p:nvSpPr>
        <p:spPr>
          <a:xfrm>
            <a:off x="144590" y="455497"/>
            <a:ext cx="3635022" cy="461665"/>
          </a:xfrm>
          <a:prstGeom prst="rect">
            <a:avLst/>
          </a:prstGeom>
          <a:noFill/>
        </p:spPr>
        <p:txBody>
          <a:bodyPr wrap="square" rtlCol="0">
            <a:spAutoFit/>
          </a:bodyPr>
          <a:lstStyle/>
          <a:p>
            <a:pPr algn="ctr"/>
            <a:r>
              <a:rPr lang="pt-BR" sz="1200" b="1" dirty="0">
                <a:solidFill>
                  <a:srgbClr val="000000"/>
                </a:solidFill>
                <a:latin typeface="Arial"/>
                <a:ea typeface="Arial"/>
                <a:cs typeface="Arial"/>
              </a:rPr>
              <a:t>O que foi o experimento da agulha</a:t>
            </a:r>
          </a:p>
          <a:p>
            <a:pPr algn="ctr"/>
            <a:r>
              <a:rPr lang="pt-BR" sz="1200" b="1" dirty="0">
                <a:solidFill>
                  <a:srgbClr val="000000"/>
                </a:solidFill>
                <a:latin typeface="Arial"/>
                <a:ea typeface="Arial"/>
                <a:cs typeface="Arial"/>
              </a:rPr>
              <a:t>magnética de Hans Cristian </a:t>
            </a:r>
            <a:r>
              <a:rPr lang="pt-BR" sz="1200" b="1" dirty="0" err="1">
                <a:solidFill>
                  <a:srgbClr val="000000"/>
                </a:solidFill>
                <a:latin typeface="Arial"/>
                <a:ea typeface="Arial"/>
                <a:cs typeface="Arial"/>
              </a:rPr>
              <a:t>Oersted</a:t>
            </a:r>
            <a:r>
              <a:rPr lang="pt-BR" sz="1200" b="1" dirty="0">
                <a:solidFill>
                  <a:srgbClr val="000000"/>
                </a:solidFill>
                <a:latin typeface="Arial"/>
                <a:ea typeface="Arial"/>
                <a:cs typeface="Arial"/>
              </a:rPr>
              <a:t>?</a:t>
            </a:r>
          </a:p>
        </p:txBody>
      </p:sp>
      <p:sp>
        <p:nvSpPr>
          <p:cNvPr id="5" name="CaixaDeTexto 4">
            <a:extLst>
              <a:ext uri="{FF2B5EF4-FFF2-40B4-BE49-F238E27FC236}">
                <a16:creationId xmlns:a16="http://schemas.microsoft.com/office/drawing/2014/main" id="{54021ACA-0BC8-1F32-777E-DE4B29940B7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Eletromagnetismo</a:t>
            </a:r>
          </a:p>
        </p:txBody>
      </p:sp>
    </p:spTree>
    <p:extLst>
      <p:ext uri="{BB962C8B-B14F-4D97-AF65-F5344CB8AC3E}">
        <p14:creationId xmlns:p14="http://schemas.microsoft.com/office/powerpoint/2010/main" val="2265862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luz, estrela&#10;&#10;O conteúdo gerado por IA pode estar incorreto.">
            <a:extLst>
              <a:ext uri="{FF2B5EF4-FFF2-40B4-BE49-F238E27FC236}">
                <a16:creationId xmlns:a16="http://schemas.microsoft.com/office/drawing/2014/main" id="{65CAF863-F30E-A599-DFCB-1FC793E20DEC}"/>
              </a:ext>
            </a:extLst>
          </p:cNvPr>
          <p:cNvPicPr>
            <a:picLocks noChangeAspect="1"/>
          </p:cNvPicPr>
          <p:nvPr/>
        </p:nvPicPr>
        <p:blipFill>
          <a:blip r:embed="rId2">
            <a:extLst>
              <a:ext uri="{28A0092B-C50C-407E-A947-70E740481C1C}">
                <a14:useLocalDpi xmlns:a14="http://schemas.microsoft.com/office/drawing/2010/main" val="0"/>
              </a:ext>
            </a:extLst>
          </a:blip>
          <a:srcRect l="15629" r="15629"/>
          <a:stretch/>
        </p:blipFill>
        <p:spPr>
          <a:xfrm>
            <a:off x="0" y="0"/>
            <a:ext cx="3959224"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0" y="766244"/>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557828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B9D7DDBF-84A6-0524-6FFE-751E1697B0A3}"/>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a:p>
            <a:pPr algn="just"/>
            <a:r>
              <a:rPr lang="pt-BR" sz="1000" dirty="0">
                <a:solidFill>
                  <a:schemeClr val="tx1"/>
                </a:solidFill>
                <a:latin typeface="Arial" panose="020B0604020202020204" pitchFamily="34" charset="0"/>
                <a:cs typeface="Arial" panose="020B0604020202020204" pitchFamily="34" charset="0"/>
              </a:rPr>
              <a:t>	</a:t>
            </a:r>
          </a:p>
          <a:p>
            <a:pPr algn="just"/>
            <a:r>
              <a:rPr lang="pt-BR" sz="1000" dirty="0">
                <a:solidFill>
                  <a:schemeClr val="tx1"/>
                </a:solidFill>
                <a:latin typeface="Arial" panose="020B0604020202020204" pitchFamily="34" charset="0"/>
                <a:cs typeface="Arial" panose="020B0604020202020204" pitchFamily="34" charset="0"/>
              </a:rPr>
              <a:t>	</a:t>
            </a:r>
          </a:p>
        </p:txBody>
      </p:sp>
      <p:sp>
        <p:nvSpPr>
          <p:cNvPr id="2" name="CaixaDeTexto 1">
            <a:extLst>
              <a:ext uri="{FF2B5EF4-FFF2-40B4-BE49-F238E27FC236}">
                <a16:creationId xmlns:a16="http://schemas.microsoft.com/office/drawing/2014/main" id="{138D8970-D3C7-17F3-AD34-3DCBD079365E}"/>
              </a:ext>
            </a:extLst>
          </p:cNvPr>
          <p:cNvSpPr txBox="1"/>
          <p:nvPr/>
        </p:nvSpPr>
        <p:spPr>
          <a:xfrm>
            <a:off x="176119" y="422285"/>
            <a:ext cx="3600000" cy="738664"/>
          </a:xfrm>
          <a:prstGeom prst="rect">
            <a:avLst/>
          </a:prstGeom>
          <a:noFill/>
        </p:spPr>
        <p:txBody>
          <a:bodyPr wrap="square" rtlCol="0">
            <a:spAutoFit/>
          </a:bodyPr>
          <a:lstStyle/>
          <a:p>
            <a:pPr algn="ctr"/>
            <a:r>
              <a:rPr lang="pt-BR" sz="1200" b="1" dirty="0">
                <a:effectLst/>
                <a:latin typeface="Arial" panose="020B0604020202020204" pitchFamily="34" charset="0"/>
                <a:ea typeface="Calibri" panose="020F0502020204030204" pitchFamily="34" charset="0"/>
                <a:cs typeface="Times New Roman" panose="02020603050405020304" pitchFamily="18" charset="0"/>
              </a:rPr>
              <a:t>O que foi o experimento do espalhamento corpuscular da luz de Arthur Holly Compton?</a:t>
            </a:r>
          </a:p>
          <a:p>
            <a:pPr algn="just"/>
            <a:endParaRPr lang="pt-BR" dirty="0"/>
          </a:p>
        </p:txBody>
      </p:sp>
      <p:pic>
        <p:nvPicPr>
          <p:cNvPr id="5" name="Imagem 4">
            <a:extLst>
              <a:ext uri="{FF2B5EF4-FFF2-40B4-BE49-F238E27FC236}">
                <a16:creationId xmlns:a16="http://schemas.microsoft.com/office/drawing/2014/main" id="{14251613-AFA1-9376-CB58-E0BC5CB7D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79" y="913960"/>
            <a:ext cx="2573079" cy="1583886"/>
          </a:xfrm>
          <a:prstGeom prst="rect">
            <a:avLst/>
          </a:prstGeom>
        </p:spPr>
      </p:pic>
      <p:sp>
        <p:nvSpPr>
          <p:cNvPr id="3" name="CaixaDeTexto 2">
            <a:extLst>
              <a:ext uri="{FF2B5EF4-FFF2-40B4-BE49-F238E27FC236}">
                <a16:creationId xmlns:a16="http://schemas.microsoft.com/office/drawing/2014/main" id="{2A961F2D-CC9A-A124-6689-781DF6AD6255}"/>
              </a:ext>
            </a:extLst>
          </p:cNvPr>
          <p:cNvSpPr txBox="1"/>
          <p:nvPr/>
        </p:nvSpPr>
        <p:spPr>
          <a:xfrm>
            <a:off x="176119" y="2493564"/>
            <a:ext cx="3596507" cy="2958823"/>
          </a:xfrm>
          <a:prstGeom prst="rect">
            <a:avLst/>
          </a:prstGeom>
          <a:noFill/>
        </p:spPr>
        <p:txBody>
          <a:bodyPr wrap="square" rtlCol="0">
            <a:spAutoFit/>
          </a:bodyPr>
          <a:lstStyle/>
          <a:p>
            <a:pPr marL="0" marR="0" lvl="0" indent="0" algn="just" defTabSz="457200" rtl="0" eaLnBrk="1" fontAlgn="auto" latinLnBrk="0" hangingPunct="1">
              <a:lnSpc>
                <a:spcPct val="125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experimento consistia em incidir sobre uma placa de grafite, fótons com comprimento de onda de Raio X (que são ondas eletromagnéticas). Ao ser incidida pelas ondas de raio X, a placa de grafite, mais especificamente, os elétrons, que estão nos átomos adquiriam uma certa energia cinética, energia essa alta o suficiente para romper a interação que mantém o elétron ligado ao átomo, de tal forma que o elétron seria “expelido” do átomo. A energia necessária para expelir o elétron, veio do Raio X incidente, logo, pela conservação da energia, o mesmo cedeu parte de sua energia ao elétron, de forma que seu comprimento de onda aumentou e sua energia diminuiu. Após a incidência ocorre o espalhamento, do elétron e do Raio X resultante.</a:t>
            </a:r>
          </a:p>
          <a:p>
            <a:pPr marL="0" marR="0" lvl="0" indent="0" algn="just" defTabSz="457200" rtl="0" eaLnBrk="1" fontAlgn="auto" latinLnBrk="0" hangingPunct="1">
              <a:lnSpc>
                <a:spcPct val="125000"/>
              </a:lnSpc>
              <a:spcBef>
                <a:spcPts val="0"/>
              </a:spcBef>
              <a:spcAft>
                <a:spcPts val="0"/>
              </a:spcAft>
              <a:buClrTx/>
              <a:buSzTx/>
              <a:buFontTx/>
              <a:buNone/>
              <a:tabLst/>
              <a:defRPr/>
            </a:pPr>
            <a:r>
              <a:rPr lang="pt-BR" sz="1000" dirty="0">
                <a:solidFill>
                  <a:prstClr val="black"/>
                </a:solidFill>
                <a:latin typeface="Arial" panose="020B0604020202020204" pitchFamily="34" charset="0"/>
                <a:cs typeface="Arial" panose="020B0604020202020204" pitchFamily="34" charset="0"/>
              </a:rPr>
              <a:t>	</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Esse fenômeno ficou conhecido como Espalhamento Compton.</a:t>
            </a:r>
          </a:p>
        </p:txBody>
      </p:sp>
      <p:sp>
        <p:nvSpPr>
          <p:cNvPr id="6" name="CaixaDeTexto 5">
            <a:extLst>
              <a:ext uri="{FF2B5EF4-FFF2-40B4-BE49-F238E27FC236}">
                <a16:creationId xmlns:a16="http://schemas.microsoft.com/office/drawing/2014/main" id="{A4B9E083-DC97-0EBB-1941-E159F0C0FFB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904228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B9D7DDBF-84A6-0524-6FFE-751E1697B0A3}"/>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a:p>
            <a:pPr algn="just"/>
            <a:r>
              <a:rPr lang="pt-BR" sz="1000" dirty="0">
                <a:solidFill>
                  <a:schemeClr val="tx1"/>
                </a:solidFill>
                <a:latin typeface="Arial" panose="020B0604020202020204" pitchFamily="34" charset="0"/>
                <a:cs typeface="Arial" panose="020B0604020202020204" pitchFamily="34" charset="0"/>
              </a:rPr>
              <a:t>	</a:t>
            </a:r>
          </a:p>
        </p:txBody>
      </p:sp>
      <p:sp>
        <p:nvSpPr>
          <p:cNvPr id="2" name="CaixaDeTexto 1">
            <a:extLst>
              <a:ext uri="{FF2B5EF4-FFF2-40B4-BE49-F238E27FC236}">
                <a16:creationId xmlns:a16="http://schemas.microsoft.com/office/drawing/2014/main" id="{1AF11AC1-B3B8-522C-45AC-757A77002944}"/>
              </a:ext>
            </a:extLst>
          </p:cNvPr>
          <p:cNvSpPr txBox="1"/>
          <p:nvPr/>
        </p:nvSpPr>
        <p:spPr>
          <a:xfrm>
            <a:off x="179612" y="481552"/>
            <a:ext cx="3600000" cy="276999"/>
          </a:xfrm>
          <a:prstGeom prst="rect">
            <a:avLst/>
          </a:prstGeom>
          <a:noFill/>
        </p:spPr>
        <p:txBody>
          <a:bodyPr wrap="square" rtlCol="0">
            <a:spAutoFit/>
          </a:bodyPr>
          <a:lstStyle/>
          <a:p>
            <a:pPr algn="ctr"/>
            <a:r>
              <a:rPr lang="pt-BR" sz="1200" b="1" dirty="0">
                <a:effectLst/>
                <a:latin typeface="Arial" panose="020B0604020202020204" pitchFamily="34" charset="0"/>
                <a:ea typeface="Calibri" panose="020F0502020204030204" pitchFamily="34" charset="0"/>
                <a:cs typeface="Times New Roman" panose="02020603050405020304" pitchFamily="18" charset="0"/>
              </a:rPr>
              <a:t>Como funciona os detectores de fumaça?</a:t>
            </a:r>
            <a:endParaRPr lang="pt-BR" sz="1200" b="1" dirty="0"/>
          </a:p>
        </p:txBody>
      </p:sp>
      <p:pic>
        <p:nvPicPr>
          <p:cNvPr id="5" name="Imagem 4">
            <a:extLst>
              <a:ext uri="{FF2B5EF4-FFF2-40B4-BE49-F238E27FC236}">
                <a16:creationId xmlns:a16="http://schemas.microsoft.com/office/drawing/2014/main" id="{4AC6AE70-FEB9-EAAC-B674-3CB64B990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91" y="857328"/>
            <a:ext cx="2771042" cy="1539467"/>
          </a:xfrm>
          <a:prstGeom prst="rect">
            <a:avLst/>
          </a:prstGeom>
        </p:spPr>
      </p:pic>
      <p:sp>
        <p:nvSpPr>
          <p:cNvPr id="3" name="CaixaDeTexto 2">
            <a:extLst>
              <a:ext uri="{FF2B5EF4-FFF2-40B4-BE49-F238E27FC236}">
                <a16:creationId xmlns:a16="http://schemas.microsoft.com/office/drawing/2014/main" id="{74AE20DA-87B8-7B78-869A-BEB90CB62391}"/>
              </a:ext>
            </a:extLst>
          </p:cNvPr>
          <p:cNvSpPr txBox="1"/>
          <p:nvPr/>
        </p:nvSpPr>
        <p:spPr>
          <a:xfrm>
            <a:off x="179612" y="2495572"/>
            <a:ext cx="3596507" cy="1910459"/>
          </a:xfrm>
          <a:prstGeom prst="rect">
            <a:avLst/>
          </a:prstGeom>
          <a:noFill/>
        </p:spPr>
        <p:txBody>
          <a:bodyPr wrap="square" rtlCol="0">
            <a:spAutoFit/>
          </a:body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Um detector de fumaça consiste de duas placas metálicas armazenadas dentro de uma câmara, conectadas a um circuito, entre essas placas existe ar ionizado (capaz de conduzir eletricidade) de tal forma que no circuito composto por todo o detector possa ocorrer a passagem de corrente elétrica. Quando a fumaça penetra na câmara, a ionização será perdida, de forma que não haverá mais passagem de corrente, levando o alarme a disparar.</a:t>
            </a:r>
          </a:p>
        </p:txBody>
      </p:sp>
      <p:sp>
        <p:nvSpPr>
          <p:cNvPr id="6" name="CaixaDeTexto 5">
            <a:extLst>
              <a:ext uri="{FF2B5EF4-FFF2-40B4-BE49-F238E27FC236}">
                <a16:creationId xmlns:a16="http://schemas.microsoft.com/office/drawing/2014/main" id="{9B70C9E1-96C1-BF70-5BC9-894383AE7BF5}"/>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Físicas Moderna</a:t>
            </a:r>
          </a:p>
        </p:txBody>
      </p:sp>
    </p:spTree>
    <p:extLst>
      <p:ext uri="{BB962C8B-B14F-4D97-AF65-F5344CB8AC3E}">
        <p14:creationId xmlns:p14="http://schemas.microsoft.com/office/powerpoint/2010/main" val="176546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3" y="382774"/>
            <a:ext cx="3599999" cy="335156"/>
          </a:xfrm>
          <a:prstGeom prst="rect">
            <a:avLst/>
          </a:prstGeom>
          <a:noFill/>
        </p:spPr>
        <p:txBody>
          <a:bodyPr wrap="square" lIns="91440" tIns="45720" rIns="91440" bIns="45720" rtlCol="0" anchor="t">
            <a:spAutoFit/>
          </a:bodyPr>
          <a:lstStyle/>
          <a:p>
            <a:pPr algn="ctr">
              <a:lnSpc>
                <a:spcPct val="150000"/>
              </a:lnSpc>
            </a:pPr>
            <a:r>
              <a:rPr lang="pt-BR" sz="1200" b="1" dirty="0">
                <a:solidFill>
                  <a:srgbClr val="000000"/>
                </a:solidFill>
                <a:latin typeface="Arial"/>
                <a:cs typeface="Arial"/>
                <a:sym typeface="Arial"/>
              </a:rPr>
              <a:t>O que é o Efeito Fotoelétrico?</a:t>
            </a:r>
            <a:endParaRPr lang="pt-BR" sz="1000" dirty="0">
              <a:solidFill>
                <a:srgbClr val="000000"/>
              </a:solidFill>
              <a:latin typeface="Arial"/>
              <a:ea typeface="Arial"/>
              <a:cs typeface="Arial"/>
            </a:endParaRPr>
          </a:p>
        </p:txBody>
      </p:sp>
      <p:pic>
        <p:nvPicPr>
          <p:cNvPr id="6" name="Imagem 7" descr="Uma imagem contendo relógio&#10;&#10;Descrição gerada automaticamente">
            <a:extLst>
              <a:ext uri="{FF2B5EF4-FFF2-40B4-BE49-F238E27FC236}">
                <a16:creationId xmlns:a16="http://schemas.microsoft.com/office/drawing/2014/main" id="{1C9CEA1C-3583-D468-306D-78E84793045B}"/>
              </a:ext>
            </a:extLst>
          </p:cNvPr>
          <p:cNvPicPr>
            <a:picLocks noChangeAspect="1"/>
          </p:cNvPicPr>
          <p:nvPr/>
        </p:nvPicPr>
        <p:blipFill>
          <a:blip r:embed="rId2"/>
          <a:srcRect t="4875" b="3249"/>
          <a:stretch/>
        </p:blipFill>
        <p:spPr>
          <a:xfrm>
            <a:off x="978192" y="767091"/>
            <a:ext cx="2002837" cy="1840754"/>
          </a:xfrm>
          <a:prstGeom prst="rect">
            <a:avLst/>
          </a:prstGeom>
        </p:spPr>
      </p:pic>
      <p:sp>
        <p:nvSpPr>
          <p:cNvPr id="2" name="CaixaDeTexto 1">
            <a:extLst>
              <a:ext uri="{FF2B5EF4-FFF2-40B4-BE49-F238E27FC236}">
                <a16:creationId xmlns:a16="http://schemas.microsoft.com/office/drawing/2014/main" id="{47F19A03-87FD-D107-752B-8A4BD2F20F17}"/>
              </a:ext>
            </a:extLst>
          </p:cNvPr>
          <p:cNvSpPr txBox="1"/>
          <p:nvPr/>
        </p:nvSpPr>
        <p:spPr>
          <a:xfrm>
            <a:off x="183105" y="2657006"/>
            <a:ext cx="3596507" cy="26029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solidFill>
                  <a:srgbClr val="000000"/>
                </a:solidFill>
                <a:latin typeface="Arial"/>
                <a:ea typeface="Arial"/>
                <a:cs typeface="Arial"/>
              </a:rPr>
              <a:t>	O Efeito Fotoelétrico foi descoberto por Heinrich Rudolf Hertz em 1886, onde percebeu que a incidência de luz ultravioleta em placas metálicas resultava em uma maior produção de faíscas, mas somente em 1905 que Einstein apresentou uma explicação teórica para o fenômeno, afirmando que a luz se comportava como partícula (Fóton) e que seria capaz de ejetar elétrons de uma superfície, contudo este fenômeno ocorria somente se luz estivesse em uma frequência especifica, que é diferente para cada material. Pela explicação do efeito fotoelétrico, Albert Einstein recebeu o Prêmio Nobel de Física em 1922.</a:t>
            </a:r>
            <a:endParaRPr lang="pt-BR" sz="1000" b="0" i="0" u="none" strike="noStrike" cap="none" dirty="0">
              <a:solidFill>
                <a:srgbClr val="000000"/>
              </a:solidFill>
              <a:latin typeface="Arial"/>
              <a:ea typeface="Arial"/>
              <a:cs typeface="Arial"/>
              <a:sym typeface="Arial"/>
            </a:endParaRPr>
          </a:p>
        </p:txBody>
      </p:sp>
      <p:sp>
        <p:nvSpPr>
          <p:cNvPr id="5" name="CaixaDeTexto 4">
            <a:extLst>
              <a:ext uri="{FF2B5EF4-FFF2-40B4-BE49-F238E27FC236}">
                <a16:creationId xmlns:a16="http://schemas.microsoft.com/office/drawing/2014/main" id="{6AC2D260-499A-8BFB-17F3-8A41F580A8A6}"/>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041757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a:latin typeface="Arial"/>
              </a:rPr>
              <a:t>Devido suas características físicas, um conjunto de roldanas é capaz de distribuir a força resultante, que é gerada por uma massa qualquer, em pequenas parcelas, fazendo com que o esforço para sustentar essa massa seja dividido. Para cada roldana livre, é força é dividida pela metade. Elas são utilizadas em guindastes para elevar objetos, em aparelhos de academias, elevadores e entre outros muitos outros sistemas do cotidiano. </a:t>
            </a:r>
            <a:r>
              <a:rPr lang="pt-BR">
                <a:latin typeface="Arial"/>
                <a:ea typeface="Arial"/>
                <a:cs typeface="Arial"/>
              </a:rPr>
              <a:t>​</a:t>
            </a:r>
            <a:endParaRPr lang="pt-BR">
              <a:cs typeface="Calibri"/>
            </a:endParaRPr>
          </a:p>
        </p:txBody>
      </p:sp>
      <p:sp>
        <p:nvSpPr>
          <p:cNvPr id="4" name="Retângulo 3">
            <a:extLst>
              <a:ext uri="{FF2B5EF4-FFF2-40B4-BE49-F238E27FC236}">
                <a16:creationId xmlns:a16="http://schemas.microsoft.com/office/drawing/2014/main" id="{E82ADE9F-1A47-5217-2D5F-CF494D2500E9}"/>
              </a:ext>
            </a:extLst>
          </p:cNvPr>
          <p:cNvSpPr/>
          <p:nvPr/>
        </p:nvSpPr>
        <p:spPr>
          <a:xfrm>
            <a:off x="2164826" y="1609968"/>
            <a:ext cx="914718" cy="5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615E17F-5D28-42EA-6E4F-C403253051CF}"/>
              </a:ext>
            </a:extLst>
          </p:cNvPr>
          <p:cNvSpPr txBox="1"/>
          <p:nvPr/>
        </p:nvSpPr>
        <p:spPr>
          <a:xfrm>
            <a:off x="179612" y="419220"/>
            <a:ext cx="3600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cs typeface="Arial"/>
              </a:rPr>
              <a:t>O que é dualidade Onda-Partícula?</a:t>
            </a:r>
            <a:endParaRPr lang="pt-BR" dirty="0"/>
          </a:p>
        </p:txBody>
      </p:sp>
      <p:sp>
        <p:nvSpPr>
          <p:cNvPr id="9" name="CaixaDeTexto 8">
            <a:extLst>
              <a:ext uri="{FF2B5EF4-FFF2-40B4-BE49-F238E27FC236}">
                <a16:creationId xmlns:a16="http://schemas.microsoft.com/office/drawing/2014/main" id="{8388E93D-3F23-A4E2-563F-EE644EDD201F}"/>
              </a:ext>
            </a:extLst>
          </p:cNvPr>
          <p:cNvSpPr txBox="1"/>
          <p:nvPr/>
        </p:nvSpPr>
        <p:spPr>
          <a:xfrm>
            <a:off x="179611" y="2574605"/>
            <a:ext cx="3596507" cy="1679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00" dirty="0">
                <a:latin typeface="Arial"/>
                <a:cs typeface="Arial"/>
              </a:rPr>
              <a:t>	Apesar de terem características diferentes, do ponto de vista da Física Moderna, toda partícula é associada a uma onda e vice-versa, podendo apresentar características de uma ou de outra, a depender do experimento. A luz por exemplo, pode apresentar característica de partícula ao colidir frontalmente com um elétron ou se comportando como onda quando observamos os fenômenos de reflexão.</a:t>
            </a:r>
          </a:p>
        </p:txBody>
      </p:sp>
      <p:pic>
        <p:nvPicPr>
          <p:cNvPr id="7" name="Imagem 7" descr="Uma imagem contendo Diagrama&#10;&#10;Descrição gerada automaticamente">
            <a:extLst>
              <a:ext uri="{FF2B5EF4-FFF2-40B4-BE49-F238E27FC236}">
                <a16:creationId xmlns:a16="http://schemas.microsoft.com/office/drawing/2014/main" id="{23CDEB90-8BA5-30C9-5B93-8CCBE34A1A92}"/>
              </a:ext>
            </a:extLst>
          </p:cNvPr>
          <p:cNvPicPr>
            <a:picLocks noChangeAspect="1"/>
          </p:cNvPicPr>
          <p:nvPr/>
        </p:nvPicPr>
        <p:blipFill rotWithShape="1">
          <a:blip r:embed="rId2"/>
          <a:srcRect l="18913" t="5661" r="18350" b="21959"/>
          <a:stretch/>
        </p:blipFill>
        <p:spPr>
          <a:xfrm>
            <a:off x="1117253" y="795910"/>
            <a:ext cx="1721224" cy="1628115"/>
          </a:xfrm>
          <a:prstGeom prst="rect">
            <a:avLst/>
          </a:prstGeom>
        </p:spPr>
      </p:pic>
      <p:sp>
        <p:nvSpPr>
          <p:cNvPr id="6" name="CaixaDeTexto 5">
            <a:extLst>
              <a:ext uri="{FF2B5EF4-FFF2-40B4-BE49-F238E27FC236}">
                <a16:creationId xmlns:a16="http://schemas.microsoft.com/office/drawing/2014/main" id="{4315CDB2-D56E-C638-5E35-3FF5D3A4048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508885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35156"/>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O que foi o modelo atômico de Bohr?</a:t>
            </a:r>
            <a:endParaRPr lang="pt-BR" sz="1000"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1675DE24-8622-803A-87AB-EFEDF641075D}"/>
              </a:ext>
            </a:extLst>
          </p:cNvPr>
          <p:cNvPicPr>
            <a:picLocks noChangeAspect="1"/>
          </p:cNvPicPr>
          <p:nvPr/>
        </p:nvPicPr>
        <p:blipFill rotWithShape="1">
          <a:blip r:embed="rId2"/>
          <a:srcRect l="3258" t="15927" r="21330" b="16008"/>
          <a:stretch/>
        </p:blipFill>
        <p:spPr>
          <a:xfrm>
            <a:off x="350103" y="855863"/>
            <a:ext cx="3259015" cy="1654613"/>
          </a:xfrm>
          <a:prstGeom prst="rect">
            <a:avLst/>
          </a:prstGeom>
        </p:spPr>
      </p:pic>
      <p:sp>
        <p:nvSpPr>
          <p:cNvPr id="2" name="CaixaDeTexto 1">
            <a:extLst>
              <a:ext uri="{FF2B5EF4-FFF2-40B4-BE49-F238E27FC236}">
                <a16:creationId xmlns:a16="http://schemas.microsoft.com/office/drawing/2014/main" id="{295072A5-F1CB-7D04-9562-360E855000AD}"/>
              </a:ext>
            </a:extLst>
          </p:cNvPr>
          <p:cNvSpPr txBox="1"/>
          <p:nvPr/>
        </p:nvSpPr>
        <p:spPr>
          <a:xfrm>
            <a:off x="183104" y="2585485"/>
            <a:ext cx="3596507" cy="26029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O físico dinamarquês Niels Bohr criou um modelo atômico que ficou conhecido como modelo atômico de Bohr para solucionar os problemas de instabilidades do modelo atômico de </a:t>
            </a:r>
            <a:r>
              <a:rPr lang="pt-BR" sz="1000" dirty="0" err="1">
                <a:latin typeface="Arial" panose="020B0604020202020204" pitchFamily="34" charset="0"/>
                <a:cs typeface="Arial" panose="020B0604020202020204" pitchFamily="34" charset="0"/>
              </a:rPr>
              <a:t>Enerst</a:t>
            </a:r>
            <a:r>
              <a:rPr lang="pt-BR" sz="1000" dirty="0">
                <a:latin typeface="Arial" panose="020B0604020202020204" pitchFamily="34" charset="0"/>
                <a:cs typeface="Arial" panose="020B0604020202020204" pitchFamily="34" charset="0"/>
              </a:rPr>
              <a:t> Rutherford. </a:t>
            </a:r>
          </a:p>
          <a:p>
            <a:pPr algn="just">
              <a:lnSpc>
                <a:spcPct val="150000"/>
              </a:lnSpc>
            </a:pPr>
            <a:r>
              <a:rPr lang="pt-BR" sz="1000" dirty="0">
                <a:latin typeface="Arial" panose="020B0604020202020204" pitchFamily="34" charset="0"/>
                <a:cs typeface="Arial" panose="020B0604020202020204" pitchFamily="34" charset="0"/>
              </a:rPr>
              <a:t>	Baseado na Mecânica Quântica, o modelo trouxe a ideia do átomo possuir 7 camadas com energias quantizadas, nos quais ficaram conhecidas pelas letras K, L, M, N, O e Q sendo respectivamente ordenado de acordo com sua distancia do núcleo. Além das camadas, o modelo trouxe a ideia da transição eletrônica, que ocorre quando um elétron muda de camada ao absorver ou liberar energia.</a:t>
            </a:r>
          </a:p>
        </p:txBody>
      </p:sp>
      <p:sp>
        <p:nvSpPr>
          <p:cNvPr id="6" name="CaixaDeTexto 5">
            <a:extLst>
              <a:ext uri="{FF2B5EF4-FFF2-40B4-BE49-F238E27FC236}">
                <a16:creationId xmlns:a16="http://schemas.microsoft.com/office/drawing/2014/main" id="{979FE84E-99EE-B7E6-ED33-46FC3CE9F79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4281643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649123"/>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a catástrofe do Ultravioleta?</a:t>
            </a: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endParaRPr lang="pt-BR" sz="7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grpSp>
        <p:nvGrpSpPr>
          <p:cNvPr id="8" name="Grupo 7"/>
          <p:cNvGrpSpPr/>
          <p:nvPr/>
        </p:nvGrpSpPr>
        <p:grpSpPr>
          <a:xfrm>
            <a:off x="456429" y="856241"/>
            <a:ext cx="3042869" cy="1765396"/>
            <a:chOff x="333603" y="886195"/>
            <a:chExt cx="3292015" cy="1784612"/>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4" y="886195"/>
              <a:ext cx="3292014" cy="1784612"/>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03" y="886195"/>
              <a:ext cx="1827705" cy="1784611"/>
            </a:xfrm>
            <a:prstGeom prst="rect">
              <a:avLst/>
            </a:prstGeom>
          </p:spPr>
        </p:pic>
      </p:grpSp>
      <p:sp>
        <p:nvSpPr>
          <p:cNvPr id="2" name="CaixaDeTexto 1">
            <a:extLst>
              <a:ext uri="{FF2B5EF4-FFF2-40B4-BE49-F238E27FC236}">
                <a16:creationId xmlns:a16="http://schemas.microsoft.com/office/drawing/2014/main" id="{D2A665A6-ED96-1B59-668B-CF30B1EFF1D0}"/>
              </a:ext>
            </a:extLst>
          </p:cNvPr>
          <p:cNvSpPr txBox="1"/>
          <p:nvPr/>
        </p:nvSpPr>
        <p:spPr>
          <a:xfrm>
            <a:off x="179611" y="2646217"/>
            <a:ext cx="3596507" cy="27664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25000"/>
              </a:lnSpc>
            </a:pPr>
            <a:r>
              <a:rPr lang="pt-BR" sz="1000" dirty="0">
                <a:latin typeface="Arial" panose="020B0604020202020204" pitchFamily="34" charset="0"/>
                <a:cs typeface="Arial" panose="020B0604020202020204" pitchFamily="34" charset="0"/>
              </a:rPr>
              <a:t>	Todos os corpos ao receberem muito calor, tendem a mudar a sua cor (desde o vermelho incandescente até o violeta), além de emitirem esse excesso de energia na forma de radiação, até que sua temperatura fique igual a do meio que o cerca. Objetos que emitem toda a energia que recebem são chamados de Corpos Negros.</a:t>
            </a:r>
          </a:p>
          <a:p>
            <a:pPr algn="just">
              <a:lnSpc>
                <a:spcPct val="125000"/>
              </a:lnSpc>
            </a:pP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Na tentativa de descrever como era a emissão de radiação de um corpo negro, </a:t>
            </a:r>
            <a:r>
              <a:rPr lang="pt-BR" sz="1000" b="0" i="0" u="none" strike="noStrike" cap="none" dirty="0" err="1">
                <a:solidFill>
                  <a:srgbClr val="000000"/>
                </a:solidFill>
                <a:latin typeface="Arial" panose="020B0604020202020204" pitchFamily="34" charset="0"/>
                <a:ea typeface="Arial"/>
                <a:cs typeface="Arial" panose="020B0604020202020204" pitchFamily="34" charset="0"/>
                <a:sym typeface="Arial"/>
              </a:rPr>
              <a:t>Lord</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a:t>
            </a:r>
            <a:r>
              <a:rPr lang="pt-BR" sz="1000" b="0" i="0" u="none" strike="noStrike" cap="none" dirty="0" err="1">
                <a:solidFill>
                  <a:srgbClr val="000000"/>
                </a:solidFill>
                <a:latin typeface="Arial" panose="020B0604020202020204" pitchFamily="34" charset="0"/>
                <a:ea typeface="Arial"/>
                <a:cs typeface="Arial" panose="020B0604020202020204" pitchFamily="34" charset="0"/>
                <a:sym typeface="Arial"/>
              </a:rPr>
              <a:t>Rayleight</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(John Willian </a:t>
            </a:r>
            <a:r>
              <a:rPr lang="pt-BR" sz="1000" b="0" i="0" u="none" strike="noStrike" cap="none" dirty="0" err="1">
                <a:solidFill>
                  <a:srgbClr val="000000"/>
                </a:solidFill>
                <a:latin typeface="Arial" panose="020B0604020202020204" pitchFamily="34" charset="0"/>
                <a:ea typeface="Arial"/>
                <a:cs typeface="Arial" panose="020B0604020202020204" pitchFamily="34" charset="0"/>
                <a:sym typeface="Arial"/>
              </a:rPr>
              <a:t>Strutt</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e James Jeans falharam e</a:t>
            </a:r>
            <a:r>
              <a:rPr lang="pt-BR" sz="1000" dirty="0">
                <a:solidFill>
                  <a:srgbClr val="000000"/>
                </a:solidFill>
                <a:latin typeface="Arial" panose="020B0604020202020204" pitchFamily="34" charset="0"/>
                <a:ea typeface="Arial"/>
                <a:cs typeface="Arial" panose="020B0604020202020204" pitchFamily="34" charset="0"/>
                <a:sym typeface="Arial"/>
              </a:rPr>
              <a:t>m</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perceber que, a medida que a cor do objeto se aproximava do violeta, a energia por ele emitida tendia ao infinito (o que era incompatível com a prática). Essa falha da Física Clássica em explicar a emissão de um Corpo Negro, ficou conhecida a como Catástrofe do Ultravioleta.</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F4C014CC-07BE-F992-C53E-CDDF8E69A61B}"/>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1447906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54c3dd4422_0_3"/>
          <p:cNvSpPr/>
          <p:nvPr/>
        </p:nvSpPr>
        <p:spPr>
          <a:xfrm>
            <a:off x="179612" y="382774"/>
            <a:ext cx="3600000" cy="51969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g154c3dd4422_0_3"/>
          <p:cNvSpPr txBox="1"/>
          <p:nvPr/>
        </p:nvSpPr>
        <p:spPr>
          <a:xfrm>
            <a:off x="179612" y="401001"/>
            <a:ext cx="36000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Para que serve um acelerador</a:t>
            </a:r>
          </a:p>
          <a:p>
            <a:pPr marL="0" marR="0" lvl="0" indent="0" algn="ctr" rtl="0">
              <a:spcBef>
                <a:spcPts val="0"/>
              </a:spcBef>
              <a:spcAft>
                <a:spcPts val="0"/>
              </a:spcAft>
              <a:buClr>
                <a:srgbClr val="000000"/>
              </a:buClr>
              <a:buSzPts val="1200"/>
              <a:buFont typeface="Arial"/>
              <a:buNone/>
            </a:pPr>
            <a:r>
              <a:rPr lang="pt-BR" sz="1200" b="1" dirty="0">
                <a:latin typeface="Arial" panose="020B0604020202020204" pitchFamily="34" charset="0"/>
                <a:cs typeface="Arial" panose="020B0604020202020204" pitchFamily="34" charset="0"/>
              </a:rPr>
              <a:t>de partículas?</a:t>
            </a:r>
            <a:endParaRPr sz="1000" i="0" u="none" strike="noStrike" cap="none" dirty="0">
              <a:solidFill>
                <a:srgbClr val="000000"/>
              </a:solidFill>
              <a:latin typeface="Arial" panose="020B0604020202020204" pitchFamily="34" charset="0"/>
              <a:cs typeface="Arial" panose="020B0604020202020204" pitchFamily="34" charset="0"/>
            </a:endParaRPr>
          </a:p>
        </p:txBody>
      </p:sp>
      <p:pic>
        <p:nvPicPr>
          <p:cNvPr id="107" name="Google Shape;107;g154c3dd4422_0_3"/>
          <p:cNvPicPr preferRelativeResize="0"/>
          <p:nvPr/>
        </p:nvPicPr>
        <p:blipFill>
          <a:blip r:embed="rId3">
            <a:alphaModFix/>
          </a:blip>
          <a:stretch>
            <a:fillRect/>
          </a:stretch>
        </p:blipFill>
        <p:spPr>
          <a:xfrm>
            <a:off x="815277" y="901604"/>
            <a:ext cx="2325175" cy="1743875"/>
          </a:xfrm>
          <a:prstGeom prst="rect">
            <a:avLst/>
          </a:prstGeom>
          <a:noFill/>
          <a:ln>
            <a:noFill/>
          </a:ln>
        </p:spPr>
      </p:pic>
      <p:sp>
        <p:nvSpPr>
          <p:cNvPr id="2" name="CaixaDeTexto 5">
            <a:extLst>
              <a:ext uri="{FF2B5EF4-FFF2-40B4-BE49-F238E27FC236}">
                <a16:creationId xmlns:a16="http://schemas.microsoft.com/office/drawing/2014/main" id="{AA90AED2-225E-4E0E-A2D6-9899D81E8E03}"/>
              </a:ext>
            </a:extLst>
          </p:cNvPr>
          <p:cNvSpPr txBox="1"/>
          <p:nvPr/>
        </p:nvSpPr>
        <p:spPr>
          <a:xfrm>
            <a:off x="179612" y="2747347"/>
            <a:ext cx="3596507" cy="26029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indent="391160" algn="just">
              <a:lnSpc>
                <a:spcPct val="150000"/>
              </a:lnSpc>
            </a:pPr>
            <a:r>
              <a:rPr lang="pt-BR" sz="1000" dirty="0">
                <a:solidFill>
                  <a:schemeClr val="dk1"/>
                </a:solidFill>
                <a:latin typeface="Arial" panose="020B0604020202020204" pitchFamily="34" charset="0"/>
                <a:cs typeface="Arial" panose="020B0604020202020204" pitchFamily="34" charset="0"/>
              </a:rPr>
              <a:t>Semelhantes e um grande túnel, os aceleradores de partículas são utilizados para que as partículas que constituem os átomos sejam aceleradas até atingirem velocidades próximas à da luz. Isso permite que tais partículas se choquem umas com as outras e com as paredes do acelerador. Tais colisões fazem com que essas partículas se quebrem e, assim, seus “componentes” possam ser estudados, mesmo sendo tão pequenos. Aceleradores menores são usados para criar feixes de prótons (partículas com carga elétrica positiva), utilizados para combater tumores de câncer.</a:t>
            </a:r>
            <a:endParaRPr lang="pt-BR" sz="1000" spc="-20" dirty="0">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34DFBBC4-F6E6-19BA-73AE-48A7005B7E3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36612-9B82-9CD1-D083-F56B31342E48}"/>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77A43F1C-C0AE-5035-2DD7-652B67F433AD}"/>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E8DBC0F9-88C9-3F18-69F8-6526A2886DD1}"/>
              </a:ext>
            </a:extLst>
          </p:cNvPr>
          <p:cNvSpPr txBox="1"/>
          <p:nvPr/>
        </p:nvSpPr>
        <p:spPr>
          <a:xfrm>
            <a:off x="179612" y="441358"/>
            <a:ext cx="3600000" cy="5065169"/>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uma Corrente Elétrica?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devemos tomar cuidado com a voltagem do aparelhos que conectamos na rede elétrica?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funcionam os disjuntores e fusíveis?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um capacitor?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um raio bola?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é perigoso ficar em áreas abertas em dias de tempestades?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Eletromagnetismo: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de indução eletromagnética de Michael Faraday?</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são as equações de Maxwell?</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da agulha magnética de Hans Cristian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Oersted</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Física Moderna: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do espalhamento corpuscular da luz de Arthur Holly Compton? </a:t>
            </a:r>
          </a:p>
        </p:txBody>
      </p:sp>
    </p:spTree>
    <p:extLst>
      <p:ext uri="{BB962C8B-B14F-4D97-AF65-F5344CB8AC3E}">
        <p14:creationId xmlns:p14="http://schemas.microsoft.com/office/powerpoint/2010/main" val="39410515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6E8F8D43-BE7E-4EF0-8E5E-19D712353E1D}"/>
              </a:ext>
            </a:extLst>
          </p:cNvPr>
          <p:cNvSpPr txBox="1"/>
          <p:nvPr/>
        </p:nvSpPr>
        <p:spPr>
          <a:xfrm>
            <a:off x="179612" y="450126"/>
            <a:ext cx="3600000" cy="461665"/>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O que foi o experimento do efeito</a:t>
            </a:r>
          </a:p>
          <a:p>
            <a:pPr algn="ctr"/>
            <a:r>
              <a:rPr lang="pt-BR" sz="1200" b="1" dirty="0">
                <a:latin typeface="Arial" panose="020B0604020202020204" pitchFamily="34" charset="0"/>
                <a:cs typeface="Arial" panose="020B0604020202020204" pitchFamily="34" charset="0"/>
              </a:rPr>
              <a:t>fotoelétrico de Phillip Lenard?</a:t>
            </a:r>
          </a:p>
        </p:txBody>
      </p:sp>
      <p:sp>
        <p:nvSpPr>
          <p:cNvPr id="4" name="CaixaDeTexto 3">
            <a:extLst>
              <a:ext uri="{FF2B5EF4-FFF2-40B4-BE49-F238E27FC236}">
                <a16:creationId xmlns:a16="http://schemas.microsoft.com/office/drawing/2014/main" id="{89337FC5-C0A6-4106-B80F-0F1C26717534}"/>
              </a:ext>
            </a:extLst>
          </p:cNvPr>
          <p:cNvSpPr txBox="1"/>
          <p:nvPr/>
        </p:nvSpPr>
        <p:spPr>
          <a:xfrm>
            <a:off x="179612" y="3087542"/>
            <a:ext cx="3600000" cy="1910459"/>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O físico húngaro Phillip Von Lenard estudou o efeito fotoelétrico (emissão de elétrons por materiais metálicos quando iluminados por ondas eletromagnéticas) utilizando como fonte luminosa um arco de carbono. Com isso, tentou estabelecer uma relação entre a intensidade de luz e a energia dos elétrons emitidos. Ele provou que a energia dos elétrons emitidos não apresentava nenhuma dependência da intensidade de luz. </a:t>
            </a:r>
          </a:p>
        </p:txBody>
      </p:sp>
      <p:sp>
        <p:nvSpPr>
          <p:cNvPr id="5" name="CaixaDeTexto 4">
            <a:extLst>
              <a:ext uri="{FF2B5EF4-FFF2-40B4-BE49-F238E27FC236}">
                <a16:creationId xmlns:a16="http://schemas.microsoft.com/office/drawing/2014/main" id="{D5F64939-B2DC-DEDC-BE28-E9B7AC5F4D9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pic>
        <p:nvPicPr>
          <p:cNvPr id="4098" name="Picture 2" descr="Efeito fotoelétrico: experimento e exercícios - Mundo Educação">
            <a:extLst>
              <a:ext uri="{FF2B5EF4-FFF2-40B4-BE49-F238E27FC236}">
                <a16:creationId xmlns:a16="http://schemas.microsoft.com/office/drawing/2014/main" id="{7FE7ECAC-A463-B73F-8B69-FB85CCAC09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73" r="6335" b="8533"/>
          <a:stretch/>
        </p:blipFill>
        <p:spPr bwMode="auto">
          <a:xfrm>
            <a:off x="496823" y="969150"/>
            <a:ext cx="2965576" cy="206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220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p:nvPr/>
        </p:nvSpPr>
        <p:spPr>
          <a:xfrm>
            <a:off x="179697" y="382811"/>
            <a:ext cx="3600600" cy="51975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29"/>
          <p:cNvSpPr txBox="1"/>
          <p:nvPr/>
        </p:nvSpPr>
        <p:spPr>
          <a:xfrm>
            <a:off x="246300" y="2360025"/>
            <a:ext cx="34674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29"/>
          <p:cNvSpPr txBox="1"/>
          <p:nvPr/>
        </p:nvSpPr>
        <p:spPr>
          <a:xfrm>
            <a:off x="178928" y="428825"/>
            <a:ext cx="3600600" cy="3693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O que são supercondutores?</a:t>
            </a:r>
            <a:endParaRPr kumimoji="0"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65" name="Google Shape;165;p29"/>
          <p:cNvSpPr txBox="1"/>
          <p:nvPr/>
        </p:nvSpPr>
        <p:spPr>
          <a:xfrm>
            <a:off x="179114" y="2529375"/>
            <a:ext cx="3600600" cy="2300600"/>
          </a:xfrm>
          <a:prstGeom prst="rect">
            <a:avLst/>
          </a:prstGeom>
          <a:noFill/>
          <a:ln>
            <a:noFill/>
          </a:ln>
        </p:spPr>
        <p:txBody>
          <a:bodyPr spcFirstLastPara="1" wrap="square" lIns="91425" tIns="91425" rIns="91425" bIns="91425" anchor="t" anchorCtr="0">
            <a:spAutoFit/>
          </a:bodyPr>
          <a:lstStyle/>
          <a:p>
            <a:pPr marL="0" marR="0" lvl="0" indent="457200" algn="just" defTabSz="914400" rtl="0" eaLnBrk="1" fontAlgn="auto" latinLnBrk="0" hangingPunct="1">
              <a:lnSpc>
                <a:spcPct val="125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Supercondutores são basicamente materiais que conseguem conduzir a corrente elétrica praticamente sem qualquer resistência a partir de uma  temperatura crítica (</a:t>
            </a:r>
            <a:r>
              <a:rPr kumimoji="0" lang="pt-BR" sz="1000" b="0" i="0" u="none" strike="noStrike" kern="0" cap="none" spc="0" normalizeH="0" baseline="0" noProof="0" dirty="0" err="1">
                <a:ln>
                  <a:noFill/>
                </a:ln>
                <a:solidFill>
                  <a:srgbClr val="000000"/>
                </a:solidFill>
                <a:effectLst/>
                <a:uLnTx/>
                <a:uFillTx/>
                <a:latin typeface="Arial"/>
                <a:cs typeface="Arial"/>
                <a:sym typeface="Arial"/>
              </a:rPr>
              <a:t>Tc</a:t>
            </a:r>
            <a:r>
              <a:rPr kumimoji="0" lang="pt-BR" sz="1000" b="0" i="0" u="none" strike="noStrike" kern="0" cap="none" spc="0" normalizeH="0" baseline="0" noProof="0" dirty="0">
                <a:ln>
                  <a:noFill/>
                </a:ln>
                <a:solidFill>
                  <a:srgbClr val="000000"/>
                </a:solidFill>
                <a:effectLst/>
                <a:uLnTx/>
                <a:uFillTx/>
                <a:latin typeface="Arial"/>
                <a:cs typeface="Arial"/>
                <a:sym typeface="Arial"/>
              </a:rPr>
              <a:t>) muito baixa.</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447675" rtl="0" eaLnBrk="1" fontAlgn="auto" latinLnBrk="0" hangingPunct="1">
              <a:lnSpc>
                <a:spcPct val="125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	Tal efeito foi descoberto por </a:t>
            </a:r>
            <a:r>
              <a:rPr kumimoji="0" lang="pt-BR" sz="1000" b="0" i="0" u="none" strike="noStrike" kern="0" cap="none" spc="0" normalizeH="0" baseline="0" noProof="0" dirty="0" err="1">
                <a:ln>
                  <a:noFill/>
                </a:ln>
                <a:solidFill>
                  <a:srgbClr val="000000"/>
                </a:solidFill>
                <a:effectLst/>
                <a:uLnTx/>
                <a:uFillTx/>
                <a:latin typeface="Arial"/>
                <a:cs typeface="Arial"/>
                <a:sym typeface="Arial"/>
              </a:rPr>
              <a:t>Heike</a:t>
            </a:r>
            <a:r>
              <a:rPr kumimoji="0" lang="pt-BR" sz="1000" b="0" i="0" u="none" strike="noStrike" kern="0" cap="none" spc="0" normalizeH="0" baseline="0" noProof="0" dirty="0">
                <a:ln>
                  <a:noFill/>
                </a:ln>
                <a:solidFill>
                  <a:srgbClr val="000000"/>
                </a:solidFill>
                <a:effectLst/>
                <a:uLnTx/>
                <a:uFillTx/>
                <a:latin typeface="Arial"/>
                <a:cs typeface="Arial"/>
                <a:sym typeface="Arial"/>
              </a:rPr>
              <a:t> </a:t>
            </a:r>
            <a:r>
              <a:rPr kumimoji="0" lang="pt-BR" sz="1000" b="0" i="0" u="none" strike="noStrike" kern="0" cap="none" spc="0" normalizeH="0" baseline="0" noProof="0" dirty="0" err="1">
                <a:ln>
                  <a:noFill/>
                </a:ln>
                <a:solidFill>
                  <a:srgbClr val="000000"/>
                </a:solidFill>
                <a:effectLst/>
                <a:uLnTx/>
                <a:uFillTx/>
                <a:latin typeface="Arial"/>
                <a:cs typeface="Arial"/>
                <a:sym typeface="Arial"/>
              </a:rPr>
              <a:t>Onnes</a:t>
            </a:r>
            <a:r>
              <a:rPr kumimoji="0" lang="pt-BR" sz="1000" b="0" i="0" u="none" strike="noStrike" kern="0" cap="none" spc="0" normalizeH="0" baseline="0" noProof="0" dirty="0">
                <a:ln>
                  <a:noFill/>
                </a:ln>
                <a:solidFill>
                  <a:srgbClr val="000000"/>
                </a:solidFill>
                <a:effectLst/>
                <a:uLnTx/>
                <a:uFillTx/>
                <a:latin typeface="Arial"/>
                <a:cs typeface="Arial"/>
                <a:sym typeface="Arial"/>
              </a:rPr>
              <a:t>, que propôs que a resistividade estava relacionado a temperatura de tal forma que com o aumento da oscilação dos átomos, aumenta as colisões com os elétrons sendo transportados e a medida com que a temperatura diminui, diminui também essas colisões fazendo com que a corrente flua mais facilmente.</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66" name="Google Shape;166;p29"/>
          <p:cNvPicPr preferRelativeResize="0"/>
          <p:nvPr/>
        </p:nvPicPr>
        <p:blipFill>
          <a:blip r:embed="rId3">
            <a:alphaModFix/>
          </a:blip>
          <a:stretch>
            <a:fillRect/>
          </a:stretch>
        </p:blipFill>
        <p:spPr>
          <a:xfrm>
            <a:off x="892340" y="868887"/>
            <a:ext cx="2173775" cy="1621550"/>
          </a:xfrm>
          <a:prstGeom prst="rect">
            <a:avLst/>
          </a:prstGeom>
          <a:noFill/>
          <a:ln>
            <a:noFill/>
          </a:ln>
        </p:spPr>
      </p:pic>
      <p:sp>
        <p:nvSpPr>
          <p:cNvPr id="2" name="CaixaDeTexto 1">
            <a:extLst>
              <a:ext uri="{FF2B5EF4-FFF2-40B4-BE49-F238E27FC236}">
                <a16:creationId xmlns:a16="http://schemas.microsoft.com/office/drawing/2014/main" id="{A9B3E12B-DA08-009E-26B4-0206656AA4C2}"/>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Física Moderna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tângulo: Cantos Arredondados 2_3"/>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39" name="CaixaDeTexto 3_3"/>
          <p:cNvSpPr/>
          <p:nvPr/>
        </p:nvSpPr>
        <p:spPr>
          <a:xfrm>
            <a:off x="179640" y="401040"/>
            <a:ext cx="3599280" cy="21398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p:txBody>
      </p:sp>
      <p:pic>
        <p:nvPicPr>
          <p:cNvPr id="40" name="Imagem 39"/>
          <p:cNvPicPr/>
          <p:nvPr/>
        </p:nvPicPr>
        <p:blipFill>
          <a:blip r:embed="rId2"/>
          <a:stretch/>
        </p:blipFill>
        <p:spPr>
          <a:xfrm>
            <a:off x="818268" y="864091"/>
            <a:ext cx="2322024" cy="1698090"/>
          </a:xfrm>
          <a:prstGeom prst="rect">
            <a:avLst/>
          </a:prstGeom>
          <a:ln w="0">
            <a:noFill/>
          </a:ln>
        </p:spPr>
      </p:pic>
      <p:sp>
        <p:nvSpPr>
          <p:cNvPr id="5" name="Google Shape;192;p32">
            <a:extLst>
              <a:ext uri="{FF2B5EF4-FFF2-40B4-BE49-F238E27FC236}">
                <a16:creationId xmlns:a16="http://schemas.microsoft.com/office/drawing/2014/main" id="{946EFD7F-EE29-6B5A-3717-1E8B1F898C4D}"/>
              </a:ext>
            </a:extLst>
          </p:cNvPr>
          <p:cNvSpPr txBox="1"/>
          <p:nvPr/>
        </p:nvSpPr>
        <p:spPr>
          <a:xfrm>
            <a:off x="179640" y="2562181"/>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Radiação ionizante é uma radiação que possui energia suficiente para ionizar átomos e moléculas, ou seja, é capaz de arrancar um elétron de um átomo ou molécula, tornando eletricamente carregado o meio físico em que penetra. Ela pode ser produzida de forma natural ou artificial, e ter natureza eletromagnética ou corpuscular, ou seja, ser formada por ondas eletromagnéticas ou por partículas subatômicas. É aplicada para fins medicinais como exames médicos e radioterapia, na indústria alimentícia, sanitária, conservação e análise de itens históricos e para realizar medidas indiretas em materiais.</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5DFF1635-EB9B-7B3C-DD65-2EBB78710E8D}"/>
              </a:ext>
            </a:extLst>
          </p:cNvPr>
          <p:cNvSpPr txBox="1"/>
          <p:nvPr/>
        </p:nvSpPr>
        <p:spPr>
          <a:xfrm>
            <a:off x="143898" y="395642"/>
            <a:ext cx="3635022" cy="335156"/>
          </a:xfrm>
          <a:prstGeom prst="rect">
            <a:avLst/>
          </a:prstGeom>
          <a:noFill/>
        </p:spPr>
        <p:txBody>
          <a:bodyPr wrap="square" rtlCol="0">
            <a:spAutoFit/>
          </a:bodyPr>
          <a:lstStyle/>
          <a:p>
            <a:pPr algn="ctr">
              <a:lnSpc>
                <a:spcPct val="150000"/>
              </a:lnSpc>
              <a:tabLst>
                <a:tab pos="0" algn="l"/>
              </a:tabLst>
            </a:pPr>
            <a:r>
              <a:rPr lang="pt-BR" sz="1200" b="1" strike="noStrike" spc="-1" dirty="0">
                <a:solidFill>
                  <a:srgbClr val="000000"/>
                </a:solidFill>
                <a:latin typeface="Arial"/>
                <a:ea typeface="Arial"/>
              </a:rPr>
              <a:t>O que é radiação ionizante?</a:t>
            </a:r>
            <a:endParaRPr lang="pt-BR" sz="1200" b="0" strike="noStrike" spc="-1" dirty="0">
              <a:latin typeface="Arial"/>
            </a:endParaRPr>
          </a:p>
        </p:txBody>
      </p:sp>
      <p:sp>
        <p:nvSpPr>
          <p:cNvPr id="2" name="CaixaDeTexto 1">
            <a:extLst>
              <a:ext uri="{FF2B5EF4-FFF2-40B4-BE49-F238E27FC236}">
                <a16:creationId xmlns:a16="http://schemas.microsoft.com/office/drawing/2014/main" id="{22536DB1-98B7-5EB1-70FD-F838B8FA0C5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ângulo: Cantos Arredondados 2_4"/>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2" name="CaixaDeTexto 3_4"/>
          <p:cNvSpPr/>
          <p:nvPr/>
        </p:nvSpPr>
        <p:spPr>
          <a:xfrm>
            <a:off x="179640" y="401040"/>
            <a:ext cx="3599280" cy="26015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p>
          <a:p>
            <a:pPr algn="just">
              <a:lnSpc>
                <a:spcPct val="150000"/>
              </a:lnSpc>
              <a:tabLst>
                <a:tab pos="0" algn="l"/>
              </a:tabLst>
            </a:pPr>
            <a:endParaRPr lang="pt-BR" sz="1000" b="0" strike="noStrike" spc="-1" dirty="0">
              <a:latin typeface="Arial"/>
            </a:endParaRPr>
          </a:p>
        </p:txBody>
      </p:sp>
      <p:pic>
        <p:nvPicPr>
          <p:cNvPr id="43" name="Imagem 42"/>
          <p:cNvPicPr/>
          <p:nvPr/>
        </p:nvPicPr>
        <p:blipFill>
          <a:blip r:embed="rId2"/>
          <a:stretch/>
        </p:blipFill>
        <p:spPr>
          <a:xfrm>
            <a:off x="360000" y="900000"/>
            <a:ext cx="3239640" cy="1799640"/>
          </a:xfrm>
          <a:prstGeom prst="rect">
            <a:avLst/>
          </a:prstGeom>
          <a:ln w="0">
            <a:noFill/>
          </a:ln>
        </p:spPr>
      </p:pic>
      <p:sp>
        <p:nvSpPr>
          <p:cNvPr id="2" name="Google Shape;192;p32">
            <a:extLst>
              <a:ext uri="{FF2B5EF4-FFF2-40B4-BE49-F238E27FC236}">
                <a16:creationId xmlns:a16="http://schemas.microsoft.com/office/drawing/2014/main" id="{26004B24-D90D-CC7C-6257-0B4E20294061}"/>
              </a:ext>
            </a:extLst>
          </p:cNvPr>
          <p:cNvSpPr txBox="1"/>
          <p:nvPr/>
        </p:nvSpPr>
        <p:spPr>
          <a:xfrm>
            <a:off x="196191" y="2740541"/>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tabLst>
                <a:tab pos="0" algn="l"/>
              </a:tabLst>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O Modelo Padrão da Física de partículas é uma teoria que descreve as forças fundamentais da natureza, são elas: Força Nuclear Forte, Força Nuclear Fraca, Força Eletromagnética e a Força Gravitacional, bem como as partículas fundamentais que constituem toda a matéria. Dessa forma, essas partículas foram organizadas em grupos que classificam todas as partículas conhecidas em relação às suas características, como carga, massa e energia.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No modelo atual, encontramos um total de 17 partículas. Para cada uma delas, há uma partícula de antimatéria, com mesma massa, mas de carga contrária.</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A3FE74DD-4663-43BA-D857-79E179EA0676}"/>
              </a:ext>
            </a:extLst>
          </p:cNvPr>
          <p:cNvSpPr txBox="1"/>
          <p:nvPr/>
        </p:nvSpPr>
        <p:spPr>
          <a:xfrm>
            <a:off x="179640" y="388702"/>
            <a:ext cx="3635022" cy="335156"/>
          </a:xfrm>
          <a:prstGeom prst="rect">
            <a:avLst/>
          </a:prstGeom>
          <a:noFill/>
        </p:spPr>
        <p:txBody>
          <a:bodyPr wrap="square" rtlCol="0">
            <a:spAutoFit/>
          </a:bodyPr>
          <a:lstStyle/>
          <a:p>
            <a:pPr algn="ctr">
              <a:lnSpc>
                <a:spcPct val="150000"/>
              </a:lnSpc>
              <a:tabLst>
                <a:tab pos="0" algn="l"/>
              </a:tabLst>
            </a:pPr>
            <a:r>
              <a:rPr lang="pt-BR" sz="1200" b="1" strike="noStrike" spc="-1" dirty="0">
                <a:solidFill>
                  <a:srgbClr val="000000"/>
                </a:solidFill>
                <a:latin typeface="Arial"/>
                <a:ea typeface="Arial"/>
              </a:rPr>
              <a:t>O que é o Modelo Padrão de Partículas?</a:t>
            </a:r>
            <a:endParaRPr lang="pt-BR" sz="1200" b="0" strike="noStrike" spc="-1" dirty="0">
              <a:latin typeface="Arial"/>
            </a:endParaRPr>
          </a:p>
        </p:txBody>
      </p:sp>
      <p:sp>
        <p:nvSpPr>
          <p:cNvPr id="4" name="CaixaDeTexto 3">
            <a:extLst>
              <a:ext uri="{FF2B5EF4-FFF2-40B4-BE49-F238E27FC236}">
                <a16:creationId xmlns:a16="http://schemas.microsoft.com/office/drawing/2014/main" id="{68115309-22E3-EB1C-75B6-48922D6A435F}"/>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329749"/>
            <a:ext cx="3599999" cy="3213380"/>
          </a:xfrm>
          <a:prstGeom prst="rect">
            <a:avLst/>
          </a:prstGeom>
          <a:noFill/>
        </p:spPr>
        <p:txBody>
          <a:bodyPr wrap="square" rtlCol="0">
            <a:spAutoFit/>
          </a:bodyPr>
          <a:lstStyle/>
          <a:p>
            <a:pPr lvl="0" algn="ctr">
              <a:lnSpc>
                <a:spcPct val="150000"/>
              </a:lnSpc>
              <a:spcAft>
                <a:spcPts val="800"/>
              </a:spcAft>
            </a:pPr>
            <a:endParaRPr lang="pt-BR" sz="1200" b="1"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3074" name="Picture 2" descr="Modelo atômico de Rutherford - Ciência em Ação">
            <a:extLst>
              <a:ext uri="{FF2B5EF4-FFF2-40B4-BE49-F238E27FC236}">
                <a16:creationId xmlns:a16="http://schemas.microsoft.com/office/drawing/2014/main" id="{DFF5982F-EAD5-02E4-85F7-168E3A297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329" y="829553"/>
            <a:ext cx="1776563" cy="177656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3DA9A02D-9B7B-5EA7-CC40-468A23EBABA2}"/>
              </a:ext>
            </a:extLst>
          </p:cNvPr>
          <p:cNvSpPr txBox="1"/>
          <p:nvPr/>
        </p:nvSpPr>
        <p:spPr>
          <a:xfrm>
            <a:off x="179611" y="2688346"/>
            <a:ext cx="3600600" cy="156963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O modelo atômico de Rutherford é o modelo atômico que defende que o átomo é composto por um pequeno núcleo carregado positivamente e rodeado por uma região que contém elétrons, chamada de eletrosfera. </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No núcleo se concentra a carga positiva, vinda dos prótons e a </a:t>
            </a:r>
            <a:r>
              <a:rPr lang="pt-BR" sz="1000" dirty="0">
                <a:solidFill>
                  <a:srgbClr val="000000"/>
                </a:solidFill>
                <a:latin typeface="Arial" panose="020B0604020202020204" pitchFamily="34" charset="0"/>
                <a:ea typeface="Arial"/>
                <a:cs typeface="Arial" panose="020B0604020202020204" pitchFamily="34" charset="0"/>
                <a:sym typeface="Arial"/>
              </a:rPr>
              <a:t>maior parte da massa do átomo.</a:t>
            </a:r>
            <a:endParaRPr lang="pt-BR" sz="1000" b="0" i="0" u="none" strike="noStrike" cap="none" dirty="0">
              <a:solidFill>
                <a:srgbClr val="000000"/>
              </a:solidFill>
              <a:latin typeface="Arial"/>
              <a:ea typeface="Arial"/>
              <a:cs typeface="Arial"/>
              <a:sym typeface="Arial"/>
            </a:endParaRPr>
          </a:p>
        </p:txBody>
      </p:sp>
      <p:sp>
        <p:nvSpPr>
          <p:cNvPr id="5" name="CaixaDeTexto 6">
            <a:extLst>
              <a:ext uri="{FF2B5EF4-FFF2-40B4-BE49-F238E27FC236}">
                <a16:creationId xmlns:a16="http://schemas.microsoft.com/office/drawing/2014/main" id="{A540989F-F712-B2C5-56C2-6C20D30E065A}"/>
              </a:ext>
            </a:extLst>
          </p:cNvPr>
          <p:cNvSpPr txBox="1"/>
          <p:nvPr/>
        </p:nvSpPr>
        <p:spPr>
          <a:xfrm>
            <a:off x="144589" y="441372"/>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spcAft>
                <a:spcPts val="800"/>
              </a:spcAft>
            </a:pPr>
            <a:r>
              <a:rPr lang="pt-BR" sz="1200" b="1" dirty="0">
                <a:latin typeface="Arial" panose="020B0604020202020204" pitchFamily="34" charset="0"/>
                <a:ea typeface="Calibri" panose="020F0502020204030204" pitchFamily="34" charset="0"/>
                <a:cs typeface="Times New Roman" panose="02020603050405020304" pitchFamily="18" charset="0"/>
              </a:rPr>
              <a:t>O que é o modelo atômico de Rutherford</a:t>
            </a:r>
            <a:r>
              <a:rPr lang="pt-BR" sz="1200" b="1" dirty="0">
                <a:effectLst/>
                <a:latin typeface="Arial" panose="020B0604020202020204" pitchFamily="34" charset="0"/>
                <a:ea typeface="Calibri" panose="020F0502020204030204" pitchFamily="34" charset="0"/>
                <a:cs typeface="Times New Roman" panose="02020603050405020304" pitchFamily="18" charset="0"/>
              </a:rPr>
              <a:t>?</a:t>
            </a:r>
          </a:p>
        </p:txBody>
      </p:sp>
      <p:sp>
        <p:nvSpPr>
          <p:cNvPr id="6" name="CaixaDeTexto 5">
            <a:extLst>
              <a:ext uri="{FF2B5EF4-FFF2-40B4-BE49-F238E27FC236}">
                <a16:creationId xmlns:a16="http://schemas.microsoft.com/office/drawing/2014/main" id="{E906235F-B38E-6A51-AD86-FB58385BCDC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519511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329749"/>
            <a:ext cx="3599999" cy="2372124"/>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7" name="Imagem 6">
            <a:extLst>
              <a:ext uri="{FF2B5EF4-FFF2-40B4-BE49-F238E27FC236}">
                <a16:creationId xmlns:a16="http://schemas.microsoft.com/office/drawing/2014/main" id="{91BBA1B0-3F25-23E6-1293-D7E8A70096EC}"/>
              </a:ext>
            </a:extLst>
          </p:cNvPr>
          <p:cNvPicPr>
            <a:picLocks noChangeAspect="1"/>
          </p:cNvPicPr>
          <p:nvPr/>
        </p:nvPicPr>
        <p:blipFill>
          <a:blip r:embed="rId2"/>
          <a:stretch>
            <a:fillRect/>
          </a:stretch>
        </p:blipFill>
        <p:spPr>
          <a:xfrm>
            <a:off x="341320" y="1028875"/>
            <a:ext cx="3276582" cy="1226076"/>
          </a:xfrm>
          <a:prstGeom prst="rect">
            <a:avLst/>
          </a:prstGeom>
        </p:spPr>
      </p:pic>
      <p:sp>
        <p:nvSpPr>
          <p:cNvPr id="2" name="Google Shape;192;p32">
            <a:extLst>
              <a:ext uri="{FF2B5EF4-FFF2-40B4-BE49-F238E27FC236}">
                <a16:creationId xmlns:a16="http://schemas.microsoft.com/office/drawing/2014/main" id="{CEE88799-358A-4FF1-15A7-906025DE967E}"/>
              </a:ext>
            </a:extLst>
          </p:cNvPr>
          <p:cNvSpPr txBox="1"/>
          <p:nvPr/>
        </p:nvSpPr>
        <p:spPr>
          <a:xfrm>
            <a:off x="179611" y="2406907"/>
            <a:ext cx="3600600" cy="133879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O modelo atômico do “Pudim de passas”, proposto por Thomson em 1907, defendia que o átomo era domo uma massa carregada com carga positiva, com cargas negativas espalhadas nessa massa, como passas em um pudim, daí o apelido do modelo.</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5" name="CaixaDeTexto 6">
            <a:extLst>
              <a:ext uri="{FF2B5EF4-FFF2-40B4-BE49-F238E27FC236}">
                <a16:creationId xmlns:a16="http://schemas.microsoft.com/office/drawing/2014/main" id="{F4DA29E4-6DCC-1FB3-3537-53B7624ECD9F}"/>
              </a:ext>
            </a:extLst>
          </p:cNvPr>
          <p:cNvSpPr txBox="1"/>
          <p:nvPr/>
        </p:nvSpPr>
        <p:spPr>
          <a:xfrm>
            <a:off x="144589" y="455072"/>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Aft>
                <a:spcPts val="800"/>
              </a:spcAft>
            </a:pPr>
            <a:r>
              <a:rPr lang="pt-BR" sz="1200" b="1" dirty="0">
                <a:latin typeface="Arial" panose="020B0604020202020204" pitchFamily="34" charset="0"/>
                <a:ea typeface="Calibri" panose="020F0502020204030204" pitchFamily="34" charset="0"/>
                <a:cs typeface="Times New Roman" panose="02020603050405020304" pitchFamily="18" charset="0"/>
              </a:rPr>
              <a:t>O que é o modelo atômico do </a:t>
            </a:r>
            <a:br>
              <a:rPr lang="pt-BR" sz="1200" b="1" dirty="0">
                <a:latin typeface="Arial" panose="020B0604020202020204" pitchFamily="34" charset="0"/>
                <a:ea typeface="Calibri" panose="020F0502020204030204" pitchFamily="34" charset="0"/>
                <a:cs typeface="Times New Roman" panose="02020603050405020304" pitchFamily="18" charset="0"/>
              </a:rPr>
            </a:br>
            <a:r>
              <a:rPr lang="pt-BR" sz="1200" b="1" dirty="0">
                <a:latin typeface="Arial" panose="020B0604020202020204" pitchFamily="34" charset="0"/>
                <a:ea typeface="Calibri" panose="020F0502020204030204" pitchFamily="34" charset="0"/>
                <a:cs typeface="Times New Roman" panose="02020603050405020304" pitchFamily="18" charset="0"/>
              </a:rPr>
              <a:t>“Pudim de Passas</a:t>
            </a:r>
            <a:r>
              <a:rPr lang="pt-BR" sz="1200" b="1" dirty="0">
                <a:effectLst/>
                <a:latin typeface="Arial" panose="020B0604020202020204" pitchFamily="34" charset="0"/>
                <a:ea typeface="Calibri" panose="020F0502020204030204" pitchFamily="34" charset="0"/>
                <a:cs typeface="Times New Roman" panose="02020603050405020304" pitchFamily="18" charset="0"/>
              </a:rPr>
              <a:t>?</a:t>
            </a:r>
          </a:p>
        </p:txBody>
      </p:sp>
      <p:sp>
        <p:nvSpPr>
          <p:cNvPr id="6" name="CaixaDeTexto 5">
            <a:extLst>
              <a:ext uri="{FF2B5EF4-FFF2-40B4-BE49-F238E27FC236}">
                <a16:creationId xmlns:a16="http://schemas.microsoft.com/office/drawing/2014/main" id="{AFC85111-679B-6FE4-9F41-72992258037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194961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DB498F2F-7F88-1F6D-3EA4-80A2FC2935B9}"/>
              </a:ext>
            </a:extLst>
          </p:cNvPr>
          <p:cNvSpPr txBox="1"/>
          <p:nvPr/>
        </p:nvSpPr>
        <p:spPr>
          <a:xfrm>
            <a:off x="269823" y="410961"/>
            <a:ext cx="3509787" cy="1111138"/>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E5C3DF29-8BD5-A178-F1E8-4F1B4BA4D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251" y="962939"/>
            <a:ext cx="1948721" cy="103530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92;p32">
            <a:extLst>
              <a:ext uri="{FF2B5EF4-FFF2-40B4-BE49-F238E27FC236}">
                <a16:creationId xmlns:a16="http://schemas.microsoft.com/office/drawing/2014/main" id="{0843F965-C533-D268-1E37-526CCB48812D}"/>
              </a:ext>
            </a:extLst>
          </p:cNvPr>
          <p:cNvSpPr txBox="1"/>
          <p:nvPr/>
        </p:nvSpPr>
        <p:spPr>
          <a:xfrm>
            <a:off x="179010" y="1960386"/>
            <a:ext cx="3600600" cy="318545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b="0" i="0" dirty="0">
                <a:effectLst/>
                <a:latin typeface="Arial" panose="020B0604020202020204" pitchFamily="34" charset="0"/>
                <a:cs typeface="Arial" panose="020B0604020202020204" pitchFamily="34" charset="0"/>
              </a:rPr>
              <a:t>O gato de </a:t>
            </a:r>
            <a:r>
              <a:rPr lang="pt-BR" sz="1000" b="0" i="0" dirty="0" err="1">
                <a:effectLst/>
                <a:latin typeface="Arial" panose="020B0604020202020204" pitchFamily="34" charset="0"/>
                <a:cs typeface="Arial" panose="020B0604020202020204" pitchFamily="34" charset="0"/>
              </a:rPr>
              <a:t>Schrödinger</a:t>
            </a:r>
            <a:r>
              <a:rPr lang="pt-BR" sz="1000" b="0" i="0" dirty="0">
                <a:effectLst/>
                <a:latin typeface="Arial" panose="020B0604020202020204" pitchFamily="34" charset="0"/>
                <a:cs typeface="Arial" panose="020B0604020202020204" pitchFamily="34" charset="0"/>
              </a:rPr>
              <a:t> é um experimento imaginário, proposto por Erwin Rudolf Josef Alexander </a:t>
            </a:r>
            <a:r>
              <a:rPr lang="pt-BR" sz="1000" b="0" i="0" dirty="0" err="1">
                <a:effectLst/>
                <a:latin typeface="Arial" panose="020B0604020202020204" pitchFamily="34" charset="0"/>
                <a:cs typeface="Arial" panose="020B0604020202020204" pitchFamily="34" charset="0"/>
              </a:rPr>
              <a:t>Schrödinger</a:t>
            </a:r>
            <a:r>
              <a:rPr lang="pt-BR" sz="1000" b="0" i="0" dirty="0">
                <a:effectLst/>
                <a:latin typeface="Arial" panose="020B0604020202020204" pitchFamily="34" charset="0"/>
                <a:cs typeface="Arial" panose="020B0604020202020204" pitchFamily="34" charset="0"/>
              </a:rPr>
              <a:t>, um brilhante físico austríaco, que tem o objetivo de mostrar como funciona o mundo quântico. O experimento consiste em um gato preso dentro de uma caixa fechada, onde há um frasco de veneno, um detector de radiação e um martelo. Assim, o detector de radiação, que é um contador </a:t>
            </a:r>
            <a:r>
              <a:rPr lang="pt-BR" sz="1000" b="0" i="0" dirty="0" err="1">
                <a:effectLst/>
                <a:latin typeface="Arial" panose="020B0604020202020204" pitchFamily="34" charset="0"/>
                <a:cs typeface="Arial" panose="020B0604020202020204" pitchFamily="34" charset="0"/>
              </a:rPr>
              <a:t>geiger</a:t>
            </a:r>
            <a:r>
              <a:rPr lang="pt-BR" sz="1000" b="0" i="0" dirty="0">
                <a:effectLst/>
                <a:latin typeface="Arial" panose="020B0604020202020204" pitchFamily="34" charset="0"/>
                <a:cs typeface="Arial" panose="020B0604020202020204" pitchFamily="34" charset="0"/>
              </a:rPr>
              <a:t>, poderá, ou não, ser acionado. Se for acionado, o martelo será liberado e, dessa forma, a ferramenta quebrará o frasco e o gato morrerá. Entretanto, se o contador não for acionado, o martelo não será liberado e não quebrará o frasco e o gato viverá. Desta forma, só é possível saber se o gato está vivo ou morto ao abrir a caixa.</a:t>
            </a:r>
            <a:endParaRPr lang="pt-BR" sz="1000" b="0" i="0" u="none" strike="noStrike" cap="none" dirty="0">
              <a:latin typeface="Arial" panose="020B0604020202020204" pitchFamily="34" charset="0"/>
              <a:ea typeface="Arial"/>
              <a:cs typeface="Arial" panose="020B0604020202020204" pitchFamily="34" charset="0"/>
              <a:sym typeface="Arial"/>
            </a:endParaRPr>
          </a:p>
        </p:txBody>
      </p:sp>
      <p:sp>
        <p:nvSpPr>
          <p:cNvPr id="5" name="CaixaDeTexto 6">
            <a:extLst>
              <a:ext uri="{FF2B5EF4-FFF2-40B4-BE49-F238E27FC236}">
                <a16:creationId xmlns:a16="http://schemas.microsoft.com/office/drawing/2014/main" id="{A1384EC6-28CC-81D0-E800-D64966B90614}"/>
              </a:ext>
            </a:extLst>
          </p:cNvPr>
          <p:cNvSpPr txBox="1"/>
          <p:nvPr/>
        </p:nvSpPr>
        <p:spPr>
          <a:xfrm>
            <a:off x="207205" y="423620"/>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foi o experimento do gato</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de </a:t>
            </a:r>
            <a:r>
              <a:rPr lang="pt-BR" sz="1200" b="1" i="0" u="none" strike="noStrike" cap="none" dirty="0" err="1">
                <a:solidFill>
                  <a:srgbClr val="000000"/>
                </a:solidFill>
                <a:latin typeface="Arial"/>
                <a:ea typeface="Arial"/>
                <a:cs typeface="Arial"/>
                <a:sym typeface="Arial"/>
              </a:rPr>
              <a:t>Schrödinger</a:t>
            </a:r>
            <a:r>
              <a:rPr lang="pt-BR" sz="1200" b="1" i="0" u="none" strike="noStrike" cap="none" dirty="0">
                <a:solidFill>
                  <a:srgbClr val="000000"/>
                </a:solidFill>
                <a:latin typeface="Arial"/>
                <a:ea typeface="Arial"/>
                <a:cs typeface="Arial"/>
                <a:sym typeface="Arial"/>
              </a:rPr>
              <a:t>?</a:t>
            </a:r>
          </a:p>
        </p:txBody>
      </p:sp>
      <p:sp>
        <p:nvSpPr>
          <p:cNvPr id="6" name="CaixaDeTexto 5">
            <a:extLst>
              <a:ext uri="{FF2B5EF4-FFF2-40B4-BE49-F238E27FC236}">
                <a16:creationId xmlns:a16="http://schemas.microsoft.com/office/drawing/2014/main" id="{6FEF4AAF-2A7A-DF25-D82E-B17414BBAE4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787886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81B904EB-4853-7B68-6FE0-3C5CDAE03D49}"/>
              </a:ext>
            </a:extLst>
          </p:cNvPr>
          <p:cNvSpPr txBox="1"/>
          <p:nvPr/>
        </p:nvSpPr>
        <p:spPr>
          <a:xfrm>
            <a:off x="269823" y="410961"/>
            <a:ext cx="3509787" cy="1757469"/>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p:txBody>
      </p:sp>
      <p:pic>
        <p:nvPicPr>
          <p:cNvPr id="4098" name="Picture 2" descr="Luz: Onda ou feixe de partículas? – Show da Física Unicamp">
            <a:extLst>
              <a:ext uri="{FF2B5EF4-FFF2-40B4-BE49-F238E27FC236}">
                <a16:creationId xmlns:a16="http://schemas.microsoft.com/office/drawing/2014/main" id="{BB7607E3-BDDD-2EE4-9737-3AB404365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73" y="808244"/>
            <a:ext cx="2166078" cy="144434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92;p32">
            <a:extLst>
              <a:ext uri="{FF2B5EF4-FFF2-40B4-BE49-F238E27FC236}">
                <a16:creationId xmlns:a16="http://schemas.microsoft.com/office/drawing/2014/main" id="{D3893818-2BBA-BE7D-9B04-4BEF7C1729F4}"/>
              </a:ext>
            </a:extLst>
          </p:cNvPr>
          <p:cNvSpPr txBox="1"/>
          <p:nvPr/>
        </p:nvSpPr>
        <p:spPr>
          <a:xfrm>
            <a:off x="179612" y="2282342"/>
            <a:ext cx="3600600" cy="318545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marL="0" indent="216000" algn="just">
              <a:lnSpc>
                <a:spcPct val="150000"/>
              </a:lnSpc>
              <a:buNone/>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De acordo com o Princípio da Complementariedade proposta por Bohr, a luz não é onda e nem partícula, assim entendemos a luz, ora como partícula, ora como onda, nunca como ambas simultaneamente, ou seja, não é possível determinar qual natureza prevalece, pois não são propriedades que se excluem e sim que se complementam, porque precisa destas duas ideias para construir a ideia de luz.</a:t>
            </a:r>
          </a:p>
          <a:p>
            <a:pPr marL="0" indent="216000" algn="just">
              <a:lnSpc>
                <a:spcPct val="150000"/>
              </a:lnSpc>
              <a:buNone/>
            </a:pPr>
            <a:r>
              <a:rPr lang="pt-BR" sz="1000" dirty="0">
                <a:latin typeface="Arial" panose="020B0604020202020204" pitchFamily="34" charset="0"/>
                <a:cs typeface="Arial" panose="020B0604020202020204" pitchFamily="34" charset="0"/>
              </a:rPr>
              <a:t>A natureza da luz será observada de acordo com o experimento a ser realizado, por exemplo, se for um experimento </a:t>
            </a:r>
            <a:r>
              <a:rPr lang="pt-BR" sz="1000">
                <a:latin typeface="Arial" panose="020B0604020202020204" pitchFamily="34" charset="0"/>
                <a:cs typeface="Arial" panose="020B0604020202020204" pitchFamily="34" charset="0"/>
              </a:rPr>
              <a:t>de difração, </a:t>
            </a:r>
            <a:r>
              <a:rPr lang="pt-BR" sz="1000" dirty="0">
                <a:latin typeface="Arial" panose="020B0604020202020204" pitchFamily="34" charset="0"/>
                <a:cs typeface="Arial" panose="020B0604020202020204" pitchFamily="34" charset="0"/>
              </a:rPr>
              <a:t>a luz se comportará como onda e se for um experimento de </a:t>
            </a:r>
            <a:r>
              <a:rPr lang="pt-BR" sz="1000">
                <a:latin typeface="Arial" panose="020B0604020202020204" pitchFamily="34" charset="0"/>
                <a:cs typeface="Arial" panose="020B0604020202020204" pitchFamily="34" charset="0"/>
              </a:rPr>
              <a:t>efeito fotoelétrico, </a:t>
            </a:r>
            <a:r>
              <a:rPr lang="pt-BR" sz="1000" dirty="0">
                <a:latin typeface="Arial" panose="020B0604020202020204" pitchFamily="34" charset="0"/>
                <a:cs typeface="Arial" panose="020B0604020202020204" pitchFamily="34" charset="0"/>
              </a:rPr>
              <a:t>a luz se comportará como partícula.</a:t>
            </a:r>
            <a:endParaRPr lang="pt-BR" sz="1000" b="0" i="1" u="none" strike="noStrike" cap="none" dirty="0">
              <a:solidFill>
                <a:srgbClr val="000000"/>
              </a:solidFill>
              <a:latin typeface="Arial"/>
              <a:ea typeface="Arial"/>
              <a:cs typeface="Arial"/>
              <a:sym typeface="Arial"/>
            </a:endParaRPr>
          </a:p>
        </p:txBody>
      </p:sp>
      <p:sp>
        <p:nvSpPr>
          <p:cNvPr id="5" name="CaixaDeTexto 6">
            <a:extLst>
              <a:ext uri="{FF2B5EF4-FFF2-40B4-BE49-F238E27FC236}">
                <a16:creationId xmlns:a16="http://schemas.microsoft.com/office/drawing/2014/main" id="{5AAFCAEC-A5A6-5C11-BA5C-E782E0819BD0}"/>
              </a:ext>
            </a:extLst>
          </p:cNvPr>
          <p:cNvSpPr txBox="1"/>
          <p:nvPr/>
        </p:nvSpPr>
        <p:spPr>
          <a:xfrm>
            <a:off x="179612"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A luz é onda ou partícula?</a:t>
            </a:r>
          </a:p>
        </p:txBody>
      </p:sp>
      <p:sp>
        <p:nvSpPr>
          <p:cNvPr id="6" name="CaixaDeTexto 5">
            <a:extLst>
              <a:ext uri="{FF2B5EF4-FFF2-40B4-BE49-F238E27FC236}">
                <a16:creationId xmlns:a16="http://schemas.microsoft.com/office/drawing/2014/main" id="{304EDB64-71CD-9C29-1DC5-426D2E671B8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300928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23708B06-4D3D-4EA5-8DF6-8C13353FE619}"/>
              </a:ext>
            </a:extLst>
          </p:cNvPr>
          <p:cNvSpPr txBox="1"/>
          <p:nvPr/>
        </p:nvSpPr>
        <p:spPr>
          <a:xfrm>
            <a:off x="179612" y="401001"/>
            <a:ext cx="3599999" cy="2372124"/>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endParaRPr lang="pt-BR" sz="7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sp>
        <p:nvSpPr>
          <p:cNvPr id="2" name="Google Shape;192;p32">
            <a:extLst>
              <a:ext uri="{FF2B5EF4-FFF2-40B4-BE49-F238E27FC236}">
                <a16:creationId xmlns:a16="http://schemas.microsoft.com/office/drawing/2014/main" id="{0733966B-AB2D-28B0-2656-04683CFAE33A}"/>
              </a:ext>
            </a:extLst>
          </p:cNvPr>
          <p:cNvSpPr txBox="1"/>
          <p:nvPr/>
        </p:nvSpPr>
        <p:spPr>
          <a:xfrm>
            <a:off x="179011" y="2408515"/>
            <a:ext cx="3600600" cy="276995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4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Na Física, um corpo negro é um objeto hipotético que absorve toda a radiação eletromagnética que nele incide, nenhuma luz o atravessa e nem é refletida. Um corpo com essa propriedade, em princípio, não poderia ser visto, daí o nome corpo negro. Apesar do nome, eles emitem radiação, o que permite determinar sua temperatura. Em equilíbrio termodinâmico, um corpo negro ideal irradia energia na mesma taxa que a absorve, sendo essa uma das propriedades que o tornam uma fonte ideal de radiação térmica. Na natureza não existem corpos negros perfeitos, já que nenhum objeto consegue ter absorção e emissão perfeitas.</a:t>
            </a:r>
            <a:endParaRPr lang="pt-BR" altLang="ko-KR" sz="1000" dirty="0">
              <a:latin typeface="Arial" panose="020B0604020202020204" pitchFamily="34" charset="0"/>
              <a:cs typeface="Arial" pitchFamily="34" charset="0"/>
            </a:endParaRPr>
          </a:p>
        </p:txBody>
      </p:sp>
      <p:sp>
        <p:nvSpPr>
          <p:cNvPr id="5" name="CaixaDeTexto 4">
            <a:extLst>
              <a:ext uri="{FF2B5EF4-FFF2-40B4-BE49-F238E27FC236}">
                <a16:creationId xmlns:a16="http://schemas.microsoft.com/office/drawing/2014/main" id="{E2D862DE-45B4-1ABC-9B4D-1FD9EDFDA563}"/>
              </a:ext>
            </a:extLst>
          </p:cNvPr>
          <p:cNvSpPr txBox="1"/>
          <p:nvPr/>
        </p:nvSpPr>
        <p:spPr>
          <a:xfrm>
            <a:off x="144589"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um corpo negro?</a:t>
            </a:r>
          </a:p>
        </p:txBody>
      </p:sp>
      <p:sp>
        <p:nvSpPr>
          <p:cNvPr id="6" name="CaixaDeTexto 5">
            <a:extLst>
              <a:ext uri="{FF2B5EF4-FFF2-40B4-BE49-F238E27FC236}">
                <a16:creationId xmlns:a16="http://schemas.microsoft.com/office/drawing/2014/main" id="{A4DD7FB4-3911-58B1-77E3-502F11D59B5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pic>
        <p:nvPicPr>
          <p:cNvPr id="1026" name="Picture 2" descr="Quais as principais descontinuidades de forjamento? - Inspetor Provas">
            <a:extLst>
              <a:ext uri="{FF2B5EF4-FFF2-40B4-BE49-F238E27FC236}">
                <a16:creationId xmlns:a16="http://schemas.microsoft.com/office/drawing/2014/main" id="{C456BA92-4A45-269B-A4E8-4846AE256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32" y="767091"/>
            <a:ext cx="2807758" cy="164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626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170" name="Picture 2" descr="Lamp Post HD Wallpaper">
            <a:extLst>
              <a:ext uri="{FF2B5EF4-FFF2-40B4-BE49-F238E27FC236}">
                <a16:creationId xmlns:a16="http://schemas.microsoft.com/office/drawing/2014/main" id="{F1124D47-BD68-42B6-8C37-E2F1CFC4E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86" y="854380"/>
            <a:ext cx="2311251" cy="144476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B1328BFB-B55F-B85F-478C-CA093308FEA7}"/>
              </a:ext>
            </a:extLst>
          </p:cNvPr>
          <p:cNvSpPr txBox="1"/>
          <p:nvPr/>
        </p:nvSpPr>
        <p:spPr>
          <a:xfrm>
            <a:off x="179012" y="2299144"/>
            <a:ext cx="3600600" cy="29546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Se você pensa que todos os dias, um funcionário da prefeitura fica responsável em apertar o botão de ligar e desligar os postes de rua, você está muito enganado. A verdade é que os postes são equipados com um sistema automático e não precisam que ninguém os acendam. Eles são equipados com um sensor de luz chamado LDR ou sensor de </a:t>
            </a:r>
            <a:r>
              <a:rPr lang="pt-BR" sz="1000" dirty="0" err="1">
                <a:latin typeface="Arial" panose="020B0604020202020204" pitchFamily="34" charset="0"/>
                <a:cs typeface="Arial" panose="020B0604020202020204" pitchFamily="34" charset="0"/>
              </a:rPr>
              <a:t>fotorresistência</a:t>
            </a:r>
            <a:r>
              <a:rPr lang="pt-BR" sz="1000" dirty="0">
                <a:latin typeface="Arial" panose="020B0604020202020204" pitchFamily="34" charset="0"/>
                <a:cs typeface="Arial" panose="020B0604020202020204" pitchFamily="34" charset="0"/>
              </a:rPr>
              <a:t>. Quando o dia começa a escurecer, o sensor detecta a ausência de luz externa e acende automaticamente os postes. O mesmo mecanismo acontece quando o dia amanhece. Ao receber os primeiros raios de luz, o relé fotoelétrico imediatamente apaga a lâmpada.</a:t>
            </a:r>
            <a:endParaRPr lang="pt-BR" altLang="ko-KR" sz="1000" dirty="0">
              <a:latin typeface="Arial" panose="020B0604020202020204" pitchFamily="34" charset="0"/>
              <a:cs typeface="Arial" pitchFamily="34" charset="0"/>
            </a:endParaRPr>
          </a:p>
        </p:txBody>
      </p:sp>
      <p:sp>
        <p:nvSpPr>
          <p:cNvPr id="5" name="CaixaDeTexto 4">
            <a:extLst>
              <a:ext uri="{FF2B5EF4-FFF2-40B4-BE49-F238E27FC236}">
                <a16:creationId xmlns:a16="http://schemas.microsoft.com/office/drawing/2014/main" id="{9348E397-97E5-F726-5FD2-B812CA7B2E48}"/>
              </a:ext>
            </a:extLst>
          </p:cNvPr>
          <p:cNvSpPr txBox="1"/>
          <p:nvPr/>
        </p:nvSpPr>
        <p:spPr>
          <a:xfrm>
            <a:off x="179611" y="382774"/>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Quem acende a luz dos postes?</a:t>
            </a:r>
          </a:p>
        </p:txBody>
      </p:sp>
      <p:sp>
        <p:nvSpPr>
          <p:cNvPr id="4" name="CaixaDeTexto 3">
            <a:extLst>
              <a:ext uri="{FF2B5EF4-FFF2-40B4-BE49-F238E27FC236}">
                <a16:creationId xmlns:a16="http://schemas.microsoft.com/office/drawing/2014/main" id="{F2A1C78D-6395-E997-8324-6EFCE8BFC9C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290067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5749-84C0-48BC-F713-3760033437AE}"/>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39CA7E18-3D22-7EE6-343E-76C9278320B8}"/>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9C3BFAD2-C6EE-D4E8-00B4-62B5425A9C96}"/>
              </a:ext>
            </a:extLst>
          </p:cNvPr>
          <p:cNvSpPr txBox="1"/>
          <p:nvPr/>
        </p:nvSpPr>
        <p:spPr>
          <a:xfrm>
            <a:off x="179612" y="441358"/>
            <a:ext cx="3600000" cy="4972323"/>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os detectores de fumaça?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Efeito Fotoelétrico?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dualidade Onda-Partícula?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modelo atômico de Bohr?</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a catástrofe do Ultravioleta?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Para que serve um acelerador de partículas?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do efeito fotoelétrico de Phillip Lenard?</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são supercondutores?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radiação ionizante?</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Modelo Padrão de Partículas?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modelo atômico de Rutherford?</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o modelo atômico do “Pudim de Passas?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do gato de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Schrödinger</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 luz é onda ou partícula?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um corpo negro?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Quem acende a luz dos postes?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Gotas de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Milikan</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Fluidos:</a:t>
            </a:r>
            <a:endPar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empuxo?</a:t>
            </a:r>
          </a:p>
        </p:txBody>
      </p:sp>
    </p:spTree>
    <p:extLst>
      <p:ext uri="{BB962C8B-B14F-4D97-AF65-F5344CB8AC3E}">
        <p14:creationId xmlns:p14="http://schemas.microsoft.com/office/powerpoint/2010/main" val="3010130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174172" y="382432"/>
            <a:ext cx="3592285" cy="1720151"/>
          </a:xfrm>
          <a:prstGeom prst="rect">
            <a:avLst/>
          </a:prstGeom>
        </p:spPr>
        <p:txBody>
          <a:bodyPr wrap="square">
            <a:spAutoFit/>
          </a:bodyPr>
          <a:lstStyle/>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a:p>
            <a:pPr algn="ctr">
              <a:lnSpc>
                <a:spcPct val="150000"/>
              </a:lnSpc>
              <a:buClr>
                <a:srgbClr val="000000"/>
              </a:buClr>
              <a:buSzPts val="1200"/>
            </a:pPr>
            <a:endParaRPr lang="pt-BR" sz="1200" b="1" dirty="0">
              <a:latin typeface="Arial" pitchFamily="34" charset="0"/>
              <a:cs typeface="Arial" pitchFamily="34" charset="0"/>
            </a:endParaRPr>
          </a:p>
        </p:txBody>
      </p:sp>
      <p:pic>
        <p:nvPicPr>
          <p:cNvPr id="5" name="Imagem 4" descr="download.png"/>
          <p:cNvPicPr>
            <a:picLocks noChangeAspect="1"/>
          </p:cNvPicPr>
          <p:nvPr/>
        </p:nvPicPr>
        <p:blipFill>
          <a:blip r:embed="rId2" cstate="print"/>
          <a:stretch>
            <a:fillRect/>
          </a:stretch>
        </p:blipFill>
        <p:spPr>
          <a:xfrm>
            <a:off x="708024" y="826926"/>
            <a:ext cx="2543175" cy="1800225"/>
          </a:xfrm>
          <a:prstGeom prst="rect">
            <a:avLst/>
          </a:prstGeom>
        </p:spPr>
      </p:pic>
      <p:sp>
        <p:nvSpPr>
          <p:cNvPr id="2" name="Google Shape;192;p32">
            <a:extLst>
              <a:ext uri="{FF2B5EF4-FFF2-40B4-BE49-F238E27FC236}">
                <a16:creationId xmlns:a16="http://schemas.microsoft.com/office/drawing/2014/main" id="{E1F324F2-D272-2DA2-3118-351DBBFE733A}"/>
              </a:ext>
            </a:extLst>
          </p:cNvPr>
          <p:cNvSpPr txBox="1"/>
          <p:nvPr/>
        </p:nvSpPr>
        <p:spPr>
          <a:xfrm>
            <a:off x="179311" y="2479258"/>
            <a:ext cx="3600600" cy="29546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buClr>
                <a:srgbClr val="000000"/>
              </a:buClr>
              <a:buSzPts val="1200"/>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O experimento Gotas de </a:t>
            </a:r>
            <a:r>
              <a:rPr lang="pt-BR" sz="1000" dirty="0" err="1">
                <a:latin typeface="Arial" panose="020B0604020202020204" pitchFamily="34" charset="0"/>
                <a:cs typeface="Arial" panose="020B0604020202020204" pitchFamily="34" charset="0"/>
              </a:rPr>
              <a:t>Milikan</a:t>
            </a:r>
            <a:r>
              <a:rPr lang="pt-BR" sz="1000" dirty="0">
                <a:latin typeface="Arial" panose="020B0604020202020204" pitchFamily="34" charset="0"/>
                <a:cs typeface="Arial" panose="020B0604020202020204" pitchFamily="34" charset="0"/>
              </a:rPr>
              <a:t> foi conduzido por Robert Andrews </a:t>
            </a:r>
            <a:r>
              <a:rPr lang="pt-BR" sz="1000" dirty="0" err="1">
                <a:latin typeface="Arial" panose="020B0604020202020204" pitchFamily="34" charset="0"/>
                <a:cs typeface="Arial" panose="020B0604020202020204" pitchFamily="34" charset="0"/>
              </a:rPr>
              <a:t>Millikan</a:t>
            </a:r>
            <a:r>
              <a:rPr lang="pt-BR" sz="1000" dirty="0">
                <a:latin typeface="Arial" panose="020B0604020202020204" pitchFamily="34" charset="0"/>
                <a:cs typeface="Arial" panose="020B0604020202020204" pitchFamily="34" charset="0"/>
              </a:rPr>
              <a:t> para medir a carga elétrica do elétron. Ele conseguiu isso balanceando cuidadosamente as forças elétricas e gravitacionais em minúsculas gotas de óleo carregadas eletricamente e suspensas entre dois eletrodos de metal. Conhecendo o campo elétrico, a carga da gota poderia ser determinada. Repetindo o experimento em várias gotas, percebeu que os valores medidos eram sempre múltiplos de um mesmo número. </a:t>
            </a:r>
            <a:r>
              <a:rPr lang="pt-BR" sz="1000" dirty="0" err="1">
                <a:latin typeface="Arial" panose="020B0604020202020204" pitchFamily="34" charset="0"/>
                <a:cs typeface="Arial" panose="020B0604020202020204" pitchFamily="34" charset="0"/>
              </a:rPr>
              <a:t>Millikan</a:t>
            </a:r>
            <a:r>
              <a:rPr lang="pt-BR" sz="1000" dirty="0">
                <a:latin typeface="Arial" panose="020B0604020202020204" pitchFamily="34" charset="0"/>
                <a:cs typeface="Arial" panose="020B0604020202020204" pitchFamily="34" charset="0"/>
              </a:rPr>
              <a:t> interpretou esse número como sendo a carga de um único elétron, cujo valor atualmente aceito é 1,602 x 10</a:t>
            </a:r>
            <a:r>
              <a:rPr lang="pt-BR" sz="1000" baseline="30000" dirty="0">
                <a:latin typeface="Arial" pitchFamily="34" charset="0"/>
                <a:cs typeface="Arial" pitchFamily="34" charset="0"/>
              </a:rPr>
              <a:t>−19</a:t>
            </a:r>
            <a:r>
              <a:rPr lang="pt-BR" sz="1000" dirty="0">
                <a:latin typeface="Arial" panose="020B0604020202020204" pitchFamily="34" charset="0"/>
                <a:cs typeface="Arial" panose="020B0604020202020204" pitchFamily="34" charset="0"/>
              </a:rPr>
              <a:t> C.</a:t>
            </a:r>
            <a:endParaRPr lang="pt-BR" altLang="ko-KR" sz="1000" dirty="0">
              <a:latin typeface="Arial" panose="020B0604020202020204" pitchFamily="34" charset="0"/>
              <a:cs typeface="Arial" pitchFamily="34" charset="0"/>
            </a:endParaRPr>
          </a:p>
        </p:txBody>
      </p:sp>
      <p:sp>
        <p:nvSpPr>
          <p:cNvPr id="6" name="CaixaDeTexto 6">
            <a:extLst>
              <a:ext uri="{FF2B5EF4-FFF2-40B4-BE49-F238E27FC236}">
                <a16:creationId xmlns:a16="http://schemas.microsoft.com/office/drawing/2014/main" id="{3A7A4D3D-D0D0-FC47-6F9A-705920ABBE9B}"/>
              </a:ext>
            </a:extLst>
          </p:cNvPr>
          <p:cNvSpPr txBox="1"/>
          <p:nvPr/>
        </p:nvSpPr>
        <p:spPr>
          <a:xfrm>
            <a:off x="192768" y="437272"/>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buClr>
                <a:srgbClr val="000000"/>
              </a:buClr>
              <a:buSzPts val="1200"/>
            </a:pPr>
            <a:r>
              <a:rPr lang="pt-BR" sz="1200" b="1" dirty="0">
                <a:latin typeface="Arial" pitchFamily="34" charset="0"/>
                <a:cs typeface="Arial" pitchFamily="34" charset="0"/>
              </a:rPr>
              <a:t>O que foi o experimento Gotas de </a:t>
            </a:r>
            <a:r>
              <a:rPr lang="pt-BR" sz="1200" b="1" dirty="0" err="1">
                <a:latin typeface="Arial" pitchFamily="34" charset="0"/>
                <a:cs typeface="Arial" pitchFamily="34" charset="0"/>
              </a:rPr>
              <a:t>Milikan</a:t>
            </a:r>
            <a:r>
              <a:rPr lang="pt-BR" sz="1200" b="1" dirty="0">
                <a:latin typeface="Arial" pitchFamily="34" charset="0"/>
                <a:cs typeface="Arial" pitchFamily="34" charset="0"/>
              </a:rPr>
              <a:t>?</a:t>
            </a:r>
          </a:p>
        </p:txBody>
      </p:sp>
      <p:sp>
        <p:nvSpPr>
          <p:cNvPr id="7" name="CaixaDeTexto 6">
            <a:extLst>
              <a:ext uri="{FF2B5EF4-FFF2-40B4-BE49-F238E27FC236}">
                <a16:creationId xmlns:a16="http://schemas.microsoft.com/office/drawing/2014/main" id="{747979B8-35CB-B838-1231-B8A9CEADA79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Física Moderna</a:t>
            </a:r>
          </a:p>
        </p:txBody>
      </p:sp>
    </p:spTree>
    <p:extLst>
      <p:ext uri="{BB962C8B-B14F-4D97-AF65-F5344CB8AC3E}">
        <p14:creationId xmlns:p14="http://schemas.microsoft.com/office/powerpoint/2010/main" val="2275178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magem digital fictícia de personagem de desenho animado&#10;&#10;O conteúdo gerado por IA pode estar incorreto.">
            <a:extLst>
              <a:ext uri="{FF2B5EF4-FFF2-40B4-BE49-F238E27FC236}">
                <a16:creationId xmlns:a16="http://schemas.microsoft.com/office/drawing/2014/main" id="{EC4ED080-BFF0-CC53-6660-8FF4828B933A}"/>
              </a:ext>
            </a:extLst>
          </p:cNvPr>
          <p:cNvPicPr>
            <a:picLocks noChangeAspect="1"/>
          </p:cNvPicPr>
          <p:nvPr/>
        </p:nvPicPr>
        <p:blipFill>
          <a:blip r:embed="rId2">
            <a:extLst>
              <a:ext uri="{28A0092B-C50C-407E-A947-70E740481C1C}">
                <a14:useLocalDpi xmlns:a14="http://schemas.microsoft.com/office/drawing/2010/main" val="0"/>
              </a:ext>
            </a:extLst>
          </a:blip>
          <a:srcRect l="14706" r="16714"/>
          <a:stretch/>
        </p:blipFill>
        <p:spPr>
          <a:xfrm>
            <a:off x="0" y="-13675"/>
            <a:ext cx="3959224" cy="5773125"/>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1" y="635615"/>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Fluidos</a:t>
            </a:r>
          </a:p>
        </p:txBody>
      </p:sp>
    </p:spTree>
    <p:extLst>
      <p:ext uri="{BB962C8B-B14F-4D97-AF65-F5344CB8AC3E}">
        <p14:creationId xmlns:p14="http://schemas.microsoft.com/office/powerpoint/2010/main" val="2841757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20A53826-E017-33DC-5AB3-0EB0FC046EC4}"/>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aixaDeTexto 1">
            <a:extLst>
              <a:ext uri="{FF2B5EF4-FFF2-40B4-BE49-F238E27FC236}">
                <a16:creationId xmlns:a16="http://schemas.microsoft.com/office/drawing/2014/main" id="{44917789-6BC8-E376-74F5-07720A399F09}"/>
              </a:ext>
            </a:extLst>
          </p:cNvPr>
          <p:cNvSpPr txBox="1"/>
          <p:nvPr/>
        </p:nvSpPr>
        <p:spPr>
          <a:xfrm>
            <a:off x="179611" y="399235"/>
            <a:ext cx="360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que é empuxo?</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m 4">
            <a:extLst>
              <a:ext uri="{FF2B5EF4-FFF2-40B4-BE49-F238E27FC236}">
                <a16:creationId xmlns:a16="http://schemas.microsoft.com/office/drawing/2014/main" id="{C083B89B-7142-2141-EA7B-E207E172937F}"/>
              </a:ext>
            </a:extLst>
          </p:cNvPr>
          <p:cNvPicPr>
            <a:picLocks noChangeAspect="1"/>
          </p:cNvPicPr>
          <p:nvPr/>
        </p:nvPicPr>
        <p:blipFill>
          <a:blip r:embed="rId2">
            <a:extLst>
              <a:ext uri="{28A0092B-C50C-407E-A947-70E740481C1C}">
                <a14:useLocalDpi xmlns:a14="http://schemas.microsoft.com/office/drawing/2010/main" val="0"/>
              </a:ext>
            </a:extLst>
          </a:blip>
          <a:srcRect t="10022" b="4851"/>
          <a:stretch/>
        </p:blipFill>
        <p:spPr>
          <a:xfrm>
            <a:off x="637807" y="741856"/>
            <a:ext cx="2683608" cy="1473200"/>
          </a:xfrm>
          <a:prstGeom prst="rect">
            <a:avLst/>
          </a:prstGeom>
        </p:spPr>
      </p:pic>
      <p:sp>
        <p:nvSpPr>
          <p:cNvPr id="6" name="CaixaDeTexto 5">
            <a:extLst>
              <a:ext uri="{FF2B5EF4-FFF2-40B4-BE49-F238E27FC236}">
                <a16:creationId xmlns:a16="http://schemas.microsoft.com/office/drawing/2014/main" id="{05B0CB78-8B94-3991-1DE7-AED1546F65B7}"/>
              </a:ext>
            </a:extLst>
          </p:cNvPr>
          <p:cNvSpPr txBox="1"/>
          <p:nvPr/>
        </p:nvSpPr>
        <p:spPr>
          <a:xfrm>
            <a:off x="183105" y="2208427"/>
            <a:ext cx="3596507" cy="3087512"/>
          </a:xfrm>
          <a:prstGeom prst="rect">
            <a:avLst/>
          </a:prstGeom>
          <a:noFill/>
        </p:spPr>
        <p:txBody>
          <a:bodyPr wrap="square" rtlCol="0">
            <a:spAutoFit/>
          </a:bodyPr>
          <a:lstStyle/>
          <a:p>
            <a:pPr marL="0" marR="0" lvl="0" indent="0" algn="just" defTabSz="457200" rtl="0" eaLnBrk="1" fontAlgn="auto" latinLnBrk="0" hangingPunct="1">
              <a:lnSpc>
                <a:spcPct val="14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 empuxo é força que surge ao mergulhar corpos dentro de algum fluido. Podemos tomar como exemplo ao jogar uma bola dentro da piscina, ou tentarmos boiar deitados sobre a água. A força responsável por manter o corpo boiando é a força de empuxo. Essa é uma força associada com o volume de fluido deslocado ao mergulhar um corpo no fluido, como no caso da bola.</a:t>
            </a:r>
          </a:p>
          <a:p>
            <a:pPr marL="0" marR="0" lvl="0" indent="0" algn="just" defTabSz="457200" rtl="0" eaLnBrk="1" fontAlgn="auto" latinLnBrk="0" hangingPunct="1">
              <a:lnSpc>
                <a:spcPct val="14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Quando um objeto boia sobre o fluido, isso significa que o empuxo que esse fluido exerce sobre o objeto é maior que a força peso do volume de água que o objeto deslocou, quando ele afunda a força peso é maior que o empuxo, e quando ele fica completamente submergido, sem chegar ao fundo e sem voltar a superfície, o empuxo e a força peso são iguais.</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3489F702-C785-497B-5D15-B2F1032A477B}"/>
              </a:ext>
            </a:extLst>
          </p:cNvPr>
          <p:cNvSpPr txBox="1"/>
          <p:nvPr/>
        </p:nvSpPr>
        <p:spPr>
          <a:xfrm>
            <a:off x="-1" y="25836"/>
            <a:ext cx="395922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Fluidos</a:t>
            </a:r>
          </a:p>
        </p:txBody>
      </p:sp>
    </p:spTree>
    <p:extLst>
      <p:ext uri="{BB962C8B-B14F-4D97-AF65-F5344CB8AC3E}">
        <p14:creationId xmlns:p14="http://schemas.microsoft.com/office/powerpoint/2010/main" val="2745891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aixaDeTexto 1">
            <a:extLst>
              <a:ext uri="{FF2B5EF4-FFF2-40B4-BE49-F238E27FC236}">
                <a16:creationId xmlns:a16="http://schemas.microsoft.com/office/drawing/2014/main" id="{213D7EEB-695A-6A09-F0AC-D28AF4EFD2E7}"/>
              </a:ext>
            </a:extLst>
          </p:cNvPr>
          <p:cNvSpPr txBox="1"/>
          <p:nvPr/>
        </p:nvSpPr>
        <p:spPr>
          <a:xfrm>
            <a:off x="176119" y="448408"/>
            <a:ext cx="3600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Por que dói tanto levar um pisão 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alguém que está de salto alto?</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388DA8EB-2821-69D0-AB7E-C4302CE32ACE}"/>
              </a:ext>
            </a:extLst>
          </p:cNvPr>
          <p:cNvSpPr txBox="1"/>
          <p:nvPr/>
        </p:nvSpPr>
        <p:spPr>
          <a:xfrm>
            <a:off x="176117" y="2527691"/>
            <a:ext cx="3596507" cy="2848985"/>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pressão é a ação de uma força em uma determinada área, podemos determinar a pressão que uma força faz ao dividirmos a intensidade da força, pela área que a força atua. </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Imaginemos uma força constante, atuando em duas situações, uma onde a área onde essa força está atuando é grande, e a outra, numa área pequena. Quando a força atua em uma área grande, toda a força se distribui por essa área, de tal forma que a força fica “diluída” e a pressão é pequena, porém quando a força atua em uma área pequena, a força aplicada gera uma grande pressão. Por isso ao levarmos um pisão de alguém com salto alto, dói mais do que levar um pisão de um pessoa com tênis ou descalça, porque a pressão exercida pelo pisão de alguém de salto alto é bem maior.</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Sandália Royalz Nobuck Paola Salto Alto Fino Tira Preta - Royalz - Royalz">
            <a:extLst>
              <a:ext uri="{FF2B5EF4-FFF2-40B4-BE49-F238E27FC236}">
                <a16:creationId xmlns:a16="http://schemas.microsoft.com/office/drawing/2014/main" id="{80F9E286-013E-DE96-4A31-298746B6C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747" y="1002025"/>
            <a:ext cx="1495249" cy="149524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CCF71320-51D9-DBC7-0913-5DD47A390852}"/>
              </a:ext>
            </a:extLst>
          </p:cNvPr>
          <p:cNvSpPr txBox="1"/>
          <p:nvPr/>
        </p:nvSpPr>
        <p:spPr>
          <a:xfrm>
            <a:off x="-1" y="25836"/>
            <a:ext cx="395922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Fluidos</a:t>
            </a:r>
          </a:p>
        </p:txBody>
      </p:sp>
    </p:spTree>
    <p:extLst>
      <p:ext uri="{BB962C8B-B14F-4D97-AF65-F5344CB8AC3E}">
        <p14:creationId xmlns:p14="http://schemas.microsoft.com/office/powerpoint/2010/main" val="18929165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Imagem 3" descr="Pássaro com as asas abertas&#10;&#10;Descrição gerada automaticamente">
            <a:extLst>
              <a:ext uri="{FF2B5EF4-FFF2-40B4-BE49-F238E27FC236}">
                <a16:creationId xmlns:a16="http://schemas.microsoft.com/office/drawing/2014/main" id="{62FEEA3E-F7FC-FAEF-E256-928D131566E6}"/>
              </a:ext>
            </a:extLst>
          </p:cNvPr>
          <p:cNvPicPr>
            <a:picLocks noChangeAspect="1"/>
          </p:cNvPicPr>
          <p:nvPr/>
        </p:nvPicPr>
        <p:blipFill>
          <a:blip r:embed="rId2"/>
          <a:stretch>
            <a:fillRect/>
          </a:stretch>
        </p:blipFill>
        <p:spPr>
          <a:xfrm>
            <a:off x="1038298" y="1088331"/>
            <a:ext cx="1878469" cy="1172342"/>
          </a:xfrm>
          <a:prstGeom prst="rect">
            <a:avLst/>
          </a:prstGeom>
        </p:spPr>
      </p:pic>
      <p:sp>
        <p:nvSpPr>
          <p:cNvPr id="4" name="CaixaDeTexto 3">
            <a:extLst>
              <a:ext uri="{FF2B5EF4-FFF2-40B4-BE49-F238E27FC236}">
                <a16:creationId xmlns:a16="http://schemas.microsoft.com/office/drawing/2014/main" id="{25713FBA-7AF2-7EB5-2FC3-D822B4E2212F}"/>
              </a:ext>
            </a:extLst>
          </p:cNvPr>
          <p:cNvSpPr txBox="1"/>
          <p:nvPr/>
        </p:nvSpPr>
        <p:spPr>
          <a:xfrm>
            <a:off x="179612" y="384586"/>
            <a:ext cx="35958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ea typeface="+mn-lt"/>
                <a:cs typeface="+mn-lt"/>
              </a:rPr>
              <a:t>Por que pássaros não são eletrocutados</a:t>
            </a:r>
          </a:p>
          <a:p>
            <a:pPr algn="ctr"/>
            <a:r>
              <a:rPr lang="pt-BR" sz="1200" b="1" dirty="0">
                <a:latin typeface="Arial"/>
                <a:ea typeface="+mn-lt"/>
                <a:cs typeface="+mn-lt"/>
              </a:rPr>
              <a:t>ao pousarem nos fios de transmissão de energia elétrica?</a:t>
            </a:r>
            <a:endParaRPr lang="pt-BR" b="1" dirty="0">
              <a:latin typeface="Arial"/>
              <a:ea typeface="+mn-lt"/>
              <a:cs typeface="+mn-lt"/>
            </a:endParaRPr>
          </a:p>
        </p:txBody>
      </p:sp>
      <p:sp>
        <p:nvSpPr>
          <p:cNvPr id="7" name="Google Shape;192;p32">
            <a:extLst>
              <a:ext uri="{FF2B5EF4-FFF2-40B4-BE49-F238E27FC236}">
                <a16:creationId xmlns:a16="http://schemas.microsoft.com/office/drawing/2014/main" id="{345C2599-B201-237E-A78C-D794D69984D2}"/>
              </a:ext>
            </a:extLst>
          </p:cNvPr>
          <p:cNvSpPr txBox="1"/>
          <p:nvPr/>
        </p:nvSpPr>
        <p:spPr>
          <a:xfrm>
            <a:off x="179612" y="2318087"/>
            <a:ext cx="3595843" cy="274687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pt-BR" sz="1100" dirty="0">
                <a:latin typeface="Arial"/>
                <a:cs typeface="Calibri"/>
              </a:rPr>
              <a:t>	</a:t>
            </a:r>
            <a:r>
              <a:rPr lang="pt-BR" sz="1000" dirty="0">
                <a:latin typeface="Arial"/>
                <a:cs typeface="Calibri"/>
              </a:rPr>
              <a:t>"Tomar um choque" é ser veículo de uma passagem de corrente por um determinado tempo. Toda corrente elétrica é resultado de uma diferença de potencial, portanto não havendo diferença de potencial entre um ponto e outro de um fio, não haverá corrente. Enquanto o pássaro repousar sobre um único fio, a eletricidade do fio não passará pelo pássaro pois não existirá potencial que determine a formação de um circuito pássaro-fio.</a:t>
            </a:r>
          </a:p>
          <a:p>
            <a:pPr algn="just">
              <a:lnSpc>
                <a:spcPct val="150000"/>
              </a:lnSpc>
            </a:pPr>
            <a:r>
              <a:rPr lang="pt-BR" sz="1000" dirty="0">
                <a:latin typeface="Arial"/>
                <a:cs typeface="Calibri"/>
              </a:rPr>
              <a:t>	Caso o pássaro encoste em dois fios ao mesmo tempo, forma-se um circuito com passagem de corrente pelo pássaro, eletrocutando-o. </a:t>
            </a:r>
            <a:endParaRPr lang="pt-BR" sz="1000" dirty="0">
              <a:cs typeface="Calibri" panose="020F0502020204030204"/>
            </a:endParaRPr>
          </a:p>
        </p:txBody>
      </p:sp>
      <p:sp>
        <p:nvSpPr>
          <p:cNvPr id="5" name="CaixaDeTexto 4">
            <a:extLst>
              <a:ext uri="{FF2B5EF4-FFF2-40B4-BE49-F238E27FC236}">
                <a16:creationId xmlns:a16="http://schemas.microsoft.com/office/drawing/2014/main" id="{27E24925-1F49-DD6C-2EA5-2969A804F08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extLst>
      <p:ext uri="{BB962C8B-B14F-4D97-AF65-F5344CB8AC3E}">
        <p14:creationId xmlns:p14="http://schemas.microsoft.com/office/powerpoint/2010/main" val="1129120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25713FBA-7AF2-7EB5-2FC3-D822B4E2212F}"/>
              </a:ext>
            </a:extLst>
          </p:cNvPr>
          <p:cNvSpPr txBox="1"/>
          <p:nvPr/>
        </p:nvSpPr>
        <p:spPr>
          <a:xfrm>
            <a:off x="179012" y="407296"/>
            <a:ext cx="36000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panose="020B0604020202020204" pitchFamily="34" charset="0"/>
                <a:ea typeface="+mn-lt"/>
                <a:cs typeface="Arial" panose="020B0604020202020204" pitchFamily="34" charset="0"/>
              </a:rPr>
              <a:t>Por que um navio grande e pesado</a:t>
            </a:r>
          </a:p>
          <a:p>
            <a:pPr algn="ctr"/>
            <a:r>
              <a:rPr lang="pt-BR" sz="1200" b="1" dirty="0">
                <a:latin typeface="Arial" panose="020B0604020202020204" pitchFamily="34" charset="0"/>
                <a:ea typeface="+mn-lt"/>
                <a:cs typeface="Arial" panose="020B0604020202020204" pitchFamily="34" charset="0"/>
              </a:rPr>
              <a:t>não afunda na água?</a:t>
            </a:r>
          </a:p>
        </p:txBody>
      </p:sp>
      <p:sp>
        <p:nvSpPr>
          <p:cNvPr id="8" name="CaixaDeTexto 7">
            <a:extLst>
              <a:ext uri="{FF2B5EF4-FFF2-40B4-BE49-F238E27FC236}">
                <a16:creationId xmlns:a16="http://schemas.microsoft.com/office/drawing/2014/main" id="{3748BBE9-8609-69EC-C896-09663DD84678}"/>
              </a:ext>
            </a:extLst>
          </p:cNvPr>
          <p:cNvSpPr txBox="1"/>
          <p:nvPr/>
        </p:nvSpPr>
        <p:spPr>
          <a:xfrm>
            <a:off x="302794" y="4163427"/>
            <a:ext cx="3353451" cy="1074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t-BR"/>
          </a:p>
        </p:txBody>
      </p:sp>
      <p:sp>
        <p:nvSpPr>
          <p:cNvPr id="2" name="CaixaDeTexto 1">
            <a:extLst>
              <a:ext uri="{FF2B5EF4-FFF2-40B4-BE49-F238E27FC236}">
                <a16:creationId xmlns:a16="http://schemas.microsoft.com/office/drawing/2014/main" id="{4DA71008-8254-8378-994C-43EAB167B7E5}"/>
              </a:ext>
            </a:extLst>
          </p:cNvPr>
          <p:cNvSpPr txBox="1"/>
          <p:nvPr/>
        </p:nvSpPr>
        <p:spPr>
          <a:xfrm>
            <a:off x="179612" y="2028167"/>
            <a:ext cx="3600600" cy="3306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50" dirty="0">
                <a:latin typeface="Arial"/>
                <a:cs typeface="Arial"/>
              </a:rPr>
              <a:t>	</a:t>
            </a:r>
            <a:r>
              <a:rPr lang="pt-BR" sz="1000" dirty="0">
                <a:latin typeface="Arial"/>
                <a:cs typeface="Arial"/>
              </a:rPr>
              <a:t>Quando aprendemos o conceito de densidade, relacionamos a ele a ideia de que algo denso afunda e algo pouco denso flutua, mas e os navios, que são pesados e feitos de objetos como metal, muito mais densos que a água.</a:t>
            </a:r>
          </a:p>
          <a:p>
            <a:pPr algn="just">
              <a:lnSpc>
                <a:spcPct val="150000"/>
              </a:lnSpc>
            </a:pPr>
            <a:r>
              <a:rPr lang="pt-BR" sz="1000" dirty="0">
                <a:latin typeface="Arial"/>
                <a:cs typeface="Arial"/>
              </a:rPr>
              <a:t>	Há partes do navio feitas de materiais mais densos, porém a densidade total do navio sempre será mais baixa que a da água graças ao princípio de Arquimedes, que constata que a força de empuxo que um líquido faz quando é deslocado, é proporcional a força peso do líquido deslocado. Por isso é possível a construção de navios que, possuindo capacidade de gerar um deslocamento da água suficientemente grande, podem contornar o problema da densidade.</a:t>
            </a:r>
          </a:p>
        </p:txBody>
      </p:sp>
      <p:pic>
        <p:nvPicPr>
          <p:cNvPr id="5" name="Imagem 5" descr="Gráfico, Gráfico de funil&#10;&#10;Descrição gerada automaticamente">
            <a:extLst>
              <a:ext uri="{FF2B5EF4-FFF2-40B4-BE49-F238E27FC236}">
                <a16:creationId xmlns:a16="http://schemas.microsoft.com/office/drawing/2014/main" id="{4D690938-0108-7CE3-A28E-A688B1D383BF}"/>
              </a:ext>
            </a:extLst>
          </p:cNvPr>
          <p:cNvPicPr>
            <a:picLocks noChangeAspect="1"/>
          </p:cNvPicPr>
          <p:nvPr/>
        </p:nvPicPr>
        <p:blipFill>
          <a:blip r:embed="rId2"/>
          <a:stretch>
            <a:fillRect/>
          </a:stretch>
        </p:blipFill>
        <p:spPr>
          <a:xfrm>
            <a:off x="1157753" y="865434"/>
            <a:ext cx="1640630" cy="1162733"/>
          </a:xfrm>
          <a:prstGeom prst="rect">
            <a:avLst/>
          </a:prstGeom>
        </p:spPr>
      </p:pic>
      <p:sp>
        <p:nvSpPr>
          <p:cNvPr id="6" name="CaixaDeTexto 5">
            <a:extLst>
              <a:ext uri="{FF2B5EF4-FFF2-40B4-BE49-F238E27FC236}">
                <a16:creationId xmlns:a16="http://schemas.microsoft.com/office/drawing/2014/main" id="{BB764EC4-04DE-B892-D2A6-EF2DC476F8D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extLst>
      <p:ext uri="{BB962C8B-B14F-4D97-AF65-F5344CB8AC3E}">
        <p14:creationId xmlns:p14="http://schemas.microsoft.com/office/powerpoint/2010/main" val="1697324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a:p>
            <a:pPr algn="just"/>
            <a:endParaRPr lang="pt-BR" sz="1000" dirty="0">
              <a:solidFill>
                <a:srgbClr val="111111"/>
              </a:solidFill>
              <a:latin typeface="Aprova"/>
            </a:endParaRPr>
          </a:p>
        </p:txBody>
      </p:sp>
      <p:pic>
        <p:nvPicPr>
          <p:cNvPr id="4" name="Imagem 3" descr="Uma imagem contendo lagoa, água, azul, voando&#10;&#10;Descrição gerada automaticamente">
            <a:extLst>
              <a:ext uri="{FF2B5EF4-FFF2-40B4-BE49-F238E27FC236}">
                <a16:creationId xmlns:a16="http://schemas.microsoft.com/office/drawing/2014/main" id="{284E3B24-1C96-1235-243B-5B1AAA02EF11}"/>
              </a:ext>
            </a:extLst>
          </p:cNvPr>
          <p:cNvPicPr>
            <a:picLocks noChangeAspect="1"/>
          </p:cNvPicPr>
          <p:nvPr/>
        </p:nvPicPr>
        <p:blipFill>
          <a:blip r:embed="rId2">
            <a:extLst>
              <a:ext uri="{28A0092B-C50C-407E-A947-70E740481C1C}">
                <a14:useLocalDpi xmlns:a14="http://schemas.microsoft.com/office/drawing/2010/main" val="0"/>
              </a:ext>
            </a:extLst>
          </a:blip>
          <a:srcRect t="26850" r="17087" b="8719"/>
          <a:stretch/>
        </p:blipFill>
        <p:spPr>
          <a:xfrm>
            <a:off x="709023" y="907280"/>
            <a:ext cx="2576200" cy="1501424"/>
          </a:xfrm>
          <a:prstGeom prst="rect">
            <a:avLst/>
          </a:prstGeom>
        </p:spPr>
      </p:pic>
      <p:sp>
        <p:nvSpPr>
          <p:cNvPr id="2" name="Google Shape;192;p32">
            <a:extLst>
              <a:ext uri="{FF2B5EF4-FFF2-40B4-BE49-F238E27FC236}">
                <a16:creationId xmlns:a16="http://schemas.microsoft.com/office/drawing/2014/main" id="{2986BA3F-FDDA-4227-703D-E15D2C862BA6}"/>
              </a:ext>
            </a:extLst>
          </p:cNvPr>
          <p:cNvSpPr txBox="1"/>
          <p:nvPr/>
        </p:nvSpPr>
        <p:spPr>
          <a:xfrm>
            <a:off x="179012" y="2435452"/>
            <a:ext cx="3600600" cy="1800463"/>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dirty="0">
                <a:solidFill>
                  <a:srgbClr val="111111"/>
                </a:solidFill>
                <a:latin typeface="Arial" panose="020B0604020202020204" pitchFamily="34" charset="0"/>
                <a:cs typeface="Arial" panose="020B0604020202020204" pitchFamily="34" charset="0"/>
              </a:rPr>
              <a:t>Na superfície da água, ocorre um fenômeno chamado tensão superficial, o qual ocorre quando há o contato de duas camadas de água em estados diferentes, que é o caso da água líquida em contato com o ar. A tensão superficial gerada por este contato forma uma película na superfície da água, a qual impede que insetos pequenos (leves), como formigas, afundem.</a:t>
            </a:r>
          </a:p>
        </p:txBody>
      </p:sp>
      <p:sp>
        <p:nvSpPr>
          <p:cNvPr id="5" name="CaixaDeTexto 4">
            <a:extLst>
              <a:ext uri="{FF2B5EF4-FFF2-40B4-BE49-F238E27FC236}">
                <a16:creationId xmlns:a16="http://schemas.microsoft.com/office/drawing/2014/main" id="{4C8CB8CC-7A2D-FE7F-F612-107969E0C781}"/>
              </a:ext>
            </a:extLst>
          </p:cNvPr>
          <p:cNvSpPr txBox="1"/>
          <p:nvPr/>
        </p:nvSpPr>
        <p:spPr>
          <a:xfrm>
            <a:off x="179612" y="462108"/>
            <a:ext cx="3635022" cy="276999"/>
          </a:xfrm>
          <a:prstGeom prst="rect">
            <a:avLst/>
          </a:prstGeom>
          <a:noFill/>
        </p:spPr>
        <p:txBody>
          <a:bodyPr wrap="square" rtlCol="0">
            <a:spAutoFit/>
          </a:bodyPr>
          <a:lstStyle/>
          <a:p>
            <a:pPr algn="ctr"/>
            <a:r>
              <a:rPr lang="pt-BR" sz="1200" b="1" dirty="0">
                <a:solidFill>
                  <a:srgbClr val="111111"/>
                </a:solidFill>
                <a:latin typeface="Arial" panose="020B0604020202020204" pitchFamily="34" charset="0"/>
                <a:cs typeface="Arial" panose="020B0604020202020204" pitchFamily="34" charset="0"/>
              </a:rPr>
              <a:t>Como insetos andam sobre a água?</a:t>
            </a:r>
          </a:p>
        </p:txBody>
      </p:sp>
      <p:sp>
        <p:nvSpPr>
          <p:cNvPr id="6" name="CaixaDeTexto 5">
            <a:extLst>
              <a:ext uri="{FF2B5EF4-FFF2-40B4-BE49-F238E27FC236}">
                <a16:creationId xmlns:a16="http://schemas.microsoft.com/office/drawing/2014/main" id="{BB18A718-009A-1833-BEC3-616FE78DC94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extLst>
      <p:ext uri="{BB962C8B-B14F-4D97-AF65-F5344CB8AC3E}">
        <p14:creationId xmlns:p14="http://schemas.microsoft.com/office/powerpoint/2010/main" val="3653597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tângulo: Cantos Arredondados 2_5"/>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2" name="CaixaDeTexto 3_5"/>
          <p:cNvSpPr/>
          <p:nvPr/>
        </p:nvSpPr>
        <p:spPr>
          <a:xfrm>
            <a:off x="179640" y="401040"/>
            <a:ext cx="3599280" cy="283233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p:txBody>
      </p:sp>
      <p:pic>
        <p:nvPicPr>
          <p:cNvPr id="53" name="Imagem 52"/>
          <p:cNvPicPr/>
          <p:nvPr/>
        </p:nvPicPr>
        <p:blipFill>
          <a:blip r:embed="rId2"/>
          <a:srcRect l="3647" r="5674"/>
          <a:stretch/>
        </p:blipFill>
        <p:spPr>
          <a:xfrm>
            <a:off x="764855" y="881214"/>
            <a:ext cx="2429514" cy="1687812"/>
          </a:xfrm>
          <a:prstGeom prst="rect">
            <a:avLst/>
          </a:prstGeom>
          <a:ln w="0">
            <a:noFill/>
          </a:ln>
        </p:spPr>
      </p:pic>
      <p:sp>
        <p:nvSpPr>
          <p:cNvPr id="2" name="Google Shape;192;p32">
            <a:extLst>
              <a:ext uri="{FF2B5EF4-FFF2-40B4-BE49-F238E27FC236}">
                <a16:creationId xmlns:a16="http://schemas.microsoft.com/office/drawing/2014/main" id="{B2E8866F-B02C-7902-7756-64A03BBBAE21}"/>
              </a:ext>
            </a:extLst>
          </p:cNvPr>
          <p:cNvSpPr txBox="1"/>
          <p:nvPr/>
        </p:nvSpPr>
        <p:spPr>
          <a:xfrm>
            <a:off x="178320" y="2569026"/>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O principal obstáculo para a exploração dos oceanos é pressão que eles exercem. A pressão da água aumenta 1 </a:t>
            </a:r>
            <a:r>
              <a:rPr lang="pt-BR" sz="1000" b="0" strike="noStrike" spc="-1" dirty="0" err="1">
                <a:solidFill>
                  <a:srgbClr val="000000"/>
                </a:solidFill>
                <a:latin typeface="Arial"/>
                <a:ea typeface="Arial"/>
              </a:rPr>
              <a:t>atm</a:t>
            </a:r>
            <a:r>
              <a:rPr lang="pt-BR" sz="1000" b="0" strike="noStrike" spc="-1" dirty="0">
                <a:solidFill>
                  <a:srgbClr val="000000"/>
                </a:solidFill>
                <a:latin typeface="Arial"/>
                <a:ea typeface="Arial"/>
              </a:rPr>
              <a:t> (1 atmosfera – pressão ao nível do mar) a cada 10 metros de profundidade. A média de profundidade dos oceanos é de 4 quilômetros, então a pressão exercida sobre os corpos a essa profundidade é muito grande. Além da extrema pressão, em altas profundidades, o oceano é totalmente escuro e as temperaturas são muito baixas. </a:t>
            </a:r>
            <a:endParaRPr lang="pt-BR" sz="1000" b="0" strike="noStrike" spc="-1" dirty="0">
              <a:latin typeface="Arial"/>
            </a:endParaRPr>
          </a:p>
        </p:txBody>
      </p:sp>
      <p:sp>
        <p:nvSpPr>
          <p:cNvPr id="3" name="CaixaDeTexto 2">
            <a:extLst>
              <a:ext uri="{FF2B5EF4-FFF2-40B4-BE49-F238E27FC236}">
                <a16:creationId xmlns:a16="http://schemas.microsoft.com/office/drawing/2014/main" id="{9D42A5DB-4332-ADC6-3DFB-602D9BEF0CB3}"/>
              </a:ext>
            </a:extLst>
          </p:cNvPr>
          <p:cNvSpPr txBox="1"/>
          <p:nvPr/>
        </p:nvSpPr>
        <p:spPr>
          <a:xfrm>
            <a:off x="179640" y="464369"/>
            <a:ext cx="3635022" cy="335156"/>
          </a:xfrm>
          <a:prstGeom prst="rect">
            <a:avLst/>
          </a:prstGeom>
          <a:noFill/>
        </p:spPr>
        <p:txBody>
          <a:bodyPr wrap="square" rtlCol="0">
            <a:spAutoFit/>
          </a:bodyPr>
          <a:lstStyle/>
          <a:p>
            <a:pPr algn="ctr">
              <a:lnSpc>
                <a:spcPct val="150000"/>
              </a:lnSpc>
              <a:tabLst>
                <a:tab pos="0" algn="l"/>
              </a:tabLst>
            </a:pPr>
            <a:r>
              <a:rPr lang="pt-BR" sz="1200" b="1" strike="noStrike" spc="-1" dirty="0">
                <a:solidFill>
                  <a:srgbClr val="000000"/>
                </a:solidFill>
                <a:latin typeface="Arial"/>
                <a:ea typeface="Arial"/>
              </a:rPr>
              <a:t>Por que é difícil explorar o fundo do oceano?</a:t>
            </a:r>
            <a:endParaRPr lang="pt-BR" sz="1200" b="0" strike="noStrike" spc="-1" dirty="0">
              <a:latin typeface="Arial"/>
            </a:endParaRPr>
          </a:p>
        </p:txBody>
      </p:sp>
      <p:sp>
        <p:nvSpPr>
          <p:cNvPr id="4" name="CaixaDeTexto 3">
            <a:extLst>
              <a:ext uri="{FF2B5EF4-FFF2-40B4-BE49-F238E27FC236}">
                <a16:creationId xmlns:a16="http://schemas.microsoft.com/office/drawing/2014/main" id="{1A475ED8-3865-AD7A-2956-F91C404E9AE9}"/>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Fluidos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Brinquedo de lego&#10;&#10;O conteúdo gerado por IA pode estar incorreto.">
            <a:extLst>
              <a:ext uri="{FF2B5EF4-FFF2-40B4-BE49-F238E27FC236}">
                <a16:creationId xmlns:a16="http://schemas.microsoft.com/office/drawing/2014/main" id="{6E8BC1C0-323F-8C46-3219-9F89A96E6BA7}"/>
              </a:ext>
            </a:extLst>
          </p:cNvPr>
          <p:cNvPicPr>
            <a:picLocks noChangeAspect="1"/>
          </p:cNvPicPr>
          <p:nvPr/>
        </p:nvPicPr>
        <p:blipFill>
          <a:blip r:embed="rId2">
            <a:extLst>
              <a:ext uri="{28A0092B-C50C-407E-A947-70E740481C1C}">
                <a14:useLocalDpi xmlns:a14="http://schemas.microsoft.com/office/drawing/2010/main" val="0"/>
              </a:ext>
            </a:extLst>
          </a:blip>
          <a:srcRect l="22384" t="9829" r="15629"/>
          <a:stretch/>
        </p:blipFill>
        <p:spPr>
          <a:xfrm>
            <a:off x="0" y="0"/>
            <a:ext cx="3959225" cy="5759450"/>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1" y="533384"/>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História da Física</a:t>
            </a:r>
          </a:p>
        </p:txBody>
      </p:sp>
    </p:spTree>
    <p:extLst>
      <p:ext uri="{BB962C8B-B14F-4D97-AF65-F5344CB8AC3E}">
        <p14:creationId xmlns:p14="http://schemas.microsoft.com/office/powerpoint/2010/main" val="3314546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3156954"/>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O que foi o experimento da balança de</a:t>
            </a:r>
          </a:p>
          <a:p>
            <a:pPr marL="0" marR="0" lvl="0" indent="0" algn="ctr" rtl="0">
              <a:spcBef>
                <a:spcPts val="0"/>
              </a:spcBef>
              <a:spcAft>
                <a:spcPts val="0"/>
              </a:spcAft>
              <a:buClr>
                <a:srgbClr val="000000"/>
              </a:buClr>
              <a:buSzPts val="1200"/>
              <a:buFont typeface="Arial"/>
              <a:buNone/>
            </a:pPr>
            <a:r>
              <a:rPr lang="pt-BR" sz="1200" b="1" dirty="0">
                <a:effectLst/>
                <a:latin typeface="Arial" panose="020B0604020202020204" pitchFamily="34" charset="0"/>
                <a:ea typeface="Calibri" panose="020F0502020204030204" pitchFamily="34" charset="0"/>
                <a:cs typeface="Times New Roman" panose="02020603050405020304" pitchFamily="18" charset="0"/>
              </a:rPr>
              <a:t>torção de Henry Cavendish?</a:t>
            </a: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r>
              <a:rPr lang="pt-BR" sz="7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endParaRPr lang="pt-BR" sz="10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2050" name="Picture 2" descr="HISTÓRIA DA FÍSICA: A Experiência de Cavendish">
            <a:extLst>
              <a:ext uri="{FF2B5EF4-FFF2-40B4-BE49-F238E27FC236}">
                <a16:creationId xmlns:a16="http://schemas.microsoft.com/office/drawing/2014/main" id="{705F7B37-29DD-5C6F-0F2A-35D49D111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62" y="935398"/>
            <a:ext cx="1876898" cy="217928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0A57EDEA-DD72-E0E7-1995-52AC4F34B250}"/>
              </a:ext>
            </a:extLst>
          </p:cNvPr>
          <p:cNvSpPr txBox="1"/>
          <p:nvPr/>
        </p:nvSpPr>
        <p:spPr>
          <a:xfrm>
            <a:off x="179611" y="3166863"/>
            <a:ext cx="3596507" cy="21412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O experimento da balança de torção foi desenvolvido pelo físico e químico Henry Cavendish, nos anos de 1797 e 1798 e é considerado um dos 10 experimentos mais belos da Física. A balança de torção tem como seu objetivo determinar densidade da Terra a partir da medição do torque causado por forças gravitacionais entre massas. Os resultados obtidos pelo experimento foram a medição da massa e densidade da Terra com um erro menor que 1% comparado aos atuais valores. </a:t>
            </a:r>
          </a:p>
        </p:txBody>
      </p:sp>
      <p:sp>
        <p:nvSpPr>
          <p:cNvPr id="5" name="CaixaDeTexto 4">
            <a:extLst>
              <a:ext uri="{FF2B5EF4-FFF2-40B4-BE49-F238E27FC236}">
                <a16:creationId xmlns:a16="http://schemas.microsoft.com/office/drawing/2014/main" id="{7D488002-E26E-E8D5-5D93-D0380B8B67EE}"/>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História da Física</a:t>
            </a:r>
          </a:p>
        </p:txBody>
      </p:sp>
    </p:spTree>
    <p:extLst>
      <p:ext uri="{BB962C8B-B14F-4D97-AF65-F5344CB8AC3E}">
        <p14:creationId xmlns:p14="http://schemas.microsoft.com/office/powerpoint/2010/main" val="287029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3CFD0-D866-9AAA-9813-45556C367D71}"/>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6F5138DE-6CD1-D657-51B5-CAA6606A2967}"/>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033AE188-C8E8-6764-6CD9-0E68E6161555}"/>
              </a:ext>
            </a:extLst>
          </p:cNvPr>
          <p:cNvSpPr txBox="1"/>
          <p:nvPr/>
        </p:nvSpPr>
        <p:spPr>
          <a:xfrm>
            <a:off x="179612" y="441358"/>
            <a:ext cx="3600000" cy="4834337"/>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Por que dói tanto levar um pisão de alguém que está de salto alto?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pássaros não são eletrocutados ao pousarem nos fios de transmissão de energia elétrica?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um navio grande e pesado não afunda na água?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insetos andam sobre a água?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é difícil explorar o fundo do oceano?</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História da Física: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da balança de torção de Henry Cavendish?</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a conferência de </a:t>
            </a:r>
            <a:r>
              <a:rPr lang="pt-BR" sz="1000" kern="100" dirty="0" err="1">
                <a:solidFill>
                  <a:srgbClr val="000000"/>
                </a:solidFill>
                <a:effectLst/>
                <a:latin typeface="Arial" panose="020B0604020202020204" pitchFamily="34" charset="0"/>
                <a:ea typeface="Calibri" panose="020F0502020204030204" pitchFamily="34" charset="0"/>
                <a:cs typeface="Calibri" panose="020F0502020204030204" pitchFamily="34" charset="0"/>
              </a:rPr>
              <a:t>Solvey</a:t>
            </a: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da descoberta do elétron por J. J. Thomson.</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Mecânica:</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as Alavancas?​</a:t>
            </a:r>
            <a:endParaRPr lang="pt-BR" sz="1200" kern="100" dirty="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467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6127" y="385284"/>
            <a:ext cx="3597119" cy="5193654"/>
          </a:xfrm>
          <a:custGeom>
            <a:avLst/>
            <a:gdLst/>
            <a:ahLst/>
            <a:cxnLst/>
            <a:rect l="l" t="t" r="r" b="b"/>
            <a:pathLst>
              <a:path w="3601085" h="5199380">
                <a:moveTo>
                  <a:pt x="3000306" y="0"/>
                </a:moveTo>
                <a:lnTo>
                  <a:pt x="600085" y="0"/>
                </a:lnTo>
                <a:lnTo>
                  <a:pt x="550868" y="1988"/>
                </a:lnTo>
                <a:lnTo>
                  <a:pt x="502747" y="7851"/>
                </a:lnTo>
                <a:lnTo>
                  <a:pt x="455877" y="17435"/>
                </a:lnTo>
                <a:lnTo>
                  <a:pt x="410410" y="30584"/>
                </a:lnTo>
                <a:lnTo>
                  <a:pt x="366503" y="47144"/>
                </a:lnTo>
                <a:lnTo>
                  <a:pt x="324310" y="66961"/>
                </a:lnTo>
                <a:lnTo>
                  <a:pt x="283984" y="89881"/>
                </a:lnTo>
                <a:lnTo>
                  <a:pt x="245681" y="115749"/>
                </a:lnTo>
                <a:lnTo>
                  <a:pt x="209555" y="144411"/>
                </a:lnTo>
                <a:lnTo>
                  <a:pt x="175759" y="175713"/>
                </a:lnTo>
                <a:lnTo>
                  <a:pt x="144450" y="209499"/>
                </a:lnTo>
                <a:lnTo>
                  <a:pt x="115780" y="245617"/>
                </a:lnTo>
                <a:lnTo>
                  <a:pt x="89905" y="283911"/>
                </a:lnTo>
                <a:lnTo>
                  <a:pt x="66979" y="324226"/>
                </a:lnTo>
                <a:lnTo>
                  <a:pt x="47157" y="366410"/>
                </a:lnTo>
                <a:lnTo>
                  <a:pt x="30592" y="410306"/>
                </a:lnTo>
                <a:lnTo>
                  <a:pt x="17439" y="455762"/>
                </a:lnTo>
                <a:lnTo>
                  <a:pt x="7854" y="502621"/>
                </a:lnTo>
                <a:lnTo>
                  <a:pt x="1989" y="550732"/>
                </a:lnTo>
                <a:lnTo>
                  <a:pt x="0" y="599937"/>
                </a:lnTo>
                <a:lnTo>
                  <a:pt x="0" y="4599364"/>
                </a:lnTo>
                <a:lnTo>
                  <a:pt x="1989" y="4648569"/>
                </a:lnTo>
                <a:lnTo>
                  <a:pt x="7854" y="4696678"/>
                </a:lnTo>
                <a:lnTo>
                  <a:pt x="17439" y="4743538"/>
                </a:lnTo>
                <a:lnTo>
                  <a:pt x="30592" y="4788993"/>
                </a:lnTo>
                <a:lnTo>
                  <a:pt x="47157" y="4832889"/>
                </a:lnTo>
                <a:lnTo>
                  <a:pt x="66979" y="4875073"/>
                </a:lnTo>
                <a:lnTo>
                  <a:pt x="89905" y="4915389"/>
                </a:lnTo>
                <a:lnTo>
                  <a:pt x="115780" y="4953684"/>
                </a:lnTo>
                <a:lnTo>
                  <a:pt x="144450" y="4989802"/>
                </a:lnTo>
                <a:lnTo>
                  <a:pt x="175759" y="5023589"/>
                </a:lnTo>
                <a:lnTo>
                  <a:pt x="209555" y="5054892"/>
                </a:lnTo>
                <a:lnTo>
                  <a:pt x="245681" y="5083555"/>
                </a:lnTo>
                <a:lnTo>
                  <a:pt x="283984" y="5109424"/>
                </a:lnTo>
                <a:lnTo>
                  <a:pt x="324310" y="5132345"/>
                </a:lnTo>
                <a:lnTo>
                  <a:pt x="366503" y="5152163"/>
                </a:lnTo>
                <a:lnTo>
                  <a:pt x="410410" y="5168724"/>
                </a:lnTo>
                <a:lnTo>
                  <a:pt x="455877" y="5181874"/>
                </a:lnTo>
                <a:lnTo>
                  <a:pt x="502747" y="5191457"/>
                </a:lnTo>
                <a:lnTo>
                  <a:pt x="550868" y="5197321"/>
                </a:lnTo>
                <a:lnTo>
                  <a:pt x="600085" y="5199310"/>
                </a:lnTo>
                <a:lnTo>
                  <a:pt x="3000306" y="5199310"/>
                </a:lnTo>
                <a:lnTo>
                  <a:pt x="3049530" y="5197321"/>
                </a:lnTo>
                <a:lnTo>
                  <a:pt x="3097659" y="5191457"/>
                </a:lnTo>
                <a:lnTo>
                  <a:pt x="3144538" y="5181874"/>
                </a:lnTo>
                <a:lnTo>
                  <a:pt x="3190012" y="5168724"/>
                </a:lnTo>
                <a:lnTo>
                  <a:pt x="3233928" y="5152163"/>
                </a:lnTo>
                <a:lnTo>
                  <a:pt x="3276130" y="5132345"/>
                </a:lnTo>
                <a:lnTo>
                  <a:pt x="3316464" y="5109424"/>
                </a:lnTo>
                <a:lnTo>
                  <a:pt x="3354776" y="5083555"/>
                </a:lnTo>
                <a:lnTo>
                  <a:pt x="3390910" y="5054892"/>
                </a:lnTo>
                <a:lnTo>
                  <a:pt x="3424713" y="5023589"/>
                </a:lnTo>
                <a:lnTo>
                  <a:pt x="3456030" y="4989802"/>
                </a:lnTo>
                <a:lnTo>
                  <a:pt x="3484707" y="4953684"/>
                </a:lnTo>
                <a:lnTo>
                  <a:pt x="3510588" y="4915389"/>
                </a:lnTo>
                <a:lnTo>
                  <a:pt x="3533520" y="4875073"/>
                </a:lnTo>
                <a:lnTo>
                  <a:pt x="3553348" y="4832889"/>
                </a:lnTo>
                <a:lnTo>
                  <a:pt x="3569917" y="4788993"/>
                </a:lnTo>
                <a:lnTo>
                  <a:pt x="3583073" y="4743538"/>
                </a:lnTo>
                <a:lnTo>
                  <a:pt x="3592662" y="4696678"/>
                </a:lnTo>
                <a:lnTo>
                  <a:pt x="3598528" y="4648569"/>
                </a:lnTo>
                <a:lnTo>
                  <a:pt x="3600518" y="4599364"/>
                </a:lnTo>
                <a:lnTo>
                  <a:pt x="3600518" y="599937"/>
                </a:lnTo>
                <a:lnTo>
                  <a:pt x="3598528" y="550732"/>
                </a:lnTo>
                <a:lnTo>
                  <a:pt x="3592662" y="502621"/>
                </a:lnTo>
                <a:lnTo>
                  <a:pt x="3583073" y="455762"/>
                </a:lnTo>
                <a:lnTo>
                  <a:pt x="3569917" y="410306"/>
                </a:lnTo>
                <a:lnTo>
                  <a:pt x="3553348" y="366410"/>
                </a:lnTo>
                <a:lnTo>
                  <a:pt x="3533520" y="324226"/>
                </a:lnTo>
                <a:lnTo>
                  <a:pt x="3510588" y="283911"/>
                </a:lnTo>
                <a:lnTo>
                  <a:pt x="3484707" y="245617"/>
                </a:lnTo>
                <a:lnTo>
                  <a:pt x="3456030" y="209499"/>
                </a:lnTo>
                <a:lnTo>
                  <a:pt x="3424713" y="175713"/>
                </a:lnTo>
                <a:lnTo>
                  <a:pt x="3390910" y="144411"/>
                </a:lnTo>
                <a:lnTo>
                  <a:pt x="3354776" y="115749"/>
                </a:lnTo>
                <a:lnTo>
                  <a:pt x="3316464" y="89881"/>
                </a:lnTo>
                <a:lnTo>
                  <a:pt x="3276130" y="66961"/>
                </a:lnTo>
                <a:lnTo>
                  <a:pt x="3233928" y="47144"/>
                </a:lnTo>
                <a:lnTo>
                  <a:pt x="3190012" y="30584"/>
                </a:lnTo>
                <a:lnTo>
                  <a:pt x="3144538" y="17435"/>
                </a:lnTo>
                <a:lnTo>
                  <a:pt x="3097659" y="7851"/>
                </a:lnTo>
                <a:lnTo>
                  <a:pt x="3049530" y="1988"/>
                </a:lnTo>
                <a:lnTo>
                  <a:pt x="3000306" y="0"/>
                </a:lnTo>
                <a:close/>
              </a:path>
            </a:pathLst>
          </a:custGeom>
          <a:solidFill>
            <a:srgbClr val="FFFFFF"/>
          </a:solidFill>
        </p:spPr>
        <p:txBody>
          <a:bodyPr wrap="square" lIns="0" tIns="0" rIns="0" bIns="0" rtlCol="0"/>
          <a:lstStyle/>
          <a:p>
            <a:endParaRPr sz="1798"/>
          </a:p>
        </p:txBody>
      </p:sp>
      <p:sp>
        <p:nvSpPr>
          <p:cNvPr id="3" name="object 3"/>
          <p:cNvSpPr/>
          <p:nvPr/>
        </p:nvSpPr>
        <p:spPr>
          <a:xfrm>
            <a:off x="186127" y="385284"/>
            <a:ext cx="3597119" cy="5193654"/>
          </a:xfrm>
          <a:custGeom>
            <a:avLst/>
            <a:gdLst/>
            <a:ahLst/>
            <a:cxnLst/>
            <a:rect l="l" t="t" r="r" b="b"/>
            <a:pathLst>
              <a:path w="3601085" h="5199380">
                <a:moveTo>
                  <a:pt x="0" y="599937"/>
                </a:moveTo>
                <a:lnTo>
                  <a:pt x="1989" y="550732"/>
                </a:lnTo>
                <a:lnTo>
                  <a:pt x="7854" y="502621"/>
                </a:lnTo>
                <a:lnTo>
                  <a:pt x="17439" y="455762"/>
                </a:lnTo>
                <a:lnTo>
                  <a:pt x="30592" y="410306"/>
                </a:lnTo>
                <a:lnTo>
                  <a:pt x="47157" y="366410"/>
                </a:lnTo>
                <a:lnTo>
                  <a:pt x="66979" y="324226"/>
                </a:lnTo>
                <a:lnTo>
                  <a:pt x="89905" y="283911"/>
                </a:lnTo>
                <a:lnTo>
                  <a:pt x="115780" y="245617"/>
                </a:lnTo>
                <a:lnTo>
                  <a:pt x="144450" y="209499"/>
                </a:lnTo>
                <a:lnTo>
                  <a:pt x="175759" y="175713"/>
                </a:lnTo>
                <a:lnTo>
                  <a:pt x="209555" y="144411"/>
                </a:lnTo>
                <a:lnTo>
                  <a:pt x="245681" y="115749"/>
                </a:lnTo>
                <a:lnTo>
                  <a:pt x="283984" y="89881"/>
                </a:lnTo>
                <a:lnTo>
                  <a:pt x="324310" y="66961"/>
                </a:lnTo>
                <a:lnTo>
                  <a:pt x="366503" y="47144"/>
                </a:lnTo>
                <a:lnTo>
                  <a:pt x="410410" y="30584"/>
                </a:lnTo>
                <a:lnTo>
                  <a:pt x="455877" y="17435"/>
                </a:lnTo>
                <a:lnTo>
                  <a:pt x="502747" y="7851"/>
                </a:lnTo>
                <a:lnTo>
                  <a:pt x="550868" y="1988"/>
                </a:lnTo>
                <a:lnTo>
                  <a:pt x="600085" y="0"/>
                </a:lnTo>
                <a:lnTo>
                  <a:pt x="3000306" y="0"/>
                </a:lnTo>
                <a:lnTo>
                  <a:pt x="3049530" y="1988"/>
                </a:lnTo>
                <a:lnTo>
                  <a:pt x="3097659" y="7851"/>
                </a:lnTo>
                <a:lnTo>
                  <a:pt x="3144538" y="17435"/>
                </a:lnTo>
                <a:lnTo>
                  <a:pt x="3190012" y="30584"/>
                </a:lnTo>
                <a:lnTo>
                  <a:pt x="3233928" y="47144"/>
                </a:lnTo>
                <a:lnTo>
                  <a:pt x="3276130" y="66961"/>
                </a:lnTo>
                <a:lnTo>
                  <a:pt x="3316464" y="89881"/>
                </a:lnTo>
                <a:lnTo>
                  <a:pt x="3354776" y="115749"/>
                </a:lnTo>
                <a:lnTo>
                  <a:pt x="3390910" y="144411"/>
                </a:lnTo>
                <a:lnTo>
                  <a:pt x="3424713" y="175713"/>
                </a:lnTo>
                <a:lnTo>
                  <a:pt x="3456030" y="209499"/>
                </a:lnTo>
                <a:lnTo>
                  <a:pt x="3484707" y="245617"/>
                </a:lnTo>
                <a:lnTo>
                  <a:pt x="3510588" y="283911"/>
                </a:lnTo>
                <a:lnTo>
                  <a:pt x="3533520" y="324226"/>
                </a:lnTo>
                <a:lnTo>
                  <a:pt x="3553348" y="366410"/>
                </a:lnTo>
                <a:lnTo>
                  <a:pt x="3569917" y="410306"/>
                </a:lnTo>
                <a:lnTo>
                  <a:pt x="3583073" y="455762"/>
                </a:lnTo>
                <a:lnTo>
                  <a:pt x="3592662" y="502621"/>
                </a:lnTo>
                <a:lnTo>
                  <a:pt x="3598528" y="550732"/>
                </a:lnTo>
                <a:lnTo>
                  <a:pt x="3600518" y="599937"/>
                </a:lnTo>
                <a:lnTo>
                  <a:pt x="3600518" y="4599364"/>
                </a:lnTo>
                <a:lnTo>
                  <a:pt x="3598528" y="4648569"/>
                </a:lnTo>
                <a:lnTo>
                  <a:pt x="3592662" y="4696678"/>
                </a:lnTo>
                <a:lnTo>
                  <a:pt x="3583073" y="4743538"/>
                </a:lnTo>
                <a:lnTo>
                  <a:pt x="3569917" y="4788993"/>
                </a:lnTo>
                <a:lnTo>
                  <a:pt x="3553348" y="4832889"/>
                </a:lnTo>
                <a:lnTo>
                  <a:pt x="3533520" y="4875073"/>
                </a:lnTo>
                <a:lnTo>
                  <a:pt x="3510588" y="4915389"/>
                </a:lnTo>
                <a:lnTo>
                  <a:pt x="3484707" y="4953684"/>
                </a:lnTo>
                <a:lnTo>
                  <a:pt x="3456030" y="4989802"/>
                </a:lnTo>
                <a:lnTo>
                  <a:pt x="3424713" y="5023589"/>
                </a:lnTo>
                <a:lnTo>
                  <a:pt x="3390910" y="5054892"/>
                </a:lnTo>
                <a:lnTo>
                  <a:pt x="3354776" y="5083555"/>
                </a:lnTo>
                <a:lnTo>
                  <a:pt x="3316464" y="5109424"/>
                </a:lnTo>
                <a:lnTo>
                  <a:pt x="3276130" y="5132345"/>
                </a:lnTo>
                <a:lnTo>
                  <a:pt x="3233928" y="5152163"/>
                </a:lnTo>
                <a:lnTo>
                  <a:pt x="3190012" y="5168724"/>
                </a:lnTo>
                <a:lnTo>
                  <a:pt x="3144538" y="5181874"/>
                </a:lnTo>
                <a:lnTo>
                  <a:pt x="3097659" y="5191457"/>
                </a:lnTo>
                <a:lnTo>
                  <a:pt x="3049530" y="5197321"/>
                </a:lnTo>
                <a:lnTo>
                  <a:pt x="3000306" y="5199310"/>
                </a:lnTo>
                <a:lnTo>
                  <a:pt x="600085" y="5199310"/>
                </a:lnTo>
                <a:lnTo>
                  <a:pt x="550868" y="5197321"/>
                </a:lnTo>
                <a:lnTo>
                  <a:pt x="502747" y="5191457"/>
                </a:lnTo>
                <a:lnTo>
                  <a:pt x="455877" y="5181874"/>
                </a:lnTo>
                <a:lnTo>
                  <a:pt x="410410" y="5168724"/>
                </a:lnTo>
                <a:lnTo>
                  <a:pt x="366503" y="5152163"/>
                </a:lnTo>
                <a:lnTo>
                  <a:pt x="324310" y="5132345"/>
                </a:lnTo>
                <a:lnTo>
                  <a:pt x="283984" y="5109424"/>
                </a:lnTo>
                <a:lnTo>
                  <a:pt x="245681" y="5083555"/>
                </a:lnTo>
                <a:lnTo>
                  <a:pt x="209555" y="5054892"/>
                </a:lnTo>
                <a:lnTo>
                  <a:pt x="175759" y="5023589"/>
                </a:lnTo>
                <a:lnTo>
                  <a:pt x="144450" y="4989802"/>
                </a:lnTo>
                <a:lnTo>
                  <a:pt x="115780" y="4953684"/>
                </a:lnTo>
                <a:lnTo>
                  <a:pt x="89905" y="4915389"/>
                </a:lnTo>
                <a:lnTo>
                  <a:pt x="66979" y="4875073"/>
                </a:lnTo>
                <a:lnTo>
                  <a:pt x="47157" y="4832889"/>
                </a:lnTo>
                <a:lnTo>
                  <a:pt x="30592" y="4788993"/>
                </a:lnTo>
                <a:lnTo>
                  <a:pt x="17439" y="4743538"/>
                </a:lnTo>
                <a:lnTo>
                  <a:pt x="7854" y="4696678"/>
                </a:lnTo>
                <a:lnTo>
                  <a:pt x="1989" y="4648569"/>
                </a:lnTo>
                <a:lnTo>
                  <a:pt x="0" y="4599364"/>
                </a:lnTo>
                <a:lnTo>
                  <a:pt x="0" y="599937"/>
                </a:lnTo>
                <a:close/>
              </a:path>
            </a:pathLst>
          </a:custGeom>
          <a:ln w="12710">
            <a:solidFill>
              <a:srgbClr val="FFFFFF"/>
            </a:solidFill>
          </a:ln>
        </p:spPr>
        <p:txBody>
          <a:bodyPr wrap="square" lIns="0" tIns="0" rIns="0" bIns="0" rtlCol="0"/>
          <a:lstStyle/>
          <a:p>
            <a:endParaRPr sz="1798"/>
          </a:p>
        </p:txBody>
      </p:sp>
      <p:sp>
        <p:nvSpPr>
          <p:cNvPr id="4" name="object 4"/>
          <p:cNvSpPr txBox="1"/>
          <p:nvPr/>
        </p:nvSpPr>
        <p:spPr>
          <a:xfrm>
            <a:off x="196274" y="478254"/>
            <a:ext cx="3586971" cy="184463"/>
          </a:xfrm>
          <a:prstGeom prst="rect">
            <a:avLst/>
          </a:prstGeom>
        </p:spPr>
        <p:txBody>
          <a:bodyPr vert="horz" wrap="square" lIns="0" tIns="0" rIns="0" bIns="0" rtlCol="0">
            <a:spAutoFit/>
          </a:bodyPr>
          <a:lstStyle/>
          <a:p>
            <a:pPr marL="12686" algn="ctr"/>
            <a:r>
              <a:rPr sz="1199" b="1" dirty="0">
                <a:latin typeface="Arial"/>
                <a:cs typeface="Arial"/>
              </a:rPr>
              <a:t>O</a:t>
            </a:r>
            <a:r>
              <a:rPr sz="1199" b="1" spc="40" dirty="0">
                <a:latin typeface="Times New Roman"/>
                <a:cs typeface="Times New Roman"/>
              </a:rPr>
              <a:t> </a:t>
            </a:r>
            <a:r>
              <a:rPr sz="1199" b="1" spc="15" dirty="0">
                <a:latin typeface="Arial"/>
                <a:cs typeface="Arial"/>
              </a:rPr>
              <a:t>qu</a:t>
            </a:r>
            <a:r>
              <a:rPr sz="1199" b="1" dirty="0">
                <a:latin typeface="Arial"/>
                <a:cs typeface="Arial"/>
              </a:rPr>
              <a:t>e</a:t>
            </a:r>
            <a:r>
              <a:rPr sz="1199" b="1" spc="10" dirty="0">
                <a:latin typeface="Times New Roman"/>
                <a:cs typeface="Times New Roman"/>
              </a:rPr>
              <a:t> </a:t>
            </a:r>
            <a:r>
              <a:rPr sz="1199" b="1" spc="-25" dirty="0">
                <a:latin typeface="Arial"/>
                <a:cs typeface="Arial"/>
              </a:rPr>
              <a:t>f</a:t>
            </a:r>
            <a:r>
              <a:rPr sz="1199" b="1" spc="15" dirty="0">
                <a:latin typeface="Arial"/>
                <a:cs typeface="Arial"/>
              </a:rPr>
              <a:t>o</a:t>
            </a:r>
            <a:r>
              <a:rPr sz="1199" b="1" dirty="0">
                <a:latin typeface="Arial"/>
                <a:cs typeface="Arial"/>
              </a:rPr>
              <a:t>i</a:t>
            </a:r>
            <a:r>
              <a:rPr sz="1199" b="1" spc="45" dirty="0">
                <a:latin typeface="Times New Roman"/>
                <a:cs typeface="Times New Roman"/>
              </a:rPr>
              <a:t> </a:t>
            </a:r>
            <a:r>
              <a:rPr sz="1199" b="1" dirty="0">
                <a:latin typeface="Arial"/>
                <a:cs typeface="Arial"/>
              </a:rPr>
              <a:t>a</a:t>
            </a:r>
            <a:r>
              <a:rPr sz="1199" b="1" spc="10" dirty="0">
                <a:latin typeface="Times New Roman"/>
                <a:cs typeface="Times New Roman"/>
              </a:rPr>
              <a:t> </a:t>
            </a:r>
            <a:r>
              <a:rPr sz="1199" b="1" spc="5" dirty="0">
                <a:latin typeface="Arial"/>
                <a:cs typeface="Arial"/>
              </a:rPr>
              <a:t>c</a:t>
            </a:r>
            <a:r>
              <a:rPr sz="1199" b="1" spc="15" dirty="0">
                <a:latin typeface="Arial"/>
                <a:cs typeface="Arial"/>
              </a:rPr>
              <a:t>on</a:t>
            </a:r>
            <a:r>
              <a:rPr sz="1199" b="1" spc="-25" dirty="0">
                <a:latin typeface="Arial"/>
                <a:cs typeface="Arial"/>
              </a:rPr>
              <a:t>f</a:t>
            </a:r>
            <a:r>
              <a:rPr sz="1199" b="1" spc="5" dirty="0">
                <a:latin typeface="Arial"/>
                <a:cs typeface="Arial"/>
              </a:rPr>
              <a:t>e</a:t>
            </a:r>
            <a:r>
              <a:rPr sz="1199" b="1" spc="-20" dirty="0">
                <a:latin typeface="Arial"/>
                <a:cs typeface="Arial"/>
              </a:rPr>
              <a:t>r</a:t>
            </a:r>
            <a:r>
              <a:rPr sz="1199" b="1" spc="5" dirty="0">
                <a:latin typeface="Arial"/>
                <a:cs typeface="Arial"/>
              </a:rPr>
              <a:t>ê</a:t>
            </a:r>
            <a:r>
              <a:rPr sz="1199" b="1" spc="15" dirty="0">
                <a:latin typeface="Arial"/>
                <a:cs typeface="Arial"/>
              </a:rPr>
              <a:t>n</a:t>
            </a:r>
            <a:r>
              <a:rPr sz="1199" b="1" spc="5" dirty="0">
                <a:latin typeface="Arial"/>
                <a:cs typeface="Arial"/>
              </a:rPr>
              <a:t>c</a:t>
            </a:r>
            <a:r>
              <a:rPr sz="1199" b="1" spc="-35" dirty="0">
                <a:latin typeface="Arial"/>
                <a:cs typeface="Arial"/>
              </a:rPr>
              <a:t>i</a:t>
            </a:r>
            <a:r>
              <a:rPr sz="1199" b="1" dirty="0">
                <a:latin typeface="Arial"/>
                <a:cs typeface="Arial"/>
              </a:rPr>
              <a:t>a</a:t>
            </a:r>
            <a:r>
              <a:rPr sz="1199" b="1" spc="80" dirty="0">
                <a:latin typeface="Times New Roman"/>
                <a:cs typeface="Times New Roman"/>
              </a:rPr>
              <a:t> </a:t>
            </a:r>
            <a:r>
              <a:rPr sz="1199" b="1" spc="15" dirty="0">
                <a:latin typeface="Arial"/>
                <a:cs typeface="Arial"/>
              </a:rPr>
              <a:t>d</a:t>
            </a:r>
            <a:r>
              <a:rPr sz="1199" b="1" dirty="0">
                <a:latin typeface="Arial"/>
                <a:cs typeface="Arial"/>
              </a:rPr>
              <a:t>e</a:t>
            </a:r>
            <a:r>
              <a:rPr sz="1199" b="1" dirty="0">
                <a:latin typeface="Times New Roman"/>
                <a:cs typeface="Times New Roman"/>
              </a:rPr>
              <a:t> </a:t>
            </a:r>
            <a:r>
              <a:rPr sz="1199" b="1" spc="20" dirty="0">
                <a:latin typeface="Arial"/>
                <a:cs typeface="Arial"/>
              </a:rPr>
              <a:t>S</a:t>
            </a:r>
            <a:r>
              <a:rPr sz="1199" b="1" spc="15" dirty="0">
                <a:latin typeface="Arial"/>
                <a:cs typeface="Arial"/>
              </a:rPr>
              <a:t>o</a:t>
            </a:r>
            <a:r>
              <a:rPr sz="1199" b="1" spc="-35" dirty="0">
                <a:latin typeface="Arial"/>
                <a:cs typeface="Arial"/>
              </a:rPr>
              <a:t>l</a:t>
            </a:r>
            <a:r>
              <a:rPr sz="1199" b="1" spc="5" dirty="0">
                <a:latin typeface="Arial"/>
                <a:cs typeface="Arial"/>
              </a:rPr>
              <a:t>ve</a:t>
            </a:r>
            <a:r>
              <a:rPr sz="1199" b="1" spc="10" dirty="0">
                <a:latin typeface="Arial"/>
                <a:cs typeface="Arial"/>
              </a:rPr>
              <a:t>y</a:t>
            </a:r>
            <a:r>
              <a:rPr sz="1199" b="1" dirty="0">
                <a:latin typeface="Arial"/>
                <a:cs typeface="Arial"/>
              </a:rPr>
              <a:t>?</a:t>
            </a:r>
            <a:endParaRPr sz="1199" dirty="0">
              <a:latin typeface="Arial"/>
              <a:cs typeface="Arial"/>
            </a:endParaRPr>
          </a:p>
        </p:txBody>
      </p:sp>
      <p:sp>
        <p:nvSpPr>
          <p:cNvPr id="7" name="CaixaDeTexto 5">
            <a:extLst>
              <a:ext uri="{FF2B5EF4-FFF2-40B4-BE49-F238E27FC236}">
                <a16:creationId xmlns:a16="http://schemas.microsoft.com/office/drawing/2014/main" id="{0E712054-0DCF-A0E2-90E5-32DEFBCEC27A}"/>
              </a:ext>
            </a:extLst>
          </p:cNvPr>
          <p:cNvSpPr txBox="1"/>
          <p:nvPr/>
        </p:nvSpPr>
        <p:spPr>
          <a:xfrm>
            <a:off x="196275" y="2273818"/>
            <a:ext cx="3592546" cy="236951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686" marR="5074" indent="457966" algn="just">
              <a:lnSpc>
                <a:spcPct val="150000"/>
              </a:lnSpc>
            </a:pPr>
            <a:r>
              <a:rPr lang="pt-BR" sz="999" spc="-20" dirty="0">
                <a:latin typeface="Arial"/>
                <a:cs typeface="Arial"/>
              </a:rPr>
              <a:t>A primeira conferência mundial de Física, conhecida como Conferência Solvay (</a:t>
            </a:r>
            <a:r>
              <a:rPr lang="pt-BR" sz="999" spc="-20" dirty="0" err="1">
                <a:latin typeface="Arial"/>
                <a:cs typeface="Arial"/>
              </a:rPr>
              <a:t>Conseils</a:t>
            </a:r>
            <a:r>
              <a:rPr lang="pt-BR" sz="999" spc="-20" dirty="0">
                <a:latin typeface="Arial"/>
                <a:cs typeface="Arial"/>
              </a:rPr>
              <a:t> Solvay) foi realizada em 1911, obtendo na época um grande sucesso e uma enorme repercussão. Ela acontece, a cada 3 anos, cientistas de destaque mundial que são especialmente convidados para discutirem os problemas atuais de maior relevância em Física e Química. Em especial, destacam-se as realizadas entre 1911 e 1930 por reunir cientistas que se tornaram famosos pelos seus trabalhos pioneiros no campo da Relatividade, da Mecânica Quântica e da Física Nuclear.</a:t>
            </a:r>
          </a:p>
        </p:txBody>
      </p:sp>
      <p:sp>
        <p:nvSpPr>
          <p:cNvPr id="6" name="CaixaDeTexto 5">
            <a:extLst>
              <a:ext uri="{FF2B5EF4-FFF2-40B4-BE49-F238E27FC236}">
                <a16:creationId xmlns:a16="http://schemas.microsoft.com/office/drawing/2014/main" id="{2782DE63-90E5-2357-B748-910891B70DEB}"/>
              </a:ext>
            </a:extLst>
          </p:cNvPr>
          <p:cNvSpPr txBox="1"/>
          <p:nvPr/>
        </p:nvSpPr>
        <p:spPr>
          <a:xfrm>
            <a:off x="593" y="25808"/>
            <a:ext cx="3954865" cy="307438"/>
          </a:xfrm>
          <a:prstGeom prst="rect">
            <a:avLst/>
          </a:prstGeom>
          <a:noFill/>
        </p:spPr>
        <p:txBody>
          <a:bodyPr wrap="square" rtlCol="0">
            <a:spAutoFit/>
          </a:bodyPr>
          <a:lstStyle/>
          <a:p>
            <a:pPr algn="ctr"/>
            <a:r>
              <a:rPr lang="pt-BR" sz="1398" b="1" dirty="0">
                <a:solidFill>
                  <a:schemeClr val="bg1"/>
                </a:solidFill>
                <a:latin typeface="Arial" panose="020B0604020202020204" pitchFamily="34" charset="0"/>
                <a:cs typeface="Arial" panose="020B0604020202020204" pitchFamily="34" charset="0"/>
              </a:rPr>
              <a:t>História da Física</a:t>
            </a:r>
          </a:p>
        </p:txBody>
      </p:sp>
      <p:pic>
        <p:nvPicPr>
          <p:cNvPr id="2050" name="Picture 2" descr="Conferência de Solvay – Wikipédia, a enciclopédia livre">
            <a:extLst>
              <a:ext uri="{FF2B5EF4-FFF2-40B4-BE49-F238E27FC236}">
                <a16:creationId xmlns:a16="http://schemas.microsoft.com/office/drawing/2014/main" id="{62C3D855-8062-D4F2-A556-085528A2B7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126" b="9323"/>
          <a:stretch/>
        </p:blipFill>
        <p:spPr bwMode="auto">
          <a:xfrm>
            <a:off x="341529" y="815628"/>
            <a:ext cx="3272991" cy="1405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p:nvPr/>
        </p:nvSpPr>
        <p:spPr>
          <a:xfrm>
            <a:off x="179697" y="382811"/>
            <a:ext cx="3600600" cy="51975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6;p27"/>
          <p:cNvSpPr txBox="1"/>
          <p:nvPr/>
        </p:nvSpPr>
        <p:spPr>
          <a:xfrm>
            <a:off x="178928" y="360850"/>
            <a:ext cx="3600600" cy="5539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b="1" kern="0" dirty="0">
                <a:solidFill>
                  <a:srgbClr val="000000"/>
                </a:solidFill>
                <a:latin typeface="Arial"/>
                <a:cs typeface="Arial"/>
                <a:sym typeface="Arial"/>
              </a:rPr>
              <a:t>O que foi o e</a:t>
            </a:r>
            <a:r>
              <a:rPr kumimoji="0" lang="pt-BR" sz="1200" b="1" i="0" u="none" strike="noStrike" kern="0" cap="none" spc="0" normalizeH="0" baseline="0" noProof="0" dirty="0" err="1">
                <a:ln>
                  <a:noFill/>
                </a:ln>
                <a:solidFill>
                  <a:srgbClr val="000000"/>
                </a:solidFill>
                <a:effectLst/>
                <a:uLnTx/>
                <a:uFillTx/>
                <a:latin typeface="Arial"/>
                <a:cs typeface="Arial"/>
                <a:sym typeface="Arial"/>
              </a:rPr>
              <a:t>xperimento</a:t>
            </a:r>
            <a:r>
              <a:rPr kumimoji="0" lang="pt-BR" sz="1200" b="1" i="0" u="none" strike="noStrike" kern="0" cap="none" spc="0" normalizeH="0" baseline="0" noProof="0" dirty="0">
                <a:ln>
                  <a:noFill/>
                </a:ln>
                <a:solidFill>
                  <a:srgbClr val="000000"/>
                </a:solidFill>
                <a:effectLst/>
                <a:uLnTx/>
                <a:uFillTx/>
                <a:latin typeface="Arial"/>
                <a:cs typeface="Arial"/>
                <a:sym typeface="Arial"/>
              </a:rPr>
              <a:t> da descoberta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do elétron por J. J. Thomson.</a:t>
            </a:r>
            <a:endParaRPr kumimoji="0"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147;p27"/>
          <p:cNvSpPr txBox="1"/>
          <p:nvPr/>
        </p:nvSpPr>
        <p:spPr>
          <a:xfrm>
            <a:off x="178927" y="2360025"/>
            <a:ext cx="3600599" cy="3108513"/>
          </a:xfrm>
          <a:prstGeom prst="rect">
            <a:avLst/>
          </a:prstGeom>
          <a:noFill/>
          <a:ln>
            <a:noFill/>
          </a:ln>
        </p:spPr>
        <p:txBody>
          <a:bodyPr spcFirstLastPara="1" wrap="square" lIns="91425" tIns="91425" rIns="91425" bIns="91425" anchor="t" anchorCtr="0">
            <a:spAutoFit/>
          </a:bodyPr>
          <a:lstStyle/>
          <a:p>
            <a:pPr marL="0" marR="0" lvl="0" indent="45720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Em busca de explicar o que acontecia dentro de tubos catódicos, Joseph John Thomson, em 1897 propôs um experimento para tentar descobrir o que acontecia dentro dessas ampolas de vidro com baixa pressão de gás em seu interior e com eletrodos em suas pontas (um anodos e um catodos) onde era aplicado uma alta tensão e que foi observado uma luminosidade, que foi conhecida como raio catódico (pois partiam do catodo).</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45720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Para tentar explicar o que acontecia dentro dessas ampolas, Thomson introduz uma ventoinha entre os eletrodos, o que as  faziam girar, deduzindo assim que essas cargas possuíam massa. Em outra modificação, ele introduziu placas eletrizadas para gerar um campo elétrico e observou que tal raio sofria desvio e era atraído pelo polo positivo da placa, mesmo ao inverter sua polaridade. Concluiu então que possuía carga negativa, sendo assim, posteriormente nomeada de elétrons, uma partícula menor que o átomo (até então a menor partícula), propondo o seu modelo de átomo,  conhecido como pudim de passas. </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8" name="Google Shape;148;p27"/>
          <p:cNvPicPr preferRelativeResize="0"/>
          <p:nvPr/>
        </p:nvPicPr>
        <p:blipFill>
          <a:blip r:embed="rId3">
            <a:alphaModFix/>
          </a:blip>
          <a:stretch>
            <a:fillRect/>
          </a:stretch>
        </p:blipFill>
        <p:spPr>
          <a:xfrm>
            <a:off x="539388" y="914953"/>
            <a:ext cx="2802124" cy="1445076"/>
          </a:xfrm>
          <a:prstGeom prst="rect">
            <a:avLst/>
          </a:prstGeom>
          <a:noFill/>
          <a:ln w="12700" cap="flat" cmpd="sng">
            <a:solidFill>
              <a:schemeClr val="lt1"/>
            </a:solidFill>
            <a:prstDash val="solid"/>
            <a:miter lim="8000"/>
            <a:headEnd type="none" w="sm" len="sm"/>
            <a:tailEnd type="none" w="sm" len="sm"/>
          </a:ln>
        </p:spPr>
      </p:pic>
      <p:sp>
        <p:nvSpPr>
          <p:cNvPr id="2" name="CaixaDeTexto 1">
            <a:extLst>
              <a:ext uri="{FF2B5EF4-FFF2-40B4-BE49-F238E27FC236}">
                <a16:creationId xmlns:a16="http://schemas.microsoft.com/office/drawing/2014/main" id="{F4AB88D7-AC0B-C8E5-EE56-D4BFED33CDA4}"/>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História da Física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Brinquedo de lego&#10;&#10;O conteúdo gerado por IA pode estar incorreto.">
            <a:extLst>
              <a:ext uri="{FF2B5EF4-FFF2-40B4-BE49-F238E27FC236}">
                <a16:creationId xmlns:a16="http://schemas.microsoft.com/office/drawing/2014/main" id="{C0853E85-B513-00BA-7F72-D45EE83935EF}"/>
              </a:ext>
            </a:extLst>
          </p:cNvPr>
          <p:cNvPicPr>
            <a:picLocks noChangeAspect="1"/>
          </p:cNvPicPr>
          <p:nvPr/>
        </p:nvPicPr>
        <p:blipFill>
          <a:blip r:embed="rId2">
            <a:extLst>
              <a:ext uri="{28A0092B-C50C-407E-A947-70E740481C1C}">
                <a14:useLocalDpi xmlns:a14="http://schemas.microsoft.com/office/drawing/2010/main" val="0"/>
              </a:ext>
            </a:extLst>
          </a:blip>
          <a:srcRect l="-15629" r="31257"/>
          <a:stretch/>
        </p:blipFill>
        <p:spPr>
          <a:xfrm>
            <a:off x="-900112" y="0"/>
            <a:ext cx="4859336" cy="5759450"/>
          </a:xfrm>
          <a:prstGeom prst="rect">
            <a:avLst/>
          </a:prstGeom>
        </p:spPr>
      </p:pic>
      <p:sp>
        <p:nvSpPr>
          <p:cNvPr id="2" name="CaixaDeTexto 1">
            <a:extLst>
              <a:ext uri="{FF2B5EF4-FFF2-40B4-BE49-F238E27FC236}">
                <a16:creationId xmlns:a16="http://schemas.microsoft.com/office/drawing/2014/main" id="{B73D7FAB-9161-78F8-068B-4F5FDD239334}"/>
              </a:ext>
            </a:extLst>
          </p:cNvPr>
          <p:cNvSpPr txBox="1"/>
          <p:nvPr/>
        </p:nvSpPr>
        <p:spPr>
          <a:xfrm>
            <a:off x="0" y="1101335"/>
            <a:ext cx="3959225" cy="523220"/>
          </a:xfrm>
          <a:prstGeom prst="rect">
            <a:avLst/>
          </a:prstGeom>
          <a:noFill/>
        </p:spPr>
        <p:txBody>
          <a:bodyPr wrap="square" rtlCol="0">
            <a:spAutoFit/>
          </a:bodyPr>
          <a:lstStyle/>
          <a:p>
            <a:pPr algn="ctr"/>
            <a:r>
              <a:rPr lang="pt-BR" sz="2800" dirty="0">
                <a:solidFill>
                  <a:schemeClr val="bg1"/>
                </a:solidFill>
                <a:highlight>
                  <a:srgbClr val="000000"/>
                </a:highlight>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368750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a:latin typeface="Arial"/>
              </a:rPr>
              <a:t>Devido suas características físicas, um conjunto de roldanas é capaz de distribuir a força resultante, que é gerada por uma massa qualquer, em pequenas parcelas, fazendo com que o esforço para sustentar essa massa seja dividido. Para cada roldana livre, é força é dividida pela metade. Elas são utilizadas em guindastes para elevar objetos, em aparelhos de academias, elevadores e entre outros muitos outros sistemas do cotidiano. </a:t>
            </a:r>
            <a:r>
              <a:rPr lang="pt-BR">
                <a:latin typeface="Arial"/>
                <a:ea typeface="Arial"/>
                <a:cs typeface="Arial"/>
              </a:rPr>
              <a:t>​</a:t>
            </a:r>
            <a:endParaRPr lang="pt-BR">
              <a:cs typeface="Calibri"/>
            </a:endParaRPr>
          </a:p>
        </p:txBody>
      </p:sp>
      <p:sp>
        <p:nvSpPr>
          <p:cNvPr id="4" name="Retângulo 3">
            <a:extLst>
              <a:ext uri="{FF2B5EF4-FFF2-40B4-BE49-F238E27FC236}">
                <a16:creationId xmlns:a16="http://schemas.microsoft.com/office/drawing/2014/main" id="{E82ADE9F-1A47-5217-2D5F-CF494D2500E9}"/>
              </a:ext>
            </a:extLst>
          </p:cNvPr>
          <p:cNvSpPr/>
          <p:nvPr/>
        </p:nvSpPr>
        <p:spPr>
          <a:xfrm>
            <a:off x="2164826" y="1609968"/>
            <a:ext cx="914718" cy="55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7615E17F-5D28-42EA-6E4F-C403253051CF}"/>
              </a:ext>
            </a:extLst>
          </p:cNvPr>
          <p:cNvSpPr txBox="1"/>
          <p:nvPr/>
        </p:nvSpPr>
        <p:spPr>
          <a:xfrm>
            <a:off x="177638" y="449401"/>
            <a:ext cx="35965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Arial"/>
              </a:rPr>
              <a:t>Como funciona as Alavancas?</a:t>
            </a:r>
            <a:r>
              <a:rPr lang="pt-BR" sz="1200" dirty="0">
                <a:latin typeface="Arial"/>
                <a:cs typeface="Arial"/>
              </a:rPr>
              <a:t>​</a:t>
            </a:r>
            <a:endParaRPr lang="pt-BR" sz="1200" dirty="0"/>
          </a:p>
        </p:txBody>
      </p:sp>
      <p:sp>
        <p:nvSpPr>
          <p:cNvPr id="9" name="CaixaDeTexto 8">
            <a:extLst>
              <a:ext uri="{FF2B5EF4-FFF2-40B4-BE49-F238E27FC236}">
                <a16:creationId xmlns:a16="http://schemas.microsoft.com/office/drawing/2014/main" id="{8388E93D-3F23-A4E2-563F-EE644EDD201F}"/>
              </a:ext>
            </a:extLst>
          </p:cNvPr>
          <p:cNvSpPr txBox="1"/>
          <p:nvPr/>
        </p:nvSpPr>
        <p:spPr>
          <a:xfrm>
            <a:off x="179612" y="2712825"/>
            <a:ext cx="3596507" cy="2375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pt-BR" sz="1000" dirty="0">
                <a:latin typeface="Arial"/>
                <a:cs typeface="Arial"/>
              </a:rPr>
              <a:t>	A alavanca se trata de um objeto rígido que quando utilizado juntamente com um apoio é capaz de multiplicar a força aplicada em um corpo, quanto maior for a distância entre a alavanca e o ponto de apoio, menor será a força necessária para mover o objeto, como em uma gangorra, onde se as distancias do braços da alavanca forem iguais e o peso dos indivíduos também for igual, a gangorra estará em equilíbrio, se os indivíduos se posicionarem na gangorra em distancias diferentes, aquele que se sentar mais longe do ponto de apoio exercerá uma força maior.</a:t>
            </a:r>
            <a:endParaRPr lang="pt-BR" dirty="0">
              <a:cs typeface="Calibri" panose="020F0502020204030204"/>
            </a:endParaRPr>
          </a:p>
        </p:txBody>
      </p:sp>
      <p:sp>
        <p:nvSpPr>
          <p:cNvPr id="2" name="CaixaDeTexto 1">
            <a:extLst>
              <a:ext uri="{FF2B5EF4-FFF2-40B4-BE49-F238E27FC236}">
                <a16:creationId xmlns:a16="http://schemas.microsoft.com/office/drawing/2014/main" id="{D0689910-4AC3-622E-4701-5F9BEEEF6E7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pic>
        <p:nvPicPr>
          <p:cNvPr id="1026" name="Picture 2" descr="Máquinas Simples: Alavancas">
            <a:extLst>
              <a:ext uri="{FF2B5EF4-FFF2-40B4-BE49-F238E27FC236}">
                <a16:creationId xmlns:a16="http://schemas.microsoft.com/office/drawing/2014/main" id="{A984DB29-54B4-437F-4F06-43A2EBBCA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98" y="808804"/>
            <a:ext cx="2780227" cy="190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34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9009AFC4-43D3-9195-2AC5-00B68D993407}"/>
              </a:ext>
            </a:extLst>
          </p:cNvPr>
          <p:cNvSpPr/>
          <p:nvPr/>
        </p:nvSpPr>
        <p:spPr>
          <a:xfrm>
            <a:off x="179612" y="384662"/>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77DED4C2-E05F-4827-8DE6-5722228F32EF}"/>
              </a:ext>
            </a:extLst>
          </p:cNvPr>
          <p:cNvSpPr txBox="1"/>
          <p:nvPr/>
        </p:nvSpPr>
        <p:spPr>
          <a:xfrm>
            <a:off x="179611" y="466480"/>
            <a:ext cx="3599999" cy="276999"/>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O que é velocidade terminal?</a:t>
            </a:r>
          </a:p>
        </p:txBody>
      </p:sp>
      <p:sp>
        <p:nvSpPr>
          <p:cNvPr id="4" name="CaixaDeTexto 3">
            <a:extLst>
              <a:ext uri="{FF2B5EF4-FFF2-40B4-BE49-F238E27FC236}">
                <a16:creationId xmlns:a16="http://schemas.microsoft.com/office/drawing/2014/main" id="{EEBF0EBA-DE73-44E5-A098-F0E0A050907D}"/>
              </a:ext>
            </a:extLst>
          </p:cNvPr>
          <p:cNvSpPr txBox="1"/>
          <p:nvPr/>
        </p:nvSpPr>
        <p:spPr>
          <a:xfrm>
            <a:off x="179610" y="2635797"/>
            <a:ext cx="3599998" cy="2602957"/>
          </a:xfrm>
          <a:prstGeom prst="rect">
            <a:avLst/>
          </a:prstGeom>
          <a:noFill/>
        </p:spPr>
        <p:txBody>
          <a:bodyPr wrap="square" rtlCol="0">
            <a:spAutoFit/>
          </a:bodyPr>
          <a:lstStyle/>
          <a:p>
            <a:pPr algn="just">
              <a:lnSpc>
                <a:spcPct val="150000"/>
              </a:lnSpc>
            </a:pPr>
            <a:r>
              <a:rPr lang="pt-BR" sz="1000" dirty="0">
                <a:latin typeface="Arial" panose="020B0604020202020204" pitchFamily="34" charset="0"/>
                <a:cs typeface="Arial" panose="020B0604020202020204" pitchFamily="34" charset="0"/>
              </a:rPr>
              <a:t>	Define-se de velocidade terminal, a velocidade atingida quando um corpo cai em queda livre no ar, ou seja, cai somente sob a ação da aceleração da gravidade e até que a força do seu peso (que depende da massa e aceleração da gravidade) vai se igualar a resistência do ar.</a:t>
            </a:r>
            <a:endParaRPr lang="pt-BR" sz="1000" dirty="0"/>
          </a:p>
          <a:p>
            <a:pPr algn="just">
              <a:lnSpc>
                <a:spcPct val="150000"/>
              </a:lnSpc>
            </a:pPr>
            <a:r>
              <a:rPr lang="pt-BR" sz="1000" dirty="0">
                <a:latin typeface="Arial" panose="020B0604020202020204" pitchFamily="34" charset="0"/>
                <a:cs typeface="Arial" panose="020B0604020202020204" pitchFamily="34" charset="0"/>
              </a:rPr>
              <a:t>Assim o corpo vai deixar de acelerar e a sua velocidade vai deixar de aumentar. Com isso, cairá sob uma velocidade de valor constante, chamada de velocidade terminal. Quando se trata de pessoas em queda livre, os paraquedas são acionados, para que assim a velocidade terminal seja ainda menor e não cause nenhum tipo de danos.</a:t>
            </a:r>
          </a:p>
        </p:txBody>
      </p:sp>
      <p:sp>
        <p:nvSpPr>
          <p:cNvPr id="5" name="CaixaDeTexto 4">
            <a:extLst>
              <a:ext uri="{FF2B5EF4-FFF2-40B4-BE49-F238E27FC236}">
                <a16:creationId xmlns:a16="http://schemas.microsoft.com/office/drawing/2014/main" id="{469A65E8-A182-5F47-0E4F-8BE61888B10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pic>
        <p:nvPicPr>
          <p:cNvPr id="3074" name="Picture 2" descr="Paraquedismo | Paraquedista do 2º/10º Grupo de Aviação em si… | Flickr">
            <a:extLst>
              <a:ext uri="{FF2B5EF4-FFF2-40B4-BE49-F238E27FC236}">
                <a16:creationId xmlns:a16="http://schemas.microsoft.com/office/drawing/2014/main" id="{316976D6-C377-34DF-C99C-C332B87DEF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14" r="15601" b="4905"/>
          <a:stretch/>
        </p:blipFill>
        <p:spPr bwMode="auto">
          <a:xfrm>
            <a:off x="1053049" y="794528"/>
            <a:ext cx="1853120" cy="1755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1824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p:nvPr/>
        </p:nvSpPr>
        <p:spPr>
          <a:xfrm>
            <a:off x="179697" y="382811"/>
            <a:ext cx="3600600" cy="51975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91;p32"/>
          <p:cNvSpPr txBox="1"/>
          <p:nvPr/>
        </p:nvSpPr>
        <p:spPr>
          <a:xfrm>
            <a:off x="178928" y="481248"/>
            <a:ext cx="3600600" cy="36930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Arial"/>
                <a:cs typeface="Arial"/>
                <a:sym typeface="Arial"/>
              </a:rPr>
              <a:t>Por que carros de corrida usam pneus </a:t>
            </a:r>
            <a:r>
              <a:rPr kumimoji="0" lang="pt-BR" sz="1200" b="1" i="0" u="none" strike="noStrike" kern="0" cap="none" spc="0" normalizeH="0" baseline="0" noProof="0" dirty="0" err="1">
                <a:ln>
                  <a:noFill/>
                </a:ln>
                <a:solidFill>
                  <a:srgbClr val="000000"/>
                </a:solidFill>
                <a:effectLst/>
                <a:uLnTx/>
                <a:uFillTx/>
                <a:latin typeface="Arial"/>
                <a:cs typeface="Arial"/>
                <a:sym typeface="Arial"/>
              </a:rPr>
              <a:t>slicks</a:t>
            </a:r>
            <a:r>
              <a:rPr kumimoji="0" lang="pt-BR" sz="1200" b="1" i="0" u="none" strike="noStrike" kern="0" cap="none" spc="0" normalizeH="0" baseline="0" noProof="0" dirty="0">
                <a:ln>
                  <a:noFill/>
                </a:ln>
                <a:solidFill>
                  <a:srgbClr val="000000"/>
                </a:solidFill>
                <a:effectLst/>
                <a:uLnTx/>
                <a:uFillTx/>
                <a:latin typeface="Arial"/>
                <a:cs typeface="Arial"/>
                <a:sym typeface="Arial"/>
              </a:rPr>
              <a:t>?</a:t>
            </a:r>
            <a:endParaRPr kumimoji="0"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92" name="Google Shape;192;p32"/>
          <p:cNvSpPr txBox="1"/>
          <p:nvPr/>
        </p:nvSpPr>
        <p:spPr>
          <a:xfrm>
            <a:off x="178928" y="2557712"/>
            <a:ext cx="3600600" cy="2377544"/>
          </a:xfrm>
          <a:prstGeom prst="rect">
            <a:avLst/>
          </a:prstGeom>
          <a:noFill/>
          <a:ln>
            <a:noFill/>
          </a:ln>
        </p:spPr>
        <p:txBody>
          <a:bodyPr spcFirstLastPara="1" wrap="square" lIns="91425" tIns="91425" rIns="91425" bIns="91425" anchor="t" anchorCtr="0">
            <a:spAutoFit/>
          </a:bodyPr>
          <a:lstStyle/>
          <a:p>
            <a:pPr marL="0" marR="0" lvl="0" indent="457200" algn="just" defTabSz="914400" rtl="0" eaLnBrk="1" fontAlgn="auto" latinLnBrk="0" hangingPunct="1">
              <a:lnSpc>
                <a:spcPct val="135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Os carros de corrida usam pneus </a:t>
            </a:r>
            <a:r>
              <a:rPr kumimoji="0" lang="pt-BR" sz="1000" b="0" i="0" u="none" strike="noStrike" kern="0" cap="none" spc="0" normalizeH="0" baseline="0" noProof="0" dirty="0" err="1">
                <a:ln>
                  <a:noFill/>
                </a:ln>
                <a:solidFill>
                  <a:srgbClr val="000000"/>
                </a:solidFill>
                <a:effectLst/>
                <a:uLnTx/>
                <a:uFillTx/>
                <a:latin typeface="Arial"/>
                <a:cs typeface="Arial"/>
                <a:sym typeface="Arial"/>
              </a:rPr>
              <a:t>slicks</a:t>
            </a:r>
            <a:r>
              <a:rPr kumimoji="0" lang="pt-BR" sz="1000" b="0" i="0" u="none" strike="noStrike" kern="0" cap="none" spc="0" normalizeH="0" baseline="0" noProof="0" dirty="0">
                <a:ln>
                  <a:noFill/>
                </a:ln>
                <a:solidFill>
                  <a:srgbClr val="000000"/>
                </a:solidFill>
                <a:effectLst/>
                <a:uLnTx/>
                <a:uFillTx/>
                <a:latin typeface="Arial"/>
                <a:cs typeface="Arial"/>
                <a:sym typeface="Arial"/>
              </a:rPr>
              <a:t> pois eles são lisos, ou seja, não possuem aquelas ranhuras que encontramos em pneus comuns que são projetadas para direcionar a água para fora do pneu e evitar com que o carro tenha uma aquaplanagem.</a:t>
            </a:r>
            <a:endParaRPr kumimoji="0" sz="1000" b="0" i="0" u="none" strike="noStrike" kern="0" cap="none" spc="0" normalizeH="0" baseline="0" noProof="0" dirty="0">
              <a:ln>
                <a:noFill/>
              </a:ln>
              <a:solidFill>
                <a:srgbClr val="000000"/>
              </a:solidFill>
              <a:effectLst/>
              <a:uLnTx/>
              <a:uFillTx/>
              <a:latin typeface="Arial"/>
              <a:cs typeface="Arial"/>
              <a:sym typeface="Arial"/>
            </a:endParaRPr>
          </a:p>
          <a:p>
            <a:pPr marL="0" marR="0" lvl="0" indent="45720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000" b="0" i="0" u="none" strike="noStrike" kern="0" cap="none" spc="0" normalizeH="0" baseline="0" noProof="0" dirty="0">
                <a:ln>
                  <a:noFill/>
                </a:ln>
                <a:solidFill>
                  <a:srgbClr val="000000"/>
                </a:solidFill>
                <a:effectLst/>
                <a:uLnTx/>
                <a:uFillTx/>
                <a:latin typeface="Arial"/>
                <a:cs typeface="Arial"/>
                <a:sym typeface="Arial"/>
              </a:rPr>
              <a:t>Sem essas ranhuras, os pneus têm mais área de contato com o solo aumentando sua aderência. Juntamente com um composto de borrachas mais macios, fazem com que o carro consiga fazer curvas mais rápidas sem perder o controle.</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93" name="Google Shape;193;p32"/>
          <p:cNvPicPr preferRelativeResize="0"/>
          <p:nvPr/>
        </p:nvPicPr>
        <p:blipFill rotWithShape="1">
          <a:blip r:embed="rId3">
            <a:alphaModFix/>
          </a:blip>
          <a:srcRect t="6876" b="32326"/>
          <a:stretch/>
        </p:blipFill>
        <p:spPr>
          <a:xfrm>
            <a:off x="747165" y="939611"/>
            <a:ext cx="2464125" cy="1505625"/>
          </a:xfrm>
          <a:prstGeom prst="rect">
            <a:avLst/>
          </a:prstGeom>
          <a:noFill/>
          <a:ln>
            <a:noFill/>
          </a:ln>
        </p:spPr>
      </p:pic>
      <p:sp>
        <p:nvSpPr>
          <p:cNvPr id="2" name="CaixaDeTexto 1">
            <a:extLst>
              <a:ext uri="{FF2B5EF4-FFF2-40B4-BE49-F238E27FC236}">
                <a16:creationId xmlns:a16="http://schemas.microsoft.com/office/drawing/2014/main" id="{0E2148F4-7C41-EFD2-EF61-3794BA755236}"/>
              </a:ext>
            </a:extLst>
          </p:cNvPr>
          <p:cNvSpPr txBox="1"/>
          <p:nvPr/>
        </p:nvSpPr>
        <p:spPr>
          <a:xfrm>
            <a:off x="-1" y="25836"/>
            <a:ext cx="39592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Mecânica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b="1" dirty="0">
              <a:solidFill>
                <a:schemeClr val="tx1"/>
              </a:solidFill>
              <a:latin typeface="Arial"/>
              <a:ea typeface="Arial"/>
              <a:cs typeface="Arial"/>
            </a:endParaRPr>
          </a:p>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ctr"/>
            <a:endParaRPr lang="pt-BR" dirty="0">
              <a:solidFill>
                <a:schemeClr val="tx1"/>
              </a:solidFill>
            </a:endParaRPr>
          </a:p>
          <a:p>
            <a:pPr algn="just">
              <a:lnSpc>
                <a:spcPct val="150000"/>
              </a:lnSpc>
            </a:pPr>
            <a:r>
              <a:rPr lang="pt-BR" sz="1100" dirty="0">
                <a:solidFill>
                  <a:schemeClr val="tx1"/>
                </a:solidFill>
              </a:rPr>
              <a:t>	</a:t>
            </a:r>
            <a:endParaRPr lang="pt-BR" sz="1000" dirty="0">
              <a:solidFill>
                <a:schemeClr val="tx1"/>
              </a:solidFill>
              <a:latin typeface="Arial" panose="020B0604020202020204" pitchFamily="34" charset="0"/>
              <a:cs typeface="Arial" panose="020B0604020202020204" pitchFamily="34" charset="0"/>
            </a:endParaRPr>
          </a:p>
        </p:txBody>
      </p:sp>
      <p:pic>
        <p:nvPicPr>
          <p:cNvPr id="5124" name="Picture 4" descr="Imagens Pixel Ferramenta | Vetores, fotos de arquivo e PSD grá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466" y="839708"/>
            <a:ext cx="3001691" cy="1808519"/>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ADFD952C-5153-F90A-7A91-3061FC33BAE9}"/>
              </a:ext>
            </a:extLst>
          </p:cNvPr>
          <p:cNvSpPr txBox="1"/>
          <p:nvPr/>
        </p:nvSpPr>
        <p:spPr>
          <a:xfrm>
            <a:off x="179612" y="2765025"/>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Uma ferramenta é um instrumento que permite realizar determinados trabalhos. Estes objetos foram concebidos para facilitar a realização de uma tarefa mecânica que requer uso de alguma força. De forma geral, são utilizadas como uma extensão da mão do homem a fim de facilitar as tarefas executadas, diminuindo a força empregada, o tempo gasto, melhorando a precisão na execução e minimizando os riscos de acidentes.</a:t>
            </a:r>
            <a:endParaRPr lang="pt-BR" sz="1000" dirty="0">
              <a:latin typeface="Arial"/>
              <a:cs typeface="Calibri"/>
            </a:endParaRPr>
          </a:p>
        </p:txBody>
      </p:sp>
      <p:sp>
        <p:nvSpPr>
          <p:cNvPr id="4" name="CaixaDeTexto 3">
            <a:extLst>
              <a:ext uri="{FF2B5EF4-FFF2-40B4-BE49-F238E27FC236}">
                <a16:creationId xmlns:a16="http://schemas.microsoft.com/office/drawing/2014/main" id="{30749BF5-2F1C-1EDA-EC9E-E38B53BFE66D}"/>
              </a:ext>
            </a:extLst>
          </p:cNvPr>
          <p:cNvSpPr txBox="1"/>
          <p:nvPr/>
        </p:nvSpPr>
        <p:spPr>
          <a:xfrm>
            <a:off x="179612" y="445911"/>
            <a:ext cx="3635022" cy="276999"/>
          </a:xfrm>
          <a:prstGeom prst="rect">
            <a:avLst/>
          </a:prstGeom>
          <a:noFill/>
        </p:spPr>
        <p:txBody>
          <a:bodyPr wrap="square" rtlCol="0">
            <a:spAutoFit/>
          </a:bodyPr>
          <a:lstStyle/>
          <a:p>
            <a:pPr algn="ctr"/>
            <a:r>
              <a:rPr lang="pt-BR" sz="1200" b="1" dirty="0">
                <a:solidFill>
                  <a:srgbClr val="000000"/>
                </a:solidFill>
                <a:latin typeface="Arial"/>
                <a:ea typeface="Arial"/>
                <a:cs typeface="Arial"/>
              </a:rPr>
              <a:t>Por que usamos ferramentas?</a:t>
            </a:r>
          </a:p>
        </p:txBody>
      </p:sp>
      <p:sp>
        <p:nvSpPr>
          <p:cNvPr id="5" name="CaixaDeTexto 4">
            <a:extLst>
              <a:ext uri="{FF2B5EF4-FFF2-40B4-BE49-F238E27FC236}">
                <a16:creationId xmlns:a16="http://schemas.microsoft.com/office/drawing/2014/main" id="{BC80DCB6-BEFE-91D6-3935-BA1D14F036E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4087705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ctr"/>
            <a:endParaRPr lang="pt-BR" sz="1200" b="1" dirty="0">
              <a:solidFill>
                <a:schemeClr val="tx1"/>
              </a:solidFill>
              <a:latin typeface="Arial"/>
              <a:ea typeface="Arial"/>
              <a:cs typeface="Arial"/>
            </a:endParaRPr>
          </a:p>
          <a:p>
            <a:pPr algn="just">
              <a:lnSpc>
                <a:spcPct val="150000"/>
              </a:lnSpc>
            </a:pPr>
            <a:r>
              <a:rPr lang="pt-BR" sz="1100" dirty="0">
                <a:solidFill>
                  <a:schemeClr val="tx1"/>
                </a:solidFill>
              </a:rPr>
              <a:t>	</a:t>
            </a:r>
            <a:endParaRPr lang="pt-BR" sz="1000" dirty="0">
              <a:solidFill>
                <a:schemeClr val="tx1"/>
              </a:solidFill>
              <a:latin typeface="Arial" panose="020B0604020202020204" pitchFamily="34" charset="0"/>
              <a:cs typeface="Arial" panose="020B0604020202020204" pitchFamily="34" charset="0"/>
            </a:endParaRPr>
          </a:p>
        </p:txBody>
      </p:sp>
      <p:sp>
        <p:nvSpPr>
          <p:cNvPr id="4" name="Google Shape;192;p32">
            <a:extLst>
              <a:ext uri="{FF2B5EF4-FFF2-40B4-BE49-F238E27FC236}">
                <a16:creationId xmlns:a16="http://schemas.microsoft.com/office/drawing/2014/main" id="{A3AFA421-3061-1A7E-4FF2-EE04895A78BB}"/>
              </a:ext>
            </a:extLst>
          </p:cNvPr>
          <p:cNvSpPr txBox="1"/>
          <p:nvPr/>
        </p:nvSpPr>
        <p:spPr>
          <a:xfrm>
            <a:off x="179012" y="2603197"/>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Se o carrinho estiver no topo da Montanha-Russa, ele vai completar o percurso normalmente pois a mecânica que rege o movimento de quaisquer corpos, incluindo as Montanhas-Russas, é baseada na conversão de energia potencial em energia cinética e vice-versa. No entanto, se o carrinho ainda não chegou ao topo da Montanha-Russa, o passeio foi jogado fora, pois o que leva-o até o topo, normalmente, é a energia elétrica.</a:t>
            </a:r>
          </a:p>
        </p:txBody>
      </p:sp>
      <p:sp>
        <p:nvSpPr>
          <p:cNvPr id="5" name="CaixaDeTexto 4">
            <a:extLst>
              <a:ext uri="{FF2B5EF4-FFF2-40B4-BE49-F238E27FC236}">
                <a16:creationId xmlns:a16="http://schemas.microsoft.com/office/drawing/2014/main" id="{1B4F925A-6C83-0DE8-19D7-E22FD58EC157}"/>
              </a:ext>
            </a:extLst>
          </p:cNvPr>
          <p:cNvSpPr txBox="1"/>
          <p:nvPr/>
        </p:nvSpPr>
        <p:spPr>
          <a:xfrm>
            <a:off x="144590" y="468489"/>
            <a:ext cx="3635022" cy="461665"/>
          </a:xfrm>
          <a:prstGeom prst="rect">
            <a:avLst/>
          </a:prstGeom>
          <a:noFill/>
        </p:spPr>
        <p:txBody>
          <a:bodyPr wrap="square" rtlCol="0">
            <a:spAutoFit/>
          </a:bodyPr>
          <a:lstStyle/>
          <a:p>
            <a:pPr algn="ctr"/>
            <a:r>
              <a:rPr lang="pt-BR" sz="1200" b="1" dirty="0">
                <a:solidFill>
                  <a:srgbClr val="000000"/>
                </a:solidFill>
                <a:latin typeface="Arial"/>
                <a:ea typeface="Arial"/>
                <a:cs typeface="Arial"/>
              </a:rPr>
              <a:t>O que acontece se acabar a energia na Montanha-Russa?</a:t>
            </a:r>
          </a:p>
        </p:txBody>
      </p:sp>
      <p:sp>
        <p:nvSpPr>
          <p:cNvPr id="6" name="CaixaDeTexto 5">
            <a:extLst>
              <a:ext uri="{FF2B5EF4-FFF2-40B4-BE49-F238E27FC236}">
                <a16:creationId xmlns:a16="http://schemas.microsoft.com/office/drawing/2014/main" id="{29FAF218-461E-5466-EBD9-04AB3BA87417}"/>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pic>
        <p:nvPicPr>
          <p:cNvPr id="2050" name="Picture 2" descr="DreamWorld Austrália anuncia nova montanha-russa de grande porte.">
            <a:extLst>
              <a:ext uri="{FF2B5EF4-FFF2-40B4-BE49-F238E27FC236}">
                <a16:creationId xmlns:a16="http://schemas.microsoft.com/office/drawing/2014/main" id="{8FBFD148-24AF-5AAA-7946-CCC1020F7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87" y="1035573"/>
            <a:ext cx="2514247" cy="156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43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solidFill>
                <a:srgbClr val="424242"/>
              </a:solidFill>
              <a:latin typeface="Arial" panose="020B0604020202020204" pitchFamily="34" charset="0"/>
              <a:cs typeface="Arial" panose="020B0604020202020204" pitchFamily="34" charset="0"/>
            </a:endParaRPr>
          </a:p>
          <a:p>
            <a:pPr algn="just"/>
            <a:endParaRPr lang="pt-BR" sz="1000" dirty="0">
              <a:latin typeface="Arial" panose="020B0604020202020204" pitchFamily="34" charset="0"/>
              <a:cs typeface="Arial" panose="020B0604020202020204" pitchFamily="34" charset="0"/>
            </a:endParaRPr>
          </a:p>
        </p:txBody>
      </p:sp>
      <p:sp>
        <p:nvSpPr>
          <p:cNvPr id="2" name="AutoShape 2" descr="ABS - O que é, para que serve e como usar corretamente! | KBB.com.br">
            <a:extLst>
              <a:ext uri="{FF2B5EF4-FFF2-40B4-BE49-F238E27FC236}">
                <a16:creationId xmlns:a16="http://schemas.microsoft.com/office/drawing/2014/main" id="{8B89802B-DBC4-4EFC-A041-426A9AA30222}"/>
              </a:ext>
            </a:extLst>
          </p:cNvPr>
          <p:cNvSpPr>
            <a:spLocks noChangeAspect="1" noChangeArrowheads="1"/>
          </p:cNvSpPr>
          <p:nvPr/>
        </p:nvSpPr>
        <p:spPr bwMode="auto">
          <a:xfrm>
            <a:off x="1827213" y="2727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B008F64B-DD6F-2B51-CA81-0A60CD052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39" y="795881"/>
            <a:ext cx="2286543" cy="1713651"/>
          </a:xfrm>
          <a:prstGeom prst="rect">
            <a:avLst/>
          </a:prstGeom>
        </p:spPr>
      </p:pic>
      <p:sp>
        <p:nvSpPr>
          <p:cNvPr id="4" name="Google Shape;192;p32">
            <a:extLst>
              <a:ext uri="{FF2B5EF4-FFF2-40B4-BE49-F238E27FC236}">
                <a16:creationId xmlns:a16="http://schemas.microsoft.com/office/drawing/2014/main" id="{FCD00507-08B4-412A-9DCA-49C5059B7F53}"/>
              </a:ext>
            </a:extLst>
          </p:cNvPr>
          <p:cNvSpPr txBox="1"/>
          <p:nvPr/>
        </p:nvSpPr>
        <p:spPr>
          <a:xfrm>
            <a:off x="196522" y="2420351"/>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dirty="0">
                <a:solidFill>
                  <a:srgbClr val="424242"/>
                </a:solidFill>
                <a:latin typeface="Arial" panose="020B0604020202020204" pitchFamily="34" charset="0"/>
                <a:cs typeface="Arial" panose="020B0604020202020204" pitchFamily="34" charset="0"/>
              </a:rPr>
              <a:t>O freio ABS é</a:t>
            </a:r>
            <a:r>
              <a:rPr lang="pt-BR" sz="1000" b="0" i="0" dirty="0">
                <a:solidFill>
                  <a:srgbClr val="424242"/>
                </a:solidFill>
                <a:effectLst/>
                <a:latin typeface="Arial" panose="020B0604020202020204" pitchFamily="34" charset="0"/>
                <a:cs typeface="Arial" panose="020B0604020202020204" pitchFamily="34" charset="0"/>
              </a:rPr>
              <a:t> um sistema eletrônico complementar ao sistema de freio que evita o travamento das rodas em uma frenagem brusca de emergência. Usando sensores, o sistema monitora a velocidade nos pneus e, ao identificar que a frenagem causará o travamento de uma ou mais rodas, ele consegue atuar de forma independente em cada uma para evitar que isso ocorra. O freio aplica pressão e solta continuamente, isso tudo é feito de maneira muito rápida a fim de evitar que as rodas deslizem no asfalto e, consequentemente, aumente o tempo de frenagem. Mas ele só entra em ação ao pisar no pedal do freio com força.</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2AF519AA-8EC6-7241-2A45-D70706253359}"/>
              </a:ext>
            </a:extLst>
          </p:cNvPr>
          <p:cNvSpPr txBox="1"/>
          <p:nvPr/>
        </p:nvSpPr>
        <p:spPr>
          <a:xfrm>
            <a:off x="162100" y="440267"/>
            <a:ext cx="3635022" cy="276999"/>
          </a:xfrm>
          <a:prstGeom prst="rect">
            <a:avLst/>
          </a:prstGeom>
          <a:noFill/>
        </p:spPr>
        <p:txBody>
          <a:bodyPr wrap="square" rtlCol="0">
            <a:spAutoFit/>
          </a:bodyPr>
          <a:lstStyle/>
          <a:p>
            <a:pPr algn="ctr"/>
            <a:r>
              <a:rPr lang="pt-BR" sz="1200" b="1" dirty="0">
                <a:solidFill>
                  <a:schemeClr val="tx1"/>
                </a:solidFill>
                <a:latin typeface="Arial" panose="020B0604020202020204" pitchFamily="34" charset="0"/>
                <a:cs typeface="Arial" panose="020B0604020202020204" pitchFamily="34" charset="0"/>
              </a:rPr>
              <a:t>Como funciona o freio ABS?</a:t>
            </a:r>
          </a:p>
        </p:txBody>
      </p:sp>
      <p:sp>
        <p:nvSpPr>
          <p:cNvPr id="7" name="CaixaDeTexto 6">
            <a:extLst>
              <a:ext uri="{FF2B5EF4-FFF2-40B4-BE49-F238E27FC236}">
                <a16:creationId xmlns:a16="http://schemas.microsoft.com/office/drawing/2014/main" id="{7677BEF0-0E91-6170-7501-9860D6D94253}"/>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24689824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Cantos Arredondados 2_10"/>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49" name="CaixaDeTexto 3_10"/>
          <p:cNvSpPr/>
          <p:nvPr/>
        </p:nvSpPr>
        <p:spPr>
          <a:xfrm>
            <a:off x="179640" y="401040"/>
            <a:ext cx="3599280" cy="260150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p:txBody>
      </p:sp>
      <p:pic>
        <p:nvPicPr>
          <p:cNvPr id="50" name="Imagem 49"/>
          <p:cNvPicPr/>
          <p:nvPr/>
        </p:nvPicPr>
        <p:blipFill>
          <a:blip r:embed="rId2"/>
          <a:srcRect r="12765"/>
          <a:stretch/>
        </p:blipFill>
        <p:spPr>
          <a:xfrm>
            <a:off x="540720" y="900000"/>
            <a:ext cx="2879280" cy="1980000"/>
          </a:xfrm>
          <a:prstGeom prst="rect">
            <a:avLst/>
          </a:prstGeom>
          <a:ln w="0">
            <a:noFill/>
          </a:ln>
        </p:spPr>
      </p:pic>
      <p:sp>
        <p:nvSpPr>
          <p:cNvPr id="2" name="Google Shape;192;p32">
            <a:extLst>
              <a:ext uri="{FF2B5EF4-FFF2-40B4-BE49-F238E27FC236}">
                <a16:creationId xmlns:a16="http://schemas.microsoft.com/office/drawing/2014/main" id="{F87629BC-6DD2-C185-D156-E4EBA3324B48}"/>
              </a:ext>
            </a:extLst>
          </p:cNvPr>
          <p:cNvSpPr txBox="1"/>
          <p:nvPr/>
        </p:nvSpPr>
        <p:spPr>
          <a:xfrm>
            <a:off x="179640" y="2879725"/>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 A centrifugação funciona separando sólidos de líquidos. A máquina usa a força centrífuga para acelerar esse processo fazendo com que a parte interna gire em alta velocidade e, devido ao movimento de rotação, as partículas de maior densidade migram para longe do eixo de rotação e são arremessadas para o fundo do tubo. No caso da máquina de lavar, como as roupas são mais densas que a água, o líquido escoa pelas saídas do tambor e as peças seguem lá dentro secas.</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55E9E84D-D6E9-04B5-7C29-FD4491944C97}"/>
              </a:ext>
            </a:extLst>
          </p:cNvPr>
          <p:cNvSpPr txBox="1"/>
          <p:nvPr/>
        </p:nvSpPr>
        <p:spPr>
          <a:xfrm>
            <a:off x="143898" y="401040"/>
            <a:ext cx="3635022" cy="335156"/>
          </a:xfrm>
          <a:prstGeom prst="rect">
            <a:avLst/>
          </a:prstGeom>
          <a:noFill/>
        </p:spPr>
        <p:txBody>
          <a:bodyPr wrap="square" rtlCol="0">
            <a:spAutoFit/>
          </a:bodyPr>
          <a:lstStyle/>
          <a:p>
            <a:pPr algn="ctr">
              <a:lnSpc>
                <a:spcPct val="150000"/>
              </a:lnSpc>
              <a:tabLst>
                <a:tab pos="0" algn="l"/>
              </a:tabLst>
            </a:pPr>
            <a:r>
              <a:rPr lang="pt-BR" sz="1200" b="1" strike="noStrike" spc="-1" dirty="0">
                <a:solidFill>
                  <a:srgbClr val="000000"/>
                </a:solidFill>
                <a:latin typeface="Arial"/>
                <a:ea typeface="Arial"/>
              </a:rPr>
              <a:t>Como funciona uma máquina centrífuga?</a:t>
            </a:r>
            <a:endParaRPr lang="pt-BR" sz="1200" b="0" strike="noStrike" spc="-1" dirty="0">
              <a:latin typeface="Arial"/>
            </a:endParaRPr>
          </a:p>
        </p:txBody>
      </p:sp>
      <p:sp>
        <p:nvSpPr>
          <p:cNvPr id="4" name="CaixaDeTexto 3">
            <a:extLst>
              <a:ext uri="{FF2B5EF4-FFF2-40B4-BE49-F238E27FC236}">
                <a16:creationId xmlns:a16="http://schemas.microsoft.com/office/drawing/2014/main" id="{3912D8A5-DD68-868F-3E43-9F0BBE730ADC}"/>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10EE4-C1E4-915E-C6BA-3D1135FD57F3}"/>
            </a:ext>
          </a:extLst>
        </p:cNvPr>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F2BB6C78-C7DA-C913-63C6-A277B8350073}"/>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6409A6BB-9775-6775-875B-FFCA7C108311}"/>
              </a:ext>
            </a:extLst>
          </p:cNvPr>
          <p:cNvSpPr txBox="1"/>
          <p:nvPr/>
        </p:nvSpPr>
        <p:spPr>
          <a:xfrm>
            <a:off x="179612" y="441358"/>
            <a:ext cx="3600000" cy="4988225"/>
          </a:xfrm>
          <a:prstGeom prst="rect">
            <a:avLst/>
          </a:prstGeom>
          <a:noFill/>
        </p:spPr>
        <p:txBody>
          <a:bodyPr wrap="square" rtlCol="0">
            <a:spAutoFit/>
          </a:bodyPr>
          <a:lstStyle/>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velocidade terminal?</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carros de corrida usam pneus slicks?</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usamos ferramentas?</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acontece se acabar a energia na Montanha-Russa?</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o freio ABS?</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uma máquina centrífuga?</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Como funciona um paraquedas?</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do plano inclinado de Galileu?</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Por que o “João Bobo” não permanece caído?</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pt-BR" sz="1000" b="1"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Ondulatória:</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são as radiações eletromagnéticas?</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da dupla fenda de Thomas Young?</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interferência de ondas?</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difração?</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é uma onda eletromagnética?</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800"/>
              </a:spcAft>
              <a:buFont typeface="Symbol" panose="05050102010706020507" pitchFamily="18" charset="2"/>
              <a:buChar char=""/>
            </a:pPr>
            <a:r>
              <a:rPr lang="pt-BR" sz="1000" kern="100">
                <a:solidFill>
                  <a:srgbClr val="000000"/>
                </a:solidFill>
                <a:effectLst/>
                <a:latin typeface="Arial" panose="020B0604020202020204" pitchFamily="34" charset="0"/>
                <a:ea typeface="Calibri" panose="020F0502020204030204" pitchFamily="34" charset="0"/>
                <a:cs typeface="Calibri" panose="020F0502020204030204" pitchFamily="34" charset="0"/>
              </a:rPr>
              <a:t>O que foi o experimento sobre produção e detecção de ondas eletromagnéticas de Hertz?</a:t>
            </a:r>
            <a:endParaRPr lang="pt-BR" sz="1200" kern="100">
              <a:solidFill>
                <a:srgbClr val="000000"/>
              </a:solidFill>
              <a:effectLst/>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8463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6CBA0A9A-F9BD-400C-B2D9-C03C32B32393}"/>
              </a:ext>
            </a:extLst>
          </p:cNvPr>
          <p:cNvSpPr txBox="1"/>
          <p:nvPr/>
        </p:nvSpPr>
        <p:spPr>
          <a:xfrm>
            <a:off x="179612" y="401001"/>
            <a:ext cx="3599999" cy="2141292"/>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endParaRPr lang="pt-BR" sz="1000" b="0" i="0" u="none" strike="noStrike" cap="none" dirty="0">
              <a:solidFill>
                <a:srgbClr val="000000"/>
              </a:solidFill>
              <a:latin typeface="Arial"/>
              <a:ea typeface="Arial"/>
              <a:cs typeface="Arial"/>
              <a:sym typeface="Arial"/>
            </a:endParaRPr>
          </a:p>
        </p:txBody>
      </p:sp>
      <p:pic>
        <p:nvPicPr>
          <p:cNvPr id="1026" name="Picture 2" descr="Papeis de parede 3840x2160 Paraquedismo Céu Homem Desporto baixar imagens">
            <a:extLst>
              <a:ext uri="{FF2B5EF4-FFF2-40B4-BE49-F238E27FC236}">
                <a16:creationId xmlns:a16="http://schemas.microsoft.com/office/drawing/2014/main" id="{55C8CAE7-FA2D-4CA6-95C9-71B9C7534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06" y="831287"/>
            <a:ext cx="2872409" cy="161587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0CAE6F40-EC3B-2DEB-569E-C794FE552CD6}"/>
              </a:ext>
            </a:extLst>
          </p:cNvPr>
          <p:cNvSpPr txBox="1"/>
          <p:nvPr/>
        </p:nvSpPr>
        <p:spPr>
          <a:xfrm>
            <a:off x="179011" y="2447162"/>
            <a:ext cx="3600600" cy="2723792"/>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Trata-se de um equipamento de segurança muito utilizado em saltos de queda livre, onde o indivíduo pula de aviões ou helicópteros com a finalidade de chegar em solo firme com segurança. </a:t>
            </a: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Geralmente, o salto de paraquedas é realizado a 3,6 mil metros, n</a:t>
            </a:r>
            <a:r>
              <a:rPr lang="pt-BR" sz="1000" dirty="0">
                <a:solidFill>
                  <a:srgbClr val="000000"/>
                </a:solidFill>
                <a:latin typeface="Arial" panose="020B0604020202020204" pitchFamily="34" charset="0"/>
                <a:ea typeface="Arial"/>
                <a:cs typeface="Arial" panose="020B0604020202020204" pitchFamily="34" charset="0"/>
                <a:sym typeface="Arial"/>
              </a:rPr>
              <a:t>essa altura, o corpo do atleta pode chegar a até 200 km/h durante a queda livre e quando o paraquedista atinge essa velocidade, o que geralmente acontece a 1,5 mil metros de altura, ele abre o paraquedas dando inicio ao processo de frenagem da descida, desacelerando o movimento, garantindo um pouso tranquilo e seguro.</a:t>
            </a:r>
            <a:endParaRPr lang="pt-BR" altLang="ko-KR" sz="1000" dirty="0">
              <a:latin typeface="Arial" panose="020B0604020202020204" pitchFamily="34" charset="0"/>
              <a:cs typeface="Arial" pitchFamily="34" charset="0"/>
            </a:endParaRPr>
          </a:p>
        </p:txBody>
      </p:sp>
      <p:sp>
        <p:nvSpPr>
          <p:cNvPr id="5" name="CaixaDeTexto 6">
            <a:extLst>
              <a:ext uri="{FF2B5EF4-FFF2-40B4-BE49-F238E27FC236}">
                <a16:creationId xmlns:a16="http://schemas.microsoft.com/office/drawing/2014/main" id="{93EAE927-7FEC-AC19-BD84-80525361D468}"/>
              </a:ext>
            </a:extLst>
          </p:cNvPr>
          <p:cNvSpPr txBox="1"/>
          <p:nvPr/>
        </p:nvSpPr>
        <p:spPr>
          <a:xfrm>
            <a:off x="179612" y="401001"/>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Como funciona um paraquedas?</a:t>
            </a:r>
          </a:p>
        </p:txBody>
      </p:sp>
      <p:sp>
        <p:nvSpPr>
          <p:cNvPr id="6" name="CaixaDeTexto 5">
            <a:extLst>
              <a:ext uri="{FF2B5EF4-FFF2-40B4-BE49-F238E27FC236}">
                <a16:creationId xmlns:a16="http://schemas.microsoft.com/office/drawing/2014/main" id="{1FB9A301-E56B-20DE-23BF-1B74CDCF554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11371752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tângulo: Cantos Arredondados 2_8"/>
          <p:cNvSpPr/>
          <p:nvPr/>
        </p:nvSpPr>
        <p:spPr>
          <a:xfrm>
            <a:off x="179640" y="382680"/>
            <a:ext cx="3599280" cy="5196240"/>
          </a:xfrm>
          <a:prstGeom prst="roundRect">
            <a:avLst>
              <a:gd name="adj"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a:lstStyle/>
          <a:p>
            <a:endParaRPr lang="pt-BR"/>
          </a:p>
        </p:txBody>
      </p:sp>
      <p:sp>
        <p:nvSpPr>
          <p:cNvPr id="55" name="CaixaDeTexto 3_8"/>
          <p:cNvSpPr/>
          <p:nvPr/>
        </p:nvSpPr>
        <p:spPr>
          <a:xfrm>
            <a:off x="179640" y="401040"/>
            <a:ext cx="3599280" cy="23706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ctr">
              <a:lnSpc>
                <a:spcPct val="150000"/>
              </a:lnSpc>
              <a:tabLst>
                <a:tab pos="0" algn="l"/>
              </a:tabLst>
            </a:pPr>
            <a:endParaRPr lang="pt-BR" sz="12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MT"/>
                <a:ea typeface="Arial"/>
              </a:rPr>
              <a:t>	</a:t>
            </a:r>
            <a:endParaRPr lang="pt-BR" sz="1000" b="0" strike="noStrike" spc="-1" dirty="0">
              <a:latin typeface="Arial"/>
            </a:endParaRPr>
          </a:p>
          <a:p>
            <a:pPr algn="just">
              <a:lnSpc>
                <a:spcPct val="150000"/>
              </a:lnSpc>
              <a:tabLst>
                <a:tab pos="0" algn="l"/>
              </a:tabLst>
            </a:pPr>
            <a:r>
              <a:rPr lang="pt-BR" sz="1000" b="0" strike="noStrike" spc="-1" dirty="0">
                <a:solidFill>
                  <a:srgbClr val="000000"/>
                </a:solidFill>
                <a:latin typeface="Arial"/>
                <a:ea typeface="Arial"/>
              </a:rPr>
              <a:t>	</a:t>
            </a:r>
            <a:endParaRPr lang="pt-BR" sz="1000" b="0" strike="noStrike" spc="-1" dirty="0">
              <a:latin typeface="Arial"/>
            </a:endParaRPr>
          </a:p>
        </p:txBody>
      </p:sp>
      <p:pic>
        <p:nvPicPr>
          <p:cNvPr id="56" name="Imagem 55"/>
          <p:cNvPicPr/>
          <p:nvPr/>
        </p:nvPicPr>
        <p:blipFill>
          <a:blip r:embed="rId2"/>
          <a:stretch/>
        </p:blipFill>
        <p:spPr>
          <a:xfrm>
            <a:off x="569160" y="1080000"/>
            <a:ext cx="2850840" cy="1817280"/>
          </a:xfrm>
          <a:prstGeom prst="rect">
            <a:avLst/>
          </a:prstGeom>
          <a:ln w="0">
            <a:noFill/>
          </a:ln>
        </p:spPr>
      </p:pic>
      <p:sp>
        <p:nvSpPr>
          <p:cNvPr id="2" name="Google Shape;192;p32">
            <a:extLst>
              <a:ext uri="{FF2B5EF4-FFF2-40B4-BE49-F238E27FC236}">
                <a16:creationId xmlns:a16="http://schemas.microsoft.com/office/drawing/2014/main" id="{D84034F3-16D7-EF4A-3707-3B4D13F2F9B3}"/>
              </a:ext>
            </a:extLst>
          </p:cNvPr>
          <p:cNvSpPr txBox="1"/>
          <p:nvPr/>
        </p:nvSpPr>
        <p:spPr>
          <a:xfrm>
            <a:off x="178980" y="2883955"/>
            <a:ext cx="3600600" cy="226212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dirty="0">
                <a:solidFill>
                  <a:schemeClr val="tx1"/>
                </a:solidFill>
                <a:latin typeface="Arial" panose="020B0604020202020204" pitchFamily="34" charset="0"/>
                <a:cs typeface="Arial" panose="020B0604020202020204" pitchFamily="34" charset="0"/>
              </a:rPr>
              <a:t>	</a:t>
            </a:r>
            <a:r>
              <a:rPr lang="pt-BR" sz="1000" b="0" strike="noStrike" spc="-1" dirty="0">
                <a:solidFill>
                  <a:srgbClr val="000000"/>
                </a:solidFill>
                <a:latin typeface="Arial"/>
                <a:ea typeface="Arial"/>
              </a:rPr>
              <a:t> O experimento do plano inclinado foi realizado para investigar a relação entre o peso de um corpo e sua velocidade de queda. Galileu fez a esfera rolar no plano inclinado e mediu o tempo de percurso quando a esfera passava por diferentes distâncias. Ele constatou que a queda dos corpos se dá segundo um movimento uniformemente variado e também descobriu a relação entre a distância percorrida e o tempo de queda, formulando então, a lei da queda livre dos corpos.</a:t>
            </a:r>
            <a:endParaRPr lang="pt-BR" sz="1000" b="0" i="0" dirty="0">
              <a:solidFill>
                <a:srgbClr val="212529"/>
              </a:solidFill>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C485376F-2940-FD60-1CE1-4194F6E7F1DF}"/>
              </a:ext>
            </a:extLst>
          </p:cNvPr>
          <p:cNvSpPr txBox="1"/>
          <p:nvPr/>
        </p:nvSpPr>
        <p:spPr>
          <a:xfrm>
            <a:off x="143898" y="453880"/>
            <a:ext cx="3635022" cy="461665"/>
          </a:xfrm>
          <a:prstGeom prst="rect">
            <a:avLst/>
          </a:prstGeom>
          <a:noFill/>
        </p:spPr>
        <p:txBody>
          <a:bodyPr wrap="square" rtlCol="0">
            <a:spAutoFit/>
          </a:bodyPr>
          <a:lstStyle/>
          <a:p>
            <a:pPr algn="ctr">
              <a:tabLst>
                <a:tab pos="0" algn="l"/>
              </a:tabLst>
            </a:pPr>
            <a:r>
              <a:rPr lang="pt-BR" sz="1200" b="1" strike="noStrike" spc="-1" dirty="0">
                <a:solidFill>
                  <a:srgbClr val="000000"/>
                </a:solidFill>
                <a:latin typeface="Arial"/>
                <a:ea typeface="Arial"/>
              </a:rPr>
              <a:t>O que foi o experimento do plano</a:t>
            </a:r>
          </a:p>
          <a:p>
            <a:pPr algn="ctr">
              <a:tabLst>
                <a:tab pos="0" algn="l"/>
              </a:tabLst>
            </a:pPr>
            <a:r>
              <a:rPr lang="pt-BR" sz="1200" b="1" strike="noStrike" spc="-1" dirty="0">
                <a:solidFill>
                  <a:srgbClr val="000000"/>
                </a:solidFill>
                <a:latin typeface="Arial"/>
                <a:ea typeface="Arial"/>
              </a:rPr>
              <a:t>inclinado de Galileu?</a:t>
            </a:r>
            <a:endParaRPr lang="pt-BR" sz="1200" b="0" strike="noStrike" spc="-1" dirty="0">
              <a:latin typeface="Arial"/>
            </a:endParaRPr>
          </a:p>
        </p:txBody>
      </p:sp>
      <p:sp>
        <p:nvSpPr>
          <p:cNvPr id="4" name="CaixaDeTexto 3">
            <a:extLst>
              <a:ext uri="{FF2B5EF4-FFF2-40B4-BE49-F238E27FC236}">
                <a16:creationId xmlns:a16="http://schemas.microsoft.com/office/drawing/2014/main" id="{77864332-7E3C-4E24-CA59-BFDACE40838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6E7F43CB-6323-43D2-9FFA-29EAF0E88D51}"/>
              </a:ext>
            </a:extLst>
          </p:cNvPr>
          <p:cNvSpPr txBox="1"/>
          <p:nvPr/>
        </p:nvSpPr>
        <p:spPr>
          <a:xfrm>
            <a:off x="179612" y="401001"/>
            <a:ext cx="3599999" cy="2141292"/>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6146" name="Picture 2" descr="João bobo com luvas de box . | Crianças, Boxe">
            <a:extLst>
              <a:ext uri="{FF2B5EF4-FFF2-40B4-BE49-F238E27FC236}">
                <a16:creationId xmlns:a16="http://schemas.microsoft.com/office/drawing/2014/main" id="{58D2EEF9-FA78-4E2D-AABD-1657F9AA1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954" y="998209"/>
            <a:ext cx="1735314" cy="173531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6D5D4934-851F-0FF4-6133-ED176CB9E95C}"/>
              </a:ext>
            </a:extLst>
          </p:cNvPr>
          <p:cNvSpPr txBox="1"/>
          <p:nvPr/>
        </p:nvSpPr>
        <p:spPr>
          <a:xfrm>
            <a:off x="161800" y="2619178"/>
            <a:ext cx="3600600" cy="287768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446088" algn="just">
              <a:lnSpc>
                <a:spcPct val="125000"/>
              </a:lnSpc>
            </a:pPr>
            <a:r>
              <a:rPr lang="pt-BR" sz="1000" dirty="0">
                <a:latin typeface="Arial" panose="020B0604020202020204" pitchFamily="34" charset="0"/>
                <a:cs typeface="Arial" panose="020B0604020202020204" pitchFamily="34" charset="0"/>
              </a:rPr>
              <a:t>João bobo é aquele brinquedo inflável, de base </a:t>
            </a:r>
            <a:r>
              <a:rPr lang="pt-BR" sz="1000" dirty="0" err="1">
                <a:latin typeface="Arial" panose="020B0604020202020204" pitchFamily="34" charset="0"/>
                <a:cs typeface="Arial" panose="020B0604020202020204" pitchFamily="34" charset="0"/>
              </a:rPr>
              <a:t>arrendondada</a:t>
            </a:r>
            <a:r>
              <a:rPr lang="pt-BR" sz="1000" dirty="0">
                <a:latin typeface="Arial" panose="020B0604020202020204" pitchFamily="34" charset="0"/>
                <a:cs typeface="Arial" panose="020B0604020202020204" pitchFamily="34" charset="0"/>
              </a:rPr>
              <a:t>, que não importa o quanto batemos, socamos e o golpeamos, ele nunca permanece caído, retornando sempre a posição vertical. </a:t>
            </a:r>
          </a:p>
          <a:p>
            <a:pPr indent="446088" algn="just">
              <a:lnSpc>
                <a:spcPct val="125000"/>
              </a:lnSpc>
            </a:pPr>
            <a:r>
              <a:rPr lang="pt-BR" sz="1000" dirty="0">
                <a:latin typeface="Arial" panose="020B0604020202020204" pitchFamily="34" charset="0"/>
                <a:cs typeface="Arial" panose="020B0604020202020204" pitchFamily="34" charset="0"/>
              </a:rPr>
              <a:t>A explicação para esse fenômeno é o baixo centro de gravidade, próximo a base arredondada. O centro de gravidade de um corpo, também chamado de baricentro, é um ponto hipotético onde estaria concentrado todo o seu peso. A localização desse centro depende da distribuição de massa do corpo. Quando apoiado sobre esse ponto, o corpo fica perfeitamente em equilíbrio. No caso do João bobo, existe uma grande massa, em geral chumbo, na parte de debaixo do brinquedo, fazendo com o que seu centro de gravidade esteja bem abaixo.</a:t>
            </a:r>
            <a:endParaRPr lang="pt-BR" altLang="ko-KR" sz="1000" dirty="0">
              <a:latin typeface="Arial" panose="020B0604020202020204" pitchFamily="34" charset="0"/>
              <a:cs typeface="Arial" pitchFamily="34" charset="0"/>
            </a:endParaRPr>
          </a:p>
        </p:txBody>
      </p:sp>
      <p:sp>
        <p:nvSpPr>
          <p:cNvPr id="5" name="CaixaDeTexto 4">
            <a:extLst>
              <a:ext uri="{FF2B5EF4-FFF2-40B4-BE49-F238E27FC236}">
                <a16:creationId xmlns:a16="http://schemas.microsoft.com/office/drawing/2014/main" id="{6A62A4AC-3687-034D-17E7-6119BF2EB821}"/>
              </a:ext>
            </a:extLst>
          </p:cNvPr>
          <p:cNvSpPr txBox="1"/>
          <p:nvPr/>
        </p:nvSpPr>
        <p:spPr>
          <a:xfrm>
            <a:off x="144589" y="459659"/>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Por que o “João Bobo” não</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 permanece caído?</a:t>
            </a:r>
          </a:p>
        </p:txBody>
      </p:sp>
      <p:sp>
        <p:nvSpPr>
          <p:cNvPr id="6" name="CaixaDeTexto 5">
            <a:extLst>
              <a:ext uri="{FF2B5EF4-FFF2-40B4-BE49-F238E27FC236}">
                <a16:creationId xmlns:a16="http://schemas.microsoft.com/office/drawing/2014/main" id="{EE167D80-8499-8E78-DC37-6D1CCFD212B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Mecânica</a:t>
            </a:r>
          </a:p>
        </p:txBody>
      </p:sp>
    </p:spTree>
    <p:extLst>
      <p:ext uri="{BB962C8B-B14F-4D97-AF65-F5344CB8AC3E}">
        <p14:creationId xmlns:p14="http://schemas.microsoft.com/office/powerpoint/2010/main" val="22196556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Diagrama&#10;&#10;O conteúdo gerado por IA pode estar incorreto.">
            <a:extLst>
              <a:ext uri="{FF2B5EF4-FFF2-40B4-BE49-F238E27FC236}">
                <a16:creationId xmlns:a16="http://schemas.microsoft.com/office/drawing/2014/main" id="{B5D20F40-6802-6E8B-82C2-30B4E9FFB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112"/>
            <a:ext cx="3959225" cy="3959225"/>
          </a:xfrm>
          <a:prstGeom prst="rect">
            <a:avLst/>
          </a:prstGeom>
        </p:spPr>
      </p:pic>
      <p:sp>
        <p:nvSpPr>
          <p:cNvPr id="2" name="CaixaDeTexto 1">
            <a:extLst>
              <a:ext uri="{FF2B5EF4-FFF2-40B4-BE49-F238E27FC236}">
                <a16:creationId xmlns:a16="http://schemas.microsoft.com/office/drawing/2014/main" id="{C5B4D707-16E1-DA66-0E39-BE5BC0893720}"/>
              </a:ext>
            </a:extLst>
          </p:cNvPr>
          <p:cNvSpPr txBox="1"/>
          <p:nvPr/>
        </p:nvSpPr>
        <p:spPr>
          <a:xfrm>
            <a:off x="-1" y="823039"/>
            <a:ext cx="3959225" cy="523220"/>
          </a:xfrm>
          <a:prstGeom prst="rect">
            <a:avLst/>
          </a:prstGeom>
          <a:noFill/>
        </p:spPr>
        <p:txBody>
          <a:bodyPr wrap="square" rtlCol="0">
            <a:spAutoFit/>
          </a:bodyPr>
          <a:lstStyle/>
          <a:p>
            <a:pPr algn="ctr"/>
            <a:r>
              <a:rPr lang="pt-BR" sz="2800" dirty="0">
                <a:latin typeface="Arial" panose="020B0604020202020204" pitchFamily="34" charset="0"/>
                <a:cs typeface="Arial" panose="020B0604020202020204" pitchFamily="34" charset="0"/>
              </a:rPr>
              <a:t>Ondulatória</a:t>
            </a:r>
          </a:p>
        </p:txBody>
      </p:sp>
    </p:spTree>
    <p:extLst>
      <p:ext uri="{BB962C8B-B14F-4D97-AF65-F5344CB8AC3E}">
        <p14:creationId xmlns:p14="http://schemas.microsoft.com/office/powerpoint/2010/main" val="38251267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endParaRPr lang="pt-BR" sz="1000" dirty="0">
              <a:solidFill>
                <a:schemeClr val="tx1"/>
              </a:solidFill>
              <a:latin typeface="Arial" panose="020B0604020202020204" pitchFamily="34" charset="0"/>
              <a:cs typeface="Arial" panose="020B0604020202020204" pitchFamily="34" charset="0"/>
            </a:endParaRPr>
          </a:p>
          <a:p>
            <a:pPr algn="just"/>
            <a:r>
              <a:rPr lang="pt-BR" sz="1000" dirty="0">
                <a:solidFill>
                  <a:schemeClr val="tx1"/>
                </a:solidFill>
                <a:latin typeface="Arial" panose="020B0604020202020204" pitchFamily="34" charset="0"/>
                <a:cs typeface="Arial" panose="020B0604020202020204" pitchFamily="34" charset="0"/>
              </a:rPr>
              <a:t>	</a:t>
            </a:r>
          </a:p>
        </p:txBody>
      </p:sp>
      <p:sp>
        <p:nvSpPr>
          <p:cNvPr id="2" name="CaixaDeTexto 1">
            <a:extLst>
              <a:ext uri="{FF2B5EF4-FFF2-40B4-BE49-F238E27FC236}">
                <a16:creationId xmlns:a16="http://schemas.microsoft.com/office/drawing/2014/main" id="{4816A58B-3D4D-A677-E8E3-6E570A93ADFA}"/>
              </a:ext>
            </a:extLst>
          </p:cNvPr>
          <p:cNvSpPr txBox="1"/>
          <p:nvPr/>
        </p:nvSpPr>
        <p:spPr>
          <a:xfrm>
            <a:off x="179612" y="499639"/>
            <a:ext cx="3600000" cy="276999"/>
          </a:xfrm>
          <a:prstGeom prst="rect">
            <a:avLst/>
          </a:prstGeom>
          <a:noFill/>
        </p:spPr>
        <p:txBody>
          <a:bodyPr wrap="square" rtlCol="0">
            <a:spAutoFit/>
          </a:bodyPr>
          <a:lstStyle/>
          <a:p>
            <a:pPr algn="ctr"/>
            <a:r>
              <a:rPr lang="pt-BR" sz="1200" b="1" dirty="0">
                <a:effectLst/>
                <a:latin typeface="Arial" panose="020B0604020202020204" pitchFamily="34" charset="0"/>
                <a:ea typeface="Calibri" panose="020F0502020204030204" pitchFamily="34" charset="0"/>
                <a:cs typeface="Times New Roman" panose="02020603050405020304" pitchFamily="18" charset="0"/>
              </a:rPr>
              <a:t>O que são as radiações eletromagnéticas?</a:t>
            </a:r>
            <a:endParaRPr lang="pt-BR" dirty="0"/>
          </a:p>
        </p:txBody>
      </p:sp>
      <p:pic>
        <p:nvPicPr>
          <p:cNvPr id="5" name="Imagem 4">
            <a:extLst>
              <a:ext uri="{FF2B5EF4-FFF2-40B4-BE49-F238E27FC236}">
                <a16:creationId xmlns:a16="http://schemas.microsoft.com/office/drawing/2014/main" id="{8BABE838-475F-097C-FA01-460D38D2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86" y="827438"/>
            <a:ext cx="2881652" cy="1896712"/>
          </a:xfrm>
          <a:prstGeom prst="rect">
            <a:avLst/>
          </a:prstGeom>
        </p:spPr>
      </p:pic>
      <p:sp>
        <p:nvSpPr>
          <p:cNvPr id="4" name="CaixaDeTexto 3">
            <a:extLst>
              <a:ext uri="{FF2B5EF4-FFF2-40B4-BE49-F238E27FC236}">
                <a16:creationId xmlns:a16="http://schemas.microsoft.com/office/drawing/2014/main" id="{92DAE2C6-C587-B831-4238-A2F1267C1796}"/>
              </a:ext>
            </a:extLst>
          </p:cNvPr>
          <p:cNvSpPr txBox="1"/>
          <p:nvPr/>
        </p:nvSpPr>
        <p:spPr>
          <a:xfrm>
            <a:off x="185669" y="2751792"/>
            <a:ext cx="3596507" cy="2708434"/>
          </a:xfrm>
          <a:prstGeom prst="rect">
            <a:avLst/>
          </a:prstGeom>
          <a:noFill/>
        </p:spPr>
        <p:txBody>
          <a:bodyPr wrap="square" rtlCol="0">
            <a:spAutoFit/>
          </a:bodyPr>
          <a:lstStyle/>
          <a:p>
            <a:pPr algn="just"/>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radiações eletromagnéticas são ondas compostas de campos elétricos e magnéticos que se propagam na velocidade da luz. Existem vários tipos de radiações eletromagnéticas, são elas: ondas de rádio, </a:t>
            </a:r>
            <a:r>
              <a:rPr kumimoji="0" lang="pt-BR"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microondas</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infravermelho, luz visível, ultravioleta, raios-x e gama. </a:t>
            </a:r>
          </a:p>
          <a:p>
            <a:pPr algn="just"/>
            <a:r>
              <a:rPr lang="pt-BR" sz="1000" dirty="0">
                <a:solidFill>
                  <a:prstClr val="black"/>
                </a:solidFill>
                <a:latin typeface="Arial" panose="020B0604020202020204" pitchFamily="34" charset="0"/>
                <a:cs typeface="Arial" panose="020B0604020202020204" pitchFamily="34" charset="0"/>
              </a:rPr>
              <a:t>	</a:t>
            </a:r>
            <a:r>
              <a:rPr kumimoji="0" lang="pt-B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que difere cada um dos tipos são seus comprimentos de ondas e suas frequências de oscilação,  a partir dessas características, dividimos as ondas eletromagnéticas em dois tipos, ionizante e não ionizante. As não ionizantes não são letais aos seres humanos, pois são pouco energéticas, a maior parte dos compostos do dia-a-dia emite radiação não ionizante, a luz do Sol é um exemplo. A radiação ionizante por sua vez é extremamente energética e exposições prolongadas a esse tipo de radiação pode vir a causar diversos problemas de saúde, como câncer e falência múltipla de órgãos.</a:t>
            </a:r>
            <a:endParaRPr lang="pt-BR" dirty="0"/>
          </a:p>
        </p:txBody>
      </p:sp>
      <p:sp>
        <p:nvSpPr>
          <p:cNvPr id="6" name="CaixaDeTexto 5">
            <a:extLst>
              <a:ext uri="{FF2B5EF4-FFF2-40B4-BE49-F238E27FC236}">
                <a16:creationId xmlns:a16="http://schemas.microsoft.com/office/drawing/2014/main" id="{A601F239-2D22-8B3F-A801-7CEF17C072E4}"/>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Ondulatória</a:t>
            </a:r>
          </a:p>
        </p:txBody>
      </p:sp>
    </p:spTree>
    <p:extLst>
      <p:ext uri="{BB962C8B-B14F-4D97-AF65-F5344CB8AC3E}">
        <p14:creationId xmlns:p14="http://schemas.microsoft.com/office/powerpoint/2010/main" val="12551777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741456"/>
          </a:xfrm>
          <a:prstGeom prst="rect">
            <a:avLst/>
          </a:prstGeom>
          <a:noFill/>
        </p:spPr>
        <p:txBody>
          <a:bodyPr wrap="square" rtlCol="0">
            <a:spAutoFit/>
          </a:body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foi o experimento da dupla fenda</a:t>
            </a:r>
          </a:p>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 de </a:t>
            </a:r>
            <a:r>
              <a:rPr lang="pt-BR" sz="1200" b="1" dirty="0">
                <a:solidFill>
                  <a:srgbClr val="000000"/>
                </a:solidFill>
                <a:latin typeface="Arial"/>
                <a:ea typeface="Arial"/>
                <a:cs typeface="Arial"/>
                <a:sym typeface="Arial"/>
              </a:rPr>
              <a:t>Thomas Young?</a:t>
            </a:r>
            <a:endParaRPr lang="pt-BR" sz="1200" b="1" i="0" u="none" strike="noStrike" cap="none" dirty="0">
              <a:solidFill>
                <a:srgbClr val="000000"/>
              </a:solidFill>
              <a:latin typeface="Arial"/>
              <a:ea typeface="Arial"/>
              <a:cs typeface="Arial"/>
              <a:sym typeface="Arial"/>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endParaRPr lang="pt-BR" sz="7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841" y="936423"/>
            <a:ext cx="2821542" cy="1785258"/>
          </a:xfrm>
          <a:prstGeom prst="rect">
            <a:avLst/>
          </a:prstGeom>
        </p:spPr>
      </p:pic>
      <p:sp>
        <p:nvSpPr>
          <p:cNvPr id="2" name="CaixaDeTexto 1">
            <a:extLst>
              <a:ext uri="{FF2B5EF4-FFF2-40B4-BE49-F238E27FC236}">
                <a16:creationId xmlns:a16="http://schemas.microsoft.com/office/drawing/2014/main" id="{D368DACB-587F-EDFA-0CD3-E0D0432D4172}"/>
              </a:ext>
            </a:extLst>
          </p:cNvPr>
          <p:cNvSpPr txBox="1"/>
          <p:nvPr/>
        </p:nvSpPr>
        <p:spPr>
          <a:xfrm>
            <a:off x="179611" y="2773719"/>
            <a:ext cx="3596507" cy="26029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O experimento da dupla fenda de Young permitiu verificar o aspecto ondulatório da luz, por meio de como duas ondas sofriam interferência. </a:t>
            </a:r>
            <a:r>
              <a:rPr lang="pt-BR" sz="1000" dirty="0">
                <a:solidFill>
                  <a:srgbClr val="000000"/>
                </a:solidFill>
                <a:latin typeface="Arial" panose="020B0604020202020204" pitchFamily="34" charset="0"/>
                <a:ea typeface="Arial"/>
                <a:cs typeface="Arial" panose="020B0604020202020204" pitchFamily="34" charset="0"/>
                <a:sym typeface="Arial"/>
              </a:rPr>
              <a:t>O experimento consistiu em separar as ondas de um feixe luminoso por meio de duas fendas muito pequenas, em seguida, estudar o que acontecia quando elas se encontravam novamente. Foi verificado que, ao se encontrarem, haviam pontos onde as ondas se somavam e pontos onde se aniquilavam, mostrando que as propriedades das ondas eram válidas para a luz, e portanto, concluindo que a luz tinha caráter ondulatório.</a:t>
            </a:r>
            <a:endParaRPr lang="pt-BR" sz="1000" b="0" i="0" u="none" strike="noStrike" cap="none" dirty="0">
              <a:solidFill>
                <a:srgbClr val="000000"/>
              </a:solidFill>
              <a:latin typeface="Arial"/>
              <a:ea typeface="Arial"/>
              <a:cs typeface="Arial"/>
              <a:sym typeface="Arial"/>
            </a:endParaRPr>
          </a:p>
        </p:txBody>
      </p:sp>
      <p:sp>
        <p:nvSpPr>
          <p:cNvPr id="6" name="CaixaDeTexto 5">
            <a:extLst>
              <a:ext uri="{FF2B5EF4-FFF2-40B4-BE49-F238E27FC236}">
                <a16:creationId xmlns:a16="http://schemas.microsoft.com/office/drawing/2014/main" id="{2F35DA11-1EA8-CF85-FD89-86024970C2A8}"/>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Ondulatória</a:t>
            </a:r>
          </a:p>
        </p:txBody>
      </p:sp>
    </p:spTree>
    <p:extLst>
      <p:ext uri="{BB962C8B-B14F-4D97-AF65-F5344CB8AC3E}">
        <p14:creationId xmlns:p14="http://schemas.microsoft.com/office/powerpoint/2010/main" val="16887226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CaixaDeTexto 3">
            <a:extLst>
              <a:ext uri="{FF2B5EF4-FFF2-40B4-BE49-F238E27FC236}">
                <a16:creationId xmlns:a16="http://schemas.microsoft.com/office/drawing/2014/main" id="{7FE3DC0E-67DB-4443-A6DF-1CD1E93B5066}"/>
              </a:ext>
            </a:extLst>
          </p:cNvPr>
          <p:cNvSpPr txBox="1"/>
          <p:nvPr/>
        </p:nvSpPr>
        <p:spPr>
          <a:xfrm>
            <a:off x="179612" y="401001"/>
            <a:ext cx="3599999" cy="2649123"/>
          </a:xfrm>
          <a:prstGeom prst="rect">
            <a:avLst/>
          </a:prstGeom>
          <a:noFill/>
        </p:spPr>
        <p:txBody>
          <a:bodyPr wrap="square" rtlCol="0">
            <a:spAutoFit/>
          </a:body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interferência de ondas?</a:t>
            </a: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p>
          <a:p>
            <a:pPr algn="just">
              <a:lnSpc>
                <a:spcPct val="150000"/>
              </a:lnSpc>
            </a:pPr>
            <a:r>
              <a:rPr lang="pt-BR" sz="1000" spc="5" dirty="0">
                <a:latin typeface="Arial MT"/>
                <a:cs typeface="Arial MT"/>
              </a:rPr>
              <a:t>	</a:t>
            </a:r>
            <a:endParaRPr lang="pt-BR" sz="700" dirty="0">
              <a:latin typeface="Arial" panose="020B0604020202020204" pitchFamily="34" charset="0"/>
              <a:cs typeface="Arial" panose="020B0604020202020204" pitchFamily="34" charset="0"/>
            </a:endParaRPr>
          </a:p>
          <a:p>
            <a:pPr algn="just">
              <a:lnSpc>
                <a:spcPct val="150000"/>
              </a:lnSpc>
            </a:pPr>
            <a:r>
              <a:rPr lang="pt-BR" sz="1000" dirty="0">
                <a:latin typeface="Arial" panose="020B0604020202020204" pitchFamily="34" charset="0"/>
                <a:cs typeface="Arial" panose="020B0604020202020204" pitchFamily="34" charset="0"/>
              </a:rPr>
              <a:t>	</a:t>
            </a:r>
            <a:endParaRPr lang="pt-BR" sz="1000" b="0" i="0" u="none" strike="noStrike" cap="none" dirty="0">
              <a:solidFill>
                <a:srgbClr val="000000"/>
              </a:solidFill>
              <a:latin typeface="Arial"/>
              <a:ea typeface="Arial"/>
              <a:cs typeface="Arial"/>
              <a:sym typeface="Arial"/>
            </a:endParaRP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11" y="891166"/>
            <a:ext cx="1647189" cy="1635416"/>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888188"/>
            <a:ext cx="1752600" cy="1653705"/>
          </a:xfrm>
          <a:prstGeom prst="rect">
            <a:avLst/>
          </a:prstGeom>
        </p:spPr>
      </p:pic>
      <p:sp>
        <p:nvSpPr>
          <p:cNvPr id="6" name="CaixaDeTexto 5">
            <a:extLst>
              <a:ext uri="{FF2B5EF4-FFF2-40B4-BE49-F238E27FC236}">
                <a16:creationId xmlns:a16="http://schemas.microsoft.com/office/drawing/2014/main" id="{264B293F-B9D0-60C2-A76C-4E0F8904294C}"/>
              </a:ext>
            </a:extLst>
          </p:cNvPr>
          <p:cNvSpPr txBox="1"/>
          <p:nvPr/>
        </p:nvSpPr>
        <p:spPr>
          <a:xfrm>
            <a:off x="181357" y="2619352"/>
            <a:ext cx="3596507" cy="19104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pt-BR" sz="1000" dirty="0">
                <a:latin typeface="Arial" panose="020B0604020202020204" pitchFamily="34" charset="0"/>
                <a:cs typeface="Arial" panose="020B0604020202020204" pitchFamily="34" charset="0"/>
              </a:rPr>
              <a:t>	Vários fenômenos na Física são representador por meio de ondas, tais como: a propagação da luz ou a propagação do som, por exemplo, ou seja, tanto a luz quanto o som são representados por meio de ondas.</a:t>
            </a:r>
          </a:p>
          <a:p>
            <a:pPr algn="just">
              <a:lnSpc>
                <a:spcPct val="150000"/>
              </a:lnSpc>
            </a:pPr>
            <a:r>
              <a:rPr lang="pt-BR" sz="1000" b="0" i="0" u="none" strike="noStrike" cap="none" dirty="0">
                <a:solidFill>
                  <a:srgbClr val="000000"/>
                </a:solidFill>
                <a:latin typeface="Arial" panose="020B0604020202020204" pitchFamily="34" charset="0"/>
                <a:ea typeface="Arial"/>
                <a:cs typeface="Arial" panose="020B0604020202020204" pitchFamily="34" charset="0"/>
                <a:sym typeface="Arial"/>
              </a:rPr>
              <a:t>	Quando duas ondas de luz ou duas ondas de som se encontram, pode ocorrer a interferência. Essas ondas podem se somar, aumentando a intensidade, ou ainda se destruírem (cancelarem</a:t>
            </a:r>
            <a:r>
              <a:rPr lang="pt-BR" sz="1000" b="0" i="0" u="none" strike="noStrike" cap="none">
                <a:solidFill>
                  <a:srgbClr val="000000"/>
                </a:solidFill>
                <a:latin typeface="Arial" panose="020B0604020202020204" pitchFamily="34" charset="0"/>
                <a:ea typeface="Arial"/>
                <a:cs typeface="Arial" panose="020B0604020202020204" pitchFamily="34" charset="0"/>
                <a:sym typeface="Arial"/>
              </a:rPr>
              <a:t>). </a:t>
            </a:r>
            <a:endParaRPr lang="pt-BR" sz="1000" b="0" i="0" u="none" strike="noStrike" cap="none" dirty="0">
              <a:solidFill>
                <a:srgbClr val="000000"/>
              </a:solidFill>
              <a:latin typeface="Arial"/>
              <a:ea typeface="Arial"/>
              <a:cs typeface="Arial"/>
              <a:sym typeface="Arial"/>
            </a:endParaRPr>
          </a:p>
        </p:txBody>
      </p:sp>
      <p:sp>
        <p:nvSpPr>
          <p:cNvPr id="7" name="CaixaDeTexto 6">
            <a:extLst>
              <a:ext uri="{FF2B5EF4-FFF2-40B4-BE49-F238E27FC236}">
                <a16:creationId xmlns:a16="http://schemas.microsoft.com/office/drawing/2014/main" id="{1148B28B-DC7B-3408-093F-DAD9DD69BDC1}"/>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Ondulatória</a:t>
            </a:r>
          </a:p>
        </p:txBody>
      </p:sp>
    </p:spTree>
    <p:extLst>
      <p:ext uri="{BB962C8B-B14F-4D97-AF65-F5344CB8AC3E}">
        <p14:creationId xmlns:p14="http://schemas.microsoft.com/office/powerpoint/2010/main" val="4109068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ctr"/>
            <a:endParaRPr lang="pt-BR" sz="1100" b="1" dirty="0">
              <a:solidFill>
                <a:srgbClr val="000000"/>
              </a:solidFill>
              <a:latin typeface="Arial"/>
              <a:ea typeface="Arial"/>
              <a:cs typeface="Arial"/>
            </a:endParaRPr>
          </a:p>
          <a:p>
            <a:pPr algn="just">
              <a:lnSpc>
                <a:spcPts val="1700"/>
              </a:lnSpc>
            </a:pPr>
            <a:r>
              <a:rPr lang="pt-BR" sz="1200" dirty="0">
                <a:solidFill>
                  <a:schemeClr val="tx1"/>
                </a:solidFill>
                <a:latin typeface="Arial" panose="020B0604020202020204" pitchFamily="34" charset="0"/>
                <a:cs typeface="Arial" panose="020B0604020202020204" pitchFamily="34" charset="0"/>
              </a:rPr>
              <a:t>	</a:t>
            </a:r>
            <a:endParaRPr lang="pt-BR" sz="1000" dirty="0">
              <a:solidFill>
                <a:schemeClr val="tx1"/>
              </a:solidFill>
              <a:latin typeface="Arial" panose="020B0604020202020204" pitchFamily="34" charset="0"/>
              <a:cs typeface="Arial" panose="020B0604020202020204" pitchFamily="34" charset="0"/>
            </a:endParaRPr>
          </a:p>
        </p:txBody>
      </p:sp>
      <p:pic>
        <p:nvPicPr>
          <p:cNvPr id="2050" name="Picture 2" descr="https://s5.static.brasilescola.uol.com.br/img/2017/09/difracao-fenda-pequ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84" y="930730"/>
            <a:ext cx="1480230" cy="15729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o depararem-se com um obstáculo, as ondas podem contorná-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514" y="930729"/>
            <a:ext cx="2114098" cy="157298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2;p32">
            <a:extLst>
              <a:ext uri="{FF2B5EF4-FFF2-40B4-BE49-F238E27FC236}">
                <a16:creationId xmlns:a16="http://schemas.microsoft.com/office/drawing/2014/main" id="{A204193A-78A2-5466-F08A-4871B65011A9}"/>
              </a:ext>
            </a:extLst>
          </p:cNvPr>
          <p:cNvSpPr txBox="1"/>
          <p:nvPr/>
        </p:nvSpPr>
        <p:spPr>
          <a:xfrm>
            <a:off x="179612" y="2711333"/>
            <a:ext cx="3600600" cy="258272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ts val="1700"/>
              </a:lnSpc>
            </a:pPr>
            <a:r>
              <a:rPr lang="pt-BR" sz="1000" dirty="0">
                <a:solidFill>
                  <a:schemeClr val="tx1"/>
                </a:solidFill>
                <a:latin typeface="Arial" panose="020B0604020202020204" pitchFamily="34" charset="0"/>
                <a:cs typeface="Arial" panose="020B0604020202020204" pitchFamily="34" charset="0"/>
              </a:rPr>
              <a:t>	A difração pode ser definida como a capacidade das ondas em contornar obstáculos. Quando uma onda choca-se com um obstáculo que possui uma abertura com dimensões comparáveis a seu comprimento de onda, as ondas que passam pela fenda alteram a sua forma de se propagar, como se fossem novas ondas em formato </a:t>
            </a:r>
            <a:r>
              <a:rPr lang="pt-BR" sz="1000" dirty="0" err="1">
                <a:solidFill>
                  <a:schemeClr val="tx1"/>
                </a:solidFill>
                <a:latin typeface="Arial" panose="020B0604020202020204" pitchFamily="34" charset="0"/>
                <a:cs typeface="Arial" panose="020B0604020202020204" pitchFamily="34" charset="0"/>
              </a:rPr>
              <a:t>semi-circular</a:t>
            </a:r>
            <a:r>
              <a:rPr lang="pt-BR" sz="1000" dirty="0">
                <a:solidFill>
                  <a:schemeClr val="tx1"/>
                </a:solidFill>
                <a:latin typeface="Arial" panose="020B0604020202020204" pitchFamily="34" charset="0"/>
                <a:cs typeface="Arial" panose="020B0604020202020204" pitchFamily="34" charset="0"/>
              </a:rPr>
              <a:t>.</a:t>
            </a:r>
          </a:p>
          <a:p>
            <a:pPr algn="just">
              <a:lnSpc>
                <a:spcPts val="1700"/>
              </a:lnSpc>
            </a:pPr>
            <a:r>
              <a:rPr lang="pt-BR" sz="1000" dirty="0">
                <a:solidFill>
                  <a:schemeClr val="tx1"/>
                </a:solidFill>
                <a:latin typeface="Arial" panose="020B0604020202020204" pitchFamily="34" charset="0"/>
                <a:cs typeface="Arial" panose="020B0604020202020204" pitchFamily="34" charset="0"/>
              </a:rPr>
              <a:t>	O princípio de Huygens diz que cada ponto de onda funciona como uma nova fonte, produzindo ondas que se propagam com a mesma frequência, velocidade e na mesma direção das ondas originais.</a:t>
            </a:r>
          </a:p>
        </p:txBody>
      </p:sp>
      <p:sp>
        <p:nvSpPr>
          <p:cNvPr id="4" name="CaixaDeTexto 3">
            <a:extLst>
              <a:ext uri="{FF2B5EF4-FFF2-40B4-BE49-F238E27FC236}">
                <a16:creationId xmlns:a16="http://schemas.microsoft.com/office/drawing/2014/main" id="{D1617794-787F-FA34-CB07-551442A99F31}"/>
              </a:ext>
            </a:extLst>
          </p:cNvPr>
          <p:cNvSpPr txBox="1"/>
          <p:nvPr/>
        </p:nvSpPr>
        <p:spPr>
          <a:xfrm>
            <a:off x="179012" y="446111"/>
            <a:ext cx="3600600" cy="276999"/>
          </a:xfrm>
          <a:prstGeom prst="rect">
            <a:avLst/>
          </a:prstGeom>
          <a:noFill/>
        </p:spPr>
        <p:txBody>
          <a:bodyPr wrap="square" rtlCol="0">
            <a:spAutoFit/>
          </a:bodyPr>
          <a:lstStyle/>
          <a:p>
            <a:pPr algn="ctr"/>
            <a:r>
              <a:rPr lang="pt-BR" sz="1200" b="1" dirty="0">
                <a:solidFill>
                  <a:srgbClr val="000000"/>
                </a:solidFill>
                <a:latin typeface="Arial"/>
                <a:ea typeface="Arial"/>
                <a:cs typeface="Arial"/>
              </a:rPr>
              <a:t>O que é difração?</a:t>
            </a:r>
          </a:p>
        </p:txBody>
      </p:sp>
      <p:sp>
        <p:nvSpPr>
          <p:cNvPr id="5" name="CaixaDeTexto 4">
            <a:extLst>
              <a:ext uri="{FF2B5EF4-FFF2-40B4-BE49-F238E27FC236}">
                <a16:creationId xmlns:a16="http://schemas.microsoft.com/office/drawing/2014/main" id="{D072CD10-1238-7609-8E19-78028AB7971A}"/>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Ondulatória</a:t>
            </a:r>
          </a:p>
        </p:txBody>
      </p:sp>
    </p:spTree>
    <p:extLst>
      <p:ext uri="{BB962C8B-B14F-4D97-AF65-F5344CB8AC3E}">
        <p14:creationId xmlns:p14="http://schemas.microsoft.com/office/powerpoint/2010/main" val="4112185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FF54CB52-12D8-25D4-7F72-541D9C08F464}"/>
              </a:ext>
            </a:extLst>
          </p:cNvPr>
          <p:cNvSpPr txBox="1"/>
          <p:nvPr/>
        </p:nvSpPr>
        <p:spPr>
          <a:xfrm>
            <a:off x="239844" y="401001"/>
            <a:ext cx="3539768" cy="2033570"/>
          </a:xfrm>
          <a:prstGeom prst="rect">
            <a:avLst/>
          </a:prstGeom>
          <a:noFill/>
        </p:spPr>
        <p:txBody>
          <a:bodyPr wrap="square" rtlCol="0">
            <a:spAutoFit/>
          </a:bodyPr>
          <a:lstStyle/>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ctr">
              <a:lnSpc>
                <a:spcPct val="150000"/>
              </a:lnSpc>
            </a:pPr>
            <a:endParaRPr lang="pt-BR" sz="1200" b="1"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algn="just">
              <a:lnSpc>
                <a:spcPct val="150000"/>
              </a:lnSpc>
            </a:pPr>
            <a:endParaRPr lang="pt-BR" sz="700" dirty="0">
              <a:latin typeface="Arial" panose="020B0604020202020204" pitchFamily="34" charset="0"/>
              <a:cs typeface="Arial" panose="020B0604020202020204" pitchFamily="34" charset="0"/>
            </a:endParaRPr>
          </a:p>
          <a:p>
            <a:pPr indent="216000" algn="just"/>
            <a:endParaRPr lang="ko-KR" altLang="en-US" sz="1000" dirty="0">
              <a:latin typeface="Arial" panose="020B0604020202020204" pitchFamily="34" charset="0"/>
              <a:cs typeface="Arial" pitchFamily="34" charset="0"/>
            </a:endParaRPr>
          </a:p>
          <a:p>
            <a:pPr indent="216000" algn="just"/>
            <a:endParaRPr lang="pt-BR" altLang="ko-KR" sz="1000" dirty="0">
              <a:latin typeface="Arial" panose="020B0604020202020204" pitchFamily="34" charset="0"/>
              <a:cs typeface="Arial" pitchFamily="34" charset="0"/>
            </a:endParaRPr>
          </a:p>
          <a:p>
            <a:pPr algn="just">
              <a:lnSpc>
                <a:spcPct val="150000"/>
              </a:lnSpc>
            </a:pPr>
            <a:endParaRPr lang="pt-BR" sz="1000" b="0" i="0" u="none" strike="noStrike" cap="none" dirty="0">
              <a:solidFill>
                <a:srgbClr val="000000"/>
              </a:solidFill>
              <a:latin typeface="Arial"/>
              <a:ea typeface="Arial"/>
              <a:cs typeface="Arial"/>
              <a:sym typeface="Arial"/>
            </a:endParaRPr>
          </a:p>
        </p:txBody>
      </p:sp>
      <p:sp>
        <p:nvSpPr>
          <p:cNvPr id="8" name="Google Shape;192;p32">
            <a:extLst>
              <a:ext uri="{FF2B5EF4-FFF2-40B4-BE49-F238E27FC236}">
                <a16:creationId xmlns:a16="http://schemas.microsoft.com/office/drawing/2014/main" id="{28DDB8D2-280E-0180-C2AF-81F6360B609D}"/>
              </a:ext>
            </a:extLst>
          </p:cNvPr>
          <p:cNvSpPr txBox="1"/>
          <p:nvPr/>
        </p:nvSpPr>
        <p:spPr>
          <a:xfrm>
            <a:off x="167013" y="2403824"/>
            <a:ext cx="3600600" cy="295462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indent="216000"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 </a:t>
            </a:r>
            <a:r>
              <a:rPr lang="pt-BR" altLang="ko-KR" sz="1000" dirty="0">
                <a:latin typeface="Arial" panose="020B0604020202020204" pitchFamily="34" charset="0"/>
                <a:cs typeface="Arial" pitchFamily="34" charset="0"/>
              </a:rPr>
              <a:t>A onda eletromagnética é um tipo de onda que se propaga tanto no vácuo, quanto em um meio material, cuja característica é a oscilação de campos elétricos e magnético.</a:t>
            </a:r>
          </a:p>
          <a:p>
            <a:pPr indent="216000" algn="just">
              <a:lnSpc>
                <a:spcPct val="150000"/>
              </a:lnSpc>
            </a:pPr>
            <a:r>
              <a:rPr lang="pt-BR" altLang="ko-KR" sz="1000" dirty="0">
                <a:latin typeface="Arial" panose="020B0604020202020204" pitchFamily="34" charset="0"/>
                <a:cs typeface="Arial" pitchFamily="34" charset="0"/>
              </a:rPr>
              <a:t>Uma onda eletromagnética é produzida como resultado de uma movimentação de uma carga elétrica, no qual faz o campo elétrico a ela associado oscilar, e consequentemente gerar um campo magnético oscilante, e vice-versa.</a:t>
            </a:r>
          </a:p>
          <a:p>
            <a:pPr indent="216000" algn="just">
              <a:lnSpc>
                <a:spcPct val="150000"/>
              </a:lnSpc>
            </a:pPr>
            <a:r>
              <a:rPr lang="pt-BR" altLang="ko-KR" sz="1000" dirty="0">
                <a:latin typeface="Arial" panose="020B0604020202020204" pitchFamily="34" charset="0"/>
                <a:cs typeface="Arial" pitchFamily="34" charset="0"/>
              </a:rPr>
              <a:t>Assim, as ondas eletromagnéticas transportam energia em sete intervalos de comprimento de onda conhecidos (rádio, </a:t>
            </a:r>
            <a:r>
              <a:rPr lang="pt-BR" altLang="ko-KR" sz="1000" dirty="0" err="1">
                <a:latin typeface="Arial" panose="020B0604020202020204" pitchFamily="34" charset="0"/>
                <a:cs typeface="Arial" pitchFamily="34" charset="0"/>
              </a:rPr>
              <a:t>microondas</a:t>
            </a:r>
            <a:r>
              <a:rPr lang="pt-BR" altLang="ko-KR" sz="1000" dirty="0">
                <a:latin typeface="Arial" panose="020B0604020202020204" pitchFamily="34" charset="0"/>
                <a:cs typeface="Arial" pitchFamily="34" charset="0"/>
              </a:rPr>
              <a:t>, infravermelho, luz visível, ultravioleta, raios X e raios gama) que ocorre através da propagação dos campos elétricos e magnéticos.</a:t>
            </a:r>
          </a:p>
        </p:txBody>
      </p:sp>
      <p:sp>
        <p:nvSpPr>
          <p:cNvPr id="9" name="CaixaDeTexto 6">
            <a:extLst>
              <a:ext uri="{FF2B5EF4-FFF2-40B4-BE49-F238E27FC236}">
                <a16:creationId xmlns:a16="http://schemas.microsoft.com/office/drawing/2014/main" id="{E64DDE52-0DD1-BB5C-071C-6232AB6496DB}"/>
              </a:ext>
            </a:extLst>
          </p:cNvPr>
          <p:cNvSpPr txBox="1"/>
          <p:nvPr/>
        </p:nvSpPr>
        <p:spPr>
          <a:xfrm>
            <a:off x="192217" y="401001"/>
            <a:ext cx="3635022" cy="33515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50000"/>
              </a:lnSpc>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é uma onda eletromagnética?</a:t>
            </a:r>
          </a:p>
        </p:txBody>
      </p:sp>
      <p:sp>
        <p:nvSpPr>
          <p:cNvPr id="4" name="CaixaDeTexto 3">
            <a:extLst>
              <a:ext uri="{FF2B5EF4-FFF2-40B4-BE49-F238E27FC236}">
                <a16:creationId xmlns:a16="http://schemas.microsoft.com/office/drawing/2014/main" id="{90A9EDD9-9CA5-EBC3-5819-0A9F9C808AC0}"/>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Ondulatória</a:t>
            </a:r>
          </a:p>
        </p:txBody>
      </p:sp>
      <p:pic>
        <p:nvPicPr>
          <p:cNvPr id="1026" name="Picture 2" descr="Ondas Eletromagnéticas - Física - InfoEscola">
            <a:extLst>
              <a:ext uri="{FF2B5EF4-FFF2-40B4-BE49-F238E27FC236}">
                <a16:creationId xmlns:a16="http://schemas.microsoft.com/office/drawing/2014/main" id="{4DA30F6A-5D17-C3B1-F8A2-B8CE86C50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04" y="797910"/>
            <a:ext cx="3120448" cy="163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2326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E33737A5-76AD-4F46-9B8E-F6E7DE9D9E96}"/>
              </a:ext>
            </a:extLst>
          </p:cNvPr>
          <p:cNvSpPr/>
          <p:nvPr/>
        </p:nvSpPr>
        <p:spPr>
          <a:xfrm>
            <a:off x="179612" y="382774"/>
            <a:ext cx="3600000" cy="51969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Google Shape;192;p32">
            <a:extLst>
              <a:ext uri="{FF2B5EF4-FFF2-40B4-BE49-F238E27FC236}">
                <a16:creationId xmlns:a16="http://schemas.microsoft.com/office/drawing/2014/main" id="{8AD640C6-ED1C-2262-2DAC-A7CC1E9F7469}"/>
              </a:ext>
            </a:extLst>
          </p:cNvPr>
          <p:cNvSpPr txBox="1"/>
          <p:nvPr/>
        </p:nvSpPr>
        <p:spPr>
          <a:xfrm>
            <a:off x="196523" y="3175884"/>
            <a:ext cx="3600600" cy="203129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lang="en-US"/>
            </a:defPPr>
            <a:lvl1pPr marL="0" marR="0" lvl="0"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just">
              <a:lnSpc>
                <a:spcPct val="150000"/>
              </a:lnSpc>
            </a:pPr>
            <a:r>
              <a:rPr lang="pt-BR" sz="1000" b="0" strike="noStrike" spc="-1" dirty="0">
                <a:solidFill>
                  <a:srgbClr val="000000"/>
                </a:solidFill>
                <a:latin typeface="Arial"/>
                <a:ea typeface="Arial"/>
              </a:rPr>
              <a:t>	</a:t>
            </a:r>
            <a:r>
              <a:rPr lang="pt-BR" sz="1000" dirty="0">
                <a:latin typeface="Arial" panose="020B0604020202020204" pitchFamily="34" charset="0"/>
                <a:cs typeface="Arial" panose="020B0604020202020204" pitchFamily="34" charset="0"/>
              </a:rPr>
              <a:t>Foi em 1888 que Heinrich Rudolf </a:t>
            </a:r>
            <a:r>
              <a:rPr lang="pt-BR" sz="1000" dirty="0" err="1">
                <a:latin typeface="Arial" panose="020B0604020202020204" pitchFamily="34" charset="0"/>
                <a:cs typeface="Arial" panose="020B0604020202020204" pitchFamily="34" charset="0"/>
              </a:rPr>
              <a:t>Heartz</a:t>
            </a:r>
            <a:r>
              <a:rPr lang="pt-BR" sz="1000" dirty="0">
                <a:latin typeface="Arial" panose="020B0604020202020204" pitchFamily="34" charset="0"/>
                <a:cs typeface="Arial" panose="020B0604020202020204" pitchFamily="34" charset="0"/>
              </a:rPr>
              <a:t> detectou faíscas microscópicas vindas das bobinas de um transmissor de ondas construído por ele mesmo. Essas faíscas eram muito parecidas com luz normal, mas não eram de luz pois produziam um sinal que podia atravessar paredes e o vácuo. Em 1865, Maxwell já havia previsto, através de cálculos, a existência desse fenômeno, que foi chamado de onda eletromagnética. </a:t>
            </a:r>
          </a:p>
        </p:txBody>
      </p:sp>
      <p:sp>
        <p:nvSpPr>
          <p:cNvPr id="4" name="CaixaDeTexto 3">
            <a:extLst>
              <a:ext uri="{FF2B5EF4-FFF2-40B4-BE49-F238E27FC236}">
                <a16:creationId xmlns:a16="http://schemas.microsoft.com/office/drawing/2014/main" id="{FA2749E5-7383-6A72-7E20-39C21926926D}"/>
              </a:ext>
            </a:extLst>
          </p:cNvPr>
          <p:cNvSpPr txBox="1"/>
          <p:nvPr/>
        </p:nvSpPr>
        <p:spPr>
          <a:xfrm>
            <a:off x="-1" y="25836"/>
            <a:ext cx="3959225" cy="307777"/>
          </a:xfrm>
          <a:prstGeom prst="rect">
            <a:avLst/>
          </a:prstGeom>
          <a:no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Ondulatória</a:t>
            </a:r>
          </a:p>
        </p:txBody>
      </p:sp>
      <p:pic>
        <p:nvPicPr>
          <p:cNvPr id="2052" name="Picture 4" descr="Além da Física: Experimento de Henrich Hertz">
            <a:extLst>
              <a:ext uri="{FF2B5EF4-FFF2-40B4-BE49-F238E27FC236}">
                <a16:creationId xmlns:a16="http://schemas.microsoft.com/office/drawing/2014/main" id="{89A4B529-4589-7CF3-53C5-5BCC62A76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44" y="1095428"/>
            <a:ext cx="2145734" cy="203129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F48792C5-3473-623A-9DED-EF8D77A3EEA8}"/>
              </a:ext>
            </a:extLst>
          </p:cNvPr>
          <p:cNvSpPr txBox="1"/>
          <p:nvPr/>
        </p:nvSpPr>
        <p:spPr>
          <a:xfrm>
            <a:off x="179312" y="492049"/>
            <a:ext cx="3635022"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Clr>
                <a:srgbClr val="000000"/>
              </a:buClr>
              <a:buSzPts val="1200"/>
              <a:buFont typeface="Arial"/>
              <a:buNone/>
            </a:pPr>
            <a:r>
              <a:rPr lang="pt-BR" sz="1200" b="1" i="0" u="none" strike="noStrike" cap="none" dirty="0">
                <a:solidFill>
                  <a:srgbClr val="000000"/>
                </a:solidFill>
                <a:latin typeface="Arial"/>
                <a:ea typeface="Arial"/>
                <a:cs typeface="Arial"/>
                <a:sym typeface="Arial"/>
              </a:rPr>
              <a:t>O que foi o experimento sobre produção e</a:t>
            </a:r>
          </a:p>
          <a:p>
            <a:pPr marL="0" marR="0" lvl="0" indent="0" algn="ctr" rtl="0">
              <a:spcBef>
                <a:spcPts val="0"/>
              </a:spcBef>
              <a:spcAft>
                <a:spcPts val="0"/>
              </a:spcAft>
              <a:buClr>
                <a:srgbClr val="000000"/>
              </a:buClr>
              <a:buSzPts val="1200"/>
              <a:buFont typeface="Arial"/>
              <a:buNone/>
            </a:pPr>
            <a:r>
              <a:rPr lang="pt-BR" sz="1200" b="1" dirty="0">
                <a:solidFill>
                  <a:srgbClr val="000000"/>
                </a:solidFill>
                <a:latin typeface="Arial"/>
                <a:ea typeface="Arial"/>
                <a:cs typeface="Arial"/>
                <a:sym typeface="Arial"/>
              </a:rPr>
              <a:t>detecção de ondas eletromagnéticas de Hertz?</a:t>
            </a:r>
          </a:p>
        </p:txBody>
      </p:sp>
    </p:spTree>
    <p:extLst>
      <p:ext uri="{BB962C8B-B14F-4D97-AF65-F5344CB8AC3E}">
        <p14:creationId xmlns:p14="http://schemas.microsoft.com/office/powerpoint/2010/main" val="2446428069"/>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216</TotalTime>
  <Words>15765</Words>
  <Application>Microsoft Office PowerPoint</Application>
  <PresentationFormat>Personalizar</PresentationFormat>
  <Paragraphs>1368</Paragraphs>
  <Slides>162</Slides>
  <Notes>16</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162</vt:i4>
      </vt:variant>
    </vt:vector>
  </HeadingPairs>
  <TitlesOfParts>
    <vt:vector size="173" baseType="lpstr">
      <vt:lpstr>Aprova</vt:lpstr>
      <vt:lpstr>Aptos</vt:lpstr>
      <vt:lpstr>Arial</vt:lpstr>
      <vt:lpstr>Arial MT</vt:lpstr>
      <vt:lpstr>ArialMT</vt:lpstr>
      <vt:lpstr>Calibri</vt:lpstr>
      <vt:lpstr>Calibri Light</vt:lpstr>
      <vt:lpstr>Helvetica Neue</vt:lpstr>
      <vt:lpstr>Symbol</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Ricardo Francisco pereira</dc:creator>
  <cp:lastModifiedBy>Ricardo Francisco pereira</cp:lastModifiedBy>
  <cp:revision>34</cp:revision>
  <dcterms:created xsi:type="dcterms:W3CDTF">2019-05-05T05:46:36Z</dcterms:created>
  <dcterms:modified xsi:type="dcterms:W3CDTF">2025-02-08T21:09:31Z</dcterms:modified>
</cp:coreProperties>
</file>