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0" r:id="rId8"/>
    <p:sldId id="267" r:id="rId9"/>
    <p:sldId id="266" r:id="rId10"/>
    <p:sldId id="269" r:id="rId11"/>
    <p:sldId id="271" r:id="rId12"/>
    <p:sldId id="26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2769DB3-7497-4110-B724-5DC955796A34}" v="1" dt="2019-06-11T02:38:39.87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21" d="100"/>
          <a:sy n="121" d="100"/>
        </p:scale>
        <p:origin x="389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icardo Francisco pereira" userId="ca978f66ec59ca09" providerId="LiveId" clId="{C2769DB3-7497-4110-B724-5DC955796A34}"/>
    <pc:docChg chg="addSld delSld modSld">
      <pc:chgData name="Ricardo Francisco pereira" userId="ca978f66ec59ca09" providerId="LiveId" clId="{C2769DB3-7497-4110-B724-5DC955796A34}" dt="2019-06-11T02:41:27.081" v="97" actId="2696"/>
      <pc:docMkLst>
        <pc:docMk/>
      </pc:docMkLst>
      <pc:sldChg chg="modSp">
        <pc:chgData name="Ricardo Francisco pereira" userId="ca978f66ec59ca09" providerId="LiveId" clId="{C2769DB3-7497-4110-B724-5DC955796A34}" dt="2019-06-11T02:38:11.226" v="48" actId="20577"/>
        <pc:sldMkLst>
          <pc:docMk/>
          <pc:sldMk cId="3412413521" sldId="266"/>
        </pc:sldMkLst>
        <pc:spChg chg="mod">
          <ac:chgData name="Ricardo Francisco pereira" userId="ca978f66ec59ca09" providerId="LiveId" clId="{C2769DB3-7497-4110-B724-5DC955796A34}" dt="2019-06-11T02:38:11.226" v="48" actId="20577"/>
          <ac:spMkLst>
            <pc:docMk/>
            <pc:sldMk cId="3412413521" sldId="266"/>
            <ac:spMk id="2" creationId="{B34DC36F-B94D-43F2-BB47-636D9D3D19F8}"/>
          </ac:spMkLst>
        </pc:spChg>
      </pc:sldChg>
      <pc:sldChg chg="modSp add del">
        <pc:chgData name="Ricardo Francisco pereira" userId="ca978f66ec59ca09" providerId="LiveId" clId="{C2769DB3-7497-4110-B724-5DC955796A34}" dt="2019-06-11T02:41:27.081" v="97" actId="2696"/>
        <pc:sldMkLst>
          <pc:docMk/>
          <pc:sldMk cId="2501953610" sldId="268"/>
        </pc:sldMkLst>
        <pc:spChg chg="mod">
          <ac:chgData name="Ricardo Francisco pereira" userId="ca978f66ec59ca09" providerId="LiveId" clId="{C2769DB3-7497-4110-B724-5DC955796A34}" dt="2019-06-11T02:38:48.194" v="52" actId="20577"/>
          <ac:spMkLst>
            <pc:docMk/>
            <pc:sldMk cId="2501953610" sldId="268"/>
            <ac:spMk id="2" creationId="{B34DC36F-B94D-43F2-BB47-636D9D3D19F8}"/>
          </ac:spMkLst>
        </pc:spChg>
        <pc:spChg chg="mod">
          <ac:chgData name="Ricardo Francisco pereira" userId="ca978f66ec59ca09" providerId="LiveId" clId="{C2769DB3-7497-4110-B724-5DC955796A34}" dt="2019-06-11T02:39:46.163" v="96" actId="1076"/>
          <ac:spMkLst>
            <pc:docMk/>
            <pc:sldMk cId="2501953610" sldId="268"/>
            <ac:spMk id="3" creationId="{ABD9AF2C-CD69-4FA7-B1C2-833093D0B095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6/11/2019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E6B13FEC-A326-4B63-8E76-B1A95E5BCB28}"/>
              </a:ext>
            </a:extLst>
          </p:cNvPr>
          <p:cNvSpPr txBox="1"/>
          <p:nvPr/>
        </p:nvSpPr>
        <p:spPr>
          <a:xfrm>
            <a:off x="6369270" y="1950582"/>
            <a:ext cx="5822730" cy="1478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Atividades experimentais investigativas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58F104AD-A825-4A50-A0FA-D23079520B7D}"/>
              </a:ext>
            </a:extLst>
          </p:cNvPr>
          <p:cNvSpPr txBox="1"/>
          <p:nvPr/>
        </p:nvSpPr>
        <p:spPr>
          <a:xfrm>
            <a:off x="6369270" y="4708655"/>
            <a:ext cx="5822730" cy="1685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Ricardo Francisco Pereira</a:t>
            </a:r>
          </a:p>
          <a:p>
            <a:pPr algn="ctr">
              <a:lnSpc>
                <a:spcPct val="150000"/>
              </a:lnSpc>
            </a:pPr>
            <a:r>
              <a:rPr lang="pt-B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Michel </a:t>
            </a:r>
            <a:r>
              <a:rPr lang="pt-BR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Corci</a:t>
            </a:r>
            <a:r>
              <a:rPr lang="pt-B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Batista</a:t>
            </a:r>
          </a:p>
          <a:p>
            <a:pPr algn="ctr">
              <a:lnSpc>
                <a:spcPct val="150000"/>
              </a:lnSpc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www.recursosdefisica.com.br</a:t>
            </a:r>
          </a:p>
        </p:txBody>
      </p:sp>
      <p:pic>
        <p:nvPicPr>
          <p:cNvPr id="1026" name="Picture 2" descr="http://www.ioc.fiocruz.br/abcnaciencia/html/word/wp-content/uploads/2011/10/site1.jpg">
            <a:extLst>
              <a:ext uri="{FF2B5EF4-FFF2-40B4-BE49-F238E27FC236}">
                <a16:creationId xmlns:a16="http://schemas.microsoft.com/office/drawing/2014/main" id="{6B246725-37F4-4DDF-8847-2331B60DE4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97" t="21793" r="27529"/>
          <a:stretch/>
        </p:blipFill>
        <p:spPr bwMode="auto">
          <a:xfrm>
            <a:off x="0" y="0"/>
            <a:ext cx="636926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80107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B34DC36F-B94D-43F2-BB47-636D9D3D19F8}"/>
              </a:ext>
            </a:extLst>
          </p:cNvPr>
          <p:cNvSpPr txBox="1"/>
          <p:nvPr/>
        </p:nvSpPr>
        <p:spPr>
          <a:xfrm>
            <a:off x="-1" y="9581"/>
            <a:ext cx="12192000" cy="24245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Atividade do curso </a:t>
            </a:r>
            <a:r>
              <a:rPr lang="pt-BR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(para vocês fazerem)</a:t>
            </a:r>
          </a:p>
          <a:p>
            <a:pPr algn="ctr">
              <a:lnSpc>
                <a:spcPct val="150000"/>
              </a:lnSpc>
            </a:pPr>
            <a:endParaRPr lang="pt-BR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pt-B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Produzir uma Atividade Experimental Investigativa</a:t>
            </a:r>
          </a:p>
          <a:p>
            <a:pPr algn="ctr">
              <a:lnSpc>
                <a:spcPct val="150000"/>
              </a:lnSpc>
            </a:pPr>
            <a:r>
              <a:rPr lang="pt-B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Aplicar e apresentar os resultados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ABD9AF2C-CD69-4FA7-B1C2-833093D0B095}"/>
              </a:ext>
            </a:extLst>
          </p:cNvPr>
          <p:cNvSpPr txBox="1"/>
          <p:nvPr/>
        </p:nvSpPr>
        <p:spPr>
          <a:xfrm>
            <a:off x="357050" y="3077115"/>
            <a:ext cx="11477897" cy="2793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Recomendamos que vocês escolham uma atividade experimental que você já tenha interesse ou que já tenha trabalhado (ou trabalha) e a transforme em uma </a:t>
            </a:r>
            <a:r>
              <a:rPr lang="pt-BR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atividade experimental investigativa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>
              <a:lnSpc>
                <a:spcPct val="150000"/>
              </a:lnSpc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Façam as suas respectivas propostas para que elas tenham </a:t>
            </a:r>
            <a:r>
              <a:rPr lang="pt-BR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Grau III ou IV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na tabela que discutimos alguns slides anteriormente.</a:t>
            </a:r>
          </a:p>
        </p:txBody>
      </p:sp>
    </p:spTree>
    <p:extLst>
      <p:ext uri="{BB962C8B-B14F-4D97-AF65-F5344CB8AC3E}">
        <p14:creationId xmlns:p14="http://schemas.microsoft.com/office/powerpoint/2010/main" val="1881562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B2E17BDE-7ED9-4B5C-A0A9-CCD0BA472C1E}"/>
              </a:ext>
            </a:extLst>
          </p:cNvPr>
          <p:cNvSpPr txBox="1"/>
          <p:nvPr/>
        </p:nvSpPr>
        <p:spPr>
          <a:xfrm>
            <a:off x="4785503" y="2391438"/>
            <a:ext cx="7232073" cy="1685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Deixarei um arquivo com as páginas de um capítulo chamado “</a:t>
            </a:r>
            <a:r>
              <a:rPr lang="pt-BR" sz="2400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Transformação de experimentos tradicionais em experimentos investigativos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pic>
        <p:nvPicPr>
          <p:cNvPr id="5" name="Imagem 4" descr="Uma imagem contendo texto, cartão de negócios&#10;&#10;Descrição gerada automaticamente">
            <a:extLst>
              <a:ext uri="{FF2B5EF4-FFF2-40B4-BE49-F238E27FC236}">
                <a16:creationId xmlns:a16="http://schemas.microsoft.com/office/drawing/2014/main" id="{17EA6A4B-5101-48C6-B22C-5EB38128B8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5424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4958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E232F65-8635-45FD-B6B3-1A415FBCB1E6}"/>
              </a:ext>
            </a:extLst>
          </p:cNvPr>
          <p:cNvSpPr txBox="1"/>
          <p:nvPr/>
        </p:nvSpPr>
        <p:spPr>
          <a:xfrm>
            <a:off x="0" y="0"/>
            <a:ext cx="12192000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Observações Importantes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6A5468CD-A50B-496E-BB07-4F0765452F9E}"/>
              </a:ext>
            </a:extLst>
          </p:cNvPr>
          <p:cNvSpPr txBox="1"/>
          <p:nvPr/>
        </p:nvSpPr>
        <p:spPr>
          <a:xfrm>
            <a:off x="357051" y="1156805"/>
            <a:ext cx="11477897" cy="4455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	As próximas datas do curso são: </a:t>
            </a:r>
            <a:r>
              <a:rPr lang="pt-BR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25/06, 30/07 e 20/08.</a:t>
            </a:r>
          </a:p>
          <a:p>
            <a:pPr algn="just">
              <a:lnSpc>
                <a:spcPct val="150000"/>
              </a:lnSpc>
            </a:pPr>
            <a:endParaRPr lang="pt-BR" sz="24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Os encontros dos dias </a:t>
            </a:r>
            <a:r>
              <a:rPr lang="pt-BR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25/06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pt-BR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30/07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são para orientação e desenvolvimento de suas propostas e dia </a:t>
            </a:r>
            <a:r>
              <a:rPr lang="pt-BR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20/08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é o dia da apresentação dos resultados da aplicação de suas respectivas propostas.</a:t>
            </a:r>
          </a:p>
          <a:p>
            <a:pPr algn="just">
              <a:lnSpc>
                <a:spcPct val="150000"/>
              </a:lnSpc>
            </a:pPr>
            <a:r>
              <a:rPr lang="pt-BR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Em essência, creio que a maioria de vocês devam acabar aplicando a proposta já no segundo semestre, mas já venham para o encontro do dia 25/06 com pelo menos uma ideia do que querem fazer.</a:t>
            </a:r>
          </a:p>
        </p:txBody>
      </p:sp>
    </p:spTree>
    <p:extLst>
      <p:ext uri="{BB962C8B-B14F-4D97-AF65-F5344CB8AC3E}">
        <p14:creationId xmlns:p14="http://schemas.microsoft.com/office/powerpoint/2010/main" val="40415758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CD7BD0EA-E08B-4AE3-A3B5-FB03F73A269B}"/>
              </a:ext>
            </a:extLst>
          </p:cNvPr>
          <p:cNvSpPr txBox="1"/>
          <p:nvPr/>
        </p:nvSpPr>
        <p:spPr>
          <a:xfrm>
            <a:off x="357051" y="1367246"/>
            <a:ext cx="1147789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	Azevedo (2005) elaborou um trabalho chamado “Ensino por investigação: problematizando as atividades em sala de aula”, em que enumera uma série de vantagens e características das atividades investigativas: </a:t>
            </a:r>
            <a:r>
              <a:rPr lang="pt-BR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lidar com um problema, refletir a relevância dele, potencializar as análises qualitativas, elaborar hipóteses como forma de solução, analisar resultados, refutar hipóteses, ressaltar o papel da comunicação e do debate na construção científica e ressaltar a dimensão coletiva do trabalho científico.</a:t>
            </a:r>
          </a:p>
        </p:txBody>
      </p:sp>
    </p:spTree>
    <p:extLst>
      <p:ext uri="{BB962C8B-B14F-4D97-AF65-F5344CB8AC3E}">
        <p14:creationId xmlns:p14="http://schemas.microsoft.com/office/powerpoint/2010/main" val="7588259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38C36683-E402-4F67-9F8F-EFD72682EB36}"/>
              </a:ext>
            </a:extLst>
          </p:cNvPr>
          <p:cNvSpPr txBox="1"/>
          <p:nvPr/>
        </p:nvSpPr>
        <p:spPr>
          <a:xfrm>
            <a:off x="357051" y="889843"/>
            <a:ext cx="1147789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	Para que uma atividade seja investigativa, é preciso enfatizar o importante papel do professor, cujo trabalho é problematizar o conteúdo e incentivar a resolução de problemas fazendo uso da linguagem científica.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Para alcançar o objetivo de uma metodologia de ensino por investigação, não devemos nos limitar ao planejamento e à execução das atividades. Devemos também lembrar que as interações em sala de aula são fatores decisivos para que os alunos se desenvolvam na alfabetização científica. Entre elas, a argumentação, a interação professor-aluno, aluno-aluno, aluno-objeto, entre tantas outras que interferem na forma que os estudantes realizam tais atividades.</a:t>
            </a:r>
          </a:p>
        </p:txBody>
      </p:sp>
    </p:spTree>
    <p:extLst>
      <p:ext uri="{BB962C8B-B14F-4D97-AF65-F5344CB8AC3E}">
        <p14:creationId xmlns:p14="http://schemas.microsoft.com/office/powerpoint/2010/main" val="10122606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7F19E722-E3DD-4090-A65F-AE2C9D0D20A3}"/>
              </a:ext>
            </a:extLst>
          </p:cNvPr>
          <p:cNvSpPr txBox="1"/>
          <p:nvPr/>
        </p:nvSpPr>
        <p:spPr>
          <a:xfrm>
            <a:off x="357051" y="1603945"/>
            <a:ext cx="1147789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	Baseado no trabalho de Milton </a:t>
            </a:r>
            <a:r>
              <a:rPr 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Pella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(1969), que analisou aulas experimentais e manuais de laboratório de Ciências do Ensino Médio. Seu objetivo foi identificar os graus de liberdade intelectual que o professor proporciona aos alunos em aulas com atividades experimentais. Estes graus de liberdade estão ligados a uma postura mais autônoma dos alunos com relação a suas ações na prática experimental. As ideias de </a:t>
            </a:r>
            <a:r>
              <a:rPr 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Pella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podem ser descritas tal qual aparece na tabela a seguir.</a:t>
            </a:r>
          </a:p>
        </p:txBody>
      </p:sp>
    </p:spTree>
    <p:extLst>
      <p:ext uri="{BB962C8B-B14F-4D97-AF65-F5344CB8AC3E}">
        <p14:creationId xmlns:p14="http://schemas.microsoft.com/office/powerpoint/2010/main" val="42250895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F73B7696-559D-40BC-91AA-1103ECB74C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3495899"/>
              </p:ext>
            </p:extLst>
          </p:nvPr>
        </p:nvGraphicFramePr>
        <p:xfrm>
          <a:off x="326571" y="329140"/>
          <a:ext cx="11538858" cy="47695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14851">
                  <a:extLst>
                    <a:ext uri="{9D8B030D-6E8A-4147-A177-3AD203B41FA5}">
                      <a16:colId xmlns:a16="http://schemas.microsoft.com/office/drawing/2014/main" val="2175962803"/>
                    </a:ext>
                  </a:extLst>
                </a:gridCol>
                <a:gridCol w="1533525">
                  <a:extLst>
                    <a:ext uri="{9D8B030D-6E8A-4147-A177-3AD203B41FA5}">
                      <a16:colId xmlns:a16="http://schemas.microsoft.com/office/drawing/2014/main" val="378468197"/>
                    </a:ext>
                  </a:extLst>
                </a:gridCol>
                <a:gridCol w="1476375">
                  <a:extLst>
                    <a:ext uri="{9D8B030D-6E8A-4147-A177-3AD203B41FA5}">
                      <a16:colId xmlns:a16="http://schemas.microsoft.com/office/drawing/2014/main" val="598901853"/>
                    </a:ext>
                  </a:extLst>
                </a:gridCol>
                <a:gridCol w="1400175">
                  <a:extLst>
                    <a:ext uri="{9D8B030D-6E8A-4147-A177-3AD203B41FA5}">
                      <a16:colId xmlns:a16="http://schemas.microsoft.com/office/drawing/2014/main" val="1869298132"/>
                    </a:ext>
                  </a:extLst>
                </a:gridCol>
                <a:gridCol w="1285875">
                  <a:extLst>
                    <a:ext uri="{9D8B030D-6E8A-4147-A177-3AD203B41FA5}">
                      <a16:colId xmlns:a16="http://schemas.microsoft.com/office/drawing/2014/main" val="2120397440"/>
                    </a:ext>
                  </a:extLst>
                </a:gridCol>
                <a:gridCol w="1328057">
                  <a:extLst>
                    <a:ext uri="{9D8B030D-6E8A-4147-A177-3AD203B41FA5}">
                      <a16:colId xmlns:a16="http://schemas.microsoft.com/office/drawing/2014/main" val="2504468331"/>
                    </a:ext>
                  </a:extLst>
                </a:gridCol>
              </a:tblGrid>
              <a:tr h="766879">
                <a:tc>
                  <a:txBody>
                    <a:bodyPr/>
                    <a:lstStyle/>
                    <a:p>
                      <a:pPr algn="ctr"/>
                      <a:endParaRPr lang="pt-BR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Grau 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Grau 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Grau III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Grau IV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Grau 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9785978"/>
                  </a:ext>
                </a:extLst>
              </a:tr>
              <a:tr h="766879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Problema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</a:p>
                    <a:p>
                      <a:pPr algn="ctr"/>
                      <a:endParaRPr lang="pt-BR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8598434"/>
                  </a:ext>
                </a:extLst>
              </a:tr>
              <a:tr h="766879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Hipóteses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</a:p>
                    <a:p>
                      <a:pPr algn="ctr"/>
                      <a:endParaRPr lang="pt-BR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</a:t>
                      </a:r>
                      <a:endParaRPr kumimoji="0" lang="pt-BR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2053295"/>
                  </a:ext>
                </a:extLst>
              </a:tr>
              <a:tr h="766879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Plano de trabalho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</a:p>
                    <a:p>
                      <a:pPr algn="ctr"/>
                      <a:endParaRPr lang="pt-BR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6329212"/>
                  </a:ext>
                </a:extLst>
              </a:tr>
              <a:tr h="766879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Obtenção dos dados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6474863"/>
                  </a:ext>
                </a:extLst>
              </a:tr>
              <a:tr h="766879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Conclusões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9301928"/>
                  </a:ext>
                </a:extLst>
              </a:tr>
            </a:tbl>
          </a:graphicData>
        </a:graphic>
      </p:graphicFrame>
      <p:sp>
        <p:nvSpPr>
          <p:cNvPr id="3" name="CaixaDeTexto 2">
            <a:extLst>
              <a:ext uri="{FF2B5EF4-FFF2-40B4-BE49-F238E27FC236}">
                <a16:creationId xmlns:a16="http://schemas.microsoft.com/office/drawing/2014/main" id="{9CEDD5EB-6C88-4F2E-8C72-A8FA7315DCBE}"/>
              </a:ext>
            </a:extLst>
          </p:cNvPr>
          <p:cNvSpPr txBox="1"/>
          <p:nvPr/>
        </p:nvSpPr>
        <p:spPr>
          <a:xfrm>
            <a:off x="357051" y="5328531"/>
            <a:ext cx="11477897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	Na tabela, a letra P refere-se à ação ou proposição do professor e a letra </a:t>
            </a:r>
            <a:r>
              <a:rPr lang="pt-B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, às ações ou proposições dos alunos.</a:t>
            </a:r>
          </a:p>
        </p:txBody>
      </p:sp>
    </p:spTree>
    <p:extLst>
      <p:ext uri="{BB962C8B-B14F-4D97-AF65-F5344CB8AC3E}">
        <p14:creationId xmlns:p14="http://schemas.microsoft.com/office/powerpoint/2010/main" val="17719209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B34DC36F-B94D-43F2-BB47-636D9D3D19F8}"/>
              </a:ext>
            </a:extLst>
          </p:cNvPr>
          <p:cNvSpPr txBox="1"/>
          <p:nvPr/>
        </p:nvSpPr>
        <p:spPr>
          <a:xfrm>
            <a:off x="0" y="175742"/>
            <a:ext cx="12192000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Laboratório investigativo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ABD9AF2C-CD69-4FA7-B1C2-833093D0B095}"/>
              </a:ext>
            </a:extLst>
          </p:cNvPr>
          <p:cNvSpPr txBox="1"/>
          <p:nvPr/>
        </p:nvSpPr>
        <p:spPr>
          <a:xfrm>
            <a:off x="357051" y="1360105"/>
            <a:ext cx="1147789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	Envolve um processo de investigação em que eles devem criar hipóteses, elaborar um plano de trabalho, tomar dados e discutir conclusões para assim construir explicações para a ocorrência de dado fenômeno. De acordo com a classificação proposta por </a:t>
            </a:r>
            <a:r>
              <a:rPr 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Pella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(1969), o laboratório investigativo possibilita o </a:t>
            </a:r>
            <a:r>
              <a:rPr lang="pt-B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grau IV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de liberdade intelectual para o aluno, sendo tarefa do professor a proposição do problema ao grupo. O restante das etapas é ministrado pelos próprios alunos, com auxílio do professor. Esse tipo de atividade é adequado a turmas cujo trabalho em grupo já é estabelecido e funciona bem. O professor intervém pontualmente nos grupos de forma ativa e produtiva.</a:t>
            </a:r>
          </a:p>
        </p:txBody>
      </p:sp>
    </p:spTree>
    <p:extLst>
      <p:ext uri="{BB962C8B-B14F-4D97-AF65-F5344CB8AC3E}">
        <p14:creationId xmlns:p14="http://schemas.microsoft.com/office/powerpoint/2010/main" val="17349981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texto, quadro-negro&#10;&#10;Descrição gerada automaticamente">
            <a:extLst>
              <a:ext uri="{FF2B5EF4-FFF2-40B4-BE49-F238E27FC236}">
                <a16:creationId xmlns:a16="http://schemas.microsoft.com/office/drawing/2014/main" id="{9247BBE2-B726-4915-A7E1-71D85E6B13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923831" cy="685800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B2E17BDE-7ED9-4B5C-A0A9-CCD0BA472C1E}"/>
              </a:ext>
            </a:extLst>
          </p:cNvPr>
          <p:cNvSpPr txBox="1"/>
          <p:nvPr/>
        </p:nvSpPr>
        <p:spPr>
          <a:xfrm>
            <a:off x="5056909" y="1974273"/>
            <a:ext cx="6961909" cy="1685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Deixarei um arquivo com algumas páginas escaneadas desse livro sobre Laboratório Investigativo</a:t>
            </a:r>
          </a:p>
        </p:txBody>
      </p:sp>
    </p:spTree>
    <p:extLst>
      <p:ext uri="{BB962C8B-B14F-4D97-AF65-F5344CB8AC3E}">
        <p14:creationId xmlns:p14="http://schemas.microsoft.com/office/powerpoint/2010/main" val="24685142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B34DC36F-B94D-43F2-BB47-636D9D3D19F8}"/>
              </a:ext>
            </a:extLst>
          </p:cNvPr>
          <p:cNvSpPr txBox="1"/>
          <p:nvPr/>
        </p:nvSpPr>
        <p:spPr>
          <a:xfrm>
            <a:off x="0" y="0"/>
            <a:ext cx="12192000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Etapas de um processo investigativo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ABD9AF2C-CD69-4FA7-B1C2-833093D0B095}"/>
              </a:ext>
            </a:extLst>
          </p:cNvPr>
          <p:cNvSpPr txBox="1"/>
          <p:nvPr/>
        </p:nvSpPr>
        <p:spPr>
          <a:xfrm>
            <a:off x="357051" y="828882"/>
            <a:ext cx="1147789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Situação-problema;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Discussão da situação-problema e levantamento de hipóteses;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Planejamento de atividade experimental para verificar as hipóteses, com descrição completa e detalhada da atividade experimental;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Realização do experimento (com fotos);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Análise dos resultados do experimento e a comparação com as hipóteses levantadas;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Conclusões e a retomada da situação-problema.</a:t>
            </a:r>
          </a:p>
          <a:p>
            <a:pPr algn="just">
              <a:lnSpc>
                <a:spcPct val="150000"/>
              </a:lnSpc>
            </a:pPr>
            <a:endParaRPr lang="pt-BR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Elaboração e apresentação de um relatório com todas as etapas da atividade.</a:t>
            </a:r>
          </a:p>
        </p:txBody>
      </p:sp>
    </p:spTree>
    <p:extLst>
      <p:ext uri="{BB962C8B-B14F-4D97-AF65-F5344CB8AC3E}">
        <p14:creationId xmlns:p14="http://schemas.microsoft.com/office/powerpoint/2010/main" val="39387342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B34DC36F-B94D-43F2-BB47-636D9D3D19F8}"/>
              </a:ext>
            </a:extLst>
          </p:cNvPr>
          <p:cNvSpPr txBox="1"/>
          <p:nvPr/>
        </p:nvSpPr>
        <p:spPr>
          <a:xfrm>
            <a:off x="0" y="175742"/>
            <a:ext cx="12192000" cy="2609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Atividade experimental investigativa</a:t>
            </a:r>
          </a:p>
          <a:p>
            <a:pPr algn="ctr">
              <a:lnSpc>
                <a:spcPct val="150000"/>
              </a:lnSpc>
            </a:pPr>
            <a:r>
              <a:rPr lang="pt-BR" sz="32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congelamento da água </a:t>
            </a:r>
            <a:r>
              <a:rPr lang="pt-BR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(atividade realizada no encontro)</a:t>
            </a:r>
          </a:p>
          <a:p>
            <a:pPr algn="ctr">
              <a:lnSpc>
                <a:spcPct val="150000"/>
              </a:lnSpc>
            </a:pPr>
            <a:r>
              <a:rPr lang="pt-BR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Atividade original: Grau 4 de liberdade intelectual – </a:t>
            </a:r>
            <a:r>
              <a:rPr lang="pt-BR" sz="2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Pella</a:t>
            </a:r>
            <a:r>
              <a:rPr lang="pt-BR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(1969)</a:t>
            </a:r>
          </a:p>
          <a:p>
            <a:pPr algn="ctr">
              <a:lnSpc>
                <a:spcPct val="150000"/>
              </a:lnSpc>
            </a:pPr>
            <a:r>
              <a:rPr lang="pt-BR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Atividade no curso (adaptada): Grau 3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ABD9AF2C-CD69-4FA7-B1C2-833093D0B095}"/>
              </a:ext>
            </a:extLst>
          </p:cNvPr>
          <p:cNvSpPr txBox="1"/>
          <p:nvPr/>
        </p:nvSpPr>
        <p:spPr>
          <a:xfrm>
            <a:off x="357051" y="3274488"/>
            <a:ext cx="11477897" cy="2886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Situação-problema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	Um garoto estava realizando experiências sobre o congelamento da água no laboratório de sua escola e descobriu que a água quente congela mais rápido que a água fria. 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	Investigue a situação-problema para saber se ela é verdadeira ou falsa.</a:t>
            </a:r>
          </a:p>
        </p:txBody>
      </p:sp>
    </p:spTree>
    <p:extLst>
      <p:ext uri="{BB962C8B-B14F-4D97-AF65-F5344CB8AC3E}">
        <p14:creationId xmlns:p14="http://schemas.microsoft.com/office/powerpoint/2010/main" val="3412413521"/>
      </p:ext>
    </p:extLst>
  </p:cSld>
  <p:clrMapOvr>
    <a:masterClrMapping/>
  </p:clrMapOvr>
</p:sld>
</file>

<file path=ppt/theme/theme1.xml><?xml version="1.0" encoding="utf-8"?>
<a:theme xmlns:a="http://schemas.openxmlformats.org/drawingml/2006/main" name="Gotícula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Gotícula</Template>
  <TotalTime>117</TotalTime>
  <Words>272</Words>
  <Application>Microsoft Office PowerPoint</Application>
  <PresentationFormat>Widescreen</PresentationFormat>
  <Paragraphs>75</Paragraphs>
  <Slides>12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5" baseType="lpstr">
      <vt:lpstr>Arial</vt:lpstr>
      <vt:lpstr>Tw Cen MT</vt:lpstr>
      <vt:lpstr>Gotícula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Ricardo Francisco pereira</dc:creator>
  <cp:lastModifiedBy>Ricardo Francisco pereira</cp:lastModifiedBy>
  <cp:revision>14</cp:revision>
  <cp:lastPrinted>2019-06-11T02:39:55Z</cp:lastPrinted>
  <dcterms:created xsi:type="dcterms:W3CDTF">2017-11-07T22:08:09Z</dcterms:created>
  <dcterms:modified xsi:type="dcterms:W3CDTF">2019-06-12T00:21:13Z</dcterms:modified>
</cp:coreProperties>
</file>