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67" r:id="rId3"/>
    <p:sldId id="268" r:id="rId4"/>
    <p:sldId id="270" r:id="rId5"/>
    <p:sldId id="271" r:id="rId6"/>
    <p:sldId id="256" r:id="rId7"/>
    <p:sldId id="269" r:id="rId8"/>
    <p:sldId id="258" r:id="rId9"/>
    <p:sldId id="259" r:id="rId10"/>
    <p:sldId id="260" r:id="rId11"/>
    <p:sldId id="272" r:id="rId12"/>
    <p:sldId id="273" r:id="rId13"/>
    <p:sldId id="261" r:id="rId14"/>
    <p:sldId id="262" r:id="rId15"/>
    <p:sldId id="274" r:id="rId16"/>
    <p:sldId id="263" r:id="rId17"/>
    <p:sldId id="275" r:id="rId18"/>
    <p:sldId id="264" r:id="rId19"/>
    <p:sldId id="276" r:id="rId20"/>
    <p:sldId id="277" r:id="rId21"/>
    <p:sldId id="278" r:id="rId22"/>
    <p:sldId id="279" r:id="rId23"/>
    <p:sldId id="265" r:id="rId24"/>
    <p:sldId id="266" r:id="rId25"/>
    <p:sldId id="283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82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8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2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53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3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1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9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8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2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0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1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D9C19F-75EF-4A6D-8836-157B1D14F91E}"/>
              </a:ext>
            </a:extLst>
          </p:cNvPr>
          <p:cNvSpPr txBox="1"/>
          <p:nvPr/>
        </p:nvSpPr>
        <p:spPr>
          <a:xfrm>
            <a:off x="0" y="181154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Formação Continuada 2017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Parceria CAE/UEM – NRE Cianorte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C24668-D143-4071-B9FE-560EF7AAF2C1}"/>
              </a:ext>
            </a:extLst>
          </p:cNvPr>
          <p:cNvSpPr txBox="1"/>
          <p:nvPr/>
        </p:nvSpPr>
        <p:spPr>
          <a:xfrm>
            <a:off x="368058" y="2087592"/>
            <a:ext cx="11455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experimentais: Produção de experimentos e textos de apoio aos professores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6B0F89-388F-497B-B320-FD7607EEB851}"/>
              </a:ext>
            </a:extLst>
          </p:cNvPr>
          <p:cNvSpPr txBox="1"/>
          <p:nvPr/>
        </p:nvSpPr>
        <p:spPr>
          <a:xfrm>
            <a:off x="0" y="4822166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Ricardo Francisco Pereira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ricardoastronomo@gmail.com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Coordenador/Ministrante</a:t>
            </a:r>
          </a:p>
        </p:txBody>
      </p:sp>
    </p:spTree>
    <p:extLst>
      <p:ext uri="{BB962C8B-B14F-4D97-AF65-F5344CB8AC3E}">
        <p14:creationId xmlns:p14="http://schemas.microsoft.com/office/powerpoint/2010/main" val="54566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243C7D-5D8A-48DE-9EAC-DE2D59C6BC41}"/>
              </a:ext>
            </a:extLst>
          </p:cNvPr>
          <p:cNvSpPr txBox="1"/>
          <p:nvPr/>
        </p:nvSpPr>
        <p:spPr>
          <a:xfrm>
            <a:off x="1" y="103517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4EA3A8-583C-47AF-944D-D745440DB923}"/>
              </a:ext>
            </a:extLst>
          </p:cNvPr>
          <p:cNvSpPr txBox="1"/>
          <p:nvPr/>
        </p:nvSpPr>
        <p:spPr>
          <a:xfrm>
            <a:off x="333554" y="1759789"/>
            <a:ext cx="11524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O conceito de experiência é polissêmico, portanto, é necessário indicar sempre qual a noção de experiência que se quer trabalhar. Usando a concepção de filósofos e psicólogos,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experiência é um conjunto de conhecimentos individuais ou específicos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constituem aquisições vantajosas acumuladas historicamente pela humanidade. Dessa forma,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é um conjunto de vivencias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(ROSITO, p. 151). </a:t>
            </a:r>
            <a:endParaRPr lang="pt-BR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243C7D-5D8A-48DE-9EAC-DE2D59C6BC41}"/>
              </a:ext>
            </a:extLst>
          </p:cNvPr>
          <p:cNvSpPr txBox="1"/>
          <p:nvPr/>
        </p:nvSpPr>
        <p:spPr>
          <a:xfrm>
            <a:off x="1" y="103517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4EA3A8-583C-47AF-944D-D745440DB923}"/>
              </a:ext>
            </a:extLst>
          </p:cNvPr>
          <p:cNvSpPr txBox="1"/>
          <p:nvPr/>
        </p:nvSpPr>
        <p:spPr>
          <a:xfrm>
            <a:off x="333554" y="2009955"/>
            <a:ext cx="1152489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Ensaio científico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destinado à verificação de um fenômeno físico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Portanto, experimentar implica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pôr à prova, ensaiar, testar algo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experimentação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verifica uma hipótese proveniente de experimentos, podendo chegar, eventualmente a uma lei, dita experimental (ROSITO, p. 152).</a:t>
            </a:r>
          </a:p>
        </p:txBody>
      </p:sp>
    </p:spTree>
    <p:extLst>
      <p:ext uri="{BB962C8B-B14F-4D97-AF65-F5344CB8AC3E}">
        <p14:creationId xmlns:p14="http://schemas.microsoft.com/office/powerpoint/2010/main" val="257065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243C7D-5D8A-48DE-9EAC-DE2D59C6BC41}"/>
              </a:ext>
            </a:extLst>
          </p:cNvPr>
          <p:cNvSpPr txBox="1"/>
          <p:nvPr/>
        </p:nvSpPr>
        <p:spPr>
          <a:xfrm>
            <a:off x="1" y="103517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Prática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4EA3A8-583C-47AF-944D-D745440DB923}"/>
              </a:ext>
            </a:extLst>
          </p:cNvPr>
          <p:cNvSpPr txBox="1"/>
          <p:nvPr/>
        </p:nvSpPr>
        <p:spPr>
          <a:xfrm>
            <a:off x="333554" y="2277374"/>
            <a:ext cx="11524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Ato ou efeito de praticar, uso, exercício, aplicação de teoria.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Hodson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(1994) considera atividade prática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trabalho em que os alunos estejam ativos e não passivos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(ROSITO, 2008, p. 152). </a:t>
            </a:r>
          </a:p>
        </p:txBody>
      </p:sp>
    </p:spTree>
    <p:extLst>
      <p:ext uri="{BB962C8B-B14F-4D97-AF65-F5344CB8AC3E}">
        <p14:creationId xmlns:p14="http://schemas.microsoft.com/office/powerpoint/2010/main" val="383379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874C48-E73D-4F07-A260-4A0871408EDA}"/>
              </a:ext>
            </a:extLst>
          </p:cNvPr>
          <p:cNvSpPr txBox="1"/>
          <p:nvPr/>
        </p:nvSpPr>
        <p:spPr>
          <a:xfrm>
            <a:off x="1" y="258792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tipos de enfoques das atividades experimentais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4B16C0-56F1-48F8-9817-BC24C0283BD8}"/>
              </a:ext>
            </a:extLst>
          </p:cNvPr>
          <p:cNvSpPr/>
          <p:nvPr/>
        </p:nvSpPr>
        <p:spPr>
          <a:xfrm>
            <a:off x="345057" y="2413338"/>
            <a:ext cx="1151626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Goldbach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et al, (2009) categorizam as atividades experimentais sob dois enfoques, são eles: </a:t>
            </a:r>
            <a:r>
              <a:rPr lang="pt-BR" sz="24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pedagógico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(cognitivo, procedimental e motivacional) e </a:t>
            </a:r>
            <a:r>
              <a:rPr lang="pt-BR" sz="24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metodológico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(demonstração, verificação e descoberta).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38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Pedagógico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337868" y="1067618"/>
            <a:ext cx="11516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Cognitivo: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Aquele que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 conhecimentos e conceitos prévios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alunos em relação ao conteúdo que será estudado;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Procedimental: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Aquele que leva em consideração a capacidade do aluno em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manipular objetos durante o experimento e de expressar posteriormente o conhecimento adquirido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prática na forma de tabelas, gráficos e/ou relatórios; 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Motivacional: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Aquela atividade prática que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insere o aluno permitindo momentos de discussão com os colegas e professores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integrando o aluno ao conteúdo e desta forma estabelecendo relações com o cotidiano. </a:t>
            </a:r>
          </a:p>
        </p:txBody>
      </p:sp>
    </p:spTree>
    <p:extLst>
      <p:ext uri="{BB962C8B-B14F-4D97-AF65-F5344CB8AC3E}">
        <p14:creationId xmlns:p14="http://schemas.microsoft.com/office/powerpoint/2010/main" val="18681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Metodológico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337868" y="1067618"/>
            <a:ext cx="11516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Demosntração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Quando a atividade prática tem simplesmente o objetivo de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comprovar o conteúdo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estudado anteriormente;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Verificação: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Segundo o qual a atividade experimental tem o objetivo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fatos e princípios estudados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onde o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 participa da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o professor faz sua mediação;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Descoberta: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Compreendida como aquela que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 autonomia ao aluno para que possa intervir sobre o que está sendo estudado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partindo ou não do que já sabe e alcançando os resultados de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mais independente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4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530A84-4715-4DD3-950B-12F64848D74B}"/>
              </a:ext>
            </a:extLst>
          </p:cNvPr>
          <p:cNvSpPr txBox="1"/>
          <p:nvPr/>
        </p:nvSpPr>
        <p:spPr>
          <a:xfrm>
            <a:off x="1" y="258792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tipos de Abordagens das Atividades Experimentais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B78F76-54FD-45D4-9DB6-83B232B95CF7}"/>
              </a:ext>
            </a:extLst>
          </p:cNvPr>
          <p:cNvSpPr/>
          <p:nvPr/>
        </p:nvSpPr>
        <p:spPr>
          <a:xfrm>
            <a:off x="310551" y="2551837"/>
            <a:ext cx="1157664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ARAÚJO e ABIB (2003) classificaram as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atividades experimentais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três tipos de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abordagens ou modalidades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atividades de demonstração, de verificação e de investigação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7097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Demonstração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337868" y="1688720"/>
            <a:ext cx="11516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As atividades experimentais demonstrativas são aquelas nas quais o professor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 o experimento enquanto os alunos apenas observam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fenômenos ocorridos. São frequentemente integradas às aulas expositivas, sendo realizadas no seu início, como forma de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despertar o interesse do aluno para o tema abordado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ou término da aula, como forma de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relembrar os conteúdos apresentados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(ARAÚJO; ABIB, 2003).</a:t>
            </a:r>
          </a:p>
        </p:txBody>
      </p:sp>
    </p:spTree>
    <p:extLst>
      <p:ext uri="{BB962C8B-B14F-4D97-AF65-F5344CB8AC3E}">
        <p14:creationId xmlns:p14="http://schemas.microsoft.com/office/powerpoint/2010/main" val="14341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F006BD-C474-4C3A-A77E-4116F47D6528}"/>
              </a:ext>
            </a:extLst>
          </p:cNvPr>
          <p:cNvSpPr txBox="1"/>
          <p:nvPr/>
        </p:nvSpPr>
        <p:spPr>
          <a:xfrm>
            <a:off x="267419" y="1440611"/>
            <a:ext cx="116111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O emprego dos experimentos demonstrativos em sala de aula, em alguns casos, é até mesmo recomendado,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 quando existem poucos recursos materiais, quando não se dispõe de um espaço apropriado em que todos os alunos possam participar da execução de um determinado tipo de experimento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ou quando o professor dispõe de pouco tempo para a realização de experimentos, podendo incluí-los no contexto da aula expositiva (ARAÚJO; ABIB, 2003; GASPAR; MONTEIRO, 2005). </a:t>
            </a:r>
          </a:p>
        </p:txBody>
      </p:sp>
    </p:spTree>
    <p:extLst>
      <p:ext uri="{BB962C8B-B14F-4D97-AF65-F5344CB8AC3E}">
        <p14:creationId xmlns:p14="http://schemas.microsoft.com/office/powerpoint/2010/main" val="286271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F006BD-C474-4C3A-A77E-4116F47D6528}"/>
              </a:ext>
            </a:extLst>
          </p:cNvPr>
          <p:cNvSpPr txBox="1"/>
          <p:nvPr/>
        </p:nvSpPr>
        <p:spPr>
          <a:xfrm>
            <a:off x="267419" y="1440611"/>
            <a:ext cx="116111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Neste tipo de atividade, o professor é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principal agente do processo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Cabe a ele exercer o papel de liderança,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montar o experimento, fazer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aos alunos, executar os procedimentos, destacar o que deve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observado e, sobretudo, fornecer as explicações científicas que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possibilitam a compreensão do que é observado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Embora a interação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entre os alunos não seja tão favorecida cria-se um ambiente propício à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aprendizagem (GASPAR; MONTEIRO, 2005). </a:t>
            </a:r>
          </a:p>
        </p:txBody>
      </p:sp>
    </p:spTree>
    <p:extLst>
      <p:ext uri="{BB962C8B-B14F-4D97-AF65-F5344CB8AC3E}">
        <p14:creationId xmlns:p14="http://schemas.microsoft.com/office/powerpoint/2010/main" val="290563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C31287-0FF9-4644-A8AE-F58DA95AED22}"/>
              </a:ext>
            </a:extLst>
          </p:cNvPr>
          <p:cNvSpPr txBox="1"/>
          <p:nvPr/>
        </p:nvSpPr>
        <p:spPr>
          <a:xfrm>
            <a:off x="0" y="138022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 do curso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(80 horas no total)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29C406-E83A-4972-A74F-55539A0354FF}"/>
              </a:ext>
            </a:extLst>
          </p:cNvPr>
          <p:cNvSpPr txBox="1"/>
          <p:nvPr/>
        </p:nvSpPr>
        <p:spPr>
          <a:xfrm>
            <a:off x="234350" y="888521"/>
            <a:ext cx="1172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21/06/2017*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Manhã e tarde = 8 horas; (transferido para hoje)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26/07/2017: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Manhã e tarde = 8 horas;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13/09/2017: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Manhã e tarde = 8 horas (não presencial);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27/09/2017: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Manhã e tarde = 8 horas;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04/10/2017: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Manhã e tarde = 8 horas;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11/10/2017: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Manhã e tarde = 8 horas (não presencial);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18/10/2017: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Manhã e tarde = 8 horas (não presencial);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25/10/2017: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Manhã e tarde = 8 horas (não presencial);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01/11/2017: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Manhã e tarde = 8 horas (não presencial);</a:t>
            </a:r>
          </a:p>
          <a:p>
            <a:pPr lvl="0" algn="ctr">
              <a:lnSpc>
                <a:spcPct val="150000"/>
              </a:lnSpc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08/11/2017: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Manhã e tarde = 8 horas;</a:t>
            </a:r>
          </a:p>
        </p:txBody>
      </p:sp>
    </p:spTree>
    <p:extLst>
      <p:ext uri="{BB962C8B-B14F-4D97-AF65-F5344CB8AC3E}">
        <p14:creationId xmlns:p14="http://schemas.microsoft.com/office/powerpoint/2010/main" val="177775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Verificação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337868" y="1688720"/>
            <a:ext cx="11516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As atividades experimentais de verificação, são aquelas empregadas com a finalidade de se verificar ou confirmar alguma lei ou teoria.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de tais experimentos são facilmente previsíveis e as explicações para os fenômenos geralmente conhecidas pelos alunos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(ARAÚJO; ABIB, 2003). Pelo fato de necessitar da abordagem prévia do conteúdo, essa modalidade de atividade experimental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ser realizada após a aula expositiva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3752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320615" y="1395421"/>
            <a:ext cx="1151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Os professores que empregam as atividades de verificação em suas aulas, destacam que elas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servem para motivar os alunos tornando o ensino mais realista e palpável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fazendo com que a abordagem do conteúdo não se restrinja apenas ao livro didático. Dessa forma, esta forma de atividade experimental, proporciona aos alunos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oportunidade de visualizarem os fenômenos que obedecem à lógica da teoria apresentada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em que, entende-se que a aprendizagem é favorecida (ARAÚJO; ABIB, 2003). </a:t>
            </a:r>
          </a:p>
        </p:txBody>
      </p:sp>
    </p:spTree>
    <p:extLst>
      <p:ext uri="{BB962C8B-B14F-4D97-AF65-F5344CB8AC3E}">
        <p14:creationId xmlns:p14="http://schemas.microsoft.com/office/powerpoint/2010/main" val="98641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Investigação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277483" y="1447180"/>
            <a:ext cx="1151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Os experimentos do tipo investigativo, frequentemente citados nos estudos mais recentes sobre experimentação, representam uma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para permitir que os alunos ocupem uma posição mais ativa no processo de construção do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participando em todas as etapas da investigação, desde a interpretação do problema a uma possível solução para o mesmo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As abordagens tradicionais de experimentação (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demonstração, verificação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oferecem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poucas oportunidades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que os estudantes possam, analisar situações problemáticas, coletar dados, elaborar e testar hipóteses, argumentar e discutir com os colegas. </a:t>
            </a:r>
          </a:p>
        </p:txBody>
      </p:sp>
    </p:spTree>
    <p:extLst>
      <p:ext uri="{BB962C8B-B14F-4D97-AF65-F5344CB8AC3E}">
        <p14:creationId xmlns:p14="http://schemas.microsoft.com/office/powerpoint/2010/main" val="1010039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9DB4A7E-87AC-441A-8FB7-D4654D0C15FA}"/>
              </a:ext>
            </a:extLst>
          </p:cNvPr>
          <p:cNvSpPr/>
          <p:nvPr/>
        </p:nvSpPr>
        <p:spPr>
          <a:xfrm>
            <a:off x="293298" y="1997839"/>
            <a:ext cx="11628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 atividade de investigação pode ser a própria aula ou, em alguns casos, em mais de uma aula. Uma vez que envolvem uma série de etapas a serem desenvolvidas pelos estudantes, desde a análise do problema, levantamento de hipóteses, preparo e execução dos procedimentos, análise e discussão dos resultados. </a:t>
            </a:r>
          </a:p>
        </p:txBody>
      </p:sp>
    </p:spTree>
    <p:extLst>
      <p:ext uri="{BB962C8B-B14F-4D97-AF65-F5344CB8AC3E}">
        <p14:creationId xmlns:p14="http://schemas.microsoft.com/office/powerpoint/2010/main" val="13845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43F90F1-6DFF-45DE-8BF5-F46F797648D1}"/>
              </a:ext>
            </a:extLst>
          </p:cNvPr>
          <p:cNvSpPr/>
          <p:nvPr/>
        </p:nvSpPr>
        <p:spPr>
          <a:xfrm>
            <a:off x="224287" y="764261"/>
            <a:ext cx="11628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O papel do professor neste tipo de atividade é também bem distinto daqueles abordados anteriormente. Sua função é essencialmente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alunos na busca das explicações causais,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negociar estratégias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busca das soluções para o problema,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questionar as ideias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alunos,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incentivar a criatividade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todas as etapas da atividade, ou seja, do processo entre o grupo e a tarefa, intervindo nos momentos em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um mediador ou facilitador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há indecisão, falta de clareza ou consenso. Apesar de demandar mais tempo e exigir mais atenção e auxílio do professor, essa forma de organização da atividade experimental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captura a atenção dos alunos e melhora seu envolvimento com as atividades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(ARAÚJO E ABIB, 2003).</a:t>
            </a:r>
          </a:p>
        </p:txBody>
      </p:sp>
    </p:spTree>
    <p:extLst>
      <p:ext uri="{BB962C8B-B14F-4D97-AF65-F5344CB8AC3E}">
        <p14:creationId xmlns:p14="http://schemas.microsoft.com/office/powerpoint/2010/main" val="311452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5EF14C-9E53-4A91-9590-6415511A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861"/>
            <a:ext cx="12205472" cy="505812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F88F14-46F8-490F-A061-EAB11D9136F4}"/>
              </a:ext>
            </a:extLst>
          </p:cNvPr>
          <p:cNvSpPr txBox="1"/>
          <p:nvPr/>
        </p:nvSpPr>
        <p:spPr>
          <a:xfrm>
            <a:off x="1" y="163897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quadro abaixo faz um resumo das principais características das atividades de </a:t>
            </a:r>
            <a:r>
              <a:rPr lang="pt-BR" sz="2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demonstração, verificação e investigação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propostas por ARAÚJO E ABIB, 2003. </a:t>
            </a:r>
          </a:p>
        </p:txBody>
      </p:sp>
    </p:spTree>
    <p:extLst>
      <p:ext uri="{BB962C8B-B14F-4D97-AF65-F5344CB8AC3E}">
        <p14:creationId xmlns:p14="http://schemas.microsoft.com/office/powerpoint/2010/main" val="57943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C683E4-7579-403F-9D64-4E6E90BA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1" y="1495307"/>
            <a:ext cx="12176191" cy="470278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A861EF6-33EC-4CAB-BE24-2C80E1E3E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8" y="656827"/>
            <a:ext cx="12139742" cy="8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2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Concepções que orientam a experimentação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277483" y="2352953"/>
            <a:ext cx="11516264" cy="168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MORAES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apud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ROSITO, (2008), nos diz que a experimentação pode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 desenvolvida dentro de diferentes concepções: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demonstrativa,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empirista-</a:t>
            </a:r>
            <a:r>
              <a:rPr lang="pt-BR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indutivista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dedutivista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-racionalista e construtivista. </a:t>
            </a:r>
          </a:p>
        </p:txBody>
      </p:sp>
    </p:spTree>
    <p:extLst>
      <p:ext uri="{BB962C8B-B14F-4D97-AF65-F5344CB8AC3E}">
        <p14:creationId xmlns:p14="http://schemas.microsoft.com/office/powerpoint/2010/main" val="179896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251604" y="2189051"/>
            <a:ext cx="11516264" cy="223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Propõe atividades práticas voltadas à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de verdades estabelecidas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geralmente não permitem compreender a sua construção. Por trás da ideia de demonstração encontra-se implícita a idéia da existência de verdades definitivas. </a:t>
            </a:r>
            <a:endParaRPr lang="pt-BR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7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Empirista-</a:t>
            </a:r>
            <a:r>
              <a:rPr lang="pt-BR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indutivista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277483" y="2016523"/>
            <a:ext cx="11516264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Onde a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 é a fonte e a função do conhecimento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o conhecimento científico é obtido daquilo que se observa, aplicando-se as regras do “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método científico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”. Nesta concepção o conhecimento científico é conhecido pelos alunos como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conjuntos de verdades definitivas e inquestionáveis, além de desenvolver rigidez e intolerância em relação a opiniões diferentes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C31287-0FF9-4644-A8AE-F58DA95AED22}"/>
              </a:ext>
            </a:extLst>
          </p:cNvPr>
          <p:cNvSpPr txBox="1"/>
          <p:nvPr/>
        </p:nvSpPr>
        <p:spPr>
          <a:xfrm>
            <a:off x="1" y="103517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 do curso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29C406-E83A-4972-A74F-55539A0354FF}"/>
              </a:ext>
            </a:extLst>
          </p:cNvPr>
          <p:cNvSpPr txBox="1"/>
          <p:nvPr/>
        </p:nvSpPr>
        <p:spPr>
          <a:xfrm>
            <a:off x="234350" y="1431985"/>
            <a:ext cx="11723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Abordagens experimentais como recurso para o Ensino de Física;</a:t>
            </a:r>
          </a:p>
          <a:p>
            <a:pPr algn="ctr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Construção e estudos de experimentos:</a:t>
            </a:r>
          </a:p>
          <a:p>
            <a:pPr lvl="0"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Espectroscópio de papel e DVD;</a:t>
            </a:r>
          </a:p>
          <a:p>
            <a:pPr lvl="0" algn="ctr">
              <a:lnSpc>
                <a:spcPct val="150000"/>
              </a:lnSpc>
            </a:pP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Canhão de batata;</a:t>
            </a:r>
          </a:p>
          <a:p>
            <a:pPr lvl="0" algn="ctr">
              <a:lnSpc>
                <a:spcPct val="150000"/>
              </a:lnSpc>
            </a:pP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Câmera de infravermelho.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Preparação dos experimentos e textos de apoio aos professores (não presencial);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Apresentação dos experimentos e textos de apoio.</a:t>
            </a:r>
          </a:p>
        </p:txBody>
      </p:sp>
    </p:spTree>
    <p:extLst>
      <p:ext uri="{BB962C8B-B14F-4D97-AF65-F5344CB8AC3E}">
        <p14:creationId xmlns:p14="http://schemas.microsoft.com/office/powerpoint/2010/main" val="71949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69011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Dedutivista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-racionalista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251604" y="1533444"/>
            <a:ext cx="1151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As atividades práticas são orientadas por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hipóteses derivadas de uma teoria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nesta concepção, a observação e a experimentação, por si só,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produzem conhecimentos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prévio determina como vemos a realidade, influenciando a observação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O conhecimento científico é visto como uma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humana e não é considerado um verdade definitiva, sendo provisório e sujeito a transformações e reconstruções que pretende descrever,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e agir sobre a realidade.</a:t>
            </a:r>
          </a:p>
        </p:txBody>
      </p:sp>
    </p:spTree>
    <p:extLst>
      <p:ext uri="{BB962C8B-B14F-4D97-AF65-F5344CB8AC3E}">
        <p14:creationId xmlns:p14="http://schemas.microsoft.com/office/powerpoint/2010/main" val="2763499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138022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Construtivista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251604" y="1533444"/>
            <a:ext cx="1151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Nesta concepção, as atividades são organizadas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levando em consideração os conhecimentos prévios dos alunos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os experimentos são desenvolvidos na forma de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ou testagem de hipóteses, ou seja, deve-se aceitar que nenhum conhecimento é assimilado do nada, mas deve ser construído e reconstruído pela</a:t>
            </a:r>
            <a:b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de conceitos já existentes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Dessa forma, a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o diálogo assumem um papel importante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as atividades experimentais combinam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pensamento, ação e reflexão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2ECA21-F5BB-4E24-9376-95496D6BEC2B}"/>
              </a:ext>
            </a:extLst>
          </p:cNvPr>
          <p:cNvSpPr txBox="1"/>
          <p:nvPr/>
        </p:nvSpPr>
        <p:spPr>
          <a:xfrm>
            <a:off x="1" y="138022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 para o desenvolvimento das atividades experimentais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B15F79-9855-4DC1-9B3F-2BCF2650489C}"/>
              </a:ext>
            </a:extLst>
          </p:cNvPr>
          <p:cNvSpPr/>
          <p:nvPr/>
        </p:nvSpPr>
        <p:spPr>
          <a:xfrm>
            <a:off x="251604" y="1435790"/>
            <a:ext cx="1151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Segundo ROSITO (2008), as principais dificuldades para o desenvolvimento de atividades experimentais são: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Acreditar que o ensino experimental exige um laboratório montado com materiais e equipamentos sofisticados;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As deficiência na formação do professor de ciências que representa uma séria limitação para a utilização da experimentação em suas aulas. </a:t>
            </a:r>
          </a:p>
        </p:txBody>
      </p:sp>
    </p:spTree>
    <p:extLst>
      <p:ext uri="{BB962C8B-B14F-4D97-AF65-F5344CB8AC3E}">
        <p14:creationId xmlns:p14="http://schemas.microsoft.com/office/powerpoint/2010/main" val="1439990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DBB4FE-C6CE-4626-A96A-54E9DAE1D64B}"/>
              </a:ext>
            </a:extLst>
          </p:cNvPr>
          <p:cNvSpPr/>
          <p:nvPr/>
        </p:nvSpPr>
        <p:spPr>
          <a:xfrm>
            <a:off x="327804" y="1997839"/>
            <a:ext cx="11559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Segundo BUENO e KOVALICZN (2008) as dificuldades para a implementação das atividades experimentais está relacionada com 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tempo para a realização das atividades experimentais, indisciplina dos alunos, precariedade de materiais, falta de espaço e também de recursos humanos apropriados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577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9C6C9C9-A991-4427-B5B0-63F4474B8340}"/>
              </a:ext>
            </a:extLst>
          </p:cNvPr>
          <p:cNvSpPr/>
          <p:nvPr/>
        </p:nvSpPr>
        <p:spPr>
          <a:xfrm>
            <a:off x="255916" y="1209846"/>
            <a:ext cx="116801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</a:rPr>
              <a:t>1 - ARAÚJO, M. S. T. de; ABIB, M. L. V. dos S.. </a:t>
            </a:r>
            <a:r>
              <a:rPr lang="pt-BR" b="1" dirty="0">
                <a:latin typeface="Arial" panose="020B0604020202020204" pitchFamily="34" charset="0"/>
              </a:rPr>
              <a:t>Atividades experimentais no ensino de física: diferentes enfoques, diferentes finalidades. </a:t>
            </a:r>
            <a:r>
              <a:rPr lang="pt-BR" dirty="0">
                <a:latin typeface="Arial" panose="020B0604020202020204" pitchFamily="34" charset="0"/>
              </a:rPr>
              <a:t>Revista Brasileira de Ensino de Física. Rev. Bras. Ens. Fis. vol.25 no.2 São Paulo Junho 2003.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2 – BUENO, R. de S. M.; KOVALICZN, R. A.. </a:t>
            </a:r>
            <a:r>
              <a:rPr lang="pt-BR" b="1" dirty="0">
                <a:latin typeface="Arial" panose="020B0604020202020204" pitchFamily="34" charset="0"/>
              </a:rPr>
              <a:t>O ensino de ciências e as dificuldades das atividades experimentais</a:t>
            </a:r>
            <a:r>
              <a:rPr lang="pt-BR" dirty="0">
                <a:latin typeface="Arial" panose="020B0604020202020204" pitchFamily="34" charset="0"/>
              </a:rPr>
              <a:t>. Programa de Desenvolvimento Educacional – PDE no Paraná, 2008.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3 - FUSINATO, P. A.. </a:t>
            </a:r>
            <a:r>
              <a:rPr lang="pt-BR" b="1" dirty="0">
                <a:latin typeface="Arial" panose="020B0604020202020204" pitchFamily="34" charset="0"/>
              </a:rPr>
              <a:t>Eletricidade básica: caderno de atividades experimentais. </a:t>
            </a:r>
            <a:r>
              <a:rPr lang="pt-BR" dirty="0">
                <a:latin typeface="Arial" panose="020B0604020202020204" pitchFamily="34" charset="0"/>
              </a:rPr>
              <a:t>Vários autores, Michel </a:t>
            </a:r>
            <a:r>
              <a:rPr lang="pt-BR" dirty="0" err="1">
                <a:latin typeface="Arial" panose="020B0604020202020204" pitchFamily="34" charset="0"/>
              </a:rPr>
              <a:t>Corci</a:t>
            </a:r>
            <a:r>
              <a:rPr lang="pt-BR" dirty="0">
                <a:latin typeface="Arial" panose="020B0604020202020204" pitchFamily="34" charset="0"/>
              </a:rPr>
              <a:t> Batista e </a:t>
            </a:r>
            <a:r>
              <a:rPr lang="pt-BR" dirty="0" err="1">
                <a:latin typeface="Arial" panose="020B0604020202020204" pitchFamily="34" charset="0"/>
              </a:rPr>
              <a:t>Polonia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Altoé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Fusinato</a:t>
            </a:r>
            <a:r>
              <a:rPr lang="pt-BR" dirty="0">
                <a:latin typeface="Arial" panose="020B0604020202020204" pitchFamily="34" charset="0"/>
              </a:rPr>
              <a:t>,(</a:t>
            </a:r>
            <a:r>
              <a:rPr lang="pt-BR" dirty="0" err="1">
                <a:latin typeface="Arial" panose="020B0604020202020204" pitchFamily="34" charset="0"/>
              </a:rPr>
              <a:t>org</a:t>
            </a:r>
            <a:r>
              <a:rPr lang="pt-BR" dirty="0">
                <a:latin typeface="Arial" panose="020B0604020202020204" pitchFamily="34" charset="0"/>
              </a:rPr>
              <a:t>). Maringá, </a:t>
            </a:r>
            <a:r>
              <a:rPr lang="pt-BR" dirty="0" err="1">
                <a:latin typeface="Arial" panose="020B0604020202020204" pitchFamily="34" charset="0"/>
              </a:rPr>
              <a:t>Pr</a:t>
            </a:r>
            <a:r>
              <a:rPr lang="pt-BR" dirty="0">
                <a:latin typeface="Arial" panose="020B0604020202020204" pitchFamily="34" charset="0"/>
              </a:rPr>
              <a:t>, Editora: </a:t>
            </a:r>
            <a:r>
              <a:rPr lang="pt-BR" dirty="0" err="1">
                <a:latin typeface="Arial" panose="020B0604020202020204" pitchFamily="34" charset="0"/>
              </a:rPr>
              <a:t>Massoni</a:t>
            </a:r>
            <a:r>
              <a:rPr lang="pt-BR" dirty="0">
                <a:latin typeface="Arial" panose="020B0604020202020204" pitchFamily="34" charset="0"/>
              </a:rPr>
              <a:t>, 2014.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4 - GASPAR, A. </a:t>
            </a:r>
            <a:r>
              <a:rPr lang="pt-BR" b="1" dirty="0">
                <a:latin typeface="Arial" panose="020B0604020202020204" pitchFamily="34" charset="0"/>
              </a:rPr>
              <a:t>Experiências de Ciências para o Ensino fundamental. </a:t>
            </a:r>
            <a:r>
              <a:rPr lang="pt-BR" dirty="0">
                <a:latin typeface="Arial" panose="020B0604020202020204" pitchFamily="34" charset="0"/>
              </a:rPr>
              <a:t>1. ed. São Paulo: Editora Ática, 2003.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5 - GASPAR, A</a:t>
            </a:r>
            <a:r>
              <a:rPr lang="pt-BR" b="1" dirty="0">
                <a:latin typeface="Arial" panose="020B0604020202020204" pitchFamily="34" charset="0"/>
              </a:rPr>
              <a:t>; </a:t>
            </a:r>
            <a:r>
              <a:rPr lang="pt-BR" dirty="0">
                <a:latin typeface="Arial" panose="020B0604020202020204" pitchFamily="34" charset="0"/>
              </a:rPr>
              <a:t>MONTEIRO, I. C. de C.. </a:t>
            </a:r>
            <a:r>
              <a:rPr lang="pt-BR" b="1" dirty="0">
                <a:latin typeface="Arial" panose="020B0604020202020204" pitchFamily="34" charset="0"/>
              </a:rPr>
              <a:t>Atividades experimentais de demonstrações em sala de aula: uma análise segundo o referencial da teoria de </a:t>
            </a:r>
            <a:r>
              <a:rPr lang="pt-BR" b="1" dirty="0" err="1">
                <a:latin typeface="Arial" panose="020B0604020202020204" pitchFamily="34" charset="0"/>
              </a:rPr>
              <a:t>vygotsky</a:t>
            </a:r>
            <a:r>
              <a:rPr lang="pt-BR" b="1" dirty="0">
                <a:latin typeface="Arial" panose="020B0604020202020204" pitchFamily="34" charset="0"/>
              </a:rPr>
              <a:t>. </a:t>
            </a:r>
            <a:r>
              <a:rPr lang="pt-BR" dirty="0">
                <a:latin typeface="Arial" panose="020B0604020202020204" pitchFamily="34" charset="0"/>
              </a:rPr>
              <a:t>Investigações em Ensino de Ciências – V10(2), pp. 227-254, 2005</a:t>
            </a:r>
            <a:r>
              <a:rPr lang="pt-BR" dirty="0"/>
              <a:t> 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6 - GOLDBACH et al, (2009);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Atividades práticas em livros didáticos atuais de biologia: investigações e reflexões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Revista Perspectivas da Ciência e Tecnologia v.1, n.1,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jan-jun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2009.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7 - PARANÁ,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Diretrizes curriculares da Educação básica: Física.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Secretaria de Estado da Educação do Paraná, Curitiba, 2008.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8 - ROSITO, Á. B.;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ensino de ciências e a experimentação.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Vários autores, Construtivismo e ensino de ciências: reflexões epistemológicas e metodológicas. Roque Moraes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– 3ª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1º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reimpr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– Porto Alegre: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Edipucrs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2001.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912832-1B3A-404D-9441-397DAF146FFA}"/>
              </a:ext>
            </a:extLst>
          </p:cNvPr>
          <p:cNvSpPr txBox="1"/>
          <p:nvPr/>
        </p:nvSpPr>
        <p:spPr>
          <a:xfrm>
            <a:off x="1" y="138022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1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C31287-0FF9-4644-A8AE-F58DA95AED22}"/>
              </a:ext>
            </a:extLst>
          </p:cNvPr>
          <p:cNvSpPr txBox="1"/>
          <p:nvPr/>
        </p:nvSpPr>
        <p:spPr>
          <a:xfrm>
            <a:off x="1" y="103517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curso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29C406-E83A-4972-A74F-55539A0354FF}"/>
              </a:ext>
            </a:extLst>
          </p:cNvPr>
          <p:cNvSpPr txBox="1"/>
          <p:nvPr/>
        </p:nvSpPr>
        <p:spPr>
          <a:xfrm>
            <a:off x="303361" y="740171"/>
            <a:ext cx="1172329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Atuar em parceria com o Núcleo Regional de Educação de Cianorte, para promover a Formação Continuada de professores de Física do Ensino Médio da rede pública de ensino e a interação entre o departamento de Física e os professores de Física da rede pública de ensino de Maringá e região;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Proporcionar aos participantes um conhecimento teórico e prático sobre experimentação nas aulas de Física;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Oportunizar a produção e análise de alguns experimentos e o quê e como abordar a Física a partir deles;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Oportunizar a produção de recurso de ensino (texto de apoio);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Socializar toda a experiência do curso no site Recursos de Física (www.recursosdefisica.com.br).</a:t>
            </a:r>
          </a:p>
        </p:txBody>
      </p:sp>
    </p:spTree>
    <p:extLst>
      <p:ext uri="{BB962C8B-B14F-4D97-AF65-F5344CB8AC3E}">
        <p14:creationId xmlns:p14="http://schemas.microsoft.com/office/powerpoint/2010/main" val="21423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5B1D99-FDFF-43EE-8814-5CBCDF9C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11" y="0"/>
            <a:ext cx="4761989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77F4F02-153B-4493-A139-3A3781CBF3E4}"/>
              </a:ext>
            </a:extLst>
          </p:cNvPr>
          <p:cNvSpPr txBox="1"/>
          <p:nvPr/>
        </p:nvSpPr>
        <p:spPr>
          <a:xfrm>
            <a:off x="11294" y="2432649"/>
            <a:ext cx="7418717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Física: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www.recursosdefisica.com.br</a:t>
            </a:r>
          </a:p>
        </p:txBody>
      </p:sp>
    </p:spTree>
    <p:extLst>
      <p:ext uri="{BB962C8B-B14F-4D97-AF65-F5344CB8AC3E}">
        <p14:creationId xmlns:p14="http://schemas.microsoft.com/office/powerpoint/2010/main" val="83813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E618BE-26F0-404C-8571-66B2E227D48C}"/>
              </a:ext>
            </a:extLst>
          </p:cNvPr>
          <p:cNvSpPr txBox="1"/>
          <p:nvPr/>
        </p:nvSpPr>
        <p:spPr>
          <a:xfrm>
            <a:off x="0" y="2216988"/>
            <a:ext cx="12192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</a:rPr>
              <a:t>Abordagens experimentais como recurso</a:t>
            </a:r>
          </a:p>
          <a:p>
            <a:pPr algn="ctr">
              <a:lnSpc>
                <a:spcPct val="150000"/>
              </a:lnSpc>
            </a:pPr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</a:rPr>
              <a:t>para o Ensino de Física</a:t>
            </a:r>
          </a:p>
        </p:txBody>
      </p:sp>
    </p:spTree>
    <p:extLst>
      <p:ext uri="{BB962C8B-B14F-4D97-AF65-F5344CB8AC3E}">
        <p14:creationId xmlns:p14="http://schemas.microsoft.com/office/powerpoint/2010/main" val="89099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782D9A-94F5-420E-8B61-C8968DEED976}"/>
              </a:ext>
            </a:extLst>
          </p:cNvPr>
          <p:cNvSpPr txBox="1"/>
          <p:nvPr/>
        </p:nvSpPr>
        <p:spPr>
          <a:xfrm>
            <a:off x="345057" y="1190445"/>
            <a:ext cx="11395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resultados de muitas pesquisas em ensino de física são unânimes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considerar a importância das atividades experimentais para uma melhor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compreensão acerca dos fenômenos físicos (PARANÁ, p. 71).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Alguns autores, como Gaspar (2003) e Araújo (2003), sugerem a utilização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atividades experimentais, como forma de estimular o aluno, beneficiando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sua aprendizagem sendo, portanto, considerada uma ferramenta capaz de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auxiliar na compreensão de conceitos, princípios e leis da Física. </a:t>
            </a:r>
          </a:p>
        </p:txBody>
      </p:sp>
    </p:spTree>
    <p:extLst>
      <p:ext uri="{BB962C8B-B14F-4D97-AF65-F5344CB8AC3E}">
        <p14:creationId xmlns:p14="http://schemas.microsoft.com/office/powerpoint/2010/main" val="20544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5650C0-5C10-4022-BF31-8A50FC57619E}"/>
              </a:ext>
            </a:extLst>
          </p:cNvPr>
          <p:cNvSpPr txBox="1"/>
          <p:nvPr/>
        </p:nvSpPr>
        <p:spPr>
          <a:xfrm>
            <a:off x="439947" y="1147313"/>
            <a:ext cx="11257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As dificuldades e os erros decorrentes das experiências de laboratório geram uma reflexão e discussão entre o docente e discente sobre os conceitos físicos em questão (FUSINATO, p. 9).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É fundamental que o professor compreenda o papel da experimentação no ensino de física no processo de construção do conhecimento. Essa compreensão determina a necessidade (ou não) das atividades experimentais nas aulas de física. </a:t>
            </a:r>
          </a:p>
        </p:txBody>
      </p:sp>
    </p:spTree>
    <p:extLst>
      <p:ext uri="{BB962C8B-B14F-4D97-AF65-F5344CB8AC3E}">
        <p14:creationId xmlns:p14="http://schemas.microsoft.com/office/powerpoint/2010/main" val="8099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2C4C06-D64A-44CA-9F52-02958F7546F4}"/>
              </a:ext>
            </a:extLst>
          </p:cNvPr>
          <p:cNvSpPr txBox="1"/>
          <p:nvPr/>
        </p:nvSpPr>
        <p:spPr>
          <a:xfrm>
            <a:off x="258792" y="2700068"/>
            <a:ext cx="1151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 professora Berenice Alvares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Rosito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propõe uma reflexão sobre a experimentação, tomando como ponto de partida o significado atribuído aos termos </a:t>
            </a:r>
            <a:r>
              <a:rPr lang="pt-BR" sz="2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experiência, experimento e atividade prática.</a:t>
            </a: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F360F1-148E-4877-AE04-25B6D6B61D99}"/>
              </a:ext>
            </a:extLst>
          </p:cNvPr>
          <p:cNvSpPr txBox="1"/>
          <p:nvPr/>
        </p:nvSpPr>
        <p:spPr>
          <a:xfrm>
            <a:off x="1" y="103517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sobre a experimentação: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Experiência, Experimento e Atividade Prática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3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649</Words>
  <Application>Microsoft Office PowerPoint</Application>
  <PresentationFormat>Widescreen</PresentationFormat>
  <Paragraphs>103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Francisco pereira</dc:creator>
  <cp:lastModifiedBy>Ricardo Francisco pereira</cp:lastModifiedBy>
  <cp:revision>15</cp:revision>
  <dcterms:created xsi:type="dcterms:W3CDTF">2017-06-23T23:55:30Z</dcterms:created>
  <dcterms:modified xsi:type="dcterms:W3CDTF">2017-06-27T17:56:30Z</dcterms:modified>
</cp:coreProperties>
</file>