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432" r:id="rId2"/>
    <p:sldId id="454" r:id="rId3"/>
    <p:sldId id="281" r:id="rId4"/>
    <p:sldId id="276" r:id="rId5"/>
    <p:sldId id="371" r:id="rId6"/>
    <p:sldId id="453" r:id="rId7"/>
    <p:sldId id="433" r:id="rId8"/>
    <p:sldId id="374" r:id="rId9"/>
    <p:sldId id="373" r:id="rId10"/>
    <p:sldId id="369" r:id="rId11"/>
    <p:sldId id="441" r:id="rId12"/>
    <p:sldId id="370" r:id="rId13"/>
    <p:sldId id="377" r:id="rId14"/>
    <p:sldId id="378" r:id="rId15"/>
    <p:sldId id="445" r:id="rId16"/>
    <p:sldId id="386" r:id="rId17"/>
    <p:sldId id="366" r:id="rId18"/>
    <p:sldId id="385" r:id="rId19"/>
    <p:sldId id="358" r:id="rId20"/>
    <p:sldId id="450" r:id="rId21"/>
    <p:sldId id="356" r:id="rId22"/>
    <p:sldId id="359" r:id="rId23"/>
    <p:sldId id="263" r:id="rId24"/>
    <p:sldId id="264" r:id="rId25"/>
    <p:sldId id="362" r:id="rId26"/>
    <p:sldId id="430" r:id="rId27"/>
    <p:sldId id="431" r:id="rId28"/>
    <p:sldId id="429" r:id="rId29"/>
    <p:sldId id="452" r:id="rId30"/>
    <p:sldId id="451" r:id="rId31"/>
    <p:sldId id="405" r:id="rId32"/>
    <p:sldId id="406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399D-D002-4B42-8E68-56453EBDD645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B12E-B01A-4AF3-A97A-CB47609DE0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98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B12E-B01A-4AF3-A97A-CB47609DE09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0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tângulo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tângulo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1" name="Retângulo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tângulo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tângulo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tângulo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tângulo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ângulo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ângulo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tângulo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8" name="Retângulo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0" name="Retângulo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1" name="Retângulo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tângulo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tângulo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tângulo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ângulo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ângulo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tângulo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6" name="Retângulo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tângulo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7F2C9D-A679-4538-8DAF-BE648C623450}" type="datetimeFigureOut">
              <a:rPr lang="pt-BR" smtClean="0"/>
              <a:pPr/>
              <a:t>20/05/2018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8A238CF-17C8-46F3-A772-746F8C56BD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80998BB-0238-4C3B-A457-144A3059C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b="25850"/>
          <a:stretch/>
        </p:blipFill>
        <p:spPr>
          <a:xfrm>
            <a:off x="3009498" y="1069728"/>
            <a:ext cx="6173003" cy="4475075"/>
          </a:xfrm>
          <a:prstGeom prst="rect">
            <a:avLst/>
          </a:prstGeom>
        </p:spPr>
      </p:pic>
      <p:sp>
        <p:nvSpPr>
          <p:cNvPr id="10" name="CaixaDeTexto 5">
            <a:extLst>
              <a:ext uri="{FF2B5EF4-FFF2-40B4-BE49-F238E27FC236}">
                <a16:creationId xmlns:a16="http://schemas.microsoft.com/office/drawing/2014/main" id="{647A7539-D88E-48E3-8D8D-93DB1A88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5264"/>
            <a:ext cx="12192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Prof. Dr. Ricardo Francisco Pereira (DFI/UEM)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www.recursosdefisica.com.br</a:t>
            </a: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6">
            <a:extLst>
              <a:ext uri="{FF2B5EF4-FFF2-40B4-BE49-F238E27FC236}">
                <a16:creationId xmlns:a16="http://schemas.microsoft.com/office/drawing/2014/main" id="{207C3AD5-BCEC-4754-A958-B9005DF94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96"/>
            <a:ext cx="12192000" cy="74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lúdico e o ensino de Astronomia por meio de jogos</a:t>
            </a:r>
          </a:p>
        </p:txBody>
      </p:sp>
    </p:spTree>
    <p:extLst>
      <p:ext uri="{BB962C8B-B14F-4D97-AF65-F5344CB8AC3E}">
        <p14:creationId xmlns:p14="http://schemas.microsoft.com/office/powerpoint/2010/main" val="251461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7142"/>
            <a:ext cx="5087888" cy="684085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-12576"/>
            <a:ext cx="417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62575DD-F0A6-4143-BA81-263D81F3F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34" y="42950"/>
            <a:ext cx="9086732" cy="68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m para meteoro de chelyabinsk">
            <a:extLst>
              <a:ext uri="{FF2B5EF4-FFF2-40B4-BE49-F238E27FC236}">
                <a16:creationId xmlns:a16="http://schemas.microsoft.com/office/drawing/2014/main" id="{D63D7E44-40A3-4CB9-A471-9C25FE06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0"/>
            <a:ext cx="1094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5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88640"/>
            <a:ext cx="12192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Superfície de Vênus, 1975. Sonda Venera 9.</a:t>
            </a:r>
          </a:p>
        </p:txBody>
      </p:sp>
    </p:spTree>
    <p:extLst>
      <p:ext uri="{BB962C8B-B14F-4D97-AF65-F5344CB8AC3E}">
        <p14:creationId xmlns:p14="http://schemas.microsoft.com/office/powerpoint/2010/main" val="324640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459BF650-CC6D-4D06-9C70-57C39103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8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sistemas extrasolares">
            <a:extLst>
              <a:ext uri="{FF2B5EF4-FFF2-40B4-BE49-F238E27FC236}">
                <a16:creationId xmlns:a16="http://schemas.microsoft.com/office/drawing/2014/main" id="{0F633F37-DCBA-476D-9CD4-D5C12F12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7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12118531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4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0"/>
            <a:ext cx="8860532" cy="68226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60648"/>
            <a:ext cx="12192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do Sol em Marte, 19 de maio de 2005. Foto tirada pela </a:t>
            </a:r>
            <a:r>
              <a:rPr lang="pt-B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68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-13565"/>
            <a:ext cx="10994504" cy="68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7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-56451"/>
            <a:ext cx="8400256" cy="68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>
            <a:extLst>
              <a:ext uri="{FF2B5EF4-FFF2-40B4-BE49-F238E27FC236}">
                <a16:creationId xmlns:a16="http://schemas.microsoft.com/office/drawing/2014/main" id="{7564EB41-4486-4870-83C4-B58D934B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4314"/>
            <a:ext cx="7357110" cy="74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pouquinho de Astronomia</a:t>
            </a:r>
          </a:p>
        </p:txBody>
      </p:sp>
      <p:pic>
        <p:nvPicPr>
          <p:cNvPr id="4" name="Imagem 3" descr="Uma imagem contendo interior, mesa, chão&#10;&#10;Descrição gerada com alta confiança">
            <a:extLst>
              <a:ext uri="{FF2B5EF4-FFF2-40B4-BE49-F238E27FC236}">
                <a16:creationId xmlns:a16="http://schemas.microsoft.com/office/drawing/2014/main" id="{C01A0B68-46AA-4E47-9044-ECB74042F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10" y="22872"/>
            <a:ext cx="4834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1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alta confiança">
            <a:extLst>
              <a:ext uri="{FF2B5EF4-FFF2-40B4-BE49-F238E27FC236}">
                <a16:creationId xmlns:a16="http://schemas.microsoft.com/office/drawing/2014/main" id="{C7CF93DC-32D5-4887-B661-28D2098F7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0"/>
            <a:ext cx="6799087" cy="68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9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36" y="18864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estudar Astronomia?</a:t>
            </a:r>
          </a:p>
        </p:txBody>
      </p:sp>
      <p:pic>
        <p:nvPicPr>
          <p:cNvPr id="6" name="Imagem 5" descr="Uma imagem contendo interior, pessoa, sentado, criança&#10;&#10;Descrição gerada com muito alta confiança">
            <a:extLst>
              <a:ext uri="{FF2B5EF4-FFF2-40B4-BE49-F238E27FC236}">
                <a16:creationId xmlns:a16="http://schemas.microsoft.com/office/drawing/2014/main" id="{FCDA0DA5-F527-4E26-9F94-E643E876F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181355"/>
            <a:ext cx="8389192" cy="55555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9E51F0D-DF56-4431-9BE6-AB537ABE9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" y="1196752"/>
            <a:ext cx="4505235" cy="56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7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360" y="332656"/>
            <a:ext cx="1144927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Hoje em dia, a mídia apresenta a vantagem de gerar curiosidade astronômica na mente dos estudantes, há por outro lado, uma deficiência nas respostas para tais curiosidades.</a:t>
            </a:r>
          </a:p>
        </p:txBody>
      </p:sp>
      <p:pic>
        <p:nvPicPr>
          <p:cNvPr id="7170" name="Picture 2" descr="Resultado de imagem para lanÃ§amento da capsula Soyus">
            <a:extLst>
              <a:ext uri="{FF2B5EF4-FFF2-40B4-BE49-F238E27FC236}">
                <a16:creationId xmlns:a16="http://schemas.microsoft.com/office/drawing/2014/main" id="{1A78BFD5-E370-4973-98A1-AB212A650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 bwMode="auto">
          <a:xfrm>
            <a:off x="0" y="2689170"/>
            <a:ext cx="6638830" cy="41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astronautas na estaÃ§Ã£o espaÃ§ial">
            <a:extLst>
              <a:ext uri="{FF2B5EF4-FFF2-40B4-BE49-F238E27FC236}">
                <a16:creationId xmlns:a16="http://schemas.microsoft.com/office/drawing/2014/main" id="{E93C0CF0-6BE4-404D-BDCB-926F57FA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689170"/>
            <a:ext cx="6670127" cy="41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5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344" y="188640"/>
            <a:ext cx="117373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	Ao aprender sobre o espaço sideral, o estudante desenvolve habilidades que são fundamentais para o aprendizado de outras disciplinas. Algumas destas habilidades destacadas são: melhoria na capacidade de cálculos matemáticos, comparação e classificação de objetos ou eventos, comunicação, experimentação, exploração, imaginação, medição, observação, organização, raciocínio lógico, aplicação, avaliação, dedução, descrição, interpretação, predição, manipulação de instrumentos e reconhecimento de pré-conceitos, ou concepções alternativas.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7" y="3971667"/>
            <a:ext cx="4007768" cy="2864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971666"/>
            <a:ext cx="3819233" cy="2864425"/>
          </a:xfrm>
          <a:prstGeom prst="rect">
            <a:avLst/>
          </a:prstGeom>
        </p:spPr>
      </p:pic>
      <p:pic>
        <p:nvPicPr>
          <p:cNvPr id="7" name="Imagem 6" descr="Uma imagem contendo interior, parede, xícara, objeto&#10;&#10;Descrição gerada com muito alta confiança">
            <a:extLst>
              <a:ext uri="{FF2B5EF4-FFF2-40B4-BE49-F238E27FC236}">
                <a16:creationId xmlns:a16="http://schemas.microsoft.com/office/drawing/2014/main" id="{055B0DA1-560F-4EB9-88FA-36F92A9BD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6"/>
          <a:stretch/>
        </p:blipFill>
        <p:spPr>
          <a:xfrm>
            <a:off x="9048328" y="3971667"/>
            <a:ext cx="2639616" cy="29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344" y="214290"/>
            <a:ext cx="11737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	A Astronomia oferece oportunidade para atividades que envolvam também trabalhos ao ar livre e que não exigem materiais ou laboratórios custosos e ainda oferece ao homem a percepção de sua pequenez diante do Universo e ao mesmo tempo perceba como pode alcançá-lo com sua inteligência.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030"/>
            <a:ext cx="5735960" cy="43019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091812"/>
            <a:ext cx="6168008" cy="4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88640"/>
            <a:ext cx="11665296" cy="285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proposta de atividades práticas de Astronomia para os alunos, tais como construir instrumentos simples semelhantes aos primitivos relógios de Sol,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gnômon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realizar observações do Sol, Lua, estrelas e meteoros, marcando suas observações e dados, fará com que estes consigam identificar padrões em seus dados anotados, aprender a utilizar equipamentos científicos para comprovar suas informações, e sejam capazes de construir modelos para explicar os fenômenos que eles mesmos descobriram.</a:t>
            </a:r>
          </a:p>
        </p:txBody>
      </p:sp>
      <p:pic>
        <p:nvPicPr>
          <p:cNvPr id="3" name="Imagem 2" descr="DSC00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204032"/>
            <a:ext cx="4871957" cy="36539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204032"/>
            <a:ext cx="4865622" cy="3653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86" y="3204032"/>
            <a:ext cx="2480544" cy="36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5C1E4C6-E895-4E60-A5A9-4095D4EB4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" y="-1"/>
            <a:ext cx="12135332" cy="758458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28334" y="4046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Astronomia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oficiais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Ensino Fundamental</a:t>
            </a:r>
            <a:endParaRPr lang="pt-B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46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02592FE-79D7-4777-8DCA-ACEE7F022516}"/>
              </a:ext>
            </a:extLst>
          </p:cNvPr>
          <p:cNvSpPr txBox="1"/>
          <p:nvPr/>
        </p:nvSpPr>
        <p:spPr>
          <a:xfrm>
            <a:off x="5951984" y="118165"/>
            <a:ext cx="6240016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7º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Astros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Movimentos terrestres e celestes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91368F-DD9E-47A6-B5DE-66DB6582E93E}"/>
              </a:ext>
            </a:extLst>
          </p:cNvPr>
          <p:cNvSpPr txBox="1"/>
          <p:nvPr/>
        </p:nvSpPr>
        <p:spPr>
          <a:xfrm>
            <a:off x="25560" y="3345830"/>
            <a:ext cx="861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8º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evolução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universo</a:t>
            </a:r>
            <a:endParaRPr lang="pt-B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718897-4906-42BD-A97F-5875621B4519}"/>
              </a:ext>
            </a:extLst>
          </p:cNvPr>
          <p:cNvSpPr txBox="1"/>
          <p:nvPr/>
        </p:nvSpPr>
        <p:spPr>
          <a:xfrm>
            <a:off x="25560" y="5226752"/>
            <a:ext cx="861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9º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Gravitação universal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4C9522-41C2-4A85-8D04-470EC7F1BF79}"/>
              </a:ext>
            </a:extLst>
          </p:cNvPr>
          <p:cNvSpPr txBox="1"/>
          <p:nvPr/>
        </p:nvSpPr>
        <p:spPr>
          <a:xfrm>
            <a:off x="7896200" y="3429000"/>
            <a:ext cx="42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estaduais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95ED3D-9E6F-4F03-A0E5-80653DAB6F77}"/>
              </a:ext>
            </a:extLst>
          </p:cNvPr>
          <p:cNvSpPr txBox="1"/>
          <p:nvPr/>
        </p:nvSpPr>
        <p:spPr>
          <a:xfrm>
            <a:off x="119336" y="118165"/>
            <a:ext cx="5976664" cy="27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6º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Universo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Sistema Solar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Movimentos terrestres e celestes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Astros</a:t>
            </a:r>
          </a:p>
        </p:txBody>
      </p:sp>
    </p:spTree>
    <p:extLst>
      <p:ext uri="{BB962C8B-B14F-4D97-AF65-F5344CB8AC3E}">
        <p14:creationId xmlns:p14="http://schemas.microsoft.com/office/powerpoint/2010/main" val="34493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02592FE-79D7-4777-8DCA-ACEE7F022516}"/>
              </a:ext>
            </a:extLst>
          </p:cNvPr>
          <p:cNvSpPr txBox="1"/>
          <p:nvPr/>
        </p:nvSpPr>
        <p:spPr>
          <a:xfrm>
            <a:off x="0" y="58802"/>
            <a:ext cx="8616280" cy="199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6º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Movimentos Terrestres e celestes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Atividades experimentais/observacionais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91368F-DD9E-47A6-B5DE-66DB6582E93E}"/>
              </a:ext>
            </a:extLst>
          </p:cNvPr>
          <p:cNvSpPr txBox="1"/>
          <p:nvPr/>
        </p:nvSpPr>
        <p:spPr>
          <a:xfrm>
            <a:off x="0" y="2430090"/>
            <a:ext cx="861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8º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celeste</a:t>
            </a:r>
            <a:endParaRPr lang="pt-B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718897-4906-42BD-A97F-5875621B4519}"/>
              </a:ext>
            </a:extLst>
          </p:cNvPr>
          <p:cNvSpPr txBox="1"/>
          <p:nvPr/>
        </p:nvSpPr>
        <p:spPr>
          <a:xfrm>
            <a:off x="0" y="4131186"/>
            <a:ext cx="8616280" cy="25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9º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Sistema Solar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Universo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Astros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4C9522-41C2-4A85-8D04-470EC7F1BF79}"/>
              </a:ext>
            </a:extLst>
          </p:cNvPr>
          <p:cNvSpPr txBox="1"/>
          <p:nvPr/>
        </p:nvSpPr>
        <p:spPr>
          <a:xfrm>
            <a:off x="7903400" y="3102113"/>
            <a:ext cx="42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BNCC</a:t>
            </a:r>
          </a:p>
        </p:txBody>
      </p:sp>
    </p:spTree>
    <p:extLst>
      <p:ext uri="{BB962C8B-B14F-4D97-AF65-F5344CB8AC3E}">
        <p14:creationId xmlns:p14="http://schemas.microsoft.com/office/powerpoint/2010/main" val="1796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280" y="2669854"/>
            <a:ext cx="536064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Problemas/Dificuldades com o Ensino de Astronomia</a:t>
            </a:r>
          </a:p>
        </p:txBody>
      </p:sp>
      <p:pic>
        <p:nvPicPr>
          <p:cNvPr id="4" name="Imagem 3" descr="Uma imagem contendo pessoa, objeto, homem&#10;&#10;Descrição gerada com alta confiança">
            <a:extLst>
              <a:ext uri="{FF2B5EF4-FFF2-40B4-BE49-F238E27FC236}">
                <a16:creationId xmlns:a16="http://schemas.microsoft.com/office/drawing/2014/main" id="{FD4F0655-8E3E-406E-8DEF-D6215E9E5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-39873"/>
            <a:ext cx="6816080" cy="68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8995" y="-2666654"/>
            <a:ext cx="6794010" cy="12192000"/>
          </a:xfrm>
          <a:prstGeom prst="rect">
            <a:avLst/>
          </a:prstGeom>
        </p:spPr>
      </p:pic>
      <p:sp>
        <p:nvSpPr>
          <p:cNvPr id="4" name="CaixaDeTexto 6">
            <a:extLst>
              <a:ext uri="{FF2B5EF4-FFF2-40B4-BE49-F238E27FC236}">
                <a16:creationId xmlns:a16="http://schemas.microsoft.com/office/drawing/2014/main" id="{BE9CD778-B169-4A72-9BB8-BCE444D7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09" y="5949280"/>
            <a:ext cx="7801718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fascínio e curiosidade pela Astronomia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A20134-5488-4F88-8855-E5E91236176B}"/>
              </a:ext>
            </a:extLst>
          </p:cNvPr>
          <p:cNvSpPr txBox="1"/>
          <p:nvPr/>
        </p:nvSpPr>
        <p:spPr>
          <a:xfrm>
            <a:off x="0" y="980728"/>
            <a:ext cx="12192000" cy="440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Componente curricular cheia de conteúdos;</a:t>
            </a:r>
          </a:p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Livros didáticos não abordam corretamente (qualitativamente e quantitativamente);</a:t>
            </a:r>
          </a:p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Falta de material de qualidade e adaptados para a sala de aula;</a:t>
            </a:r>
          </a:p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Formação inicial não aborda conteúdos de Astronomia;</a:t>
            </a:r>
          </a:p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Falta de cursos de formação continuada;</a:t>
            </a:r>
          </a:p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Prática docente dos professores.</a:t>
            </a:r>
          </a:p>
        </p:txBody>
      </p:sp>
    </p:spTree>
    <p:extLst>
      <p:ext uri="{BB962C8B-B14F-4D97-AF65-F5344CB8AC3E}">
        <p14:creationId xmlns:p14="http://schemas.microsoft.com/office/powerpoint/2010/main" val="30832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5250" b="13902"/>
          <a:stretch/>
        </p:blipFill>
        <p:spPr>
          <a:xfrm>
            <a:off x="3335489" y="1993444"/>
            <a:ext cx="2965887" cy="43775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5250" r="4220" b="16001"/>
          <a:stretch/>
        </p:blipFill>
        <p:spPr>
          <a:xfrm>
            <a:off x="6312024" y="1988840"/>
            <a:ext cx="3151846" cy="43775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2600" r="3935" b="11801"/>
          <a:stretch/>
        </p:blipFill>
        <p:spPr>
          <a:xfrm>
            <a:off x="68475" y="1988840"/>
            <a:ext cx="3267014" cy="43775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336" r="1884" b="6315"/>
          <a:stretch/>
        </p:blipFill>
        <p:spPr>
          <a:xfrm>
            <a:off x="9480198" y="1985257"/>
            <a:ext cx="2568259" cy="438114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BCC8E0-AC3C-4036-ADD8-DB96221E7A82}"/>
              </a:ext>
            </a:extLst>
          </p:cNvPr>
          <p:cNvSpPr txBox="1"/>
          <p:nvPr/>
        </p:nvSpPr>
        <p:spPr>
          <a:xfrm>
            <a:off x="-30142" y="7647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Livros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indicados</a:t>
            </a:r>
            <a:endParaRPr lang="pt-B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2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15750" r="4801" b="16001"/>
          <a:stretch/>
        </p:blipFill>
        <p:spPr>
          <a:xfrm>
            <a:off x="3388395" y="1220586"/>
            <a:ext cx="3413163" cy="44371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187" r="7270" b="7514"/>
          <a:stretch/>
        </p:blipFill>
        <p:spPr>
          <a:xfrm>
            <a:off x="6808986" y="1220586"/>
            <a:ext cx="2476527" cy="44371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8956" r="2936" b="11245"/>
          <a:stretch/>
        </p:blipFill>
        <p:spPr>
          <a:xfrm>
            <a:off x="9285513" y="1210444"/>
            <a:ext cx="2919154" cy="44371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12600" r="3341" b="16001"/>
          <a:stretch/>
        </p:blipFill>
        <p:spPr>
          <a:xfrm>
            <a:off x="18616" y="1210444"/>
            <a:ext cx="3362351" cy="44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3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5"/>
            <a:ext cx="12251970" cy="6835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FB6B3614-A6E5-411F-908B-4F806CA8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0"/>
            <a:ext cx="12504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5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AC3A0624-C882-470A-B223-36EDA7E06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274" y="1878"/>
            <a:ext cx="12865986" cy="68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2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éu, ao ar livre, natureza, montanha&#10;&#10;Descrição gerada com muito alta confiança">
            <a:extLst>
              <a:ext uri="{FF2B5EF4-FFF2-40B4-BE49-F238E27FC236}">
                <a16:creationId xmlns:a16="http://schemas.microsoft.com/office/drawing/2014/main" id="{878BF37B-25AA-440D-BA93-29CF833A1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1703"/>
            <a:ext cx="9779794" cy="68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9" y="-22984"/>
            <a:ext cx="10776521" cy="68700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5301208"/>
            <a:ext cx="12192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Cometa </a:t>
            </a:r>
            <a:r>
              <a:rPr lang="pt-B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Bopp no céu do Egito, em 1997.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Curiosidade: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Período orbital =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2537 anos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próximo periélio previsto =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 4380</a:t>
            </a:r>
          </a:p>
        </p:txBody>
      </p:sp>
    </p:spTree>
    <p:extLst>
      <p:ext uri="{BB962C8B-B14F-4D97-AF65-F5344CB8AC3E}">
        <p14:creationId xmlns:p14="http://schemas.microsoft.com/office/powerpoint/2010/main" val="1161808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1353</TotalTime>
  <Words>169</Words>
  <Application>Microsoft Office PowerPoint</Application>
  <PresentationFormat>Widescreen</PresentationFormat>
  <Paragraphs>51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Metrô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Ricardo</dc:creator>
  <cp:lastModifiedBy>Ricardo Francisco pereira</cp:lastModifiedBy>
  <cp:revision>91</cp:revision>
  <dcterms:created xsi:type="dcterms:W3CDTF">2009-01-25T16:34:30Z</dcterms:created>
  <dcterms:modified xsi:type="dcterms:W3CDTF">2018-05-20T21:16:58Z</dcterms:modified>
</cp:coreProperties>
</file>