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56" r:id="rId3"/>
    <p:sldId id="261" r:id="rId4"/>
    <p:sldId id="273" r:id="rId5"/>
    <p:sldId id="262" r:id="rId6"/>
    <p:sldId id="269" r:id="rId7"/>
    <p:sldId id="267" r:id="rId8"/>
    <p:sldId id="268" r:id="rId9"/>
    <p:sldId id="263" r:id="rId10"/>
    <p:sldId id="270" r:id="rId11"/>
    <p:sldId id="271" r:id="rId12"/>
    <p:sldId id="272" r:id="rId13"/>
    <p:sldId id="257" r:id="rId14"/>
    <p:sldId id="258" r:id="rId15"/>
    <p:sldId id="259" r:id="rId16"/>
    <p:sldId id="260" r:id="rId17"/>
    <p:sldId id="282" r:id="rId18"/>
    <p:sldId id="28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389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1D90-BA63-4F8D-9ED8-72CB8CB083FE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4E38-C5F8-4865-BF2E-4DB67872A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9522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1D90-BA63-4F8D-9ED8-72CB8CB083FE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4E38-C5F8-4865-BF2E-4DB67872A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561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1D90-BA63-4F8D-9ED8-72CB8CB083FE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4E38-C5F8-4865-BF2E-4DB67872A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6698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1D90-BA63-4F8D-9ED8-72CB8CB083FE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4E38-C5F8-4865-BF2E-4DB67872ABE3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703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1D90-BA63-4F8D-9ED8-72CB8CB083FE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4E38-C5F8-4865-BF2E-4DB67872A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0041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1D90-BA63-4F8D-9ED8-72CB8CB083FE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4E38-C5F8-4865-BF2E-4DB67872A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4286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1D90-BA63-4F8D-9ED8-72CB8CB083FE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4E38-C5F8-4865-BF2E-4DB67872A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935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1D90-BA63-4F8D-9ED8-72CB8CB083FE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4E38-C5F8-4865-BF2E-4DB67872A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3550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1D90-BA63-4F8D-9ED8-72CB8CB083FE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4E38-C5F8-4865-BF2E-4DB67872A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80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1D90-BA63-4F8D-9ED8-72CB8CB083FE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4E38-C5F8-4865-BF2E-4DB67872A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34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1D90-BA63-4F8D-9ED8-72CB8CB083FE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4E38-C5F8-4865-BF2E-4DB67872A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39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1D90-BA63-4F8D-9ED8-72CB8CB083FE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4E38-C5F8-4865-BF2E-4DB67872A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71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1D90-BA63-4F8D-9ED8-72CB8CB083FE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4E38-C5F8-4865-BF2E-4DB67872A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8243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1D90-BA63-4F8D-9ED8-72CB8CB083FE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4E38-C5F8-4865-BF2E-4DB67872A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710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1D90-BA63-4F8D-9ED8-72CB8CB083FE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4E38-C5F8-4865-BF2E-4DB67872A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697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1D90-BA63-4F8D-9ED8-72CB8CB083FE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4E38-C5F8-4865-BF2E-4DB67872A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182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1D90-BA63-4F8D-9ED8-72CB8CB083FE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84E38-C5F8-4865-BF2E-4DB67872A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287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51D90-BA63-4F8D-9ED8-72CB8CB083FE}" type="datetimeFigureOut">
              <a:rPr lang="pt-BR" smtClean="0"/>
              <a:t>30/09/2019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84E38-C5F8-4865-BF2E-4DB67872A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54508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esafiosdaeducacao.com.br/blended-learning-e-flipped-classroom-inovacao-dentro-e-fora-da-sala-de-aula/" TargetMode="External"/><Relationship Id="rId7" Type="http://schemas.openxmlformats.org/officeDocument/2006/relationships/hyperlink" Target="http://www.arede.inf.br/o-que-e-sala-de-aula-invertida/" TargetMode="External"/><Relationship Id="rId2" Type="http://schemas.openxmlformats.org/officeDocument/2006/relationships/hyperlink" Target="https://educacao.estadao.com.br/blogs/colegio-prudente/ensino-hibrido-e-a-sala-de-aula-invertida-o-aluno-como-protagonista-do-proprio-aprendizado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esafiosdaeducacao.com.br/jon-bergmann-e-a-sala-de-aula-invertida/" TargetMode="External"/><Relationship Id="rId5" Type="http://schemas.openxmlformats.org/officeDocument/2006/relationships/hyperlink" Target="https://desafiosdaeducacao.com.br/infografico-como-funciona-sala-de-aula-invertida/" TargetMode="External"/><Relationship Id="rId4" Type="http://schemas.openxmlformats.org/officeDocument/2006/relationships/hyperlink" Target="https://desafiosdaeducacao.com.br/gestao-professor-na-sala-de-aula-invertid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4">
            <a:extLst>
              <a:ext uri="{FF2B5EF4-FFF2-40B4-BE49-F238E27FC236}">
                <a16:creationId xmlns:a16="http://schemas.microsoft.com/office/drawing/2014/main" id="{22681265-6A22-49F6-85D8-869F0EE9F3DF}"/>
              </a:ext>
            </a:extLst>
          </p:cNvPr>
          <p:cNvSpPr txBox="1"/>
          <p:nvPr/>
        </p:nvSpPr>
        <p:spPr>
          <a:xfrm>
            <a:off x="0" y="3151526"/>
            <a:ext cx="12180739" cy="3451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 Dr. Ricardo Francisco Pereira</a:t>
            </a:r>
          </a:p>
          <a:p>
            <a:pPr algn="ctr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ricardoastronomo@gmail.com</a:t>
            </a:r>
          </a:p>
          <a:p>
            <a:pPr algn="ctr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www.recursosdefisica.com.br</a:t>
            </a:r>
          </a:p>
          <a:p>
            <a:pPr algn="ctr">
              <a:lnSpc>
                <a:spcPct val="150000"/>
              </a:lnSpc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Michel </a:t>
            </a:r>
            <a:r>
              <a:rPr lang="pt-BR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Corci</a:t>
            </a:r>
            <a:r>
              <a:rPr lang="pt-BR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Batista</a:t>
            </a:r>
          </a:p>
          <a:p>
            <a:pPr algn="ctr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profcorci@gmail.com</a:t>
            </a:r>
          </a:p>
          <a:p>
            <a:pPr algn="ctr"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UTFPR/Campo Mourão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8A0204E-1839-4129-A893-153128AD628F}"/>
              </a:ext>
            </a:extLst>
          </p:cNvPr>
          <p:cNvSpPr txBox="1"/>
          <p:nvPr/>
        </p:nvSpPr>
        <p:spPr>
          <a:xfrm>
            <a:off x="472966" y="101425"/>
            <a:ext cx="11256579" cy="2309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de Extensão:</a:t>
            </a:r>
          </a:p>
          <a:p>
            <a:pPr algn="ctr">
              <a:lnSpc>
                <a:spcPct val="150000"/>
              </a:lnSpc>
            </a:pPr>
            <a:endParaRPr lang="pt-BR" sz="1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Metodologias ativas na formação continuada dos professores de Física</a:t>
            </a:r>
          </a:p>
        </p:txBody>
      </p:sp>
    </p:spTree>
    <p:extLst>
      <p:ext uri="{BB962C8B-B14F-4D97-AF65-F5344CB8AC3E}">
        <p14:creationId xmlns:p14="http://schemas.microsoft.com/office/powerpoint/2010/main" val="3441680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8977B47-5F3B-4F3D-AF43-4E35336C3E30}"/>
              </a:ext>
            </a:extLst>
          </p:cNvPr>
          <p:cNvSpPr txBox="1"/>
          <p:nvPr/>
        </p:nvSpPr>
        <p:spPr>
          <a:xfrm>
            <a:off x="0" y="26741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FF00"/>
                </a:solidFill>
              </a:rPr>
              <a:t>1) Quem recebe o tempo do professor?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7FA34BC-5834-42DB-99EB-109127FE5BF2}"/>
              </a:ext>
            </a:extLst>
          </p:cNvPr>
          <p:cNvSpPr txBox="1"/>
          <p:nvPr/>
        </p:nvSpPr>
        <p:spPr>
          <a:xfrm>
            <a:off x="273169" y="1478081"/>
            <a:ext cx="11645661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/>
              <a:t>	Uma vez que o professor não está envolvido diretamente na instrução dos alunos, ele precisa aproveitar seu tempo </a:t>
            </a:r>
            <a:r>
              <a:rPr lang="pt-BR" sz="2400" dirty="0">
                <a:solidFill>
                  <a:srgbClr val="FFC000"/>
                </a:solidFill>
              </a:rPr>
              <a:t>interagindo e orientando os estudantes. </a:t>
            </a:r>
            <a:r>
              <a:rPr lang="pt-BR" sz="2400" dirty="0"/>
              <a:t>Por isso, é importante o educador </a:t>
            </a:r>
            <a:r>
              <a:rPr lang="pt-BR" sz="2400" dirty="0">
                <a:solidFill>
                  <a:srgbClr val="FFC000"/>
                </a:solidFill>
              </a:rPr>
              <a:t>planejar com quem vai gastar seu tempo em sala de aula: ajudar os estudantes com dificuldades ou desafiar os mais avançados?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FFC000"/>
                </a:solidFill>
              </a:rPr>
              <a:t>	</a:t>
            </a:r>
            <a:r>
              <a:rPr lang="pt-BR" sz="2400" dirty="0"/>
              <a:t>É preciso equilíbrio e trabalhar não apenas com os alunos que pedem, mas também com aqueles que seguem o rumo certo, para se certificar de que eles recebem o que precisam.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8370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8977B47-5F3B-4F3D-AF43-4E35336C3E30}"/>
              </a:ext>
            </a:extLst>
          </p:cNvPr>
          <p:cNvSpPr txBox="1"/>
          <p:nvPr/>
        </p:nvSpPr>
        <p:spPr>
          <a:xfrm>
            <a:off x="0" y="26741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FF00"/>
                </a:solidFill>
              </a:rPr>
              <a:t>2) Acompanhar o aluno em suas tarefas se torna mais importantes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7FA34BC-5834-42DB-99EB-109127FE5BF2}"/>
              </a:ext>
            </a:extLst>
          </p:cNvPr>
          <p:cNvSpPr txBox="1"/>
          <p:nvPr/>
        </p:nvSpPr>
        <p:spPr>
          <a:xfrm>
            <a:off x="273169" y="1193409"/>
            <a:ext cx="11645661" cy="5107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	É verdade que a sala de aula invertida dá liberdade aos estudantes, </a:t>
            </a:r>
            <a:r>
              <a:rPr lang="pt-BR" sz="2200" dirty="0">
                <a:solidFill>
                  <a:srgbClr val="FFC000"/>
                </a:solidFill>
              </a:rPr>
              <a:t>mas alguns não sabem lidar com essa autonomia</a:t>
            </a:r>
            <a:r>
              <a:rPr lang="pt-BR" sz="2200" dirty="0"/>
              <a:t>. Alguns acabam fazendo o que querem e nem sempre sabem ser produtivos. Por isso, mesmo nesse método, </a:t>
            </a:r>
            <a:r>
              <a:rPr lang="pt-BR" sz="2200" dirty="0">
                <a:solidFill>
                  <a:srgbClr val="FFC000"/>
                </a:solidFill>
              </a:rPr>
              <a:t>o professor precisa monitorar o comportamento do aluno, inclusive em casa</a:t>
            </a:r>
            <a:r>
              <a:rPr lang="pt-BR" sz="2200" dirty="0"/>
              <a:t>, mas de um modo diferente do que faria em uma classe tradicional.</a:t>
            </a:r>
          </a:p>
          <a:p>
            <a:pPr algn="just">
              <a:lnSpc>
                <a:spcPct val="150000"/>
              </a:lnSpc>
            </a:pPr>
            <a:r>
              <a:rPr lang="pt-BR" sz="2200" dirty="0"/>
              <a:t>	A chave é saber onde os estudantes estão no conteúdo. </a:t>
            </a:r>
            <a:r>
              <a:rPr lang="pt-BR" sz="2200" dirty="0">
                <a:solidFill>
                  <a:srgbClr val="FFC000"/>
                </a:solidFill>
              </a:rPr>
              <a:t>Se eles estão ficando para trás é porque não estão usando bem a autonomia.</a:t>
            </a:r>
            <a:r>
              <a:rPr lang="pt-BR" sz="2200" dirty="0"/>
              <a:t> As estratégias para acompanhar os alunos mesmo fora da sala de aula são diversas: pode ser conversar com os pais, direcionar os estudantes a procurarem colegas mais produtivos e menos dispersos ou, ainda, tornar esses alunos os primeiros a receber atenção na aula ao vivo.</a:t>
            </a:r>
          </a:p>
        </p:txBody>
      </p:sp>
    </p:spTree>
    <p:extLst>
      <p:ext uri="{BB962C8B-B14F-4D97-AF65-F5344CB8AC3E}">
        <p14:creationId xmlns:p14="http://schemas.microsoft.com/office/powerpoint/2010/main" val="303413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8977B47-5F3B-4F3D-AF43-4E35336C3E30}"/>
              </a:ext>
            </a:extLst>
          </p:cNvPr>
          <p:cNvSpPr txBox="1"/>
          <p:nvPr/>
        </p:nvSpPr>
        <p:spPr>
          <a:xfrm>
            <a:off x="0" y="26741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FF00"/>
                </a:solidFill>
              </a:rPr>
              <a:t>3) Liberdade para uns, controle para outros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7FA34BC-5834-42DB-99EB-109127FE5BF2}"/>
              </a:ext>
            </a:extLst>
          </p:cNvPr>
          <p:cNvSpPr txBox="1"/>
          <p:nvPr/>
        </p:nvSpPr>
        <p:spPr>
          <a:xfrm>
            <a:off x="273169" y="2032079"/>
            <a:ext cx="11645661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/>
              <a:t>	Enquanto alguns alunos sabem lidar com a liberdade tão característica da sala de aula invertida, outros lutam para se adaptar a essa possibilidade de a escolha. Com aqueles que precisam de mais estrutura, de mais regra e de mais rotina, o professor deve agir, mas sem tirar a autonomia daqueles que já aproveitam bem o seu tempo.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7987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390811D-37DB-4805-B8CC-B5D2CC269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146"/>
            <a:ext cx="12196004" cy="478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26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C1FB79A-9FEF-4FFC-8333-BC8E029CC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813"/>
            <a:ext cx="12208975" cy="621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16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18DBBFC-34BB-4916-B806-69E086247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"/>
            <a:ext cx="12177623" cy="608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9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B3BAF06-B183-4CF9-95EC-D75A779B8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226"/>
            <a:ext cx="12197320" cy="645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07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&#10;&#10;Descrição gerada com alta confiança">
            <a:extLst>
              <a:ext uri="{FF2B5EF4-FFF2-40B4-BE49-F238E27FC236}">
                <a16:creationId xmlns:a16="http://schemas.microsoft.com/office/drawing/2014/main" id="{5655020E-58AC-41F9-91BF-28F582F0F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718" y="0"/>
            <a:ext cx="7126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50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8977B47-5F3B-4F3D-AF43-4E35336C3E30}"/>
              </a:ext>
            </a:extLst>
          </p:cNvPr>
          <p:cNvSpPr txBox="1"/>
          <p:nvPr/>
        </p:nvSpPr>
        <p:spPr>
          <a:xfrm>
            <a:off x="0" y="31917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FF00"/>
                </a:solidFill>
              </a:rPr>
              <a:t>Referências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7FA34BC-5834-42DB-99EB-109127FE5BF2}"/>
              </a:ext>
            </a:extLst>
          </p:cNvPr>
          <p:cNvSpPr txBox="1"/>
          <p:nvPr/>
        </p:nvSpPr>
        <p:spPr>
          <a:xfrm>
            <a:off x="225723" y="1667862"/>
            <a:ext cx="11740553" cy="419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hlinkClick r:id="rId2"/>
              </a:rPr>
              <a:t>https://educacao.estadao.com.br/blogs/colegio-prudente/ensino-hibrido-e-a-sala-de-aula-invertida-o-aluno-como-protagonista-do-proprio-aprendizado/</a:t>
            </a:r>
            <a:endParaRPr lang="pt-BR" sz="20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hlinkClick r:id="rId3"/>
              </a:rPr>
              <a:t>https://desafiosdaeducacao.com.br/blended-learning-e-flipped-classroom-inovacao-dentro-e-fora-da-sala-de-aula/</a:t>
            </a:r>
            <a:endParaRPr lang="pt-BR" sz="20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hlinkClick r:id="rId4"/>
              </a:rPr>
              <a:t>https://desafiosdaeducacao.com.br/gestao-professor-na-sala-de-aula-invertida/</a:t>
            </a:r>
            <a:endParaRPr lang="pt-BR" sz="20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hlinkClick r:id="rId5"/>
              </a:rPr>
              <a:t>https://desafiosdaeducacao.com.br/infografico-como-funciona-sala-de-aula-invertida/</a:t>
            </a:r>
            <a:endParaRPr lang="pt-BR" sz="20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u="sng" dirty="0">
                <a:hlinkClick r:id="rId6"/>
              </a:rPr>
              <a:t>https://desafiosdaeducacao.com.br/jon-bergmann-e-a-sala-de-aula-invertida/</a:t>
            </a:r>
            <a:endParaRPr lang="pt-BR" sz="2000" u="sng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hlinkClick r:id="rId7"/>
              </a:rPr>
              <a:t>http://www.arede.inf.br/o-que-e-sala-de-aula-invertida/</a:t>
            </a:r>
            <a:endParaRPr lang="pt-BR" sz="2000" dirty="0"/>
          </a:p>
          <a:p>
            <a:pPr algn="just">
              <a:lnSpc>
                <a:spcPct val="150000"/>
              </a:lnSpc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483255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3">
            <a:extLst>
              <a:ext uri="{FF2B5EF4-FFF2-40B4-BE49-F238E27FC236}">
                <a16:creationId xmlns:a16="http://schemas.microsoft.com/office/drawing/2014/main" id="{B11A671C-93DD-4D0D-9F0B-D204F3E6F2AB}"/>
              </a:ext>
            </a:extLst>
          </p:cNvPr>
          <p:cNvSpPr txBox="1"/>
          <p:nvPr/>
        </p:nvSpPr>
        <p:spPr>
          <a:xfrm>
            <a:off x="0" y="12612"/>
            <a:ext cx="1218073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Módulo 3:</a:t>
            </a:r>
          </a:p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 de aula invertida (</a:t>
            </a:r>
            <a:r>
              <a:rPr lang="pt-BR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flipped</a:t>
            </a:r>
            <a:r>
              <a:rPr lang="pt-B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Clasroom</a:t>
            </a:r>
            <a:r>
              <a:rPr lang="pt-B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id="{D0AA667D-227B-4715-AC51-861B5CF6F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471" y="1617871"/>
            <a:ext cx="7855796" cy="522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571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8977B47-5F3B-4F3D-AF43-4E35336C3E30}"/>
              </a:ext>
            </a:extLst>
          </p:cNvPr>
          <p:cNvSpPr txBox="1"/>
          <p:nvPr/>
        </p:nvSpPr>
        <p:spPr>
          <a:xfrm>
            <a:off x="0" y="31917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FF00"/>
                </a:solidFill>
              </a:rPr>
              <a:t>O que é a sala de aula invertida?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7FA34BC-5834-42DB-99EB-109127FE5BF2}"/>
              </a:ext>
            </a:extLst>
          </p:cNvPr>
          <p:cNvSpPr txBox="1"/>
          <p:nvPr/>
        </p:nvSpPr>
        <p:spPr>
          <a:xfrm>
            <a:off x="225723" y="2032079"/>
            <a:ext cx="11740553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/>
              <a:t>	A Sala de Aula Invertida é uma metodologia* de ensino em que os métodos tradicionais são invertidos, incluindo a tecnologia em atividades fora de sala de aula e trazendo, para dentro dela, o dever de casa. Dessa forma, o aluno assume uma posição ativa em seu processo de aprendizagem, enquanto o professor se torna um facilitador, em vez de ser a fonte de todo o conhecimento.</a:t>
            </a:r>
          </a:p>
        </p:txBody>
      </p:sp>
    </p:spTree>
    <p:extLst>
      <p:ext uri="{BB962C8B-B14F-4D97-AF65-F5344CB8AC3E}">
        <p14:creationId xmlns:p14="http://schemas.microsoft.com/office/powerpoint/2010/main" val="3209460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FEBB3E6-3A02-4EA3-A90D-211E4CB93F20}"/>
              </a:ext>
            </a:extLst>
          </p:cNvPr>
          <p:cNvSpPr txBox="1"/>
          <p:nvPr/>
        </p:nvSpPr>
        <p:spPr>
          <a:xfrm>
            <a:off x="273169" y="189781"/>
            <a:ext cx="11645661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/>
              <a:t>	A ideia passa pelo estabelecimento de relações mais próximas e sem barreiras entre docentes e discentes. Assim, ambos saem de suas respectivas zonas de conforto: o professor, quando deixa de lado o papel de mero emissor de informações e o aluno, quando deixa de ser um simples receptor passivo.</a:t>
            </a:r>
          </a:p>
        </p:txBody>
      </p:sp>
      <p:pic>
        <p:nvPicPr>
          <p:cNvPr id="3" name="Picture 2" descr="Resultado de imagem para sala de aula invertida">
            <a:extLst>
              <a:ext uri="{FF2B5EF4-FFF2-40B4-BE49-F238E27FC236}">
                <a16:creationId xmlns:a16="http://schemas.microsoft.com/office/drawing/2014/main" id="{6E96BDBB-C763-4181-BDC4-739B0F585C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" r="1981"/>
          <a:stretch/>
        </p:blipFill>
        <p:spPr bwMode="auto">
          <a:xfrm>
            <a:off x="7428815" y="2820838"/>
            <a:ext cx="4763185" cy="403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m relacionada">
            <a:extLst>
              <a:ext uri="{FF2B5EF4-FFF2-40B4-BE49-F238E27FC236}">
                <a16:creationId xmlns:a16="http://schemas.microsoft.com/office/drawing/2014/main" id="{0261BE3D-0B34-4F6E-B722-27C1C788A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0837"/>
            <a:ext cx="6048267" cy="403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312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C5AB6A1-5528-4FB5-BBA3-EB992A5A4584}"/>
              </a:ext>
            </a:extLst>
          </p:cNvPr>
          <p:cNvSpPr txBox="1"/>
          <p:nvPr/>
        </p:nvSpPr>
        <p:spPr>
          <a:xfrm>
            <a:off x="273169" y="647084"/>
            <a:ext cx="5135593" cy="556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/>
              <a:t>	Ao transformar o modelo tradicional, o método da Sala de Aula Invertida faz com que os alunos estudem em casa, em seu próprio ritmo, se comunicando com colegas e professores por meio de discussões online. Para complementar, engajamento e motivação são estimulados pelo professor em sala de aula.</a:t>
            </a:r>
            <a:endParaRPr lang="pt-BR" dirty="0"/>
          </a:p>
        </p:txBody>
      </p:sp>
      <p:pic>
        <p:nvPicPr>
          <p:cNvPr id="4098" name="Picture 2" descr="Resultado de imagem para sala de aula invertida">
            <a:extLst>
              <a:ext uri="{FF2B5EF4-FFF2-40B4-BE49-F238E27FC236}">
                <a16:creationId xmlns:a16="http://schemas.microsoft.com/office/drawing/2014/main" id="{5B665995-4881-4AA8-A541-9E2CF2F0A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41"/>
          <a:stretch/>
        </p:blipFill>
        <p:spPr bwMode="auto">
          <a:xfrm>
            <a:off x="5606542" y="0"/>
            <a:ext cx="65854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364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08802DE-0998-4C43-A798-777A3AB33312}"/>
              </a:ext>
            </a:extLst>
          </p:cNvPr>
          <p:cNvSpPr txBox="1"/>
          <p:nvPr/>
        </p:nvSpPr>
        <p:spPr>
          <a:xfrm>
            <a:off x="273169" y="323095"/>
            <a:ext cx="11645661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/>
              <a:t>	Um dos principais ensinamentos desse tipo de sala de aula, que não tem o professor como um palestrante, é que barulho é bom. Se no formato tradicional alunos conversando era um problema, na lógica invertida, é a solução, pois mostra o quanto eles estão engajados em seu próprio aprendizado. Com isso, o antigo problema de manter os alunos quietos praticamente se dissipa no ar. </a:t>
            </a:r>
          </a:p>
        </p:txBody>
      </p:sp>
      <p:pic>
        <p:nvPicPr>
          <p:cNvPr id="5122" name="Picture 2" descr="Resultado de imagem para alunos trabalhando em grupos">
            <a:extLst>
              <a:ext uri="{FF2B5EF4-FFF2-40B4-BE49-F238E27FC236}">
                <a16:creationId xmlns:a16="http://schemas.microsoft.com/office/drawing/2014/main" id="{6F817D99-B6B3-4E82-B27F-12F7ACC03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233" y="3282351"/>
            <a:ext cx="4767532" cy="357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898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8977B47-5F3B-4F3D-AF43-4E35336C3E30}"/>
              </a:ext>
            </a:extLst>
          </p:cNvPr>
          <p:cNvSpPr txBox="1"/>
          <p:nvPr/>
        </p:nvSpPr>
        <p:spPr>
          <a:xfrm>
            <a:off x="0" y="31917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FF00"/>
                </a:solidFill>
              </a:rPr>
              <a:t>Essência da sala de aula invertida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7FA34BC-5834-42DB-99EB-109127FE5BF2}"/>
              </a:ext>
            </a:extLst>
          </p:cNvPr>
          <p:cNvSpPr txBox="1"/>
          <p:nvPr/>
        </p:nvSpPr>
        <p:spPr>
          <a:xfrm>
            <a:off x="273169" y="1491476"/>
            <a:ext cx="1164566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/>
              <a:t>	A sala de aula invertida usa tecnologia educacional para oportunizar a absorção do conteúdo por meio de atividades.</a:t>
            </a:r>
          </a:p>
        </p:txBody>
      </p:sp>
      <p:pic>
        <p:nvPicPr>
          <p:cNvPr id="6146" name="Picture 2" descr="Imagem relacionada">
            <a:extLst>
              <a:ext uri="{FF2B5EF4-FFF2-40B4-BE49-F238E27FC236}">
                <a16:creationId xmlns:a16="http://schemas.microsoft.com/office/drawing/2014/main" id="{64E6AEE0-FB56-4E7C-B5C5-73671790C3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4" b="17862"/>
          <a:stretch/>
        </p:blipFill>
        <p:spPr bwMode="auto">
          <a:xfrm>
            <a:off x="3239938" y="3114583"/>
            <a:ext cx="5712124" cy="374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177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8977B47-5F3B-4F3D-AF43-4E35336C3E30}"/>
              </a:ext>
            </a:extLst>
          </p:cNvPr>
          <p:cNvSpPr txBox="1"/>
          <p:nvPr/>
        </p:nvSpPr>
        <p:spPr>
          <a:xfrm>
            <a:off x="0" y="26741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FF00"/>
                </a:solidFill>
              </a:rPr>
              <a:t>Como tudo começou?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7FA34BC-5834-42DB-99EB-109127FE5BF2}"/>
              </a:ext>
            </a:extLst>
          </p:cNvPr>
          <p:cNvSpPr txBox="1"/>
          <p:nvPr/>
        </p:nvSpPr>
        <p:spPr>
          <a:xfrm>
            <a:off x="273169" y="1293962"/>
            <a:ext cx="11645661" cy="500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/>
              <a:t>	Em 2007, os professores Jonathan Bergman e Aaron </a:t>
            </a:r>
            <a:r>
              <a:rPr lang="pt-BR" sz="2400" dirty="0" err="1"/>
              <a:t>Sams</a:t>
            </a:r>
            <a:r>
              <a:rPr lang="pt-BR" sz="2400" dirty="0"/>
              <a:t>, na </a:t>
            </a:r>
            <a:r>
              <a:rPr lang="pt-BR" sz="2400" dirty="0" err="1"/>
              <a:t>Woodland</a:t>
            </a:r>
            <a:r>
              <a:rPr lang="pt-BR" sz="2400" dirty="0"/>
              <a:t> Park High </a:t>
            </a:r>
            <a:r>
              <a:rPr lang="pt-BR" sz="2400" dirty="0" err="1"/>
              <a:t>School</a:t>
            </a:r>
            <a:r>
              <a:rPr lang="pt-BR" sz="2400" dirty="0"/>
              <a:t>, no Colorado, descobriram um software que permitia gravar apresentações. Eles passaram, então, a utilizar o programa para postar online as aulas, permitindo que alunos que tinham faltado pudessem acessar o conteúdo.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	Os dois começaram a ser chamados para palestras e sua metodologia se espalhou, fazendo com que professores de diversas partes usassem vídeos online e podcasts para ensinar o conteúdo fora da sala de aula. O tempo de classe passou a ser utilizado para trabalhos colaborativos e exercícios importantes sobre o tema estudado online.</a:t>
            </a:r>
          </a:p>
        </p:txBody>
      </p:sp>
    </p:spTree>
    <p:extLst>
      <p:ext uri="{BB962C8B-B14F-4D97-AF65-F5344CB8AC3E}">
        <p14:creationId xmlns:p14="http://schemas.microsoft.com/office/powerpoint/2010/main" val="3094292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4D8E999-04E8-46D1-803E-DEFE5606E70C}"/>
              </a:ext>
            </a:extLst>
          </p:cNvPr>
          <p:cNvSpPr txBox="1"/>
          <p:nvPr/>
        </p:nvSpPr>
        <p:spPr>
          <a:xfrm>
            <a:off x="0" y="284422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FF00"/>
                </a:solidFill>
              </a:rPr>
              <a:t>A gestão do professor na sala de aula invertida</a:t>
            </a:r>
          </a:p>
        </p:txBody>
      </p:sp>
    </p:spTree>
    <p:extLst>
      <p:ext uri="{BB962C8B-B14F-4D97-AF65-F5344CB8AC3E}">
        <p14:creationId xmlns:p14="http://schemas.microsoft.com/office/powerpoint/2010/main" val="36296429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TM04033921[[fn=Damasco]]</Template>
  <TotalTime>104</TotalTime>
  <Words>186</Words>
  <Application>Microsoft Office PowerPoint</Application>
  <PresentationFormat>Widescreen</PresentationFormat>
  <Paragraphs>38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0" baseType="lpstr">
      <vt:lpstr>Arial</vt:lpstr>
      <vt:lpstr>Damask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 Francisco pereira</dc:creator>
  <cp:lastModifiedBy>Ricardo Francisco pereira</cp:lastModifiedBy>
  <cp:revision>17</cp:revision>
  <dcterms:created xsi:type="dcterms:W3CDTF">2018-10-04T15:45:46Z</dcterms:created>
  <dcterms:modified xsi:type="dcterms:W3CDTF">2019-10-01T02:38:36Z</dcterms:modified>
</cp:coreProperties>
</file>