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Lato" panose="020F0502020204030203" pitchFamily="34" charset="0"/>
      <p:regular r:id="rId27"/>
      <p:bold r:id="rId28"/>
      <p:italic r:id="rId29"/>
      <p:boldItalic r:id="rId30"/>
    </p:embeddedFont>
    <p:embeddedFont>
      <p:font typeface="Raleway"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2" d="100"/>
          <a:sy n="152" d="100"/>
        </p:scale>
        <p:origin x="682"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24f08716d0_0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24f08716d0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24f08716d0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24f08716d0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24f08716d0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24f08716d0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24f08716d0_0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24f08716d0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1b7318d521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1b7318d52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1b7318d521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1b7318d521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1b7318d521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1b7318d521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1b7318d521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1b7318d521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1b7318d521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1b7318d521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1b7318d521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1b7318d521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24f08716d0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24f08716d0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1b7318d521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1b7318d52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1b7318d521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1b7318d521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1b7318d521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1b7318d521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24f08716d0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24f08716d0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6eb04fca4b2621f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6eb04fca4b2621f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24f08716d0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24f08716d0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24f08716d0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24f08716d0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24f08716d0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24f08716d0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24f08716d0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24f08716d0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24f08716d0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24f08716d0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24f08716d0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24f08716d0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24f08716d0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24f08716d0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YvwmzdoJPA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novaescola.org.br/conteudo/3352/blog-aula-diferente-rotacao-estacoes-de-aprendizagem"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s://scaffoldeducation.com.br/rotacao-por-estacoes-uma-possibilidade-para-planejar-aulas/" TargetMode="External"/><Relationship Id="rId4" Type="http://schemas.openxmlformats.org/officeDocument/2006/relationships/hyperlink" Target="https://educacao.imaginie.com.br/rotacoes-por-estaco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t-BR" dirty="0"/>
              <a:t>Rotação de Aprendizagem</a:t>
            </a:r>
            <a:endParaRPr dirty="0"/>
          </a:p>
          <a:p>
            <a:pPr marL="0" lvl="0" indent="0" algn="l" rtl="0">
              <a:spcBef>
                <a:spcPts val="0"/>
              </a:spcBef>
              <a:spcAft>
                <a:spcPts val="0"/>
              </a:spcAft>
              <a:buNone/>
            </a:pPr>
            <a:r>
              <a:rPr lang="pt-BR" sz="3000" b="0" i="1"/>
              <a:t>Rotação por Estações</a:t>
            </a:r>
            <a:endParaRPr sz="3000" b="0" i="1" dirty="0"/>
          </a:p>
        </p:txBody>
      </p:sp>
      <p:sp>
        <p:nvSpPr>
          <p:cNvPr id="87" name="Google Shape;87;p13"/>
          <p:cNvSpPr txBox="1">
            <a:spLocks noGrp="1"/>
          </p:cNvSpPr>
          <p:nvPr>
            <p:ph type="subTitle" idx="1"/>
          </p:nvPr>
        </p:nvSpPr>
        <p:spPr>
          <a:xfrm>
            <a:off x="729625" y="3172900"/>
            <a:ext cx="7928400" cy="1144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t-BR" dirty="0"/>
              <a:t>Mariana Ferrareze Casaroto 93352</a:t>
            </a:r>
            <a:endParaRPr dirty="0"/>
          </a:p>
          <a:p>
            <a:pPr marL="0" lvl="0" indent="0" algn="l" rtl="0">
              <a:spcBef>
                <a:spcPts val="0"/>
              </a:spcBef>
              <a:spcAft>
                <a:spcPts val="0"/>
              </a:spcAft>
              <a:buNone/>
            </a:pPr>
            <a:r>
              <a:rPr lang="pt-BR" dirty="0"/>
              <a:t>Fábio Samuel da Silva</a:t>
            </a:r>
          </a:p>
          <a:p>
            <a:pPr marL="0" lvl="0" indent="0" algn="l" rtl="0">
              <a:spcBef>
                <a:spcPts val="0"/>
              </a:spcBef>
              <a:spcAft>
                <a:spcPts val="0"/>
              </a:spcAft>
              <a:buNone/>
            </a:pPr>
            <a:endParaRPr dirty="0"/>
          </a:p>
        </p:txBody>
      </p:sp>
      <p:pic>
        <p:nvPicPr>
          <p:cNvPr id="88" name="Google Shape;88;p13"/>
          <p:cNvPicPr preferRelativeResize="0"/>
          <p:nvPr/>
        </p:nvPicPr>
        <p:blipFill>
          <a:blip r:embed="rId3">
            <a:alphaModFix/>
          </a:blip>
          <a:stretch>
            <a:fillRect/>
          </a:stretch>
        </p:blipFill>
        <p:spPr>
          <a:xfrm>
            <a:off x="4437825" y="2061525"/>
            <a:ext cx="4535400" cy="3023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t-BR"/>
              <a:t>Uso da tecnologia</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42" name="Google Shape;142;p22"/>
          <p:cNvSpPr txBox="1">
            <a:spLocks noGrp="1"/>
          </p:cNvSpPr>
          <p:nvPr>
            <p:ph type="body" idx="1"/>
          </p:nvPr>
        </p:nvSpPr>
        <p:spPr>
          <a:xfrm>
            <a:off x="426675" y="2023500"/>
            <a:ext cx="7688700" cy="2998500"/>
          </a:xfrm>
          <a:prstGeom prst="rect">
            <a:avLst/>
          </a:prstGeom>
        </p:spPr>
        <p:txBody>
          <a:bodyPr spcFirstLastPara="1" wrap="square" lIns="91425" tIns="91425" rIns="91425" bIns="91425" anchor="t" anchorCtr="0">
            <a:normAutofit/>
          </a:bodyPr>
          <a:lstStyle/>
          <a:p>
            <a:pPr marL="457200" lvl="0" indent="-323850" algn="l" rtl="0">
              <a:spcBef>
                <a:spcPts val="1000"/>
              </a:spcBef>
              <a:spcAft>
                <a:spcPts val="0"/>
              </a:spcAft>
              <a:buSzPts val="1500"/>
              <a:buChar char="●"/>
            </a:pPr>
            <a:r>
              <a:rPr lang="pt-BR" sz="1500"/>
              <a:t>Pode incluir:</a:t>
            </a:r>
            <a:endParaRPr sz="1500"/>
          </a:p>
          <a:p>
            <a:pPr marL="914400" lvl="1" indent="-323850" algn="l" rtl="0">
              <a:spcBef>
                <a:spcPts val="1200"/>
              </a:spcBef>
              <a:spcAft>
                <a:spcPts val="0"/>
              </a:spcAft>
              <a:buSzPts val="1500"/>
              <a:buChar char="○"/>
            </a:pPr>
            <a:r>
              <a:rPr lang="pt-BR" sz="1500"/>
              <a:t>estudos individuais;</a:t>
            </a:r>
            <a:endParaRPr sz="1500"/>
          </a:p>
          <a:p>
            <a:pPr marL="914400" lvl="1" indent="-323850" algn="l" rtl="0">
              <a:spcBef>
                <a:spcPts val="1000"/>
              </a:spcBef>
              <a:spcAft>
                <a:spcPts val="0"/>
              </a:spcAft>
              <a:buSzPts val="1500"/>
              <a:buChar char="○"/>
            </a:pPr>
            <a:r>
              <a:rPr lang="pt-BR" sz="1500"/>
              <a:t>estudos em grupo;</a:t>
            </a:r>
            <a:endParaRPr sz="1500"/>
          </a:p>
          <a:p>
            <a:pPr marL="914400" lvl="1" indent="-323850" algn="l" rtl="0">
              <a:spcBef>
                <a:spcPts val="1000"/>
              </a:spcBef>
              <a:spcAft>
                <a:spcPts val="0"/>
              </a:spcAft>
              <a:buSzPts val="1500"/>
              <a:buChar char="○"/>
            </a:pPr>
            <a:r>
              <a:rPr lang="pt-BR" sz="1500"/>
              <a:t>exercícios onlines;</a:t>
            </a:r>
            <a:endParaRPr sz="1500"/>
          </a:p>
          <a:p>
            <a:pPr marL="914400" lvl="1" indent="-323850" algn="l" rtl="0">
              <a:spcBef>
                <a:spcPts val="1000"/>
              </a:spcBef>
              <a:spcAft>
                <a:spcPts val="0"/>
              </a:spcAft>
              <a:buSzPts val="1500"/>
              <a:buChar char="○"/>
            </a:pPr>
            <a:r>
              <a:rPr lang="pt-BR" sz="1500"/>
              <a:t>jogos;</a:t>
            </a:r>
            <a:endParaRPr sz="1500"/>
          </a:p>
          <a:p>
            <a:pPr marL="914400" lvl="1" indent="-323850" algn="l" rtl="0">
              <a:spcBef>
                <a:spcPts val="1000"/>
              </a:spcBef>
              <a:spcAft>
                <a:spcPts val="0"/>
              </a:spcAft>
              <a:buSzPts val="1500"/>
              <a:buChar char="○"/>
            </a:pPr>
            <a:r>
              <a:rPr lang="pt-BR" sz="1500"/>
              <a:t>pesquisar</a:t>
            </a:r>
            <a:endParaRPr sz="1500"/>
          </a:p>
          <a:p>
            <a:pPr marL="914400" lvl="1" indent="-323850" algn="l" rtl="0">
              <a:spcBef>
                <a:spcPts val="1000"/>
              </a:spcBef>
              <a:spcAft>
                <a:spcPts val="1200"/>
              </a:spcAft>
              <a:buSzPts val="1500"/>
              <a:buChar char="○"/>
            </a:pPr>
            <a:r>
              <a:rPr lang="pt-BR" sz="1500"/>
              <a:t>simulações.</a:t>
            </a:r>
            <a:endParaRPr sz="1500"/>
          </a:p>
        </p:txBody>
      </p:sp>
      <p:pic>
        <p:nvPicPr>
          <p:cNvPr id="143" name="Google Shape;143;p22"/>
          <p:cNvPicPr preferRelativeResize="0"/>
          <p:nvPr/>
        </p:nvPicPr>
        <p:blipFill>
          <a:blip r:embed="rId3">
            <a:alphaModFix/>
          </a:blip>
          <a:stretch>
            <a:fillRect/>
          </a:stretch>
        </p:blipFill>
        <p:spPr>
          <a:xfrm>
            <a:off x="3866125" y="1060600"/>
            <a:ext cx="4906424" cy="36798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t-BR"/>
              <a:t>Sistematização</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49" name="Google Shape;149;p23"/>
          <p:cNvSpPr txBox="1">
            <a:spLocks noGrp="1"/>
          </p:cNvSpPr>
          <p:nvPr>
            <p:ph type="body" idx="1"/>
          </p:nvPr>
        </p:nvSpPr>
        <p:spPr>
          <a:xfrm>
            <a:off x="296500" y="2252800"/>
            <a:ext cx="3846600" cy="2261100"/>
          </a:xfrm>
          <a:prstGeom prst="rect">
            <a:avLst/>
          </a:prstGeom>
        </p:spPr>
        <p:txBody>
          <a:bodyPr spcFirstLastPara="1" wrap="square" lIns="91425" tIns="91425" rIns="91425" bIns="91425" anchor="t" anchorCtr="0">
            <a:normAutofit/>
          </a:bodyPr>
          <a:lstStyle/>
          <a:p>
            <a:pPr marL="457200" lvl="0" indent="-323850" algn="l" rtl="0">
              <a:spcBef>
                <a:spcPts val="1000"/>
              </a:spcBef>
              <a:spcAft>
                <a:spcPts val="0"/>
              </a:spcAft>
              <a:buSzPts val="1500"/>
              <a:buChar char="●"/>
            </a:pPr>
            <a:r>
              <a:rPr lang="pt-BR" sz="1500"/>
              <a:t>Nesse momento o professor discute e corrige com a turma o que foi elaborado em cada estação;</a:t>
            </a:r>
            <a:endParaRPr sz="1500"/>
          </a:p>
          <a:p>
            <a:pPr marL="457200" lvl="0" indent="-323850" algn="l" rtl="0">
              <a:spcBef>
                <a:spcPts val="1200"/>
              </a:spcBef>
              <a:spcAft>
                <a:spcPts val="1200"/>
              </a:spcAft>
              <a:buSzPts val="1500"/>
              <a:buChar char="●"/>
            </a:pPr>
            <a:r>
              <a:rPr lang="pt-BR" sz="1500"/>
              <a:t>O material produzido pelos alunos é entregue ao professor e pode ser usado como avaliação simples</a:t>
            </a:r>
            <a:endParaRPr sz="1500"/>
          </a:p>
        </p:txBody>
      </p:sp>
      <p:pic>
        <p:nvPicPr>
          <p:cNvPr id="150" name="Google Shape;150;p23"/>
          <p:cNvPicPr preferRelativeResize="0"/>
          <p:nvPr/>
        </p:nvPicPr>
        <p:blipFill>
          <a:blip r:embed="rId3">
            <a:alphaModFix/>
          </a:blip>
          <a:stretch>
            <a:fillRect/>
          </a:stretch>
        </p:blipFill>
        <p:spPr>
          <a:xfrm>
            <a:off x="4340350" y="2109524"/>
            <a:ext cx="4526326" cy="2547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t-BR"/>
              <a:t>Resultados que podemos esperar</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6" name="Google Shape;156;p24"/>
          <p:cNvSpPr txBox="1">
            <a:spLocks noGrp="1"/>
          </p:cNvSpPr>
          <p:nvPr>
            <p:ph type="body" idx="1"/>
          </p:nvPr>
        </p:nvSpPr>
        <p:spPr>
          <a:xfrm>
            <a:off x="727650" y="2009175"/>
            <a:ext cx="7688700" cy="2261100"/>
          </a:xfrm>
          <a:prstGeom prst="rect">
            <a:avLst/>
          </a:prstGeom>
        </p:spPr>
        <p:txBody>
          <a:bodyPr spcFirstLastPara="1" wrap="square" lIns="91425" tIns="91425" rIns="91425" bIns="91425" anchor="t" anchorCtr="0">
            <a:normAutofit/>
          </a:bodyPr>
          <a:lstStyle/>
          <a:p>
            <a:pPr marL="457200" lvl="0" indent="-323850" algn="l" rtl="0">
              <a:spcBef>
                <a:spcPts val="1000"/>
              </a:spcBef>
              <a:spcAft>
                <a:spcPts val="0"/>
              </a:spcAft>
              <a:buSzPts val="1500"/>
              <a:buChar char="●"/>
            </a:pPr>
            <a:r>
              <a:rPr lang="pt-BR" sz="1500"/>
              <a:t>Mudança no papel do professor;</a:t>
            </a:r>
            <a:endParaRPr sz="1500"/>
          </a:p>
          <a:p>
            <a:pPr marL="457200" lvl="0" indent="-323850" algn="l" rtl="0">
              <a:spcBef>
                <a:spcPts val="1200"/>
              </a:spcBef>
              <a:spcAft>
                <a:spcPts val="0"/>
              </a:spcAft>
              <a:buSzPts val="1500"/>
              <a:buChar char="●"/>
            </a:pPr>
            <a:r>
              <a:rPr lang="pt-BR" sz="1500"/>
              <a:t>Aprendizagem eficiente, com proposta de vários estilos para aprendizagem;</a:t>
            </a:r>
            <a:endParaRPr sz="1500"/>
          </a:p>
          <a:p>
            <a:pPr marL="457200" lvl="0" indent="-323850" algn="l" rtl="0">
              <a:spcBef>
                <a:spcPts val="1200"/>
              </a:spcBef>
              <a:spcAft>
                <a:spcPts val="0"/>
              </a:spcAft>
              <a:buSzPts val="1500"/>
              <a:buChar char="●"/>
            </a:pPr>
            <a:r>
              <a:rPr lang="pt-BR" sz="1500"/>
              <a:t>O professor consegue acompanhar melhor os grupos de aluno e dar mais atenção para quem precisa;</a:t>
            </a:r>
            <a:endParaRPr sz="1500"/>
          </a:p>
          <a:p>
            <a:pPr marL="457200" lvl="0" indent="-323850" algn="l" rtl="0">
              <a:spcBef>
                <a:spcPts val="1200"/>
              </a:spcBef>
              <a:spcAft>
                <a:spcPts val="1200"/>
              </a:spcAft>
              <a:buSzPts val="1500"/>
              <a:buChar char="●"/>
            </a:pPr>
            <a:r>
              <a:rPr lang="pt-BR" sz="1500"/>
              <a:t>O aluno desenvolve a autonomia;</a:t>
            </a:r>
            <a:endParaRPr sz="15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5"/>
          <p:cNvSpPr txBox="1">
            <a:spLocks noGrp="1"/>
          </p:cNvSpPr>
          <p:nvPr>
            <p:ph type="title"/>
          </p:nvPr>
        </p:nvSpPr>
        <p:spPr>
          <a:xfrm>
            <a:off x="727650" y="56192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t-BR"/>
              <a:t>Atividade proposta</a:t>
            </a:r>
            <a:endParaRPr/>
          </a:p>
        </p:txBody>
      </p:sp>
      <p:sp>
        <p:nvSpPr>
          <p:cNvPr id="162" name="Google Shape;162;p25"/>
          <p:cNvSpPr txBox="1">
            <a:spLocks noGrp="1"/>
          </p:cNvSpPr>
          <p:nvPr>
            <p:ph type="body" idx="1"/>
          </p:nvPr>
        </p:nvSpPr>
        <p:spPr>
          <a:xfrm>
            <a:off x="512925" y="1384875"/>
            <a:ext cx="3586200" cy="767700"/>
          </a:xfrm>
          <a:prstGeom prst="rect">
            <a:avLst/>
          </a:prstGeom>
        </p:spPr>
        <p:txBody>
          <a:bodyPr spcFirstLastPara="1" wrap="square" lIns="91425" tIns="91425" rIns="91425" bIns="91425" anchor="t" anchorCtr="0">
            <a:normAutofit/>
          </a:bodyPr>
          <a:lstStyle/>
          <a:p>
            <a:pPr marL="0" lvl="0" indent="0" algn="just" rtl="0">
              <a:lnSpc>
                <a:spcPct val="100000"/>
              </a:lnSpc>
              <a:spcBef>
                <a:spcPts val="1000"/>
              </a:spcBef>
              <a:spcAft>
                <a:spcPts val="0"/>
              </a:spcAft>
              <a:buNone/>
            </a:pPr>
            <a:r>
              <a:rPr lang="pt-BR" sz="1500" b="1"/>
              <a:t>Número de Aulas:</a:t>
            </a:r>
            <a:r>
              <a:rPr lang="pt-BR" sz="1500"/>
              <a:t>  02 (100 min)</a:t>
            </a:r>
            <a:endParaRPr sz="1500"/>
          </a:p>
          <a:p>
            <a:pPr marL="0" lvl="0" indent="0" algn="just" rtl="0">
              <a:lnSpc>
                <a:spcPct val="100000"/>
              </a:lnSpc>
              <a:spcBef>
                <a:spcPts val="1000"/>
              </a:spcBef>
              <a:spcAft>
                <a:spcPts val="0"/>
              </a:spcAft>
              <a:buNone/>
            </a:pPr>
            <a:r>
              <a:rPr lang="pt-BR" sz="1500" b="1"/>
              <a:t>Tempo em cada estação: </a:t>
            </a:r>
            <a:r>
              <a:rPr lang="pt-BR" sz="1500"/>
              <a:t>25 min</a:t>
            </a:r>
            <a:endParaRPr sz="1500" b="1"/>
          </a:p>
        </p:txBody>
      </p:sp>
      <p:sp>
        <p:nvSpPr>
          <p:cNvPr id="163" name="Google Shape;163;p25"/>
          <p:cNvSpPr txBox="1">
            <a:spLocks noGrp="1"/>
          </p:cNvSpPr>
          <p:nvPr>
            <p:ph type="body" idx="1"/>
          </p:nvPr>
        </p:nvSpPr>
        <p:spPr>
          <a:xfrm>
            <a:off x="2222550" y="2202525"/>
            <a:ext cx="4698900" cy="3421500"/>
          </a:xfrm>
          <a:prstGeom prst="rect">
            <a:avLst/>
          </a:prstGeom>
        </p:spPr>
        <p:txBody>
          <a:bodyPr spcFirstLastPara="1" wrap="square" lIns="91425" tIns="91425" rIns="91425" bIns="91425" anchor="t" anchorCtr="0">
            <a:normAutofit/>
          </a:bodyPr>
          <a:lstStyle/>
          <a:p>
            <a:pPr marL="0" lvl="0" indent="0" algn="ctr" rtl="0">
              <a:lnSpc>
                <a:spcPct val="100000"/>
              </a:lnSpc>
              <a:spcBef>
                <a:spcPts val="1000"/>
              </a:spcBef>
              <a:spcAft>
                <a:spcPts val="0"/>
              </a:spcAft>
              <a:buNone/>
            </a:pPr>
            <a:r>
              <a:rPr lang="pt-BR" sz="1500" b="1" u="sng"/>
              <a:t>Temas específicos de cada estação</a:t>
            </a:r>
            <a:endParaRPr sz="1500" b="1" u="sng"/>
          </a:p>
          <a:p>
            <a:pPr marL="0" lvl="0" indent="0" algn="ctr" rtl="0">
              <a:lnSpc>
                <a:spcPct val="100000"/>
              </a:lnSpc>
              <a:spcBef>
                <a:spcPts val="1000"/>
              </a:spcBef>
              <a:spcAft>
                <a:spcPts val="0"/>
              </a:spcAft>
              <a:buNone/>
            </a:pPr>
            <a:r>
              <a:rPr lang="pt-BR" sz="1500"/>
              <a:t>Estação 01  – A Crise do Lixo Radioativo</a:t>
            </a:r>
            <a:endParaRPr sz="1500"/>
          </a:p>
          <a:p>
            <a:pPr marL="0" lvl="0" indent="0" algn="ctr" rtl="0">
              <a:lnSpc>
                <a:spcPct val="100000"/>
              </a:lnSpc>
              <a:spcBef>
                <a:spcPts val="1000"/>
              </a:spcBef>
              <a:spcAft>
                <a:spcPts val="0"/>
              </a:spcAft>
              <a:buNone/>
            </a:pPr>
            <a:r>
              <a:rPr lang="pt-BR" sz="1500" b="1"/>
              <a:t>Recursos: </a:t>
            </a:r>
            <a:r>
              <a:rPr lang="pt-BR" sz="1500"/>
              <a:t>Vídeo e quiz sobre o vídeo</a:t>
            </a:r>
            <a:endParaRPr sz="1500"/>
          </a:p>
          <a:p>
            <a:pPr marL="0" lvl="0" indent="0" algn="ctr" rtl="0">
              <a:lnSpc>
                <a:spcPct val="100000"/>
              </a:lnSpc>
              <a:spcBef>
                <a:spcPts val="1000"/>
              </a:spcBef>
              <a:spcAft>
                <a:spcPts val="0"/>
              </a:spcAft>
              <a:buNone/>
            </a:pPr>
            <a:r>
              <a:rPr lang="pt-BR" sz="1500"/>
              <a:t>Estação 02 – Radiação no dia-a-dia</a:t>
            </a:r>
            <a:endParaRPr sz="1500"/>
          </a:p>
          <a:p>
            <a:pPr marL="0" lvl="0" indent="0" algn="ctr" rtl="0">
              <a:lnSpc>
                <a:spcPct val="100000"/>
              </a:lnSpc>
              <a:spcBef>
                <a:spcPts val="1000"/>
              </a:spcBef>
              <a:spcAft>
                <a:spcPts val="0"/>
              </a:spcAft>
              <a:buNone/>
            </a:pPr>
            <a:r>
              <a:rPr lang="pt-BR" sz="1500" b="1"/>
              <a:t>Recursos: </a:t>
            </a:r>
            <a:r>
              <a:rPr lang="pt-BR" sz="1500"/>
              <a:t>Cartas de Física e Mapa mental</a:t>
            </a:r>
            <a:endParaRPr sz="1500"/>
          </a:p>
          <a:p>
            <a:pPr marL="0" lvl="0" indent="0" algn="ctr" rtl="0">
              <a:lnSpc>
                <a:spcPct val="100000"/>
              </a:lnSpc>
              <a:spcBef>
                <a:spcPts val="1000"/>
              </a:spcBef>
              <a:spcAft>
                <a:spcPts val="0"/>
              </a:spcAft>
              <a:buNone/>
            </a:pPr>
            <a:r>
              <a:rPr lang="pt-BR" sz="1500"/>
              <a:t>Estação 03 – Radiação e Radioatividade. Existem diferenças?</a:t>
            </a:r>
            <a:endParaRPr sz="1500"/>
          </a:p>
          <a:p>
            <a:pPr marL="0" lvl="0" indent="0" algn="ctr" rtl="0">
              <a:lnSpc>
                <a:spcPct val="100000"/>
              </a:lnSpc>
              <a:spcBef>
                <a:spcPts val="1000"/>
              </a:spcBef>
              <a:spcAft>
                <a:spcPts val="0"/>
              </a:spcAft>
              <a:buNone/>
            </a:pPr>
            <a:r>
              <a:rPr lang="pt-BR" sz="1500" b="1"/>
              <a:t>Recursos:  </a:t>
            </a:r>
            <a:r>
              <a:rPr lang="pt-BR" sz="1500"/>
              <a:t>Podcast e perguntas</a:t>
            </a:r>
            <a:endParaRPr sz="1500"/>
          </a:p>
        </p:txBody>
      </p:sp>
      <p:sp>
        <p:nvSpPr>
          <p:cNvPr id="164" name="Google Shape;164;p25"/>
          <p:cNvSpPr txBox="1">
            <a:spLocks noGrp="1"/>
          </p:cNvSpPr>
          <p:nvPr>
            <p:ph type="body" idx="1"/>
          </p:nvPr>
        </p:nvSpPr>
        <p:spPr>
          <a:xfrm>
            <a:off x="4909525" y="1334925"/>
            <a:ext cx="3586200" cy="867600"/>
          </a:xfrm>
          <a:prstGeom prst="rect">
            <a:avLst/>
          </a:prstGeom>
        </p:spPr>
        <p:txBody>
          <a:bodyPr spcFirstLastPara="1" wrap="square" lIns="91425" tIns="91425" rIns="91425" bIns="91425" anchor="t" anchorCtr="0">
            <a:normAutofit/>
          </a:bodyPr>
          <a:lstStyle/>
          <a:p>
            <a:pPr marL="0" lvl="0" indent="0" algn="just" rtl="0">
              <a:lnSpc>
                <a:spcPct val="100000"/>
              </a:lnSpc>
              <a:spcBef>
                <a:spcPts val="1000"/>
              </a:spcBef>
              <a:spcAft>
                <a:spcPts val="0"/>
              </a:spcAft>
              <a:buNone/>
            </a:pPr>
            <a:r>
              <a:rPr lang="pt-BR" sz="1500" b="1"/>
              <a:t>Número de alunos por estação:</a:t>
            </a:r>
            <a:r>
              <a:rPr lang="pt-BR" sz="1500"/>
              <a:t> 5 alunos</a:t>
            </a:r>
            <a:endParaRPr sz="1500"/>
          </a:p>
          <a:p>
            <a:pPr marL="0" lvl="0" indent="0" algn="just" rtl="0">
              <a:lnSpc>
                <a:spcPct val="100000"/>
              </a:lnSpc>
              <a:spcBef>
                <a:spcPts val="1000"/>
              </a:spcBef>
              <a:spcAft>
                <a:spcPts val="0"/>
              </a:spcAft>
              <a:buNone/>
            </a:pPr>
            <a:r>
              <a:rPr lang="pt-BR" sz="1500" b="1"/>
              <a:t>Tema Geral:</a:t>
            </a:r>
            <a:r>
              <a:rPr lang="pt-BR" sz="1500"/>
              <a:t> Radiação e radioatividade</a:t>
            </a:r>
            <a:endParaRPr sz="15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6"/>
          <p:cNvSpPr txBox="1">
            <a:spLocks noGrp="1"/>
          </p:cNvSpPr>
          <p:nvPr>
            <p:ph type="title"/>
          </p:nvPr>
        </p:nvSpPr>
        <p:spPr>
          <a:xfrm>
            <a:off x="93350" y="4961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t-BR"/>
              <a:t>Estação 01 - A Crise do Lixo Radioativo</a:t>
            </a:r>
            <a:endParaRPr/>
          </a:p>
        </p:txBody>
      </p:sp>
      <p:pic>
        <p:nvPicPr>
          <p:cNvPr id="170" name="Google Shape;170;p26" descr="Usinas nucleares são provavelmente a forma de gerar energia mais eficiente que nós conhecemos - mas tem um problema: o que devemos fazer com todo o lixo nuclear que ficará milhares de anos radioativo?&#10;&#10;Siga as redes do Conselho Federal de Química! &#10;&#10;YouTube: http://bit.ly/2Xc7Jgd&#10;Facebook: http://bit.ly/2xfEv5s&#10;Instagram: http://bit.ly/2XxusYh&#10;Twitter: http://bit.ly/31Xpaob&#10;&#10;Assine nossa campanha para manter os vídeos no ar! http://catarse.me/cienciatododia&#10;&#10;Loja oficial do Ciência Todo Dia: http://bit.ly/CamisetasCienciaTodoDia&#10;&#10;Minhas redes sociais:&#10;http://instagram.com/pedroloos&#10;http://twitter.com/pedroloos&#10;&#10;Nosso podcast: http://anchor.fm/sinapse&#10;&#10;E-mail: contato@cienciatododia.com.br&#10;&#10;Um muito obrigado aos apoiadores do Catarse que tornaram esse vídeo possível: Pedro Pizzolato, Jackson Cardoso, Silvio Barbosa, Marcos Maia, Thiago Campos, Pedro Amorim, Patricia Guedes, Yago Santana, Alexandre Rodrigues, Edilson Gomes, Roberto Carneiro, Victor Amemiya, Rapha Nascimento, Henrique Tavitian, Eustaquio Barbosa, Martim Bottene, Marcelo Queiroz, Rene Bastos e Rodolfo Martins." title="A Crise do Lixo Nuclear">
            <a:hlinkClick r:id="rId3"/>
          </p:cNvPr>
          <p:cNvPicPr preferRelativeResize="0"/>
          <p:nvPr/>
        </p:nvPicPr>
        <p:blipFill>
          <a:blip r:embed="rId4">
            <a:alphaModFix/>
          </a:blip>
          <a:stretch>
            <a:fillRect/>
          </a:stretch>
        </p:blipFill>
        <p:spPr>
          <a:xfrm>
            <a:off x="344825" y="1460425"/>
            <a:ext cx="4572000" cy="3429000"/>
          </a:xfrm>
          <a:prstGeom prst="rect">
            <a:avLst/>
          </a:prstGeom>
          <a:noFill/>
          <a:ln>
            <a:noFill/>
          </a:ln>
        </p:spPr>
      </p:pic>
      <p:sp>
        <p:nvSpPr>
          <p:cNvPr id="171" name="Google Shape;171;p26"/>
          <p:cNvSpPr txBox="1"/>
          <p:nvPr/>
        </p:nvSpPr>
        <p:spPr>
          <a:xfrm>
            <a:off x="5360300" y="1607425"/>
            <a:ext cx="3476400" cy="3686400"/>
          </a:xfrm>
          <a:prstGeom prst="rect">
            <a:avLst/>
          </a:prstGeom>
          <a:noFill/>
          <a:ln>
            <a:noFill/>
          </a:ln>
        </p:spPr>
        <p:txBody>
          <a:bodyPr spcFirstLastPara="1" wrap="square" lIns="91425" tIns="91425" rIns="91425" bIns="91425" anchor="t" anchorCtr="0">
            <a:spAutoFit/>
          </a:bodyPr>
          <a:lstStyle/>
          <a:p>
            <a:pPr marL="457200" lvl="0" indent="-317500" algn="l" rtl="0">
              <a:spcBef>
                <a:spcPts val="1000"/>
              </a:spcBef>
              <a:spcAft>
                <a:spcPts val="0"/>
              </a:spcAft>
              <a:buSzPts val="1400"/>
              <a:buFont typeface="Lato"/>
              <a:buChar char="●"/>
            </a:pPr>
            <a:r>
              <a:rPr lang="pt-BR">
                <a:latin typeface="Lato"/>
                <a:ea typeface="Lato"/>
                <a:cs typeface="Lato"/>
                <a:sym typeface="Lato"/>
              </a:rPr>
              <a:t>Na estação 01 os alunos devem assistir o vídeo sobre “A crise do lixo radioativo” do canal do YouTube Ciência Todo Dia e responder ao quiz</a:t>
            </a:r>
            <a:endParaRPr>
              <a:latin typeface="Lato"/>
              <a:ea typeface="Lato"/>
              <a:cs typeface="Lato"/>
              <a:sym typeface="Lato"/>
            </a:endParaRPr>
          </a:p>
          <a:p>
            <a:pPr marL="457200" lvl="0" indent="-317500" algn="l" rtl="0">
              <a:spcBef>
                <a:spcPts val="1000"/>
              </a:spcBef>
              <a:spcAft>
                <a:spcPts val="0"/>
              </a:spcAft>
              <a:buSzPts val="1400"/>
              <a:buFont typeface="Lato"/>
              <a:buChar char="●"/>
            </a:pPr>
            <a:r>
              <a:rPr lang="pt-BR">
                <a:latin typeface="Lato"/>
                <a:ea typeface="Lato"/>
                <a:cs typeface="Lato"/>
                <a:sym typeface="Lato"/>
              </a:rPr>
              <a:t>As perguntas vão aparecendo no vídeo conforme os alunos vão assistindo</a:t>
            </a:r>
            <a:endParaRPr>
              <a:latin typeface="Lato"/>
              <a:ea typeface="Lato"/>
              <a:cs typeface="Lato"/>
              <a:sym typeface="Lato"/>
            </a:endParaRPr>
          </a:p>
          <a:p>
            <a:pPr marL="457200" lvl="0" indent="-317500" algn="l" rtl="0">
              <a:spcBef>
                <a:spcPts val="1000"/>
              </a:spcBef>
              <a:spcAft>
                <a:spcPts val="0"/>
              </a:spcAft>
              <a:buSzPts val="1400"/>
              <a:buFont typeface="Lato"/>
              <a:buChar char="●"/>
            </a:pPr>
            <a:r>
              <a:rPr lang="pt-BR" b="1">
                <a:latin typeface="Lato"/>
                <a:ea typeface="Lato"/>
                <a:cs typeface="Lato"/>
                <a:sym typeface="Lato"/>
              </a:rPr>
              <a:t>Estação para estudo individual*</a:t>
            </a:r>
            <a:endParaRPr b="1">
              <a:latin typeface="Lato"/>
              <a:ea typeface="Lato"/>
              <a:cs typeface="Lato"/>
              <a:sym typeface="Lato"/>
            </a:endParaRPr>
          </a:p>
          <a:p>
            <a:pPr marL="0" lvl="0" indent="0" algn="l" rtl="0">
              <a:spcBef>
                <a:spcPts val="1000"/>
              </a:spcBef>
              <a:spcAft>
                <a:spcPts val="0"/>
              </a:spcAft>
              <a:buNone/>
            </a:pPr>
            <a:endParaRPr b="1">
              <a:latin typeface="Lato"/>
              <a:ea typeface="Lato"/>
              <a:cs typeface="Lato"/>
              <a:sym typeface="Lato"/>
            </a:endParaRPr>
          </a:p>
          <a:p>
            <a:pPr marL="0" lvl="0" indent="0" algn="l" rtl="0">
              <a:spcBef>
                <a:spcPts val="1000"/>
              </a:spcBef>
              <a:spcAft>
                <a:spcPts val="0"/>
              </a:spcAft>
              <a:buNone/>
            </a:pPr>
            <a:r>
              <a:rPr lang="pt-BR" sz="1200" b="1">
                <a:latin typeface="Lato"/>
                <a:ea typeface="Lato"/>
                <a:cs typeface="Lato"/>
                <a:sym typeface="Lato"/>
              </a:rPr>
              <a:t>*Pode ser feita em grupo caso não haja equipamentos para todos os alunos da estação</a:t>
            </a:r>
            <a:endParaRPr sz="1200" b="1">
              <a:latin typeface="Lato"/>
              <a:ea typeface="Lato"/>
              <a:cs typeface="Lato"/>
              <a:sym typeface="Lato"/>
            </a:endParaRPr>
          </a:p>
          <a:p>
            <a:pPr marL="0" lvl="0" indent="0" algn="l" rtl="0">
              <a:spcBef>
                <a:spcPts val="1000"/>
              </a:spcBef>
              <a:spcAft>
                <a:spcPts val="0"/>
              </a:spcAft>
              <a:buNone/>
            </a:pPr>
            <a:endParaRPr>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title"/>
          </p:nvPr>
        </p:nvSpPr>
        <p:spPr>
          <a:xfrm>
            <a:off x="93350" y="4961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t-BR"/>
              <a:t>Estação 01 - A Crise do Lixo Radioativo</a:t>
            </a:r>
            <a:endParaRPr/>
          </a:p>
        </p:txBody>
      </p:sp>
      <p:sp>
        <p:nvSpPr>
          <p:cNvPr id="177" name="Google Shape;177;p27"/>
          <p:cNvSpPr txBox="1"/>
          <p:nvPr/>
        </p:nvSpPr>
        <p:spPr>
          <a:xfrm>
            <a:off x="414225" y="1526225"/>
            <a:ext cx="8301900" cy="23346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pt-BR" b="1">
                <a:latin typeface="Lato"/>
                <a:ea typeface="Lato"/>
                <a:cs typeface="Lato"/>
                <a:sym typeface="Lato"/>
              </a:rPr>
              <a:t>(1:54) </a:t>
            </a:r>
            <a:endParaRPr b="1">
              <a:latin typeface="Lato"/>
              <a:ea typeface="Lato"/>
              <a:cs typeface="Lato"/>
              <a:sym typeface="Lato"/>
            </a:endParaRPr>
          </a:p>
          <a:p>
            <a:pPr marL="0" lvl="0" indent="0" algn="l" rtl="0">
              <a:spcBef>
                <a:spcPts val="1000"/>
              </a:spcBef>
              <a:spcAft>
                <a:spcPts val="0"/>
              </a:spcAft>
              <a:buNone/>
            </a:pPr>
            <a:r>
              <a:rPr lang="pt-BR">
                <a:latin typeface="Lato"/>
                <a:ea typeface="Lato"/>
                <a:cs typeface="Lato"/>
                <a:sym typeface="Lato"/>
              </a:rPr>
              <a:t>01.  No processo de construção e operação de usinas nucleares, se emite menos carbono que usinas hidrelétricas, eólicas e solares.  Isso torna as usinas nucleares:</a:t>
            </a:r>
            <a:endParaRPr>
              <a:latin typeface="Lato"/>
              <a:ea typeface="Lato"/>
              <a:cs typeface="Lato"/>
              <a:sym typeface="Lato"/>
            </a:endParaRPr>
          </a:p>
          <a:p>
            <a:pPr marL="914400" lvl="1" indent="-317500" algn="l" rtl="0">
              <a:spcBef>
                <a:spcPts val="1000"/>
              </a:spcBef>
              <a:spcAft>
                <a:spcPts val="0"/>
              </a:spcAft>
              <a:buSzPts val="1400"/>
              <a:buFont typeface="Lato"/>
              <a:buAutoNum type="alphaLcPeriod"/>
            </a:pPr>
            <a:r>
              <a:rPr lang="pt-BR">
                <a:latin typeface="Lato"/>
                <a:ea typeface="Lato"/>
                <a:cs typeface="Lato"/>
                <a:sym typeface="Lato"/>
              </a:rPr>
              <a:t>Pouco eficientes</a:t>
            </a:r>
            <a:endParaRPr>
              <a:latin typeface="Lato"/>
              <a:ea typeface="Lato"/>
              <a:cs typeface="Lato"/>
              <a:sym typeface="Lato"/>
            </a:endParaRPr>
          </a:p>
          <a:p>
            <a:pPr marL="914400" lvl="1" indent="-317500" algn="l" rtl="0">
              <a:spcBef>
                <a:spcPts val="1000"/>
              </a:spcBef>
              <a:spcAft>
                <a:spcPts val="0"/>
              </a:spcAft>
              <a:buSzPts val="1400"/>
              <a:buFont typeface="Lato"/>
              <a:buAutoNum type="alphaLcPeriod"/>
            </a:pPr>
            <a:r>
              <a:rPr lang="pt-BR">
                <a:latin typeface="Lato"/>
                <a:ea typeface="Lato"/>
                <a:cs typeface="Lato"/>
                <a:sym typeface="Lato"/>
              </a:rPr>
              <a:t>Fonte de energia limpa</a:t>
            </a:r>
            <a:endParaRPr>
              <a:latin typeface="Lato"/>
              <a:ea typeface="Lato"/>
              <a:cs typeface="Lato"/>
              <a:sym typeface="Lato"/>
            </a:endParaRPr>
          </a:p>
          <a:p>
            <a:pPr marL="914400" lvl="1" indent="-317500" algn="l" rtl="0">
              <a:spcBef>
                <a:spcPts val="1000"/>
              </a:spcBef>
              <a:spcAft>
                <a:spcPts val="0"/>
              </a:spcAft>
              <a:buSzPts val="1400"/>
              <a:buFont typeface="Lato"/>
              <a:buAutoNum type="alphaLcPeriod"/>
            </a:pPr>
            <a:r>
              <a:rPr lang="pt-BR">
                <a:latin typeface="Lato"/>
                <a:ea typeface="Lato"/>
                <a:cs typeface="Lato"/>
                <a:sym typeface="Lato"/>
              </a:rPr>
              <a:t>Prejudiciais ao meio ambiente</a:t>
            </a:r>
            <a:endParaRPr>
              <a:latin typeface="Lato"/>
              <a:ea typeface="Lato"/>
              <a:cs typeface="Lato"/>
              <a:sym typeface="Lato"/>
            </a:endParaRPr>
          </a:p>
          <a:p>
            <a:pPr marL="914400" lvl="1" indent="-317500" algn="l" rtl="0">
              <a:spcBef>
                <a:spcPts val="1000"/>
              </a:spcBef>
              <a:spcAft>
                <a:spcPts val="0"/>
              </a:spcAft>
              <a:buSzPts val="1400"/>
              <a:buFont typeface="Lato"/>
              <a:buAutoNum type="alphaLcPeriod"/>
            </a:pPr>
            <a:r>
              <a:rPr lang="pt-BR">
                <a:latin typeface="Lato"/>
                <a:ea typeface="Lato"/>
                <a:cs typeface="Lato"/>
                <a:sym typeface="Lato"/>
              </a:rPr>
              <a:t>Perigosas</a:t>
            </a:r>
            <a:endParaRPr>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8"/>
          <p:cNvSpPr txBox="1">
            <a:spLocks noGrp="1"/>
          </p:cNvSpPr>
          <p:nvPr>
            <p:ph type="title"/>
          </p:nvPr>
        </p:nvSpPr>
        <p:spPr>
          <a:xfrm>
            <a:off x="93350" y="4961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t-BR"/>
              <a:t>Estação 01 - A Crise do Lixo Radioativo</a:t>
            </a:r>
            <a:endParaRPr/>
          </a:p>
        </p:txBody>
      </p:sp>
      <p:sp>
        <p:nvSpPr>
          <p:cNvPr id="183" name="Google Shape;183;p28"/>
          <p:cNvSpPr txBox="1"/>
          <p:nvPr/>
        </p:nvSpPr>
        <p:spPr>
          <a:xfrm>
            <a:off x="414225" y="1526225"/>
            <a:ext cx="8301900" cy="17751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pt-BR" b="1">
                <a:latin typeface="Lato"/>
                <a:ea typeface="Lato"/>
                <a:cs typeface="Lato"/>
                <a:sym typeface="Lato"/>
              </a:rPr>
              <a:t>(3:25)</a:t>
            </a:r>
            <a:endParaRPr b="1">
              <a:latin typeface="Lato"/>
              <a:ea typeface="Lato"/>
              <a:cs typeface="Lato"/>
              <a:sym typeface="Lato"/>
            </a:endParaRPr>
          </a:p>
          <a:p>
            <a:pPr marL="0" lvl="0" indent="0" algn="l" rtl="0">
              <a:spcBef>
                <a:spcPts val="1000"/>
              </a:spcBef>
              <a:spcAft>
                <a:spcPts val="0"/>
              </a:spcAft>
              <a:buNone/>
            </a:pPr>
            <a:r>
              <a:rPr lang="pt-BR">
                <a:latin typeface="Lato"/>
                <a:ea typeface="Lato"/>
                <a:cs typeface="Lato"/>
                <a:sym typeface="Lato"/>
              </a:rPr>
              <a:t>02.  Após algo em torno de oito anos, as barras de urânio da usina tem que ser trocadas pois:</a:t>
            </a:r>
            <a:endParaRPr>
              <a:latin typeface="Lato"/>
              <a:ea typeface="Lato"/>
              <a:cs typeface="Lato"/>
              <a:sym typeface="Lato"/>
            </a:endParaRPr>
          </a:p>
          <a:p>
            <a:pPr marL="914400" lvl="1" indent="-317500" algn="l" rtl="0">
              <a:spcBef>
                <a:spcPts val="1000"/>
              </a:spcBef>
              <a:spcAft>
                <a:spcPts val="0"/>
              </a:spcAft>
              <a:buSzPts val="1400"/>
              <a:buFont typeface="Lato"/>
              <a:buAutoNum type="alphaLcPeriod"/>
            </a:pPr>
            <a:r>
              <a:rPr lang="pt-BR">
                <a:latin typeface="Lato"/>
                <a:ea typeface="Lato"/>
                <a:cs typeface="Lato"/>
                <a:sym typeface="Lato"/>
              </a:rPr>
              <a:t>O urânio deixou de ser radioativo</a:t>
            </a:r>
            <a:endParaRPr>
              <a:latin typeface="Lato"/>
              <a:ea typeface="Lato"/>
              <a:cs typeface="Lato"/>
              <a:sym typeface="Lato"/>
            </a:endParaRPr>
          </a:p>
          <a:p>
            <a:pPr marL="914400" lvl="1" indent="-317500" algn="l" rtl="0">
              <a:spcBef>
                <a:spcPts val="1000"/>
              </a:spcBef>
              <a:spcAft>
                <a:spcPts val="0"/>
              </a:spcAft>
              <a:buSzPts val="1400"/>
              <a:buFont typeface="Lato"/>
              <a:buAutoNum type="alphaLcPeriod"/>
            </a:pPr>
            <a:r>
              <a:rPr lang="pt-BR">
                <a:latin typeface="Lato"/>
                <a:ea typeface="Lato"/>
                <a:cs typeface="Lato"/>
                <a:sym typeface="Lato"/>
              </a:rPr>
              <a:t>O urânio não consegue produzir calor suficiente para manter o reator funcionando</a:t>
            </a:r>
            <a:endParaRPr>
              <a:latin typeface="Lato"/>
              <a:ea typeface="Lato"/>
              <a:cs typeface="Lato"/>
              <a:sym typeface="Lato"/>
            </a:endParaRPr>
          </a:p>
          <a:p>
            <a:pPr marL="914400" lvl="1" indent="-317500" algn="l" rtl="0">
              <a:spcBef>
                <a:spcPts val="1000"/>
              </a:spcBef>
              <a:spcAft>
                <a:spcPts val="0"/>
              </a:spcAft>
              <a:buSzPts val="1400"/>
              <a:buFont typeface="Lato"/>
              <a:buAutoNum type="alphaLcPeriod"/>
            </a:pPr>
            <a:r>
              <a:rPr lang="pt-BR">
                <a:latin typeface="Lato"/>
                <a:ea typeface="Lato"/>
                <a:cs typeface="Lato"/>
                <a:sym typeface="Lato"/>
              </a:rPr>
              <a:t>O urânio aumenta sua radioatividade, tornando o processo perigoso</a:t>
            </a:r>
            <a:endParaRPr>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a:spLocks noGrp="1"/>
          </p:cNvSpPr>
          <p:nvPr>
            <p:ph type="title"/>
          </p:nvPr>
        </p:nvSpPr>
        <p:spPr>
          <a:xfrm>
            <a:off x="93350" y="4961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t-BR"/>
              <a:t>Estação 01 - A Crise do Lixo Radioativo</a:t>
            </a:r>
            <a:endParaRPr/>
          </a:p>
        </p:txBody>
      </p:sp>
      <p:sp>
        <p:nvSpPr>
          <p:cNvPr id="189" name="Google Shape;189;p29"/>
          <p:cNvSpPr txBox="1"/>
          <p:nvPr/>
        </p:nvSpPr>
        <p:spPr>
          <a:xfrm>
            <a:off x="414225" y="1526225"/>
            <a:ext cx="8301900" cy="19908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pt-BR" b="1">
                <a:latin typeface="Lato"/>
                <a:ea typeface="Lato"/>
                <a:cs typeface="Lato"/>
                <a:sym typeface="Lato"/>
              </a:rPr>
              <a:t>(5:53)</a:t>
            </a:r>
            <a:endParaRPr b="1">
              <a:latin typeface="Lato"/>
              <a:ea typeface="Lato"/>
              <a:cs typeface="Lato"/>
              <a:sym typeface="Lato"/>
            </a:endParaRPr>
          </a:p>
          <a:p>
            <a:pPr marL="0" lvl="0" indent="0" algn="l" rtl="0">
              <a:spcBef>
                <a:spcPts val="1000"/>
              </a:spcBef>
              <a:spcAft>
                <a:spcPts val="0"/>
              </a:spcAft>
              <a:buNone/>
            </a:pPr>
            <a:r>
              <a:rPr lang="pt-BR">
                <a:latin typeface="Lato"/>
                <a:ea typeface="Lato"/>
                <a:cs typeface="Lato"/>
                <a:sym typeface="Lato"/>
              </a:rPr>
              <a:t>03.  O lixo radioativo surge como subproduto das usinas nucleares.  De acordo com o vídeo, o que é necessário para armazenar o lixo radioativo de forma segura e definitiva?</a:t>
            </a:r>
            <a:endParaRPr>
              <a:latin typeface="Lato"/>
              <a:ea typeface="Lato"/>
              <a:cs typeface="Lato"/>
              <a:sym typeface="Lato"/>
            </a:endParaRPr>
          </a:p>
          <a:p>
            <a:pPr marL="914400" lvl="1" indent="-317500" algn="l" rtl="0">
              <a:spcBef>
                <a:spcPts val="1000"/>
              </a:spcBef>
              <a:spcAft>
                <a:spcPts val="0"/>
              </a:spcAft>
              <a:buSzPts val="1400"/>
              <a:buFont typeface="Lato"/>
              <a:buAutoNum type="alphaLcPeriod"/>
            </a:pPr>
            <a:r>
              <a:rPr lang="pt-BR">
                <a:latin typeface="Lato"/>
                <a:ea typeface="Lato"/>
                <a:cs typeface="Lato"/>
                <a:sym typeface="Lato"/>
              </a:rPr>
              <a:t>Estrutura geológica estável e instalações que não dependam de seres humanos para funcionar</a:t>
            </a:r>
            <a:endParaRPr>
              <a:latin typeface="Lato"/>
              <a:ea typeface="Lato"/>
              <a:cs typeface="Lato"/>
              <a:sym typeface="Lato"/>
            </a:endParaRPr>
          </a:p>
          <a:p>
            <a:pPr marL="914400" lvl="1" indent="-317500" algn="l" rtl="0">
              <a:spcBef>
                <a:spcPts val="1000"/>
              </a:spcBef>
              <a:spcAft>
                <a:spcPts val="0"/>
              </a:spcAft>
              <a:buSzPts val="1400"/>
              <a:buFont typeface="Lato"/>
              <a:buAutoNum type="alphaLcPeriod"/>
            </a:pPr>
            <a:r>
              <a:rPr lang="pt-BR">
                <a:latin typeface="Lato"/>
                <a:ea typeface="Lato"/>
                <a:cs typeface="Lato"/>
                <a:sym typeface="Lato"/>
              </a:rPr>
              <a:t>Nada, o lixo radioativo pode ser jogado no lixo comum</a:t>
            </a:r>
            <a:endParaRPr>
              <a:latin typeface="Lato"/>
              <a:ea typeface="Lato"/>
              <a:cs typeface="Lato"/>
              <a:sym typeface="Lato"/>
            </a:endParaRPr>
          </a:p>
          <a:p>
            <a:pPr marL="914400" lvl="1" indent="-317500" algn="l" rtl="0">
              <a:spcBef>
                <a:spcPts val="1000"/>
              </a:spcBef>
              <a:spcAft>
                <a:spcPts val="0"/>
              </a:spcAft>
              <a:buSzPts val="1400"/>
              <a:buFont typeface="Lato"/>
              <a:buAutoNum type="alphaLcPeriod"/>
            </a:pPr>
            <a:r>
              <a:rPr lang="pt-BR">
                <a:latin typeface="Lato"/>
                <a:ea typeface="Lato"/>
                <a:cs typeface="Lato"/>
                <a:sym typeface="Lato"/>
              </a:rPr>
              <a:t>Jogar no mar, pois a água acaba com a radioatividade do material</a:t>
            </a:r>
            <a:endParaRPr>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0"/>
          <p:cNvSpPr txBox="1">
            <a:spLocks noGrp="1"/>
          </p:cNvSpPr>
          <p:nvPr>
            <p:ph type="title"/>
          </p:nvPr>
        </p:nvSpPr>
        <p:spPr>
          <a:xfrm>
            <a:off x="93350" y="4961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t-BR"/>
              <a:t>Estação 01 - A Crise do Lixo Radioativo</a:t>
            </a:r>
            <a:endParaRPr/>
          </a:p>
        </p:txBody>
      </p:sp>
      <p:sp>
        <p:nvSpPr>
          <p:cNvPr id="195" name="Google Shape;195;p30"/>
          <p:cNvSpPr txBox="1"/>
          <p:nvPr/>
        </p:nvSpPr>
        <p:spPr>
          <a:xfrm>
            <a:off x="414225" y="1526225"/>
            <a:ext cx="8301900" cy="29811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pt-BR" b="1">
                <a:latin typeface="Lato"/>
                <a:ea typeface="Lato"/>
                <a:cs typeface="Lato"/>
                <a:sym typeface="Lato"/>
              </a:rPr>
              <a:t>(7:59)</a:t>
            </a:r>
            <a:endParaRPr b="1">
              <a:latin typeface="Lato"/>
              <a:ea typeface="Lato"/>
              <a:cs typeface="Lato"/>
              <a:sym typeface="Lato"/>
            </a:endParaRPr>
          </a:p>
          <a:p>
            <a:pPr marL="0" lvl="0" indent="0" algn="l" rtl="0">
              <a:spcBef>
                <a:spcPts val="1000"/>
              </a:spcBef>
              <a:spcAft>
                <a:spcPts val="0"/>
              </a:spcAft>
              <a:buNone/>
            </a:pPr>
            <a:r>
              <a:rPr lang="pt-BR">
                <a:latin typeface="Lato"/>
                <a:ea typeface="Lato"/>
                <a:cs typeface="Lato"/>
                <a:sym typeface="Lato"/>
              </a:rPr>
              <a:t>04.   As usinas de fissão nuclear são uma ótima alternativa para o uso de outras fontes de energia mais poluentes e menos eficientes. Apesar disso, temos um problema grande para resolver. Qual é esse problema?</a:t>
            </a:r>
            <a:endParaRPr>
              <a:latin typeface="Lato"/>
              <a:ea typeface="Lato"/>
              <a:cs typeface="Lato"/>
              <a:sym typeface="Lato"/>
            </a:endParaRPr>
          </a:p>
          <a:p>
            <a:pPr marL="914400" lvl="1" indent="-317500" algn="l" rtl="0">
              <a:spcBef>
                <a:spcPts val="1000"/>
              </a:spcBef>
              <a:spcAft>
                <a:spcPts val="0"/>
              </a:spcAft>
              <a:buSzPts val="1400"/>
              <a:buFont typeface="Lato"/>
              <a:buAutoNum type="alphaLcPeriod"/>
            </a:pPr>
            <a:r>
              <a:rPr lang="pt-BR">
                <a:latin typeface="Lato"/>
                <a:ea typeface="Lato"/>
                <a:cs typeface="Lato"/>
                <a:sym typeface="Lato"/>
              </a:rPr>
              <a:t>Falta de material radioativo para que a usina funcione</a:t>
            </a:r>
            <a:endParaRPr>
              <a:latin typeface="Lato"/>
              <a:ea typeface="Lato"/>
              <a:cs typeface="Lato"/>
              <a:sym typeface="Lato"/>
            </a:endParaRPr>
          </a:p>
          <a:p>
            <a:pPr marL="914400" lvl="1" indent="-317500" algn="l" rtl="0">
              <a:spcBef>
                <a:spcPts val="1000"/>
              </a:spcBef>
              <a:spcAft>
                <a:spcPts val="0"/>
              </a:spcAft>
              <a:buSzPts val="1400"/>
              <a:buFont typeface="Lato"/>
              <a:buAutoNum type="alphaLcPeriod"/>
            </a:pPr>
            <a:r>
              <a:rPr lang="pt-BR">
                <a:latin typeface="Lato"/>
                <a:ea typeface="Lato"/>
                <a:cs typeface="Lato"/>
                <a:sym typeface="Lato"/>
              </a:rPr>
              <a:t>As usinas nucleares são perigosas</a:t>
            </a:r>
            <a:endParaRPr>
              <a:latin typeface="Lato"/>
              <a:ea typeface="Lato"/>
              <a:cs typeface="Lato"/>
              <a:sym typeface="Lato"/>
            </a:endParaRPr>
          </a:p>
          <a:p>
            <a:pPr marL="914400" lvl="1" indent="-317500" algn="l" rtl="0">
              <a:spcBef>
                <a:spcPts val="1000"/>
              </a:spcBef>
              <a:spcAft>
                <a:spcPts val="0"/>
              </a:spcAft>
              <a:buSzPts val="1400"/>
              <a:buFont typeface="Lato"/>
              <a:buAutoNum type="alphaLcPeriod"/>
            </a:pPr>
            <a:r>
              <a:rPr lang="pt-BR">
                <a:latin typeface="Lato"/>
                <a:ea typeface="Lato"/>
                <a:cs typeface="Lato"/>
                <a:sym typeface="Lato"/>
              </a:rPr>
              <a:t>Não sabemos como armazenar o resíduo gerado, chamado de lixo radioativo, que pode causar grandes problemas ao planeta como um todo</a:t>
            </a:r>
            <a:endParaRPr>
              <a:latin typeface="Lato"/>
              <a:ea typeface="Lato"/>
              <a:cs typeface="Lato"/>
              <a:sym typeface="Lato"/>
            </a:endParaRPr>
          </a:p>
          <a:p>
            <a:pPr marL="914400" lvl="1" indent="-317500" algn="l" rtl="0">
              <a:spcBef>
                <a:spcPts val="1000"/>
              </a:spcBef>
              <a:spcAft>
                <a:spcPts val="0"/>
              </a:spcAft>
              <a:buSzPts val="1400"/>
              <a:buFont typeface="Lato"/>
              <a:buAutoNum type="alphaLcPeriod"/>
            </a:pPr>
            <a:r>
              <a:rPr lang="pt-BR">
                <a:latin typeface="Lato"/>
                <a:ea typeface="Lato"/>
                <a:cs typeface="Lato"/>
                <a:sym typeface="Lato"/>
              </a:rPr>
              <a:t>As usinas nucleares são muito caras para serem construída, não compensando o retorno energético que ela gera</a:t>
            </a:r>
            <a:endParaRPr>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1"/>
          <p:cNvSpPr txBox="1">
            <a:spLocks noGrp="1"/>
          </p:cNvSpPr>
          <p:nvPr>
            <p:ph type="title"/>
          </p:nvPr>
        </p:nvSpPr>
        <p:spPr>
          <a:xfrm>
            <a:off x="93350" y="4961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t-BR"/>
              <a:t>Estação 02 - Radioatividade no dia-a-dia</a:t>
            </a:r>
            <a:endParaRPr/>
          </a:p>
        </p:txBody>
      </p:sp>
      <p:pic>
        <p:nvPicPr>
          <p:cNvPr id="201" name="Google Shape;201;p31"/>
          <p:cNvPicPr preferRelativeResize="0"/>
          <p:nvPr/>
        </p:nvPicPr>
        <p:blipFill rotWithShape="1">
          <a:blip r:embed="rId3">
            <a:alphaModFix/>
          </a:blip>
          <a:srcRect l="970" r="970"/>
          <a:stretch/>
        </p:blipFill>
        <p:spPr>
          <a:xfrm>
            <a:off x="6442114" y="1079975"/>
            <a:ext cx="2520000" cy="3780000"/>
          </a:xfrm>
          <a:prstGeom prst="rect">
            <a:avLst/>
          </a:prstGeom>
          <a:noFill/>
          <a:ln>
            <a:noFill/>
          </a:ln>
        </p:spPr>
      </p:pic>
      <p:pic>
        <p:nvPicPr>
          <p:cNvPr id="202" name="Google Shape;202;p31"/>
          <p:cNvPicPr preferRelativeResize="0"/>
          <p:nvPr/>
        </p:nvPicPr>
        <p:blipFill rotWithShape="1">
          <a:blip r:embed="rId4">
            <a:alphaModFix/>
          </a:blip>
          <a:srcRect l="970" r="970"/>
          <a:stretch/>
        </p:blipFill>
        <p:spPr>
          <a:xfrm>
            <a:off x="3570737" y="1079984"/>
            <a:ext cx="2520000" cy="3780000"/>
          </a:xfrm>
          <a:prstGeom prst="rect">
            <a:avLst/>
          </a:prstGeom>
          <a:noFill/>
          <a:ln>
            <a:noFill/>
          </a:ln>
        </p:spPr>
      </p:pic>
      <p:sp>
        <p:nvSpPr>
          <p:cNvPr id="203" name="Google Shape;203;p31"/>
          <p:cNvSpPr txBox="1"/>
          <p:nvPr/>
        </p:nvSpPr>
        <p:spPr>
          <a:xfrm>
            <a:off x="219350" y="1688925"/>
            <a:ext cx="3000000" cy="2380800"/>
          </a:xfrm>
          <a:prstGeom prst="rect">
            <a:avLst/>
          </a:prstGeom>
          <a:noFill/>
          <a:ln>
            <a:noFill/>
          </a:ln>
        </p:spPr>
        <p:txBody>
          <a:bodyPr spcFirstLastPara="1" wrap="square" lIns="91425" tIns="91425" rIns="91425" bIns="91425" anchor="t" anchorCtr="0">
            <a:spAutoFit/>
          </a:bodyPr>
          <a:lstStyle/>
          <a:p>
            <a:pPr marL="457200" lvl="0" indent="-317500" algn="l" rtl="0">
              <a:spcBef>
                <a:spcPts val="1000"/>
              </a:spcBef>
              <a:spcAft>
                <a:spcPts val="0"/>
              </a:spcAft>
              <a:buSzPts val="1400"/>
              <a:buFont typeface="Lato"/>
              <a:buChar char="●"/>
            </a:pPr>
            <a:r>
              <a:rPr lang="pt-BR">
                <a:latin typeface="Lato"/>
                <a:ea typeface="Lato"/>
                <a:cs typeface="Lato"/>
                <a:sym typeface="Lato"/>
              </a:rPr>
              <a:t>Os alunos irão realizar a leitura das cartinhas sobre radiação e radioatividade</a:t>
            </a:r>
            <a:endParaRPr>
              <a:latin typeface="Lato"/>
              <a:ea typeface="Lato"/>
              <a:cs typeface="Lato"/>
              <a:sym typeface="Lato"/>
            </a:endParaRPr>
          </a:p>
          <a:p>
            <a:pPr marL="457200" lvl="0" indent="-317500" algn="l" rtl="0">
              <a:spcBef>
                <a:spcPts val="1000"/>
              </a:spcBef>
              <a:spcAft>
                <a:spcPts val="0"/>
              </a:spcAft>
              <a:buSzPts val="1400"/>
              <a:buFont typeface="Lato"/>
              <a:buChar char="●"/>
            </a:pPr>
            <a:r>
              <a:rPr lang="pt-BR">
                <a:latin typeface="Lato"/>
                <a:ea typeface="Lato"/>
                <a:cs typeface="Lato"/>
                <a:sym typeface="Lato"/>
              </a:rPr>
              <a:t>Depois, os alunos devem trabalhar juntos para elaborar um mapa mental conectando os conceitos abordados</a:t>
            </a:r>
            <a:endParaRPr>
              <a:latin typeface="Lato"/>
              <a:ea typeface="Lato"/>
              <a:cs typeface="Lato"/>
              <a:sym typeface="Lato"/>
            </a:endParaRPr>
          </a:p>
          <a:p>
            <a:pPr marL="457200" lvl="0" indent="-317500" algn="l" rtl="0">
              <a:spcBef>
                <a:spcPts val="1000"/>
              </a:spcBef>
              <a:spcAft>
                <a:spcPts val="1000"/>
              </a:spcAft>
              <a:buSzPts val="1400"/>
              <a:buFont typeface="Lato"/>
              <a:buChar char="●"/>
            </a:pPr>
            <a:r>
              <a:rPr lang="pt-BR" b="1">
                <a:latin typeface="Lato"/>
                <a:ea typeface="Lato"/>
                <a:cs typeface="Lato"/>
                <a:sym typeface="Lato"/>
              </a:rPr>
              <a:t>Estação para estudo em grupo</a:t>
            </a:r>
            <a:endParaRPr b="1">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t-BR"/>
              <a:t>A metodologia</a:t>
            </a:r>
            <a:endParaRPr/>
          </a:p>
        </p:txBody>
      </p:sp>
      <p:sp>
        <p:nvSpPr>
          <p:cNvPr id="94" name="Google Shape;94;p14"/>
          <p:cNvSpPr txBox="1">
            <a:spLocks noGrp="1"/>
          </p:cNvSpPr>
          <p:nvPr>
            <p:ph type="body" idx="1"/>
          </p:nvPr>
        </p:nvSpPr>
        <p:spPr>
          <a:xfrm>
            <a:off x="729450" y="2021125"/>
            <a:ext cx="7688700" cy="2261100"/>
          </a:xfrm>
          <a:prstGeom prst="rect">
            <a:avLst/>
          </a:prstGeom>
        </p:spPr>
        <p:txBody>
          <a:bodyPr spcFirstLastPara="1" wrap="square" lIns="91425" tIns="91425" rIns="91425" bIns="91425" anchor="t" anchorCtr="0">
            <a:noAutofit/>
          </a:bodyPr>
          <a:lstStyle/>
          <a:p>
            <a:pPr marL="457200" lvl="0" indent="-323850" algn="l" rtl="0">
              <a:lnSpc>
                <a:spcPct val="100000"/>
              </a:lnSpc>
              <a:spcBef>
                <a:spcPts val="1000"/>
              </a:spcBef>
              <a:spcAft>
                <a:spcPts val="0"/>
              </a:spcAft>
              <a:buSzPts val="1500"/>
              <a:buChar char="●"/>
            </a:pPr>
            <a:r>
              <a:rPr lang="pt-BR" sz="1500"/>
              <a:t>No </a:t>
            </a:r>
            <a:r>
              <a:rPr lang="pt-BR" sz="1500" b="1"/>
              <a:t>modelo rotação por estações </a:t>
            </a:r>
            <a:r>
              <a:rPr lang="pt-BR" sz="1500"/>
              <a:t>os alunos são divididos em grupos e a sala de aula organizada em espaços, estações de aprendizagem, com atividades diversificadas sobre o mesmo conteúdo curricular;</a:t>
            </a:r>
            <a:endParaRPr sz="1500"/>
          </a:p>
          <a:p>
            <a:pPr marL="457200" lvl="0" indent="-323850" algn="l" rtl="0">
              <a:lnSpc>
                <a:spcPct val="100000"/>
              </a:lnSpc>
              <a:spcBef>
                <a:spcPts val="1000"/>
              </a:spcBef>
              <a:spcAft>
                <a:spcPts val="0"/>
              </a:spcAft>
              <a:buSzPts val="1500"/>
              <a:buChar char="●"/>
            </a:pPr>
            <a:r>
              <a:rPr lang="pt-BR" sz="1500"/>
              <a:t>O objetivo final dessa prática é fazer com que os alunos experimentem diversas formas de aprender o mesmo conteúdo;</a:t>
            </a:r>
            <a:endParaRPr sz="1500"/>
          </a:p>
          <a:p>
            <a:pPr marL="457200" lvl="0" indent="-323850" algn="l" rtl="0">
              <a:lnSpc>
                <a:spcPct val="100000"/>
              </a:lnSpc>
              <a:spcBef>
                <a:spcPts val="1000"/>
              </a:spcBef>
              <a:spcAft>
                <a:spcPts val="0"/>
              </a:spcAft>
              <a:buSzPts val="1500"/>
              <a:buChar char="●"/>
            </a:pPr>
            <a:r>
              <a:rPr lang="pt-BR" sz="1500"/>
              <a:t>Os alunos alternam entre a realização de atividades presenciais e atividades on-line, em uma sequência de atividades determinada anteriormente pelo professor;</a:t>
            </a:r>
            <a:endParaRPr sz="1500"/>
          </a:p>
          <a:p>
            <a:pPr marL="457200" lvl="0" indent="-323850" algn="l" rtl="0">
              <a:lnSpc>
                <a:spcPct val="100000"/>
              </a:lnSpc>
              <a:spcBef>
                <a:spcPts val="1200"/>
              </a:spcBef>
              <a:spcAft>
                <a:spcPts val="1200"/>
              </a:spcAft>
              <a:buSzPts val="1500"/>
              <a:buChar char="●"/>
            </a:pPr>
            <a:r>
              <a:rPr lang="pt-BR" sz="1500"/>
              <a:t>Pelo menos uma estação deve incluir tecnologia.</a:t>
            </a:r>
            <a:endParaRPr sz="15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2"/>
          <p:cNvSpPr txBox="1">
            <a:spLocks noGrp="1"/>
          </p:cNvSpPr>
          <p:nvPr>
            <p:ph type="title"/>
          </p:nvPr>
        </p:nvSpPr>
        <p:spPr>
          <a:xfrm>
            <a:off x="93350" y="4961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t-BR"/>
              <a:t>Estação 02 - Radiação no dia-a-dia</a:t>
            </a:r>
            <a:endParaRPr/>
          </a:p>
        </p:txBody>
      </p:sp>
      <p:pic>
        <p:nvPicPr>
          <p:cNvPr id="209" name="Google Shape;209;p32"/>
          <p:cNvPicPr preferRelativeResize="0"/>
          <p:nvPr/>
        </p:nvPicPr>
        <p:blipFill rotWithShape="1">
          <a:blip r:embed="rId3">
            <a:alphaModFix/>
          </a:blip>
          <a:srcRect/>
          <a:stretch/>
        </p:blipFill>
        <p:spPr>
          <a:xfrm>
            <a:off x="3312000" y="1031342"/>
            <a:ext cx="2520000" cy="3780000"/>
          </a:xfrm>
          <a:prstGeom prst="rect">
            <a:avLst/>
          </a:prstGeom>
          <a:noFill/>
          <a:ln>
            <a:noFill/>
          </a:ln>
        </p:spPr>
      </p:pic>
      <p:pic>
        <p:nvPicPr>
          <p:cNvPr id="210" name="Google Shape;210;p32"/>
          <p:cNvPicPr preferRelativeResize="0"/>
          <p:nvPr/>
        </p:nvPicPr>
        <p:blipFill rotWithShape="1">
          <a:blip r:embed="rId4">
            <a:alphaModFix/>
          </a:blip>
          <a:srcRect l="1867" r="1858"/>
          <a:stretch/>
        </p:blipFill>
        <p:spPr>
          <a:xfrm>
            <a:off x="444988" y="1045488"/>
            <a:ext cx="2520000" cy="3780000"/>
          </a:xfrm>
          <a:prstGeom prst="rect">
            <a:avLst/>
          </a:prstGeom>
          <a:noFill/>
          <a:ln>
            <a:noFill/>
          </a:ln>
        </p:spPr>
      </p:pic>
      <p:pic>
        <p:nvPicPr>
          <p:cNvPr id="211" name="Google Shape;211;p32"/>
          <p:cNvPicPr preferRelativeResize="0"/>
          <p:nvPr/>
        </p:nvPicPr>
        <p:blipFill>
          <a:blip r:embed="rId5">
            <a:alphaModFix/>
          </a:blip>
          <a:stretch>
            <a:fillRect/>
          </a:stretch>
        </p:blipFill>
        <p:spPr>
          <a:xfrm>
            <a:off x="6179000" y="1045488"/>
            <a:ext cx="2520000" cy="3780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3"/>
          <p:cNvSpPr txBox="1">
            <a:spLocks noGrp="1"/>
          </p:cNvSpPr>
          <p:nvPr>
            <p:ph type="title"/>
          </p:nvPr>
        </p:nvSpPr>
        <p:spPr>
          <a:xfrm>
            <a:off x="93350" y="496150"/>
            <a:ext cx="88641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t-BR"/>
              <a:t>Estação 03 - Radioatividade e Radiação. Existem Diferenças?</a:t>
            </a:r>
            <a:endParaRPr/>
          </a:p>
        </p:txBody>
      </p:sp>
      <p:sp>
        <p:nvSpPr>
          <p:cNvPr id="217" name="Google Shape;217;p33"/>
          <p:cNvSpPr txBox="1"/>
          <p:nvPr/>
        </p:nvSpPr>
        <p:spPr>
          <a:xfrm>
            <a:off x="214438" y="4051875"/>
            <a:ext cx="2512800" cy="7440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Char char="●"/>
            </a:pPr>
            <a:r>
              <a:rPr lang="pt-BR">
                <a:latin typeface="Lato"/>
                <a:ea typeface="Lato"/>
                <a:cs typeface="Lato"/>
                <a:sym typeface="Lato"/>
              </a:rPr>
              <a:t>O que é radiação?</a:t>
            </a:r>
            <a:endParaRPr>
              <a:latin typeface="Lato"/>
              <a:ea typeface="Lato"/>
              <a:cs typeface="Lato"/>
              <a:sym typeface="Lato"/>
            </a:endParaRPr>
          </a:p>
          <a:p>
            <a:pPr marL="457200" lvl="0" indent="-317500" algn="l" rtl="0">
              <a:spcBef>
                <a:spcPts val="1000"/>
              </a:spcBef>
              <a:spcAft>
                <a:spcPts val="1000"/>
              </a:spcAft>
              <a:buSzPts val="1400"/>
              <a:buFont typeface="Lato"/>
              <a:buChar char="●"/>
            </a:pPr>
            <a:r>
              <a:rPr lang="pt-BR">
                <a:latin typeface="Lato"/>
                <a:ea typeface="Lato"/>
                <a:cs typeface="Lato"/>
                <a:sym typeface="Lato"/>
              </a:rPr>
              <a:t>O que é radioatividade?</a:t>
            </a:r>
            <a:endParaRPr>
              <a:latin typeface="Lato"/>
              <a:ea typeface="Lato"/>
              <a:cs typeface="Lato"/>
              <a:sym typeface="Lato"/>
            </a:endParaRPr>
          </a:p>
        </p:txBody>
      </p:sp>
      <p:pic>
        <p:nvPicPr>
          <p:cNvPr id="218" name="Google Shape;218;p33"/>
          <p:cNvPicPr preferRelativeResize="0"/>
          <p:nvPr/>
        </p:nvPicPr>
        <p:blipFill rotWithShape="1">
          <a:blip r:embed="rId3">
            <a:alphaModFix/>
          </a:blip>
          <a:srcRect r="74601"/>
          <a:stretch/>
        </p:blipFill>
        <p:spPr>
          <a:xfrm>
            <a:off x="309600" y="1044625"/>
            <a:ext cx="2322474" cy="2286000"/>
          </a:xfrm>
          <a:prstGeom prst="rect">
            <a:avLst/>
          </a:prstGeom>
          <a:noFill/>
          <a:ln>
            <a:noFill/>
          </a:ln>
        </p:spPr>
      </p:pic>
      <p:sp>
        <p:nvSpPr>
          <p:cNvPr id="219" name="Google Shape;219;p33"/>
          <p:cNvSpPr txBox="1"/>
          <p:nvPr/>
        </p:nvSpPr>
        <p:spPr>
          <a:xfrm>
            <a:off x="3136550" y="4051875"/>
            <a:ext cx="5820900" cy="9594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Char char="●"/>
            </a:pPr>
            <a:r>
              <a:rPr lang="pt-BR">
                <a:latin typeface="Lato"/>
                <a:ea typeface="Lato"/>
                <a:cs typeface="Lato"/>
                <a:sym typeface="Lato"/>
              </a:rPr>
              <a:t>Qual a relação entre a radioatividade e a radiação?</a:t>
            </a:r>
            <a:endParaRPr>
              <a:latin typeface="Lato"/>
              <a:ea typeface="Lato"/>
              <a:cs typeface="Lato"/>
              <a:sym typeface="Lato"/>
            </a:endParaRPr>
          </a:p>
          <a:p>
            <a:pPr marL="457200" lvl="0" indent="-317500" algn="l" rtl="0">
              <a:spcBef>
                <a:spcPts val="1000"/>
              </a:spcBef>
              <a:spcAft>
                <a:spcPts val="1000"/>
              </a:spcAft>
              <a:buSzPts val="1400"/>
              <a:buFont typeface="Lato"/>
              <a:buChar char="●"/>
            </a:pPr>
            <a:r>
              <a:rPr lang="pt-BR">
                <a:latin typeface="Lato"/>
                <a:ea typeface="Lato"/>
                <a:cs typeface="Lato"/>
                <a:sym typeface="Lato"/>
              </a:rPr>
              <a:t>Quais palavras ou termos vocês ouviram no podcast e vocês não conhecem?</a:t>
            </a:r>
            <a:endParaRPr>
              <a:latin typeface="Lato"/>
              <a:ea typeface="Lato"/>
              <a:cs typeface="Lato"/>
              <a:sym typeface="Lato"/>
            </a:endParaRPr>
          </a:p>
        </p:txBody>
      </p:sp>
      <p:sp>
        <p:nvSpPr>
          <p:cNvPr id="220" name="Google Shape;220;p33"/>
          <p:cNvSpPr txBox="1"/>
          <p:nvPr/>
        </p:nvSpPr>
        <p:spPr>
          <a:xfrm>
            <a:off x="416750" y="3545950"/>
            <a:ext cx="136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pt-BR" b="1">
                <a:latin typeface="Lato"/>
                <a:ea typeface="Lato"/>
                <a:cs typeface="Lato"/>
                <a:sym typeface="Lato"/>
              </a:rPr>
              <a:t>Questões</a:t>
            </a:r>
            <a:endParaRPr b="1">
              <a:latin typeface="Lato"/>
              <a:ea typeface="Lato"/>
              <a:cs typeface="Lato"/>
              <a:sym typeface="Lato"/>
            </a:endParaRPr>
          </a:p>
        </p:txBody>
      </p:sp>
      <p:sp>
        <p:nvSpPr>
          <p:cNvPr id="221" name="Google Shape;221;p33"/>
          <p:cNvSpPr txBox="1"/>
          <p:nvPr/>
        </p:nvSpPr>
        <p:spPr>
          <a:xfrm>
            <a:off x="2928175" y="1351550"/>
            <a:ext cx="5820900" cy="1518600"/>
          </a:xfrm>
          <a:prstGeom prst="rect">
            <a:avLst/>
          </a:prstGeom>
          <a:noFill/>
          <a:ln>
            <a:noFill/>
          </a:ln>
        </p:spPr>
        <p:txBody>
          <a:bodyPr spcFirstLastPara="1" wrap="square" lIns="91425" tIns="91425" rIns="91425" bIns="91425" anchor="t" anchorCtr="0">
            <a:spAutoFit/>
          </a:bodyPr>
          <a:lstStyle/>
          <a:p>
            <a:pPr marL="457200" lvl="0" indent="-317500" algn="l" rtl="0">
              <a:spcBef>
                <a:spcPts val="1000"/>
              </a:spcBef>
              <a:spcAft>
                <a:spcPts val="0"/>
              </a:spcAft>
              <a:buSzPts val="1400"/>
              <a:buFont typeface="Lato"/>
              <a:buChar char="●"/>
            </a:pPr>
            <a:r>
              <a:rPr lang="pt-BR">
                <a:latin typeface="Lato"/>
                <a:ea typeface="Lato"/>
                <a:cs typeface="Lato"/>
                <a:sym typeface="Lato"/>
              </a:rPr>
              <a:t>Os alunos devem ouvir uma parte do podcast sobre a diferença entre radiação e radioatividade disponível no Spotify.</a:t>
            </a:r>
            <a:endParaRPr>
              <a:latin typeface="Lato"/>
              <a:ea typeface="Lato"/>
              <a:cs typeface="Lato"/>
              <a:sym typeface="Lato"/>
            </a:endParaRPr>
          </a:p>
          <a:p>
            <a:pPr marL="457200" lvl="0" indent="-317500" algn="l" rtl="0">
              <a:spcBef>
                <a:spcPts val="1000"/>
              </a:spcBef>
              <a:spcAft>
                <a:spcPts val="0"/>
              </a:spcAft>
              <a:buSzPts val="1400"/>
              <a:buFont typeface="Lato"/>
              <a:buChar char="●"/>
            </a:pPr>
            <a:r>
              <a:rPr lang="pt-BR">
                <a:latin typeface="Lato"/>
                <a:ea typeface="Lato"/>
                <a:cs typeface="Lato"/>
                <a:sym typeface="Lato"/>
              </a:rPr>
              <a:t>Em grupo, os alunos devem discutir entre si as questões propostas e as entregar respondidas.</a:t>
            </a:r>
            <a:endParaRPr>
              <a:latin typeface="Lato"/>
              <a:ea typeface="Lato"/>
              <a:cs typeface="Lato"/>
              <a:sym typeface="Lato"/>
            </a:endParaRPr>
          </a:p>
          <a:p>
            <a:pPr marL="457200" lvl="0" indent="-317500" algn="l" rtl="0">
              <a:spcBef>
                <a:spcPts val="1000"/>
              </a:spcBef>
              <a:spcAft>
                <a:spcPts val="1000"/>
              </a:spcAft>
              <a:buSzPts val="1400"/>
              <a:buFont typeface="Lato"/>
              <a:buChar char="●"/>
            </a:pPr>
            <a:r>
              <a:rPr lang="pt-BR" b="1">
                <a:latin typeface="Lato"/>
                <a:ea typeface="Lato"/>
                <a:cs typeface="Lato"/>
                <a:sym typeface="Lato"/>
              </a:rPr>
              <a:t>Estação para estudo em grupo</a:t>
            </a:r>
            <a:endParaRPr>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4"/>
          <p:cNvSpPr txBox="1">
            <a:spLocks noGrp="1"/>
          </p:cNvSpPr>
          <p:nvPr>
            <p:ph type="title"/>
          </p:nvPr>
        </p:nvSpPr>
        <p:spPr>
          <a:xfrm>
            <a:off x="279900" y="496150"/>
            <a:ext cx="88641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t-BR"/>
              <a:t>Sistematização e avaliação</a:t>
            </a:r>
            <a:endParaRPr/>
          </a:p>
          <a:p>
            <a:pPr marL="0" lvl="0" indent="0" algn="l" rtl="0">
              <a:spcBef>
                <a:spcPts val="0"/>
              </a:spcBef>
              <a:spcAft>
                <a:spcPts val="0"/>
              </a:spcAft>
              <a:buNone/>
            </a:pPr>
            <a:endParaRPr/>
          </a:p>
        </p:txBody>
      </p:sp>
      <p:sp>
        <p:nvSpPr>
          <p:cNvPr id="227" name="Google Shape;227;p34"/>
          <p:cNvSpPr txBox="1"/>
          <p:nvPr/>
        </p:nvSpPr>
        <p:spPr>
          <a:xfrm>
            <a:off x="305825" y="1566300"/>
            <a:ext cx="8256900" cy="25089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Char char="●"/>
            </a:pPr>
            <a:r>
              <a:rPr lang="pt-BR">
                <a:latin typeface="Lato"/>
                <a:ea typeface="Lato"/>
                <a:cs typeface="Lato"/>
                <a:sym typeface="Lato"/>
              </a:rPr>
              <a:t>A partir das respostas dos alunos em cada estação, o professor deve fazer a sistematização desses conteúdos;</a:t>
            </a:r>
            <a:endParaRPr>
              <a:latin typeface="Lato"/>
              <a:ea typeface="Lato"/>
              <a:cs typeface="Lato"/>
              <a:sym typeface="Lato"/>
            </a:endParaRPr>
          </a:p>
          <a:p>
            <a:pPr marL="457200" lvl="0" indent="-317500" algn="l" rtl="0">
              <a:spcBef>
                <a:spcPts val="1000"/>
              </a:spcBef>
              <a:spcAft>
                <a:spcPts val="0"/>
              </a:spcAft>
              <a:buSzPts val="1400"/>
              <a:buFont typeface="Lato"/>
              <a:buChar char="●"/>
            </a:pPr>
            <a:r>
              <a:rPr lang="pt-BR">
                <a:latin typeface="Lato"/>
                <a:ea typeface="Lato"/>
                <a:cs typeface="Lato"/>
                <a:sym typeface="Lato"/>
              </a:rPr>
              <a:t>Os mapas mentais serão usados em conjunto para construir um mapa que junte as ideias de cada grupo em um só. Além disso, o professor pode pedir aos alunos que contribuam para incluir novos conceitos aprendidos nas outras estações;</a:t>
            </a:r>
            <a:endParaRPr>
              <a:latin typeface="Lato"/>
              <a:ea typeface="Lato"/>
              <a:cs typeface="Lato"/>
              <a:sym typeface="Lato"/>
            </a:endParaRPr>
          </a:p>
          <a:p>
            <a:pPr marL="457200" lvl="0" indent="-317500" algn="l" rtl="0">
              <a:spcBef>
                <a:spcPts val="1000"/>
              </a:spcBef>
              <a:spcAft>
                <a:spcPts val="0"/>
              </a:spcAft>
              <a:buSzPts val="1400"/>
              <a:buFont typeface="Lato"/>
              <a:buChar char="●"/>
            </a:pPr>
            <a:r>
              <a:rPr lang="pt-BR">
                <a:latin typeface="Lato"/>
                <a:ea typeface="Lato"/>
                <a:cs typeface="Lato"/>
                <a:sym typeface="Lato"/>
              </a:rPr>
              <a:t>O professor deve discutir as respostas dos alunos e dar mais detalhes sobre o assunto, formalizando os conceitos abordados;</a:t>
            </a:r>
            <a:endParaRPr>
              <a:latin typeface="Lato"/>
              <a:ea typeface="Lato"/>
              <a:cs typeface="Lato"/>
              <a:sym typeface="Lato"/>
            </a:endParaRPr>
          </a:p>
          <a:p>
            <a:pPr marL="457200" lvl="0" indent="-317500" algn="l" rtl="0">
              <a:spcBef>
                <a:spcPts val="1000"/>
              </a:spcBef>
              <a:spcAft>
                <a:spcPts val="1000"/>
              </a:spcAft>
              <a:buSzPts val="1400"/>
              <a:buFont typeface="Lato"/>
              <a:buChar char="●"/>
            </a:pPr>
            <a:r>
              <a:rPr lang="pt-BR">
                <a:latin typeface="Lato"/>
                <a:ea typeface="Lato"/>
                <a:cs typeface="Lato"/>
                <a:sym typeface="Lato"/>
              </a:rPr>
              <a:t>O material produzido pelos alunos durante as estações, em conjunto com as discussões feitas em salas podem servir como forma de avaliar os alunos.</a:t>
            </a:r>
            <a:endParaRPr>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t-BR"/>
              <a:t>Considerações Finais</a:t>
            </a:r>
            <a:endParaRPr/>
          </a:p>
        </p:txBody>
      </p:sp>
      <p:sp>
        <p:nvSpPr>
          <p:cNvPr id="233" name="Google Shape;233;p35"/>
          <p:cNvSpPr txBox="1">
            <a:spLocks noGrp="1"/>
          </p:cNvSpPr>
          <p:nvPr>
            <p:ph type="body" idx="1"/>
          </p:nvPr>
        </p:nvSpPr>
        <p:spPr>
          <a:xfrm>
            <a:off x="671875" y="2092825"/>
            <a:ext cx="7688700" cy="2733600"/>
          </a:xfrm>
          <a:prstGeom prst="rect">
            <a:avLst/>
          </a:prstGeom>
        </p:spPr>
        <p:txBody>
          <a:bodyPr spcFirstLastPara="1" wrap="square" lIns="91425" tIns="91425" rIns="91425" bIns="91425" anchor="t" anchorCtr="0">
            <a:normAutofit/>
          </a:bodyPr>
          <a:lstStyle/>
          <a:p>
            <a:pPr marL="457200" lvl="0" indent="-323850" algn="l" rtl="0">
              <a:lnSpc>
                <a:spcPct val="200000"/>
              </a:lnSpc>
              <a:spcBef>
                <a:spcPts val="0"/>
              </a:spcBef>
              <a:spcAft>
                <a:spcPts val="0"/>
              </a:spcAft>
              <a:buSzPts val="1500"/>
              <a:buChar char="●"/>
            </a:pPr>
            <a:r>
              <a:rPr lang="pt-BR" sz="1500"/>
              <a:t>Essa é uma atividade desafiadora</a:t>
            </a:r>
            <a:endParaRPr sz="1500"/>
          </a:p>
          <a:p>
            <a:pPr marL="457200" lvl="0" indent="-323850" algn="l" rtl="0">
              <a:lnSpc>
                <a:spcPct val="200000"/>
              </a:lnSpc>
              <a:spcBef>
                <a:spcPts val="0"/>
              </a:spcBef>
              <a:spcAft>
                <a:spcPts val="0"/>
              </a:spcAft>
              <a:buSzPts val="1500"/>
              <a:buChar char="●"/>
            </a:pPr>
            <a:r>
              <a:rPr lang="pt-BR" sz="1500"/>
              <a:t>Demanda um bom planejamento prévio</a:t>
            </a:r>
            <a:endParaRPr sz="1500"/>
          </a:p>
          <a:p>
            <a:pPr marL="457200" lvl="0" indent="-323850" algn="l" rtl="0">
              <a:lnSpc>
                <a:spcPct val="200000"/>
              </a:lnSpc>
              <a:spcBef>
                <a:spcPts val="0"/>
              </a:spcBef>
              <a:spcAft>
                <a:spcPts val="0"/>
              </a:spcAft>
              <a:buSzPts val="1500"/>
              <a:buChar char="●"/>
            </a:pPr>
            <a:r>
              <a:rPr lang="pt-BR" sz="1500"/>
              <a:t>Apesar disso, os alunos se mostram engajados nas atividades</a:t>
            </a:r>
            <a:endParaRPr sz="1500"/>
          </a:p>
          <a:p>
            <a:pPr marL="457200" lvl="0" indent="-323850" algn="l" rtl="0">
              <a:lnSpc>
                <a:spcPct val="200000"/>
              </a:lnSpc>
              <a:spcBef>
                <a:spcPts val="0"/>
              </a:spcBef>
              <a:spcAft>
                <a:spcPts val="0"/>
              </a:spcAft>
              <a:buSzPts val="1500"/>
              <a:buChar char="●"/>
            </a:pPr>
            <a:r>
              <a:rPr lang="pt-BR" sz="1500"/>
              <a:t>É extremamente versátil e adaptativa</a:t>
            </a:r>
            <a:endParaRPr sz="15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t-BR"/>
              <a:t>Referências</a:t>
            </a:r>
            <a:endParaRPr/>
          </a:p>
        </p:txBody>
      </p:sp>
      <p:sp>
        <p:nvSpPr>
          <p:cNvPr id="239" name="Google Shape;239;p36"/>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t-BR"/>
              <a:t>[01] </a:t>
            </a:r>
            <a:r>
              <a:rPr lang="pt-BR" u="sng">
                <a:solidFill>
                  <a:schemeClr val="hlink"/>
                </a:solidFill>
                <a:hlinkClick r:id="rId3"/>
              </a:rPr>
              <a:t>https://novaescola.org.br/conteudo/3352/blog-aula-diferente-rotacao-estacoes-de-aprendizagem</a:t>
            </a:r>
            <a:endParaRPr/>
          </a:p>
          <a:p>
            <a:pPr marL="0" lvl="0" indent="0" algn="l" rtl="0">
              <a:spcBef>
                <a:spcPts val="1200"/>
              </a:spcBef>
              <a:spcAft>
                <a:spcPts val="0"/>
              </a:spcAft>
              <a:buNone/>
            </a:pPr>
            <a:r>
              <a:rPr lang="pt-BR"/>
              <a:t>[02] </a:t>
            </a:r>
            <a:r>
              <a:rPr lang="pt-BR" u="sng">
                <a:solidFill>
                  <a:schemeClr val="hlink"/>
                </a:solidFill>
                <a:hlinkClick r:id="rId4"/>
              </a:rPr>
              <a:t>https://educacao.imaginie.com.br/rotacoes-por-estacoes/</a:t>
            </a:r>
            <a:endParaRPr/>
          </a:p>
          <a:p>
            <a:pPr marL="0" lvl="0" indent="0" algn="l" rtl="0">
              <a:spcBef>
                <a:spcPts val="1200"/>
              </a:spcBef>
              <a:spcAft>
                <a:spcPts val="0"/>
              </a:spcAft>
              <a:buNone/>
            </a:pPr>
            <a:r>
              <a:rPr lang="pt-BR"/>
              <a:t>[03] </a:t>
            </a:r>
            <a:r>
              <a:rPr lang="pt-BR" u="sng">
                <a:solidFill>
                  <a:schemeClr val="hlink"/>
                </a:solidFill>
                <a:hlinkClick r:id="rId5"/>
              </a:rPr>
              <a:t>https://scaffoldeducation.com.br/rotacao-por-estacoes-uma-possibilidade-para-planejar-aulas/</a:t>
            </a:r>
            <a:endParaRPr/>
          </a:p>
          <a:p>
            <a:pPr marL="0" lvl="0" indent="0" algn="l" rtl="0">
              <a:spcBef>
                <a:spcPts val="1200"/>
              </a:spcBef>
              <a:spcAft>
                <a:spcPts val="1200"/>
              </a:spcAft>
              <a:buNone/>
            </a:pPr>
            <a:r>
              <a:rPr lang="pt-BR"/>
              <a:t>[04] https://silabe.com.br/blog/rotacao-por-estacoes/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t-BR"/>
              <a:t>A metodologia</a:t>
            </a:r>
            <a:endParaRPr/>
          </a:p>
        </p:txBody>
      </p:sp>
      <p:sp>
        <p:nvSpPr>
          <p:cNvPr id="100" name="Google Shape;100;p15"/>
          <p:cNvSpPr txBox="1">
            <a:spLocks noGrp="1"/>
          </p:cNvSpPr>
          <p:nvPr>
            <p:ph type="body" idx="1"/>
          </p:nvPr>
        </p:nvSpPr>
        <p:spPr>
          <a:xfrm>
            <a:off x="729450" y="2164875"/>
            <a:ext cx="7688700" cy="2261100"/>
          </a:xfrm>
          <a:prstGeom prst="rect">
            <a:avLst/>
          </a:prstGeom>
        </p:spPr>
        <p:txBody>
          <a:bodyPr spcFirstLastPara="1" wrap="square" lIns="91425" tIns="91425" rIns="91425" bIns="91425" anchor="t" anchorCtr="0">
            <a:noAutofit/>
          </a:bodyPr>
          <a:lstStyle/>
          <a:p>
            <a:pPr marL="457200" lvl="0" indent="-323850" algn="l" rtl="0">
              <a:lnSpc>
                <a:spcPct val="100000"/>
              </a:lnSpc>
              <a:spcBef>
                <a:spcPts val="1000"/>
              </a:spcBef>
              <a:spcAft>
                <a:spcPts val="0"/>
              </a:spcAft>
              <a:buSzPts val="1500"/>
              <a:buChar char="●"/>
            </a:pPr>
            <a:r>
              <a:rPr lang="pt-BR" sz="1500"/>
              <a:t>Após o intervalo de tempo, determinado inicialmente pelo professor, os grupos seguem no sentido horário para a estação seguinte;</a:t>
            </a:r>
            <a:endParaRPr sz="1500"/>
          </a:p>
          <a:p>
            <a:pPr marL="457200" lvl="0" indent="-323850" algn="l" rtl="0">
              <a:lnSpc>
                <a:spcPct val="100000"/>
              </a:lnSpc>
              <a:spcBef>
                <a:spcPts val="1000"/>
              </a:spcBef>
              <a:spcAft>
                <a:spcPts val="0"/>
              </a:spcAft>
              <a:buSzPts val="1500"/>
              <a:buChar char="●"/>
            </a:pPr>
            <a:r>
              <a:rPr lang="pt-BR" sz="1500"/>
              <a:t>Neste modelo não há a ideia de continuidade entre as estações, </a:t>
            </a:r>
            <a:r>
              <a:rPr lang="pt-BR" sz="1500" b="1"/>
              <a:t>as atividades devem ser independentes</a:t>
            </a:r>
            <a:r>
              <a:rPr lang="pt-BR" sz="1500"/>
              <a:t>;</a:t>
            </a:r>
            <a:endParaRPr sz="1500"/>
          </a:p>
          <a:p>
            <a:pPr marL="457200" lvl="0" indent="-323850" algn="l" rtl="0">
              <a:lnSpc>
                <a:spcPct val="100000"/>
              </a:lnSpc>
              <a:spcBef>
                <a:spcPts val="1200"/>
              </a:spcBef>
              <a:spcAft>
                <a:spcPts val="0"/>
              </a:spcAft>
              <a:buSzPts val="1500"/>
              <a:buChar char="●"/>
            </a:pPr>
            <a:r>
              <a:rPr lang="pt-BR" sz="1500"/>
              <a:t>Não deve existir uma ordem de prioridade para iniciar a rotação e cada estação deve ter objetivos específicos que colaborem com o objetivo central da aula;</a:t>
            </a:r>
            <a:endParaRPr sz="1500"/>
          </a:p>
          <a:p>
            <a:pPr marL="457200" lvl="0" indent="-323850" algn="l" rtl="0">
              <a:lnSpc>
                <a:spcPct val="100000"/>
              </a:lnSpc>
              <a:spcBef>
                <a:spcPts val="1000"/>
              </a:spcBef>
              <a:spcAft>
                <a:spcPts val="0"/>
              </a:spcAft>
              <a:buSzPts val="1500"/>
              <a:buChar char="●"/>
            </a:pPr>
            <a:r>
              <a:rPr lang="pt-BR" sz="1500"/>
              <a:t>Na dinâmica da rotação por estações, cada grupo de alunos, de modo aleatório, escolhe uma estação de aprendizagem para iniciar a atividade didática proposta. </a:t>
            </a:r>
            <a:endParaRPr sz="15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t-BR"/>
              <a:t>A metodologia</a:t>
            </a:r>
            <a:endParaRPr/>
          </a:p>
        </p:txBody>
      </p:sp>
      <p:sp>
        <p:nvSpPr>
          <p:cNvPr id="106" name="Google Shape;106;p16"/>
          <p:cNvSpPr txBox="1">
            <a:spLocks noGrp="1"/>
          </p:cNvSpPr>
          <p:nvPr>
            <p:ph type="body" idx="1"/>
          </p:nvPr>
        </p:nvSpPr>
        <p:spPr>
          <a:xfrm>
            <a:off x="657950" y="1517025"/>
            <a:ext cx="7688700" cy="2261100"/>
          </a:xfrm>
          <a:prstGeom prst="rect">
            <a:avLst/>
          </a:prstGeom>
        </p:spPr>
        <p:txBody>
          <a:bodyPr spcFirstLastPara="1" wrap="square" lIns="91425" tIns="91425" rIns="91425" bIns="91425" anchor="t" anchorCtr="0">
            <a:noAutofit/>
          </a:bodyPr>
          <a:lstStyle/>
          <a:p>
            <a:pPr marL="0" lvl="0" indent="0" algn="l" rtl="0">
              <a:lnSpc>
                <a:spcPct val="100000"/>
              </a:lnSpc>
              <a:spcBef>
                <a:spcPts val="1000"/>
              </a:spcBef>
              <a:spcAft>
                <a:spcPts val="0"/>
              </a:spcAft>
              <a:buNone/>
            </a:pPr>
            <a:endParaRPr sz="1500"/>
          </a:p>
          <a:p>
            <a:pPr marL="457200" lvl="0" indent="-323850" algn="l" rtl="0">
              <a:lnSpc>
                <a:spcPct val="100000"/>
              </a:lnSpc>
              <a:spcBef>
                <a:spcPts val="1000"/>
              </a:spcBef>
              <a:spcAft>
                <a:spcPts val="0"/>
              </a:spcAft>
              <a:buSzPts val="1500"/>
              <a:buChar char="●"/>
            </a:pPr>
            <a:r>
              <a:rPr lang="pt-BR" sz="1500"/>
              <a:t>Assim, sucessivamente, até que todos os grupos tenham realizado as atividades propostas nas estações de aprendizagem; </a:t>
            </a:r>
            <a:endParaRPr sz="1500"/>
          </a:p>
          <a:p>
            <a:pPr marL="457200" lvl="0" indent="-323850" algn="l" rtl="0">
              <a:lnSpc>
                <a:spcPct val="100000"/>
              </a:lnSpc>
              <a:spcBef>
                <a:spcPts val="1200"/>
              </a:spcBef>
              <a:spcAft>
                <a:spcPts val="0"/>
              </a:spcAft>
              <a:buSzPts val="1500"/>
              <a:buChar char="●"/>
            </a:pPr>
            <a:r>
              <a:rPr lang="pt-BR" sz="1500"/>
              <a:t>O professor pode planejar e propor quantas estações de aprendizagem desejar e que o tempo para cada estação seja suficiente para alcançar o objetivo definido;</a:t>
            </a:r>
            <a:endParaRPr sz="1500"/>
          </a:p>
          <a:p>
            <a:pPr marL="457200" lvl="0" indent="-323850" algn="l" rtl="0">
              <a:lnSpc>
                <a:spcPct val="100000"/>
              </a:lnSpc>
              <a:spcBef>
                <a:spcPts val="1200"/>
              </a:spcBef>
              <a:spcAft>
                <a:spcPts val="0"/>
              </a:spcAft>
              <a:buSzPts val="1500"/>
              <a:buChar char="●"/>
            </a:pPr>
            <a:r>
              <a:rPr lang="pt-BR" sz="1500"/>
              <a:t>É importante que o professor acompanhe e avalie a participação individual e coletiva dos alunos durante as atividades, para verificar se o objetivo da aula foi alcançado e se as atividades escolhidas estão de acordo com o nível de aprendizagem dos alunos;</a:t>
            </a:r>
            <a:endParaRPr sz="1500"/>
          </a:p>
          <a:p>
            <a:pPr marL="457200" lvl="0" indent="-323850" algn="l" rtl="0">
              <a:spcBef>
                <a:spcPts val="1200"/>
              </a:spcBef>
              <a:spcAft>
                <a:spcPts val="0"/>
              </a:spcAft>
              <a:buSzPts val="1500"/>
              <a:buChar char="●"/>
            </a:pPr>
            <a:r>
              <a:rPr lang="pt-BR" sz="1500"/>
              <a:t>As tarefas e objetivos devem estar bem claros e com a descrição de como as atividades devem ser realizadas;</a:t>
            </a:r>
            <a:endParaRPr sz="1500"/>
          </a:p>
          <a:p>
            <a:pPr marL="457200" lvl="0" indent="-323850" algn="l" rtl="0">
              <a:spcBef>
                <a:spcPts val="1000"/>
              </a:spcBef>
              <a:spcAft>
                <a:spcPts val="1200"/>
              </a:spcAft>
              <a:buSzPts val="1500"/>
              <a:buChar char="●"/>
            </a:pPr>
            <a:r>
              <a:rPr lang="pt-BR" sz="1500"/>
              <a:t>A ideia é que as atividades on-line e off-line se complementam;</a:t>
            </a:r>
            <a:endParaRPr sz="15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17"/>
          <p:cNvPicPr preferRelativeResize="0"/>
          <p:nvPr/>
        </p:nvPicPr>
        <p:blipFill rotWithShape="1">
          <a:blip r:embed="rId3">
            <a:alphaModFix/>
          </a:blip>
          <a:srcRect l="10156" r="5554"/>
          <a:stretch/>
        </p:blipFill>
        <p:spPr>
          <a:xfrm>
            <a:off x="1311425" y="554525"/>
            <a:ext cx="6634976" cy="4519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8"/>
          <p:cNvPicPr preferRelativeResize="0"/>
          <p:nvPr/>
        </p:nvPicPr>
        <p:blipFill>
          <a:blip r:embed="rId3">
            <a:alphaModFix/>
          </a:blip>
          <a:stretch>
            <a:fillRect/>
          </a:stretch>
        </p:blipFill>
        <p:spPr>
          <a:xfrm>
            <a:off x="425875" y="0"/>
            <a:ext cx="8064150" cy="50806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t-BR"/>
              <a:t>A metodologia</a:t>
            </a:r>
            <a:endParaRPr/>
          </a:p>
          <a:p>
            <a:pPr marL="0" lvl="0" indent="0" algn="l" rtl="0">
              <a:spcBef>
                <a:spcPts val="0"/>
              </a:spcBef>
              <a:spcAft>
                <a:spcPts val="0"/>
              </a:spcAft>
              <a:buNone/>
            </a:pPr>
            <a:endParaRPr/>
          </a:p>
        </p:txBody>
      </p:sp>
      <p:sp>
        <p:nvSpPr>
          <p:cNvPr id="122" name="Google Shape;122;p19"/>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lnSpcReduction="20000"/>
          </a:bodyPr>
          <a:lstStyle/>
          <a:p>
            <a:pPr marL="0" lvl="0" indent="0" algn="l" rtl="0">
              <a:spcBef>
                <a:spcPts val="1000"/>
              </a:spcBef>
              <a:spcAft>
                <a:spcPts val="0"/>
              </a:spcAft>
              <a:buNone/>
            </a:pPr>
            <a:endParaRPr sz="1500"/>
          </a:p>
          <a:p>
            <a:pPr marL="457200" lvl="0" indent="-323850" algn="l" rtl="0">
              <a:spcBef>
                <a:spcPts val="1200"/>
              </a:spcBef>
              <a:spcAft>
                <a:spcPts val="0"/>
              </a:spcAft>
              <a:buSzPts val="1500"/>
              <a:buChar char="●"/>
            </a:pPr>
            <a:r>
              <a:rPr lang="pt-BR" sz="1500"/>
              <a:t>Essa metodologia conta com quatro momentos:</a:t>
            </a:r>
            <a:endParaRPr sz="1500"/>
          </a:p>
          <a:p>
            <a:pPr marL="914400" lvl="1" indent="-323850" algn="l" rtl="0">
              <a:spcBef>
                <a:spcPts val="1200"/>
              </a:spcBef>
              <a:spcAft>
                <a:spcPts val="0"/>
              </a:spcAft>
              <a:buSzPts val="1500"/>
              <a:buChar char="○"/>
            </a:pPr>
            <a:r>
              <a:rPr lang="pt-BR" sz="1500"/>
              <a:t>Interação entre alunos e professor;</a:t>
            </a:r>
            <a:endParaRPr sz="1500"/>
          </a:p>
          <a:p>
            <a:pPr marL="914400" lvl="1" indent="-323850" algn="l" rtl="0">
              <a:spcBef>
                <a:spcPts val="1000"/>
              </a:spcBef>
              <a:spcAft>
                <a:spcPts val="0"/>
              </a:spcAft>
              <a:buSzPts val="1500"/>
              <a:buChar char="○"/>
            </a:pPr>
            <a:r>
              <a:rPr lang="pt-BR" sz="1500"/>
              <a:t>Trabalho Colaborativo;</a:t>
            </a:r>
            <a:endParaRPr sz="1500"/>
          </a:p>
          <a:p>
            <a:pPr marL="914400" lvl="1" indent="-323850" algn="l" rtl="0">
              <a:spcBef>
                <a:spcPts val="1000"/>
              </a:spcBef>
              <a:spcAft>
                <a:spcPts val="0"/>
              </a:spcAft>
              <a:buSzPts val="1500"/>
              <a:buChar char="○"/>
            </a:pPr>
            <a:r>
              <a:rPr lang="pt-BR" sz="1500"/>
              <a:t>Uso da tecnologia;</a:t>
            </a:r>
            <a:endParaRPr sz="1500"/>
          </a:p>
          <a:p>
            <a:pPr marL="914400" lvl="1" indent="-323850" algn="l" rtl="0">
              <a:spcBef>
                <a:spcPts val="1000"/>
              </a:spcBef>
              <a:spcAft>
                <a:spcPts val="1200"/>
              </a:spcAft>
              <a:buSzPts val="1500"/>
              <a:buChar char="○"/>
            </a:pPr>
            <a:r>
              <a:rPr lang="pt-BR" sz="1500"/>
              <a:t>Sistematização.</a:t>
            </a:r>
            <a:endParaRPr sz="15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t-BR"/>
              <a:t>Interação entre alunos e professor</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8" name="Google Shape;128;p20"/>
          <p:cNvSpPr txBox="1">
            <a:spLocks noGrp="1"/>
          </p:cNvSpPr>
          <p:nvPr>
            <p:ph type="body" idx="1"/>
          </p:nvPr>
        </p:nvSpPr>
        <p:spPr>
          <a:xfrm>
            <a:off x="356800" y="2064550"/>
            <a:ext cx="7688700" cy="2261100"/>
          </a:xfrm>
          <a:prstGeom prst="rect">
            <a:avLst/>
          </a:prstGeom>
        </p:spPr>
        <p:txBody>
          <a:bodyPr spcFirstLastPara="1" wrap="square" lIns="91425" tIns="91425" rIns="91425" bIns="91425" anchor="t" anchorCtr="0">
            <a:normAutofit/>
          </a:bodyPr>
          <a:lstStyle/>
          <a:p>
            <a:pPr marL="457200" lvl="0" indent="-323850" algn="l" rtl="0">
              <a:lnSpc>
                <a:spcPct val="150000"/>
              </a:lnSpc>
              <a:spcBef>
                <a:spcPts val="0"/>
              </a:spcBef>
              <a:spcAft>
                <a:spcPts val="0"/>
              </a:spcAft>
              <a:buSzPts val="1500"/>
              <a:buChar char="●"/>
            </a:pPr>
            <a:r>
              <a:rPr lang="pt-BR" sz="1500"/>
              <a:t>O professor pode:</a:t>
            </a:r>
            <a:endParaRPr sz="1500"/>
          </a:p>
          <a:p>
            <a:pPr marL="914400" lvl="1" indent="-323850" algn="l" rtl="0">
              <a:lnSpc>
                <a:spcPct val="150000"/>
              </a:lnSpc>
              <a:spcBef>
                <a:spcPts val="0"/>
              </a:spcBef>
              <a:spcAft>
                <a:spcPts val="0"/>
              </a:spcAft>
              <a:buSzPts val="1500"/>
              <a:buChar char="○"/>
            </a:pPr>
            <a:r>
              <a:rPr lang="pt-BR" sz="1500"/>
              <a:t>Sanar dúvidas</a:t>
            </a:r>
            <a:endParaRPr sz="1500"/>
          </a:p>
          <a:p>
            <a:pPr marL="914400" lvl="1" indent="-323850" algn="l" rtl="0">
              <a:lnSpc>
                <a:spcPct val="150000"/>
              </a:lnSpc>
              <a:spcBef>
                <a:spcPts val="0"/>
              </a:spcBef>
              <a:spcAft>
                <a:spcPts val="0"/>
              </a:spcAft>
              <a:buSzPts val="1500"/>
              <a:buChar char="○"/>
            </a:pPr>
            <a:r>
              <a:rPr lang="pt-BR" sz="1500"/>
              <a:t>orientar projetos;</a:t>
            </a:r>
            <a:endParaRPr sz="1500"/>
          </a:p>
          <a:p>
            <a:pPr marL="914400" lvl="1" indent="-323850" algn="l" rtl="0">
              <a:lnSpc>
                <a:spcPct val="150000"/>
              </a:lnSpc>
              <a:spcBef>
                <a:spcPts val="0"/>
              </a:spcBef>
              <a:spcAft>
                <a:spcPts val="0"/>
              </a:spcAft>
              <a:buSzPts val="1500"/>
              <a:buChar char="○"/>
            </a:pPr>
            <a:r>
              <a:rPr lang="pt-BR" sz="1500"/>
              <a:t>explicar o conteúdo;</a:t>
            </a:r>
            <a:endParaRPr sz="1500"/>
          </a:p>
          <a:p>
            <a:pPr marL="914400" lvl="1" indent="-323850" algn="l" rtl="0">
              <a:lnSpc>
                <a:spcPct val="150000"/>
              </a:lnSpc>
              <a:spcBef>
                <a:spcPts val="0"/>
              </a:spcBef>
              <a:spcAft>
                <a:spcPts val="0"/>
              </a:spcAft>
              <a:buSzPts val="1500"/>
              <a:buChar char="○"/>
            </a:pPr>
            <a:r>
              <a:rPr lang="pt-BR" sz="1500"/>
              <a:t>fazer perguntas;</a:t>
            </a:r>
            <a:endParaRPr sz="1500"/>
          </a:p>
          <a:p>
            <a:pPr marL="914400" lvl="1" indent="-323850" algn="l" rtl="0">
              <a:lnSpc>
                <a:spcPct val="150000"/>
              </a:lnSpc>
              <a:spcBef>
                <a:spcPts val="0"/>
              </a:spcBef>
              <a:spcAft>
                <a:spcPts val="0"/>
              </a:spcAft>
              <a:buSzPts val="1500"/>
              <a:buChar char="○"/>
            </a:pPr>
            <a:r>
              <a:rPr lang="pt-BR" sz="1500"/>
              <a:t>provocar reflexões.</a:t>
            </a:r>
            <a:endParaRPr sz="1500"/>
          </a:p>
        </p:txBody>
      </p:sp>
      <p:pic>
        <p:nvPicPr>
          <p:cNvPr id="129" name="Google Shape;129;p20"/>
          <p:cNvPicPr preferRelativeResize="0"/>
          <p:nvPr/>
        </p:nvPicPr>
        <p:blipFill>
          <a:blip r:embed="rId3">
            <a:alphaModFix/>
          </a:blip>
          <a:stretch>
            <a:fillRect/>
          </a:stretch>
        </p:blipFill>
        <p:spPr>
          <a:xfrm>
            <a:off x="3569950" y="2064550"/>
            <a:ext cx="4936050" cy="2672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813625" y="141750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t-BR"/>
              <a:t>Trabalho colaborativo</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35" name="Google Shape;135;p21"/>
          <p:cNvSpPr txBox="1">
            <a:spLocks noGrp="1"/>
          </p:cNvSpPr>
          <p:nvPr>
            <p:ph type="body" idx="1"/>
          </p:nvPr>
        </p:nvSpPr>
        <p:spPr>
          <a:xfrm>
            <a:off x="369350" y="2052175"/>
            <a:ext cx="7688700" cy="2261100"/>
          </a:xfrm>
          <a:prstGeom prst="rect">
            <a:avLst/>
          </a:prstGeom>
        </p:spPr>
        <p:txBody>
          <a:bodyPr spcFirstLastPara="1" wrap="square" lIns="91425" tIns="91425" rIns="91425" bIns="91425" anchor="t" anchorCtr="0">
            <a:normAutofit/>
          </a:bodyPr>
          <a:lstStyle/>
          <a:p>
            <a:pPr marL="457200" lvl="0" indent="-323850" algn="l" rtl="0">
              <a:spcBef>
                <a:spcPts val="1000"/>
              </a:spcBef>
              <a:spcAft>
                <a:spcPts val="0"/>
              </a:spcAft>
              <a:buSzPts val="1500"/>
              <a:buChar char="●"/>
            </a:pPr>
            <a:r>
              <a:rPr lang="pt-BR" sz="1500"/>
              <a:t>Os estudantes trabalham em equipe:</a:t>
            </a:r>
            <a:endParaRPr sz="1500"/>
          </a:p>
          <a:p>
            <a:pPr marL="914400" lvl="1" indent="-323850" algn="l" rtl="0">
              <a:spcBef>
                <a:spcPts val="1200"/>
              </a:spcBef>
              <a:spcAft>
                <a:spcPts val="0"/>
              </a:spcAft>
              <a:buSzPts val="1500"/>
              <a:buChar char="○"/>
            </a:pPr>
            <a:r>
              <a:rPr lang="pt-BR" sz="1500"/>
              <a:t>Propõe questões uns aos outros</a:t>
            </a:r>
            <a:endParaRPr sz="1500"/>
          </a:p>
          <a:p>
            <a:pPr marL="914400" lvl="1" indent="-323850" algn="l" rtl="0">
              <a:spcBef>
                <a:spcPts val="1000"/>
              </a:spcBef>
              <a:spcAft>
                <a:spcPts val="0"/>
              </a:spcAft>
              <a:buSzPts val="1500"/>
              <a:buChar char="○"/>
            </a:pPr>
            <a:r>
              <a:rPr lang="pt-BR" sz="1500"/>
              <a:t>Organizam debates</a:t>
            </a:r>
            <a:endParaRPr sz="1500"/>
          </a:p>
          <a:p>
            <a:pPr marL="914400" lvl="1" indent="-323850" algn="l" rtl="0">
              <a:spcBef>
                <a:spcPts val="1000"/>
              </a:spcBef>
              <a:spcAft>
                <a:spcPts val="1200"/>
              </a:spcAft>
              <a:buSzPts val="1500"/>
              <a:buChar char="○"/>
            </a:pPr>
            <a:r>
              <a:rPr lang="pt-BR" sz="1500"/>
              <a:t>Desenvolvem um produto</a:t>
            </a:r>
            <a:endParaRPr sz="1500"/>
          </a:p>
        </p:txBody>
      </p:sp>
      <p:pic>
        <p:nvPicPr>
          <p:cNvPr id="136" name="Google Shape;136;p21"/>
          <p:cNvPicPr preferRelativeResize="0"/>
          <p:nvPr/>
        </p:nvPicPr>
        <p:blipFill>
          <a:blip r:embed="rId3">
            <a:alphaModFix/>
          </a:blip>
          <a:stretch>
            <a:fillRect/>
          </a:stretch>
        </p:blipFill>
        <p:spPr>
          <a:xfrm>
            <a:off x="4571998" y="1952702"/>
            <a:ext cx="4189626" cy="2618522"/>
          </a:xfrm>
          <a:prstGeom prst="rect">
            <a:avLst/>
          </a:prstGeom>
          <a:noFill/>
          <a:ln>
            <a:noFill/>
          </a:ln>
        </p:spPr>
      </p:pic>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1264</Words>
  <Application>Microsoft Office PowerPoint</Application>
  <PresentationFormat>Apresentação na tela (16:9)</PresentationFormat>
  <Paragraphs>129</Paragraphs>
  <Slides>24</Slides>
  <Notes>24</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24</vt:i4>
      </vt:variant>
    </vt:vector>
  </HeadingPairs>
  <TitlesOfParts>
    <vt:vector size="28" baseType="lpstr">
      <vt:lpstr>Lato</vt:lpstr>
      <vt:lpstr>Arial</vt:lpstr>
      <vt:lpstr>Raleway</vt:lpstr>
      <vt:lpstr>Streamline</vt:lpstr>
      <vt:lpstr>Rotação de Aprendizagem Rotação por Estações</vt:lpstr>
      <vt:lpstr>A metodologia</vt:lpstr>
      <vt:lpstr>A metodologia</vt:lpstr>
      <vt:lpstr>A metodologia</vt:lpstr>
      <vt:lpstr>Apresentação do PowerPoint</vt:lpstr>
      <vt:lpstr>Apresentação do PowerPoint</vt:lpstr>
      <vt:lpstr>A metodologia </vt:lpstr>
      <vt:lpstr>Interação entre alunos e professor  </vt:lpstr>
      <vt:lpstr>Trabalho colaborativo  </vt:lpstr>
      <vt:lpstr>Uso da tecnologia  </vt:lpstr>
      <vt:lpstr>Sistematização  </vt:lpstr>
      <vt:lpstr>Resultados que podemos esperar  </vt:lpstr>
      <vt:lpstr>Atividade proposta</vt:lpstr>
      <vt:lpstr>Estação 01 - A Crise do Lixo Radioativo</vt:lpstr>
      <vt:lpstr>Estação 01 - A Crise do Lixo Radioativo</vt:lpstr>
      <vt:lpstr>Estação 01 - A Crise do Lixo Radioativo</vt:lpstr>
      <vt:lpstr>Estação 01 - A Crise do Lixo Radioativo</vt:lpstr>
      <vt:lpstr>Estação 01 - A Crise do Lixo Radioativo</vt:lpstr>
      <vt:lpstr>Estação 02 - Radioatividade no dia-a-dia</vt:lpstr>
      <vt:lpstr>Estação 02 - Radiação no dia-a-dia</vt:lpstr>
      <vt:lpstr>Estação 03 - Radioatividade e Radiação. Existem Diferenças?</vt:lpstr>
      <vt:lpstr>Sistematização e avaliação </vt:lpstr>
      <vt:lpstr>Considerações Finais</vt:lpstr>
      <vt:lpstr>Referências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Rotação de Aprendizagem Rotação por Estações</dc:title>
  <cp:lastModifiedBy>Ricardo</cp:lastModifiedBy>
  <cp:revision>1</cp:revision>
  <dcterms:modified xsi:type="dcterms:W3CDTF">2022-08-15T12:47:02Z</dcterms:modified>
</cp:coreProperties>
</file>