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96"/>
  </p:notesMasterIdLst>
  <p:sldIdLst>
    <p:sldId id="347" r:id="rId2"/>
    <p:sldId id="780" r:id="rId3"/>
    <p:sldId id="781" r:id="rId4"/>
    <p:sldId id="782" r:id="rId5"/>
    <p:sldId id="783" r:id="rId6"/>
    <p:sldId id="784" r:id="rId7"/>
    <p:sldId id="785" r:id="rId8"/>
    <p:sldId id="786" r:id="rId9"/>
    <p:sldId id="787" r:id="rId10"/>
    <p:sldId id="788" r:id="rId11"/>
    <p:sldId id="789" r:id="rId12"/>
    <p:sldId id="790" r:id="rId13"/>
    <p:sldId id="791" r:id="rId14"/>
    <p:sldId id="792" r:id="rId15"/>
    <p:sldId id="793" r:id="rId16"/>
    <p:sldId id="794" r:id="rId17"/>
    <p:sldId id="795" r:id="rId18"/>
    <p:sldId id="704" r:id="rId19"/>
    <p:sldId id="314" r:id="rId20"/>
    <p:sldId id="315" r:id="rId21"/>
    <p:sldId id="738" r:id="rId22"/>
    <p:sldId id="486" r:id="rId23"/>
    <p:sldId id="705" r:id="rId24"/>
    <p:sldId id="713" r:id="rId25"/>
    <p:sldId id="707" r:id="rId26"/>
    <p:sldId id="708" r:id="rId27"/>
    <p:sldId id="710" r:id="rId28"/>
    <p:sldId id="803" r:id="rId29"/>
    <p:sldId id="712" r:id="rId30"/>
    <p:sldId id="709" r:id="rId31"/>
    <p:sldId id="711" r:id="rId32"/>
    <p:sldId id="316" r:id="rId33"/>
    <p:sldId id="701" r:id="rId34"/>
    <p:sldId id="747" r:id="rId35"/>
    <p:sldId id="736" r:id="rId36"/>
    <p:sldId id="498" r:id="rId37"/>
    <p:sldId id="715" r:id="rId38"/>
    <p:sldId id="716" r:id="rId39"/>
    <p:sldId id="718" r:id="rId40"/>
    <p:sldId id="719" r:id="rId41"/>
    <p:sldId id="720" r:id="rId42"/>
    <p:sldId id="721" r:id="rId43"/>
    <p:sldId id="722" r:id="rId44"/>
    <p:sldId id="723" r:id="rId45"/>
    <p:sldId id="724" r:id="rId46"/>
    <p:sldId id="725" r:id="rId47"/>
    <p:sldId id="726" r:id="rId48"/>
    <p:sldId id="727" r:id="rId49"/>
    <p:sldId id="729" r:id="rId50"/>
    <p:sldId id="730" r:id="rId51"/>
    <p:sldId id="731" r:id="rId52"/>
    <p:sldId id="732" r:id="rId53"/>
    <p:sldId id="733" r:id="rId54"/>
    <p:sldId id="734" r:id="rId55"/>
    <p:sldId id="497" r:id="rId56"/>
    <p:sldId id="496" r:id="rId57"/>
    <p:sldId id="739" r:id="rId58"/>
    <p:sldId id="758" r:id="rId59"/>
    <p:sldId id="759" r:id="rId60"/>
    <p:sldId id="760" r:id="rId61"/>
    <p:sldId id="761" r:id="rId62"/>
    <p:sldId id="735" r:id="rId63"/>
    <p:sldId id="317" r:id="rId64"/>
    <p:sldId id="318" r:id="rId65"/>
    <p:sldId id="741" r:id="rId66"/>
    <p:sldId id="740" r:id="rId67"/>
    <p:sldId id="490" r:id="rId68"/>
    <p:sldId id="501" r:id="rId69"/>
    <p:sldId id="499" r:id="rId70"/>
    <p:sldId id="749" r:id="rId71"/>
    <p:sldId id="752" r:id="rId72"/>
    <p:sldId id="500" r:id="rId73"/>
    <p:sldId id="766" r:id="rId74"/>
    <p:sldId id="799" r:id="rId75"/>
    <p:sldId id="767" r:id="rId76"/>
    <p:sldId id="769" r:id="rId77"/>
    <p:sldId id="768" r:id="rId78"/>
    <p:sldId id="753" r:id="rId79"/>
    <p:sldId id="754" r:id="rId80"/>
    <p:sldId id="755" r:id="rId81"/>
    <p:sldId id="756" r:id="rId82"/>
    <p:sldId id="757" r:id="rId83"/>
    <p:sldId id="762" r:id="rId84"/>
    <p:sldId id="763" r:id="rId85"/>
    <p:sldId id="750" r:id="rId86"/>
    <p:sldId id="798" r:id="rId87"/>
    <p:sldId id="797" r:id="rId88"/>
    <p:sldId id="744" r:id="rId89"/>
    <p:sldId id="746" r:id="rId90"/>
    <p:sldId id="745" r:id="rId91"/>
    <p:sldId id="748" r:id="rId92"/>
    <p:sldId id="742" r:id="rId93"/>
    <p:sldId id="751" r:id="rId94"/>
    <p:sldId id="765" r:id="rId95"/>
  </p:sldIdLst>
  <p:sldSz cx="12192000" cy="6858000"/>
  <p:notesSz cx="6858000" cy="9144000"/>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F0A09"/>
    <a:srgbClr val="180F0E"/>
    <a:srgbClr val="FF9900"/>
    <a:srgbClr val="3A242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129" autoAdjust="0"/>
    <p:restoredTop sz="94660"/>
  </p:normalViewPr>
  <p:slideViewPr>
    <p:cSldViewPr>
      <p:cViewPr varScale="1">
        <p:scale>
          <a:sx n="108" d="100"/>
          <a:sy n="108" d="100"/>
        </p:scale>
        <p:origin x="936" y="108"/>
      </p:cViewPr>
      <p:guideLst>
        <p:guide orient="horz" pos="2160"/>
        <p:guide pos="3840"/>
      </p:guideLst>
    </p:cSldViewPr>
  </p:slideViewPr>
  <p:notesTextViewPr>
    <p:cViewPr>
      <p:scale>
        <a:sx n="100" d="100"/>
        <a:sy n="1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theme" Target="theme/theme1.xml"/><Relationship Id="rId101"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viewProps" Target="viewProps.xml"/><Relationship Id="rId3" Type="http://schemas.openxmlformats.org/officeDocument/2006/relationships/slide" Target="slides/slide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9.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3.w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17.wmf"/><Relationship Id="rId1" Type="http://schemas.openxmlformats.org/officeDocument/2006/relationships/image" Target="../media/image16.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0.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pt-BR"/>
          </a:p>
        </p:txBody>
      </p:sp>
      <p:sp>
        <p:nvSpPr>
          <p:cNvPr id="3" name="Espaço Reservado para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482EA3C-8636-4483-BE31-8F64ED1358E7}" type="datetimeFigureOut">
              <a:rPr lang="pt-BR" smtClean="0"/>
              <a:pPr/>
              <a:t>18/04/2017</a:t>
            </a:fld>
            <a:endParaRPr lang="pt-BR"/>
          </a:p>
        </p:txBody>
      </p:sp>
      <p:sp>
        <p:nvSpPr>
          <p:cNvPr id="4" name="Espaço Reservado para Imagem de Slide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pt-BR"/>
          </a:p>
        </p:txBody>
      </p:sp>
      <p:sp>
        <p:nvSpPr>
          <p:cNvPr id="5" name="Espaço Reservado para Anotações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6" name="Espaço Reservado para Rodapé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pt-BR"/>
          </a:p>
        </p:txBody>
      </p:sp>
      <p:sp>
        <p:nvSpPr>
          <p:cNvPr id="7" name="Espaço Reservado para Número de Slid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CDB484E-179B-4EAC-A433-6293F3085529}" type="slidenum">
              <a:rPr lang="pt-BR" smtClean="0"/>
              <a:pPr/>
              <a:t>‹nº›</a:t>
            </a:fld>
            <a:endParaRPr lang="pt-BR"/>
          </a:p>
        </p:txBody>
      </p:sp>
    </p:spTree>
    <p:extLst>
      <p:ext uri="{BB962C8B-B14F-4D97-AF65-F5344CB8AC3E}">
        <p14:creationId xmlns:p14="http://schemas.microsoft.com/office/powerpoint/2010/main" val="15754611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7F0BB00-E622-4134-B0C4-EDC48EF16A27}" type="slidenum">
              <a:rPr lang="pt-BR"/>
              <a:pPr/>
              <a:t>36</a:t>
            </a:fld>
            <a:endParaRPr lang="pt-BR"/>
          </a:p>
        </p:txBody>
      </p:sp>
      <p:sp>
        <p:nvSpPr>
          <p:cNvPr id="43010" name="Rectangle 2"/>
          <p:cNvSpPr>
            <a:spLocks noGrp="1" noRot="1" noChangeAspect="1" noChangeArrowheads="1" noTextEdit="1"/>
          </p:cNvSpPr>
          <p:nvPr>
            <p:ph type="sldImg"/>
          </p:nvPr>
        </p:nvSpPr>
        <p:spPr>
          <a:xfrm>
            <a:off x="381000" y="685800"/>
            <a:ext cx="6096000" cy="3429000"/>
          </a:xfrm>
          <a:ln/>
        </p:spPr>
      </p:sp>
      <p:sp>
        <p:nvSpPr>
          <p:cNvPr id="43011" name="Rectangle 3"/>
          <p:cNvSpPr>
            <a:spLocks noGrp="1" noChangeArrowheads="1"/>
          </p:cNvSpPr>
          <p:nvPr>
            <p:ph type="body" idx="1"/>
          </p:nvPr>
        </p:nvSpPr>
        <p:spPr/>
        <p:txBody>
          <a:bodyPr/>
          <a:lstStyle/>
          <a:p>
            <a:pPr>
              <a:lnSpc>
                <a:spcPct val="80000"/>
              </a:lnSpc>
            </a:pPr>
            <a:r>
              <a:rPr lang="pt-BR"/>
              <a:t>Outra função importante do IR, é estudar o começo do Universo, na formação das primeiras galáxias.</a:t>
            </a:r>
          </a:p>
          <a:p>
            <a:pPr>
              <a:lnSpc>
                <a:spcPct val="80000"/>
              </a:lnSpc>
            </a:pPr>
            <a:r>
              <a:rPr lang="pt-BR"/>
              <a:t>Muitas pessoas já escutaram falar do Big Bang, a grande explosão que gerou o Universo e por causa dele o Universo está se expandindo. Isso gera um fenômeno que chamamos Efeito Doppler. A radiação viajando nesse universo tende a modificar seu comprimento de onda. Uma experiência parecida que podemos fazer é riscar uma onda num balão meio cheio. Conforme formos enchendo-o a onda vai se modificando, aumentando o seu comprimento.</a:t>
            </a:r>
          </a:p>
          <a:p>
            <a:pPr>
              <a:lnSpc>
                <a:spcPct val="80000"/>
              </a:lnSpc>
            </a:pPr>
            <a:r>
              <a:rPr lang="pt-BR"/>
              <a:t>Isso acontece com a luz que sai das galáxias mais distantes (lembrando que, no Universo, quanto mais longe de nós, mais no seu início estaremos). O interessante é que a luz visível que sai dessas galáxias chegam aqui no comprimento do IR. Resumindo, quando nós estudamos o IR dessas galáxias, estamos na verdade, estudando o espectro visível dela. Muito doido isso, não?!?!</a:t>
            </a:r>
          </a:p>
          <a:p>
            <a:pPr>
              <a:lnSpc>
                <a:spcPct val="80000"/>
              </a:lnSpc>
            </a:pPr>
            <a:endParaRPr lang="pt-BR"/>
          </a:p>
          <a:p>
            <a:pPr>
              <a:lnSpc>
                <a:spcPct val="80000"/>
              </a:lnSpc>
            </a:pPr>
            <a:r>
              <a:rPr lang="pt-BR" b="1" noProof="1"/>
              <a:t>imagem</a:t>
            </a:r>
            <a:r>
              <a:rPr lang="pt-BR" noProof="1"/>
              <a:t>: </a:t>
            </a:r>
            <a:r>
              <a:rPr lang="pt-BR"/>
              <a:t>balões</a:t>
            </a:r>
            <a:endParaRPr lang="pt-BR" noProof="1"/>
          </a:p>
          <a:p>
            <a:pPr>
              <a:lnSpc>
                <a:spcPct val="80000"/>
              </a:lnSpc>
            </a:pPr>
            <a:r>
              <a:rPr lang="pt-BR" b="1" noProof="1"/>
              <a:t>disponível</a:t>
            </a:r>
            <a:r>
              <a:rPr lang="pt-BR" noProof="1"/>
              <a:t>: http://cse.ssl.berkeley.edu/bmendez/ay10/2002/notes/pics/bt2lf1922_a.jpg</a:t>
            </a:r>
            <a:endParaRPr lang="pt-BR"/>
          </a:p>
          <a:p>
            <a:pPr>
              <a:lnSpc>
                <a:spcPct val="80000"/>
              </a:lnSpc>
            </a:pPr>
            <a:r>
              <a:rPr lang="pt-BR" b="1" noProof="1"/>
              <a:t>imagem</a:t>
            </a:r>
            <a:r>
              <a:rPr lang="pt-BR" noProof="1"/>
              <a:t>: </a:t>
            </a:r>
            <a:r>
              <a:rPr lang="pt-BR"/>
              <a:t>balões</a:t>
            </a:r>
            <a:endParaRPr lang="pt-BR" noProof="1"/>
          </a:p>
          <a:p>
            <a:pPr>
              <a:lnSpc>
                <a:spcPct val="80000"/>
              </a:lnSpc>
            </a:pPr>
            <a:r>
              <a:rPr lang="pt-BR" b="1" noProof="1"/>
              <a:t>disponível</a:t>
            </a:r>
            <a:r>
              <a:rPr lang="pt-BR" noProof="1"/>
              <a:t>: </a:t>
            </a:r>
            <a:r>
              <a:rPr lang="pt-BR" sz="800"/>
              <a:t>http://antwrp.gsfc.nasa.gov/apod/image/9810/hdfir_hst_big.jpg</a:t>
            </a:r>
          </a:p>
          <a:p>
            <a:pPr>
              <a:lnSpc>
                <a:spcPct val="80000"/>
              </a:lnSpc>
            </a:pPr>
            <a:r>
              <a:rPr lang="pt-BR" b="1" noProof="1"/>
              <a:t>acesso</a:t>
            </a:r>
            <a:r>
              <a:rPr lang="pt-BR" noProof="1"/>
              <a:t>: </a:t>
            </a:r>
            <a:r>
              <a:rPr lang="pt-BR"/>
              <a:t>06</a:t>
            </a:r>
            <a:r>
              <a:rPr lang="pt-BR" noProof="1"/>
              <a:t>/0</a:t>
            </a:r>
            <a:r>
              <a:rPr lang="pt-BR"/>
              <a:t>6</a:t>
            </a:r>
            <a:r>
              <a:rPr lang="pt-BR" noProof="1"/>
              <a:t>/0</a:t>
            </a:r>
            <a:r>
              <a:rPr lang="pt-BR"/>
              <a:t>7</a:t>
            </a:r>
          </a:p>
          <a:p>
            <a:pPr>
              <a:lnSpc>
                <a:spcPct val="80000"/>
              </a:lnSpc>
            </a:pPr>
            <a:endParaRPr lang="pt-BR"/>
          </a:p>
          <a:p>
            <a:pPr>
              <a:lnSpc>
                <a:spcPct val="80000"/>
              </a:lnSpc>
            </a:pPr>
            <a:endParaRPr lang="pt-BR"/>
          </a:p>
          <a:p>
            <a:pPr>
              <a:lnSpc>
                <a:spcPct val="80000"/>
              </a:lnSpc>
            </a:pPr>
            <a:endParaRPr lang="pt-BR"/>
          </a:p>
        </p:txBody>
      </p:sp>
    </p:spTree>
    <p:extLst>
      <p:ext uri="{BB962C8B-B14F-4D97-AF65-F5344CB8AC3E}">
        <p14:creationId xmlns:p14="http://schemas.microsoft.com/office/powerpoint/2010/main" val="16804855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F4DAD8F-5596-4A7E-81D3-EB7C657E84DD}" type="slidenum">
              <a:rPr lang="pt-BR"/>
              <a:pPr/>
              <a:t>56</a:t>
            </a:fld>
            <a:endParaRPr lang="pt-BR"/>
          </a:p>
        </p:txBody>
      </p:sp>
      <p:sp>
        <p:nvSpPr>
          <p:cNvPr id="23554" name="Rectangle 2"/>
          <p:cNvSpPr>
            <a:spLocks noGrp="1" noRot="1" noChangeAspect="1" noChangeArrowheads="1" noTextEdit="1"/>
          </p:cNvSpPr>
          <p:nvPr>
            <p:ph type="sldImg"/>
          </p:nvPr>
        </p:nvSpPr>
        <p:spPr>
          <a:xfrm>
            <a:off x="381000" y="685800"/>
            <a:ext cx="6096000" cy="3429000"/>
          </a:xfrm>
          <a:ln/>
        </p:spPr>
      </p:sp>
      <p:sp>
        <p:nvSpPr>
          <p:cNvPr id="23555" name="Rectangle 3"/>
          <p:cNvSpPr>
            <a:spLocks noGrp="1" noChangeArrowheads="1"/>
          </p:cNvSpPr>
          <p:nvPr>
            <p:ph type="body" idx="1"/>
          </p:nvPr>
        </p:nvSpPr>
        <p:spPr/>
        <p:txBody>
          <a:bodyPr/>
          <a:lstStyle/>
          <a:p>
            <a:pPr>
              <a:lnSpc>
                <a:spcPct val="80000"/>
              </a:lnSpc>
            </a:pPr>
            <a:r>
              <a:rPr lang="pt-BR" sz="800"/>
              <a:t>Nossa galáxia possui muita poeira e moléculas no seu meio. Como o tamanho delas é por volta do comprimento de onda do visível (aproximadamente 1 mícron), isso provoca o que chamamos de espalhamento e a luz visível não chega até os nossos olhos. Isso faz com que perdemos muitos objetos por de trás das nuvens de poeira.</a:t>
            </a:r>
          </a:p>
          <a:p>
            <a:pPr>
              <a:lnSpc>
                <a:spcPct val="80000"/>
              </a:lnSpc>
            </a:pPr>
            <a:r>
              <a:rPr lang="pt-BR" sz="800"/>
              <a:t>Mas com o IR isso é diferente. Ela possui o comprimento de onda maior do que essas poeiras e consegue atravessá-las facilmente.</a:t>
            </a:r>
          </a:p>
          <a:p>
            <a:pPr>
              <a:lnSpc>
                <a:spcPct val="80000"/>
              </a:lnSpc>
            </a:pPr>
            <a:r>
              <a:rPr lang="pt-BR" sz="800"/>
              <a:t>Outra característica importante do IR é ela ser uma "radiação quente". Como radiação quente?. Todo objeto que possui temperatura está emitindo no IR. Por exemplo, nosso corpo, ou de um animal. Até mesmo o gelo irradia, como podemos ver na figura.</a:t>
            </a:r>
          </a:p>
          <a:p>
            <a:pPr>
              <a:lnSpc>
                <a:spcPct val="80000"/>
              </a:lnSpc>
            </a:pPr>
            <a:r>
              <a:rPr lang="pt-BR" sz="800"/>
              <a:t>Com base nisso, podemos falar que tudo no Universo pode ser estudado no IR. Bem, não é assim. Objetos muito quentes, como o nosso Sol (sua superfície está por volta de 5800ºC), emitem o infravermelho, mas emitem, numa intensidade muito maior, outras radiações, no caso o visível.</a:t>
            </a:r>
          </a:p>
          <a:p>
            <a:pPr>
              <a:lnSpc>
                <a:spcPct val="80000"/>
              </a:lnSpc>
            </a:pPr>
            <a:endParaRPr lang="pt-BR" sz="800"/>
          </a:p>
          <a:p>
            <a:pPr>
              <a:lnSpc>
                <a:spcPct val="80000"/>
              </a:lnSpc>
            </a:pPr>
            <a:endParaRPr lang="pt-BR" sz="800"/>
          </a:p>
          <a:p>
            <a:pPr>
              <a:lnSpc>
                <a:spcPct val="80000"/>
              </a:lnSpc>
            </a:pPr>
            <a:r>
              <a:rPr lang="pt-BR" sz="800" b="1" noProof="1"/>
              <a:t>imagem</a:t>
            </a:r>
            <a:r>
              <a:rPr lang="pt-BR" sz="800" noProof="1"/>
              <a:t>: </a:t>
            </a:r>
            <a:r>
              <a:rPr lang="pt-BR" sz="800"/>
              <a:t>babuíno</a:t>
            </a:r>
            <a:endParaRPr lang="pt-BR" sz="800" noProof="1"/>
          </a:p>
          <a:p>
            <a:pPr>
              <a:lnSpc>
                <a:spcPct val="80000"/>
              </a:lnSpc>
            </a:pPr>
            <a:r>
              <a:rPr lang="pt-BR" sz="800" b="1" noProof="1"/>
              <a:t>disponível</a:t>
            </a:r>
            <a:r>
              <a:rPr lang="pt-BR" sz="800" noProof="1"/>
              <a:t>: </a:t>
            </a:r>
            <a:r>
              <a:rPr lang="pt-BR" noProof="1"/>
              <a:t>http://coolcosmos.ipac.caltech.edu/image_galleries/ir_zoo/baboon.html</a:t>
            </a:r>
            <a:endParaRPr lang="pt-BR" sz="800"/>
          </a:p>
          <a:p>
            <a:pPr>
              <a:lnSpc>
                <a:spcPct val="80000"/>
              </a:lnSpc>
            </a:pPr>
            <a:r>
              <a:rPr lang="pt-BR" sz="800" b="1" noProof="1"/>
              <a:t>imagem</a:t>
            </a:r>
            <a:r>
              <a:rPr lang="pt-BR" sz="800" noProof="1"/>
              <a:t>: </a:t>
            </a:r>
            <a:r>
              <a:rPr lang="pt-BR" sz="800"/>
              <a:t>cachorro</a:t>
            </a:r>
            <a:endParaRPr lang="pt-BR" sz="800" noProof="1"/>
          </a:p>
          <a:p>
            <a:pPr>
              <a:lnSpc>
                <a:spcPct val="80000"/>
              </a:lnSpc>
            </a:pPr>
            <a:r>
              <a:rPr lang="pt-BR" sz="800" b="1" noProof="1"/>
              <a:t>disponível</a:t>
            </a:r>
            <a:r>
              <a:rPr lang="pt-BR" sz="800" noProof="1"/>
              <a:t>: </a:t>
            </a:r>
            <a:r>
              <a:rPr lang="pt-BR" noProof="1"/>
              <a:t>http://coolcosmos.ipac.caltech.edu/image_galleries/ir_zoo/houndog.html</a:t>
            </a:r>
            <a:endParaRPr lang="pt-BR" sz="800"/>
          </a:p>
          <a:p>
            <a:pPr>
              <a:lnSpc>
                <a:spcPct val="80000"/>
              </a:lnSpc>
            </a:pPr>
            <a:r>
              <a:rPr lang="pt-BR" sz="800" b="1" noProof="1"/>
              <a:t>imagem</a:t>
            </a:r>
            <a:r>
              <a:rPr lang="pt-BR" sz="800" noProof="1"/>
              <a:t>: </a:t>
            </a:r>
            <a:r>
              <a:rPr lang="pt-BR" sz="800"/>
              <a:t>tartaruga</a:t>
            </a:r>
            <a:endParaRPr lang="pt-BR" sz="800" noProof="1"/>
          </a:p>
          <a:p>
            <a:pPr>
              <a:lnSpc>
                <a:spcPct val="80000"/>
              </a:lnSpc>
            </a:pPr>
            <a:r>
              <a:rPr lang="pt-BR" sz="800" b="1" noProof="1"/>
              <a:t>disponível</a:t>
            </a:r>
            <a:r>
              <a:rPr lang="pt-BR" sz="800" noProof="1"/>
              <a:t>: </a:t>
            </a:r>
            <a:r>
              <a:rPr lang="pt-BR" noProof="1"/>
              <a:t>http://coolcosmos.ipac.caltech.edu/image_galleries/ir_zoo/turtle.html</a:t>
            </a:r>
            <a:endParaRPr lang="pt-BR" sz="800"/>
          </a:p>
          <a:p>
            <a:pPr>
              <a:lnSpc>
                <a:spcPct val="80000"/>
              </a:lnSpc>
            </a:pPr>
            <a:r>
              <a:rPr lang="pt-BR" sz="800" b="1" noProof="1"/>
              <a:t>imagem</a:t>
            </a:r>
            <a:r>
              <a:rPr lang="pt-BR" sz="800" noProof="1"/>
              <a:t>: </a:t>
            </a:r>
            <a:r>
              <a:rPr lang="pt-BR" sz="800"/>
              <a:t>sapo</a:t>
            </a:r>
            <a:endParaRPr lang="pt-BR" sz="800" noProof="1"/>
          </a:p>
          <a:p>
            <a:pPr>
              <a:lnSpc>
                <a:spcPct val="80000"/>
              </a:lnSpc>
            </a:pPr>
            <a:r>
              <a:rPr lang="pt-BR" sz="800" b="1" noProof="1"/>
              <a:t>disponível</a:t>
            </a:r>
            <a:r>
              <a:rPr lang="pt-BR" sz="800" noProof="1"/>
              <a:t>: </a:t>
            </a:r>
            <a:r>
              <a:rPr lang="pt-BR" noProof="1"/>
              <a:t>http://coolcosmos.ipac.caltech.edu/image_galleries/ir_zoo/frogs.html</a:t>
            </a:r>
            <a:endParaRPr lang="pt-BR"/>
          </a:p>
          <a:p>
            <a:pPr>
              <a:lnSpc>
                <a:spcPct val="80000"/>
              </a:lnSpc>
            </a:pPr>
            <a:r>
              <a:rPr lang="pt-BR" sz="800" b="1" noProof="1"/>
              <a:t>imagem</a:t>
            </a:r>
            <a:r>
              <a:rPr lang="pt-BR" sz="800" noProof="1"/>
              <a:t>: </a:t>
            </a:r>
            <a:r>
              <a:rPr lang="pt-BR" sz="800"/>
              <a:t>gelo (visível)</a:t>
            </a:r>
            <a:endParaRPr lang="pt-BR" sz="800" noProof="1"/>
          </a:p>
          <a:p>
            <a:pPr>
              <a:lnSpc>
                <a:spcPct val="80000"/>
              </a:lnSpc>
            </a:pPr>
            <a:r>
              <a:rPr lang="pt-BR" sz="800" b="1" noProof="1"/>
              <a:t>disponível</a:t>
            </a:r>
            <a:r>
              <a:rPr lang="pt-BR" sz="800" noProof="1"/>
              <a:t>: http://coolcosmos.ipac.caltech.edu/image_galleries/icecube.html</a:t>
            </a:r>
            <a:endParaRPr lang="pt-BR"/>
          </a:p>
          <a:p>
            <a:pPr>
              <a:lnSpc>
                <a:spcPct val="80000"/>
              </a:lnSpc>
            </a:pPr>
            <a:r>
              <a:rPr lang="pt-BR" sz="800" b="1" noProof="1"/>
              <a:t>imagem</a:t>
            </a:r>
            <a:r>
              <a:rPr lang="pt-BR" sz="800" noProof="1"/>
              <a:t>: </a:t>
            </a:r>
            <a:r>
              <a:rPr lang="pt-BR" sz="800"/>
              <a:t>gelo (IR)</a:t>
            </a:r>
            <a:endParaRPr lang="pt-BR" sz="800" noProof="1"/>
          </a:p>
          <a:p>
            <a:pPr>
              <a:lnSpc>
                <a:spcPct val="80000"/>
              </a:lnSpc>
            </a:pPr>
            <a:r>
              <a:rPr lang="pt-BR" sz="800" b="1" noProof="1"/>
              <a:t>disponível</a:t>
            </a:r>
            <a:r>
              <a:rPr lang="pt-BR" sz="800" noProof="1"/>
              <a:t>: http://coolcosmos.ipac.caltech.edu/image_galleries/icecube.html</a:t>
            </a:r>
            <a:endParaRPr lang="pt-BR" sz="800"/>
          </a:p>
          <a:p>
            <a:pPr>
              <a:lnSpc>
                <a:spcPct val="80000"/>
              </a:lnSpc>
            </a:pPr>
            <a:r>
              <a:rPr lang="pt-BR" sz="800" b="1" noProof="1"/>
              <a:t>acesso</a:t>
            </a:r>
            <a:r>
              <a:rPr lang="pt-BR" sz="800" noProof="1"/>
              <a:t>: </a:t>
            </a:r>
            <a:r>
              <a:rPr lang="pt-BR" sz="800"/>
              <a:t>06</a:t>
            </a:r>
            <a:r>
              <a:rPr lang="pt-BR" sz="800" noProof="1"/>
              <a:t>/0</a:t>
            </a:r>
            <a:r>
              <a:rPr lang="pt-BR" sz="800"/>
              <a:t>6</a:t>
            </a:r>
            <a:r>
              <a:rPr lang="pt-BR" sz="800" noProof="1"/>
              <a:t>/0</a:t>
            </a:r>
            <a:r>
              <a:rPr lang="pt-BR" sz="800"/>
              <a:t>7</a:t>
            </a:r>
            <a:endParaRPr lang="pt-BR" sz="800" noProof="1"/>
          </a:p>
          <a:p>
            <a:pPr>
              <a:lnSpc>
                <a:spcPct val="80000"/>
              </a:lnSpc>
            </a:pPr>
            <a:endParaRPr lang="pt-BR" sz="800"/>
          </a:p>
          <a:p>
            <a:pPr>
              <a:lnSpc>
                <a:spcPct val="80000"/>
              </a:lnSpc>
            </a:pPr>
            <a:r>
              <a:rPr lang="pt-BR" sz="800" b="1" noProof="1"/>
              <a:t>imagem</a:t>
            </a:r>
            <a:r>
              <a:rPr lang="pt-BR" sz="800" noProof="1"/>
              <a:t>: </a:t>
            </a:r>
            <a:r>
              <a:rPr lang="pt-BR" sz="800"/>
              <a:t>Espectro e comprimento</a:t>
            </a:r>
          </a:p>
          <a:p>
            <a:pPr>
              <a:lnSpc>
                <a:spcPct val="80000"/>
              </a:lnSpc>
            </a:pPr>
            <a:r>
              <a:rPr lang="pt-BR" sz="800" b="1" noProof="1"/>
              <a:t>imagem</a:t>
            </a:r>
            <a:r>
              <a:rPr lang="pt-BR" sz="800" noProof="1"/>
              <a:t>: </a:t>
            </a:r>
            <a:r>
              <a:rPr lang="pt-BR" sz="800"/>
              <a:t>Deslocamento</a:t>
            </a:r>
            <a:endParaRPr lang="pt-BR" sz="800" noProof="1"/>
          </a:p>
          <a:p>
            <a:pPr>
              <a:lnSpc>
                <a:spcPct val="80000"/>
              </a:lnSpc>
            </a:pPr>
            <a:r>
              <a:rPr lang="pt-BR" sz="800" b="1" noProof="1"/>
              <a:t>imagem</a:t>
            </a:r>
            <a:r>
              <a:rPr lang="pt-BR" sz="800" noProof="1"/>
              <a:t>: </a:t>
            </a:r>
            <a:r>
              <a:rPr lang="pt-BR" sz="800"/>
              <a:t>Animação do Efeito Doppler</a:t>
            </a:r>
            <a:endParaRPr lang="pt-BR" sz="800" noProof="1"/>
          </a:p>
          <a:p>
            <a:pPr>
              <a:lnSpc>
                <a:spcPct val="80000"/>
              </a:lnSpc>
            </a:pPr>
            <a:r>
              <a:rPr lang="pt-BR" sz="800" b="1" noProof="1"/>
              <a:t>disponível</a:t>
            </a:r>
            <a:r>
              <a:rPr lang="pt-BR" sz="800" noProof="1"/>
              <a:t>: </a:t>
            </a:r>
            <a:r>
              <a:rPr lang="pt-BR" sz="800"/>
              <a:t>http://coolcosmos.ipac.caltech.edu/cosmic_classroom/cosmic_reference/redshift.html</a:t>
            </a:r>
          </a:p>
          <a:p>
            <a:pPr>
              <a:lnSpc>
                <a:spcPct val="80000"/>
              </a:lnSpc>
            </a:pPr>
            <a:r>
              <a:rPr lang="pt-BR" sz="800" b="1" noProof="1"/>
              <a:t>acesso</a:t>
            </a:r>
            <a:r>
              <a:rPr lang="pt-BR" sz="800" noProof="1"/>
              <a:t>: </a:t>
            </a:r>
            <a:r>
              <a:rPr lang="pt-BR" sz="800"/>
              <a:t>04</a:t>
            </a:r>
            <a:r>
              <a:rPr lang="pt-BR" sz="800" noProof="1"/>
              <a:t>/0</a:t>
            </a:r>
            <a:r>
              <a:rPr lang="pt-BR" sz="800"/>
              <a:t>6</a:t>
            </a:r>
            <a:r>
              <a:rPr lang="pt-BR" sz="800" noProof="1"/>
              <a:t>/0</a:t>
            </a:r>
            <a:r>
              <a:rPr lang="pt-BR" sz="800"/>
              <a:t>7</a:t>
            </a:r>
            <a:endParaRPr lang="pt-BR" sz="800" noProof="1"/>
          </a:p>
          <a:p>
            <a:pPr>
              <a:lnSpc>
                <a:spcPct val="80000"/>
              </a:lnSpc>
            </a:pPr>
            <a:endParaRPr lang="pt-BR" sz="800"/>
          </a:p>
          <a:p>
            <a:pPr>
              <a:lnSpc>
                <a:spcPct val="80000"/>
              </a:lnSpc>
            </a:pPr>
            <a:endParaRPr lang="pt-BR" sz="800"/>
          </a:p>
          <a:p>
            <a:pPr>
              <a:lnSpc>
                <a:spcPct val="80000"/>
              </a:lnSpc>
            </a:pPr>
            <a:endParaRPr lang="pt-BR" sz="800"/>
          </a:p>
        </p:txBody>
      </p:sp>
    </p:spTree>
    <p:extLst>
      <p:ext uri="{BB962C8B-B14F-4D97-AF65-F5344CB8AC3E}">
        <p14:creationId xmlns:p14="http://schemas.microsoft.com/office/powerpoint/2010/main" val="34886761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Slide de título">
    <p:spTree>
      <p:nvGrpSpPr>
        <p:cNvPr id="1" name=""/>
        <p:cNvGrpSpPr/>
        <p:nvPr/>
      </p:nvGrpSpPr>
      <p:grpSpPr>
        <a:xfrm>
          <a:off x="0" y="0"/>
          <a:ext cx="0" cy="0"/>
          <a:chOff x="0" y="0"/>
          <a:chExt cx="0" cy="0"/>
        </a:xfrm>
      </p:grpSpPr>
      <p:sp>
        <p:nvSpPr>
          <p:cNvPr id="9" name="Título 8"/>
          <p:cNvSpPr>
            <a:spLocks noGrp="1"/>
          </p:cNvSpPr>
          <p:nvPr>
            <p:ph type="ctrTitle"/>
          </p:nvPr>
        </p:nvSpPr>
        <p:spPr>
          <a:xfrm>
            <a:off x="711200" y="1371600"/>
            <a:ext cx="10468864"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pt-BR"/>
              <a:t>Clique para editar o estilo do título mestre</a:t>
            </a:r>
            <a:endParaRPr kumimoji="0" lang="en-US"/>
          </a:p>
        </p:txBody>
      </p:sp>
      <p:sp>
        <p:nvSpPr>
          <p:cNvPr id="17" name="Subtítulo 16"/>
          <p:cNvSpPr>
            <a:spLocks noGrp="1"/>
          </p:cNvSpPr>
          <p:nvPr>
            <p:ph type="subTitle" idx="1"/>
          </p:nvPr>
        </p:nvSpPr>
        <p:spPr>
          <a:xfrm>
            <a:off x="711200" y="3228536"/>
            <a:ext cx="10472928"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pt-BR"/>
              <a:t>Clique para editar o estilo do subtítulo mestre</a:t>
            </a:r>
            <a:endParaRPr kumimoji="0" lang="en-US"/>
          </a:p>
        </p:txBody>
      </p:sp>
      <p:sp>
        <p:nvSpPr>
          <p:cNvPr id="30" name="Espaço Reservado para Data 29"/>
          <p:cNvSpPr>
            <a:spLocks noGrp="1"/>
          </p:cNvSpPr>
          <p:nvPr>
            <p:ph type="dt" sz="half" idx="10"/>
          </p:nvPr>
        </p:nvSpPr>
        <p:spPr/>
        <p:txBody>
          <a:bodyPr/>
          <a:lstStyle/>
          <a:p>
            <a:fld id="{EC7F37BB-6527-4AC3-8790-8C9F52B63D0E}" type="datetimeFigureOut">
              <a:rPr lang="pt-BR" smtClean="0"/>
              <a:pPr/>
              <a:t>18/04/2017</a:t>
            </a:fld>
            <a:endParaRPr lang="pt-BR"/>
          </a:p>
        </p:txBody>
      </p:sp>
      <p:sp>
        <p:nvSpPr>
          <p:cNvPr id="19" name="Espaço Reservado para Rodapé 18"/>
          <p:cNvSpPr>
            <a:spLocks noGrp="1"/>
          </p:cNvSpPr>
          <p:nvPr>
            <p:ph type="ftr" sz="quarter" idx="11"/>
          </p:nvPr>
        </p:nvSpPr>
        <p:spPr/>
        <p:txBody>
          <a:bodyPr/>
          <a:lstStyle/>
          <a:p>
            <a:endParaRPr lang="pt-BR"/>
          </a:p>
        </p:txBody>
      </p:sp>
      <p:sp>
        <p:nvSpPr>
          <p:cNvPr id="27" name="Espaço Reservado para Número de Slide 26"/>
          <p:cNvSpPr>
            <a:spLocks noGrp="1"/>
          </p:cNvSpPr>
          <p:nvPr>
            <p:ph type="sldNum" sz="quarter" idx="12"/>
          </p:nvPr>
        </p:nvSpPr>
        <p:spPr/>
        <p:txBody>
          <a:bodyPr/>
          <a:lstStyle/>
          <a:p>
            <a:fld id="{68FE8F4B-46C1-40E8-9A6D-BF6019BA0675}" type="slidenum">
              <a:rPr lang="pt-BR" smtClean="0"/>
              <a:pPr/>
              <a:t>‹nº›</a:t>
            </a:fld>
            <a:endParaRPr lang="pt-BR"/>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kumimoji="0" lang="pt-BR"/>
              <a:t>Clique para editar o estilo do título mestre</a:t>
            </a:r>
            <a:endParaRPr kumimoji="0" lang="en-US"/>
          </a:p>
        </p:txBody>
      </p:sp>
      <p:sp>
        <p:nvSpPr>
          <p:cNvPr id="3" name="Espaço Reservado para Texto Vertical 2"/>
          <p:cNvSpPr>
            <a:spLocks noGrp="1"/>
          </p:cNvSpPr>
          <p:nvPr>
            <p:ph type="body" orient="vert" idx="1"/>
          </p:nvPr>
        </p:nvSpPr>
        <p:spPr/>
        <p:txBody>
          <a:bodyPr vert="eaVert"/>
          <a:lstStyle/>
          <a:p>
            <a:pPr lvl="0" eaLnBrk="1" latinLnBrk="0" hangingPunct="1"/>
            <a:r>
              <a:rPr lang="pt-BR"/>
              <a:t>Clique para editar os estilos do texto mestre</a:t>
            </a:r>
          </a:p>
          <a:p>
            <a:pPr lvl="1" eaLnBrk="1" latinLnBrk="0" hangingPunct="1"/>
            <a:r>
              <a:rPr lang="pt-BR"/>
              <a:t>Segundo nível</a:t>
            </a:r>
          </a:p>
          <a:p>
            <a:pPr lvl="2" eaLnBrk="1" latinLnBrk="0" hangingPunct="1"/>
            <a:r>
              <a:rPr lang="pt-BR"/>
              <a:t>Terceiro nível</a:t>
            </a:r>
          </a:p>
          <a:p>
            <a:pPr lvl="3" eaLnBrk="1" latinLnBrk="0" hangingPunct="1"/>
            <a:r>
              <a:rPr lang="pt-BR"/>
              <a:t>Quarto nível</a:t>
            </a:r>
          </a:p>
          <a:p>
            <a:pPr lvl="4" eaLnBrk="1" latinLnBrk="0" hangingPunct="1"/>
            <a:r>
              <a:rPr lang="pt-BR"/>
              <a:t>Quinto nível</a:t>
            </a:r>
            <a:endParaRPr kumimoji="0" lang="en-US"/>
          </a:p>
        </p:txBody>
      </p:sp>
      <p:sp>
        <p:nvSpPr>
          <p:cNvPr id="4" name="Espaço Reservado para Data 3"/>
          <p:cNvSpPr>
            <a:spLocks noGrp="1"/>
          </p:cNvSpPr>
          <p:nvPr>
            <p:ph type="dt" sz="half" idx="10"/>
          </p:nvPr>
        </p:nvSpPr>
        <p:spPr/>
        <p:txBody>
          <a:bodyPr/>
          <a:lstStyle/>
          <a:p>
            <a:fld id="{EC7F37BB-6527-4AC3-8790-8C9F52B63D0E}" type="datetimeFigureOut">
              <a:rPr lang="pt-BR" smtClean="0"/>
              <a:pPr/>
              <a:t>18/04/2017</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68FE8F4B-46C1-40E8-9A6D-BF6019BA0675}" type="slidenum">
              <a:rPr lang="pt-BR" smtClean="0"/>
              <a:pPr/>
              <a:t>‹nº›</a:t>
            </a:fld>
            <a:endParaRPr lang="pt-B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839200" y="914402"/>
            <a:ext cx="2743200" cy="5211763"/>
          </a:xfrm>
        </p:spPr>
        <p:txBody>
          <a:bodyPr vert="eaVert"/>
          <a:lstStyle/>
          <a:p>
            <a:r>
              <a:rPr kumimoji="0" lang="pt-BR"/>
              <a:t>Clique para editar o estilo do título mestre</a:t>
            </a:r>
            <a:endParaRPr kumimoji="0" lang="en-US"/>
          </a:p>
        </p:txBody>
      </p:sp>
      <p:sp>
        <p:nvSpPr>
          <p:cNvPr id="3" name="Espaço Reservado para Texto Vertical 2"/>
          <p:cNvSpPr>
            <a:spLocks noGrp="1"/>
          </p:cNvSpPr>
          <p:nvPr>
            <p:ph type="body" orient="vert" idx="1"/>
          </p:nvPr>
        </p:nvSpPr>
        <p:spPr>
          <a:xfrm>
            <a:off x="609600" y="914402"/>
            <a:ext cx="8026400" cy="5211763"/>
          </a:xfrm>
        </p:spPr>
        <p:txBody>
          <a:bodyPr vert="eaVert"/>
          <a:lstStyle/>
          <a:p>
            <a:pPr lvl="0" eaLnBrk="1" latinLnBrk="0" hangingPunct="1"/>
            <a:r>
              <a:rPr lang="pt-BR"/>
              <a:t>Clique para editar os estilos do texto mestre</a:t>
            </a:r>
          </a:p>
          <a:p>
            <a:pPr lvl="1" eaLnBrk="1" latinLnBrk="0" hangingPunct="1"/>
            <a:r>
              <a:rPr lang="pt-BR"/>
              <a:t>Segundo nível</a:t>
            </a:r>
          </a:p>
          <a:p>
            <a:pPr lvl="2" eaLnBrk="1" latinLnBrk="0" hangingPunct="1"/>
            <a:r>
              <a:rPr lang="pt-BR"/>
              <a:t>Terceiro nível</a:t>
            </a:r>
          </a:p>
          <a:p>
            <a:pPr lvl="3" eaLnBrk="1" latinLnBrk="0" hangingPunct="1"/>
            <a:r>
              <a:rPr lang="pt-BR"/>
              <a:t>Quarto nível</a:t>
            </a:r>
          </a:p>
          <a:p>
            <a:pPr lvl="4" eaLnBrk="1" latinLnBrk="0" hangingPunct="1"/>
            <a:r>
              <a:rPr lang="pt-BR"/>
              <a:t>Quinto nível</a:t>
            </a:r>
            <a:endParaRPr kumimoji="0" lang="en-US"/>
          </a:p>
        </p:txBody>
      </p:sp>
      <p:sp>
        <p:nvSpPr>
          <p:cNvPr id="4" name="Espaço Reservado para Data 3"/>
          <p:cNvSpPr>
            <a:spLocks noGrp="1"/>
          </p:cNvSpPr>
          <p:nvPr>
            <p:ph type="dt" sz="half" idx="10"/>
          </p:nvPr>
        </p:nvSpPr>
        <p:spPr/>
        <p:txBody>
          <a:bodyPr/>
          <a:lstStyle/>
          <a:p>
            <a:fld id="{EC7F37BB-6527-4AC3-8790-8C9F52B63D0E}" type="datetimeFigureOut">
              <a:rPr lang="pt-BR" smtClean="0"/>
              <a:pPr/>
              <a:t>18/04/2017</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68FE8F4B-46C1-40E8-9A6D-BF6019BA0675}" type="slidenum">
              <a:rPr lang="pt-BR" smtClean="0"/>
              <a:pPr/>
              <a:t>‹nº›</a:t>
            </a:fld>
            <a:endParaRPr lang="pt-B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cSld name="Título e 4 partes de conteúdo">
    <p:spTree>
      <p:nvGrpSpPr>
        <p:cNvPr id="1" name=""/>
        <p:cNvGrpSpPr/>
        <p:nvPr/>
      </p:nvGrpSpPr>
      <p:grpSpPr>
        <a:xfrm>
          <a:off x="0" y="0"/>
          <a:ext cx="0" cy="0"/>
          <a:chOff x="0" y="0"/>
          <a:chExt cx="0" cy="0"/>
        </a:xfrm>
      </p:grpSpPr>
      <p:sp>
        <p:nvSpPr>
          <p:cNvPr id="2" name="Título 1"/>
          <p:cNvSpPr>
            <a:spLocks noGrp="1"/>
          </p:cNvSpPr>
          <p:nvPr>
            <p:ph type="title" sz="quarter"/>
          </p:nvPr>
        </p:nvSpPr>
        <p:spPr>
          <a:xfrm>
            <a:off x="609600" y="274638"/>
            <a:ext cx="10972800" cy="1143000"/>
          </a:xfrm>
        </p:spPr>
        <p:txBody>
          <a:bodyPr/>
          <a:lstStyle/>
          <a:p>
            <a:r>
              <a:rPr lang="pt-BR"/>
              <a:t>Clique para editar o estilo do título mestre</a:t>
            </a:r>
          </a:p>
        </p:txBody>
      </p:sp>
      <p:sp>
        <p:nvSpPr>
          <p:cNvPr id="3" name="Espaço Reservado para Conteúdo 2"/>
          <p:cNvSpPr>
            <a:spLocks noGrp="1"/>
          </p:cNvSpPr>
          <p:nvPr>
            <p:ph sz="quarter" idx="1"/>
          </p:nvPr>
        </p:nvSpPr>
        <p:spPr>
          <a:xfrm>
            <a:off x="609600" y="1600200"/>
            <a:ext cx="5384800" cy="2185988"/>
          </a:xfrm>
        </p:spPr>
        <p:txBody>
          <a:body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p:cNvSpPr>
            <a:spLocks noGrp="1"/>
          </p:cNvSpPr>
          <p:nvPr>
            <p:ph sz="quarter" idx="2"/>
          </p:nvPr>
        </p:nvSpPr>
        <p:spPr>
          <a:xfrm>
            <a:off x="6197600" y="1600200"/>
            <a:ext cx="5384800" cy="2185988"/>
          </a:xfrm>
        </p:spPr>
        <p:txBody>
          <a:body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Conteúdo 4"/>
          <p:cNvSpPr>
            <a:spLocks noGrp="1"/>
          </p:cNvSpPr>
          <p:nvPr>
            <p:ph sz="quarter" idx="3"/>
          </p:nvPr>
        </p:nvSpPr>
        <p:spPr>
          <a:xfrm>
            <a:off x="609600" y="3938589"/>
            <a:ext cx="5384800" cy="2187575"/>
          </a:xfrm>
        </p:spPr>
        <p:txBody>
          <a:body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6" name="Espaço Reservado para Conteúdo 5"/>
          <p:cNvSpPr>
            <a:spLocks noGrp="1"/>
          </p:cNvSpPr>
          <p:nvPr>
            <p:ph sz="quarter" idx="4"/>
          </p:nvPr>
        </p:nvSpPr>
        <p:spPr>
          <a:xfrm>
            <a:off x="6197600" y="3938589"/>
            <a:ext cx="5384800" cy="2187575"/>
          </a:xfrm>
        </p:spPr>
        <p:txBody>
          <a:body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7" name="Espaço Reservado para Data 6"/>
          <p:cNvSpPr>
            <a:spLocks noGrp="1"/>
          </p:cNvSpPr>
          <p:nvPr>
            <p:ph type="dt" sz="half" idx="10"/>
          </p:nvPr>
        </p:nvSpPr>
        <p:spPr/>
        <p:txBody>
          <a:bodyPr/>
          <a:lstStyle>
            <a:lvl1pPr>
              <a:defRPr>
                <a:latin typeface="Arial" charset="0"/>
              </a:defRPr>
            </a:lvl1pPr>
          </a:lstStyle>
          <a:p>
            <a:pPr>
              <a:defRPr/>
            </a:pPr>
            <a:endParaRPr lang="en-US"/>
          </a:p>
        </p:txBody>
      </p:sp>
      <p:sp>
        <p:nvSpPr>
          <p:cNvPr id="8" name="Espaço Reservado para Rodapé 7"/>
          <p:cNvSpPr>
            <a:spLocks noGrp="1"/>
          </p:cNvSpPr>
          <p:nvPr>
            <p:ph type="ftr" sz="quarter" idx="11"/>
          </p:nvPr>
        </p:nvSpPr>
        <p:spPr/>
        <p:txBody>
          <a:bodyPr/>
          <a:lstStyle>
            <a:lvl1pPr>
              <a:defRPr>
                <a:latin typeface="Arial" charset="0"/>
              </a:defRPr>
            </a:lvl1pPr>
          </a:lstStyle>
          <a:p>
            <a:pPr>
              <a:defRPr/>
            </a:pPr>
            <a:endParaRPr lang="en-US"/>
          </a:p>
        </p:txBody>
      </p:sp>
      <p:sp>
        <p:nvSpPr>
          <p:cNvPr id="9" name="Espaço Reservado para Número de Slide 8"/>
          <p:cNvSpPr>
            <a:spLocks noGrp="1"/>
          </p:cNvSpPr>
          <p:nvPr>
            <p:ph type="sldNum" sz="quarter" idx="12"/>
          </p:nvPr>
        </p:nvSpPr>
        <p:spPr/>
        <p:txBody>
          <a:bodyPr/>
          <a:lstStyle>
            <a:lvl1pPr>
              <a:defRPr>
                <a:latin typeface="Arial" charset="0"/>
              </a:defRPr>
            </a:lvl1pPr>
          </a:lstStyle>
          <a:p>
            <a:pPr>
              <a:defRPr/>
            </a:pPr>
            <a:fld id="{F68B0A4E-2565-4673-AF1B-B5693400E25C}" type="slidenum">
              <a:rPr lang="en-US"/>
              <a:pPr>
                <a:defRPr/>
              </a:pPr>
              <a:t>‹nº›</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cSld name="Título, texto e conteúdo">
    <p:spTree>
      <p:nvGrpSpPr>
        <p:cNvPr id="1" name=""/>
        <p:cNvGrpSpPr/>
        <p:nvPr/>
      </p:nvGrpSpPr>
      <p:grpSpPr>
        <a:xfrm>
          <a:off x="0" y="0"/>
          <a:ext cx="0" cy="0"/>
          <a:chOff x="0" y="0"/>
          <a:chExt cx="0" cy="0"/>
        </a:xfrm>
      </p:grpSpPr>
      <p:sp>
        <p:nvSpPr>
          <p:cNvPr id="2" name="Título 1"/>
          <p:cNvSpPr>
            <a:spLocks noGrp="1"/>
          </p:cNvSpPr>
          <p:nvPr>
            <p:ph type="title"/>
          </p:nvPr>
        </p:nvSpPr>
        <p:spPr>
          <a:xfrm>
            <a:off x="914400" y="609600"/>
            <a:ext cx="10363200" cy="1143000"/>
          </a:xfrm>
        </p:spPr>
        <p:txBody>
          <a:bodyPr/>
          <a:lstStyle/>
          <a:p>
            <a:r>
              <a:rPr lang="pt-BR"/>
              <a:t>Clique para editar o estilo do título mestre</a:t>
            </a:r>
          </a:p>
        </p:txBody>
      </p:sp>
      <p:sp>
        <p:nvSpPr>
          <p:cNvPr id="3" name="Espaço Reservado para Texto 2"/>
          <p:cNvSpPr>
            <a:spLocks noGrp="1"/>
          </p:cNvSpPr>
          <p:nvPr>
            <p:ph type="body" sz="half" idx="1"/>
          </p:nvPr>
        </p:nvSpPr>
        <p:spPr>
          <a:xfrm>
            <a:off x="914400" y="1981200"/>
            <a:ext cx="5080000" cy="4114800"/>
          </a:xfrm>
        </p:spPr>
        <p:txBody>
          <a:body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p:cNvSpPr>
            <a:spLocks noGrp="1"/>
          </p:cNvSpPr>
          <p:nvPr>
            <p:ph sz="half" idx="2"/>
          </p:nvPr>
        </p:nvSpPr>
        <p:spPr>
          <a:xfrm>
            <a:off x="6197600" y="1981200"/>
            <a:ext cx="5080000" cy="4114800"/>
          </a:xfrm>
        </p:spPr>
        <p:txBody>
          <a:bodyPr/>
          <a:lstStyle/>
          <a:p>
            <a:pPr lvl="0"/>
            <a:r>
              <a:rPr lang="pt-BR"/>
              <a:t>Clique para editar os estilos do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Data 4"/>
          <p:cNvSpPr>
            <a:spLocks noGrp="1"/>
          </p:cNvSpPr>
          <p:nvPr>
            <p:ph type="dt" sz="half" idx="10"/>
          </p:nvPr>
        </p:nvSpPr>
        <p:spPr>
          <a:xfrm>
            <a:off x="914400" y="6248400"/>
            <a:ext cx="2540000" cy="457200"/>
          </a:xfrm>
        </p:spPr>
        <p:txBody>
          <a:bodyPr/>
          <a:lstStyle>
            <a:lvl1pPr>
              <a:defRPr/>
            </a:lvl1pPr>
          </a:lstStyle>
          <a:p>
            <a:endParaRPr lang="en-US"/>
          </a:p>
        </p:txBody>
      </p:sp>
      <p:sp>
        <p:nvSpPr>
          <p:cNvPr id="6" name="Espaço Reservado para Rodapé 5"/>
          <p:cNvSpPr>
            <a:spLocks noGrp="1"/>
          </p:cNvSpPr>
          <p:nvPr>
            <p:ph type="ftr" sz="quarter" idx="11"/>
          </p:nvPr>
        </p:nvSpPr>
        <p:spPr>
          <a:xfrm>
            <a:off x="4165600" y="6248400"/>
            <a:ext cx="3860800" cy="457200"/>
          </a:xfrm>
        </p:spPr>
        <p:txBody>
          <a:bodyPr/>
          <a:lstStyle>
            <a:lvl1pPr>
              <a:defRPr/>
            </a:lvl1pPr>
          </a:lstStyle>
          <a:p>
            <a:endParaRPr lang="en-US"/>
          </a:p>
        </p:txBody>
      </p:sp>
      <p:sp>
        <p:nvSpPr>
          <p:cNvPr id="7" name="Espaço Reservado para Número de Slide 6"/>
          <p:cNvSpPr>
            <a:spLocks noGrp="1"/>
          </p:cNvSpPr>
          <p:nvPr>
            <p:ph type="sldNum" sz="quarter" idx="12"/>
          </p:nvPr>
        </p:nvSpPr>
        <p:spPr>
          <a:xfrm>
            <a:off x="8737600" y="6248400"/>
            <a:ext cx="2540000" cy="457200"/>
          </a:xfrm>
        </p:spPr>
        <p:txBody>
          <a:bodyPr/>
          <a:lstStyle>
            <a:lvl1pPr>
              <a:defRPr/>
            </a:lvl1pPr>
          </a:lstStyle>
          <a:p>
            <a:fld id="{F7CBF27D-3472-43DE-9A72-64A07E647D94}" type="slidenum">
              <a:rPr lang="en-US"/>
              <a:pPr/>
              <a:t>‹nº›</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kumimoji="0" lang="pt-BR"/>
              <a:t>Clique para editar o estilo do título mestre</a:t>
            </a:r>
            <a:endParaRPr kumimoji="0" lang="en-US"/>
          </a:p>
        </p:txBody>
      </p:sp>
      <p:sp>
        <p:nvSpPr>
          <p:cNvPr id="3" name="Espaço Reservado para Conteúdo 2"/>
          <p:cNvSpPr>
            <a:spLocks noGrp="1"/>
          </p:cNvSpPr>
          <p:nvPr>
            <p:ph idx="1"/>
          </p:nvPr>
        </p:nvSpPr>
        <p:spPr/>
        <p:txBody>
          <a:bodyPr/>
          <a:lstStyle/>
          <a:p>
            <a:pPr lvl="0" eaLnBrk="1" latinLnBrk="0" hangingPunct="1"/>
            <a:r>
              <a:rPr lang="pt-BR"/>
              <a:t>Clique para editar os estilos do texto mestre</a:t>
            </a:r>
          </a:p>
          <a:p>
            <a:pPr lvl="1" eaLnBrk="1" latinLnBrk="0" hangingPunct="1"/>
            <a:r>
              <a:rPr lang="pt-BR"/>
              <a:t>Segundo nível</a:t>
            </a:r>
          </a:p>
          <a:p>
            <a:pPr lvl="2" eaLnBrk="1" latinLnBrk="0" hangingPunct="1"/>
            <a:r>
              <a:rPr lang="pt-BR"/>
              <a:t>Terceiro nível</a:t>
            </a:r>
          </a:p>
          <a:p>
            <a:pPr lvl="3" eaLnBrk="1" latinLnBrk="0" hangingPunct="1"/>
            <a:r>
              <a:rPr lang="pt-BR"/>
              <a:t>Quarto nível</a:t>
            </a:r>
          </a:p>
          <a:p>
            <a:pPr lvl="4" eaLnBrk="1" latinLnBrk="0" hangingPunct="1"/>
            <a:r>
              <a:rPr lang="pt-BR"/>
              <a:t>Quinto nível</a:t>
            </a:r>
            <a:endParaRPr kumimoji="0" lang="en-US"/>
          </a:p>
        </p:txBody>
      </p:sp>
      <p:sp>
        <p:nvSpPr>
          <p:cNvPr id="4" name="Espaço Reservado para Data 3"/>
          <p:cNvSpPr>
            <a:spLocks noGrp="1"/>
          </p:cNvSpPr>
          <p:nvPr>
            <p:ph type="dt" sz="half" idx="10"/>
          </p:nvPr>
        </p:nvSpPr>
        <p:spPr/>
        <p:txBody>
          <a:bodyPr/>
          <a:lstStyle/>
          <a:p>
            <a:fld id="{EC7F37BB-6527-4AC3-8790-8C9F52B63D0E}" type="datetimeFigureOut">
              <a:rPr lang="pt-BR" smtClean="0"/>
              <a:pPr/>
              <a:t>18/04/2017</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68FE8F4B-46C1-40E8-9A6D-BF6019BA0675}" type="slidenum">
              <a:rPr lang="pt-BR" smtClean="0"/>
              <a:pPr/>
              <a:t>‹nº›</a:t>
            </a:fld>
            <a:endParaRPr lang="pt-B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707136" y="1316736"/>
            <a:ext cx="103632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pt-BR"/>
              <a:t>Clique para editar o estilo do título mestre</a:t>
            </a:r>
            <a:endParaRPr kumimoji="0" lang="en-US"/>
          </a:p>
        </p:txBody>
      </p:sp>
      <p:sp>
        <p:nvSpPr>
          <p:cNvPr id="3" name="Espaço Reservado para Texto 2"/>
          <p:cNvSpPr>
            <a:spLocks noGrp="1"/>
          </p:cNvSpPr>
          <p:nvPr>
            <p:ph type="body" idx="1"/>
          </p:nvPr>
        </p:nvSpPr>
        <p:spPr>
          <a:xfrm>
            <a:off x="707136" y="2704664"/>
            <a:ext cx="103632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pt-BR"/>
              <a:t>Clique para editar os estilos do texto mestre</a:t>
            </a:r>
          </a:p>
        </p:txBody>
      </p:sp>
      <p:sp>
        <p:nvSpPr>
          <p:cNvPr id="4" name="Espaço Reservado para Data 3"/>
          <p:cNvSpPr>
            <a:spLocks noGrp="1"/>
          </p:cNvSpPr>
          <p:nvPr>
            <p:ph type="dt" sz="half" idx="10"/>
          </p:nvPr>
        </p:nvSpPr>
        <p:spPr/>
        <p:txBody>
          <a:bodyPr/>
          <a:lstStyle/>
          <a:p>
            <a:fld id="{EC7F37BB-6527-4AC3-8790-8C9F52B63D0E}" type="datetimeFigureOut">
              <a:rPr lang="pt-BR" smtClean="0"/>
              <a:pPr/>
              <a:t>18/04/2017</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68FE8F4B-46C1-40E8-9A6D-BF6019BA0675}" type="slidenum">
              <a:rPr lang="pt-BR" smtClean="0"/>
              <a:pPr/>
              <a:t>‹nº›</a:t>
            </a:fld>
            <a:endParaRPr lang="pt-BR"/>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a:xfrm>
            <a:off x="609600" y="704088"/>
            <a:ext cx="10972800" cy="1143000"/>
          </a:xfrm>
        </p:spPr>
        <p:txBody>
          <a:bodyPr/>
          <a:lstStyle/>
          <a:p>
            <a:r>
              <a:rPr kumimoji="0" lang="pt-BR"/>
              <a:t>Clique para editar o estilo do título mestre</a:t>
            </a:r>
            <a:endParaRPr kumimoji="0" lang="en-US"/>
          </a:p>
        </p:txBody>
      </p:sp>
      <p:sp>
        <p:nvSpPr>
          <p:cNvPr id="3" name="Espaço Reservado para Conteúdo 2"/>
          <p:cNvSpPr>
            <a:spLocks noGrp="1"/>
          </p:cNvSpPr>
          <p:nvPr>
            <p:ph sz="half" idx="1"/>
          </p:nvPr>
        </p:nvSpPr>
        <p:spPr>
          <a:xfrm>
            <a:off x="609600" y="1920085"/>
            <a:ext cx="53848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pt-BR"/>
              <a:t>Clique para editar os estilos do texto mestre</a:t>
            </a:r>
          </a:p>
          <a:p>
            <a:pPr lvl="1" eaLnBrk="1" latinLnBrk="0" hangingPunct="1"/>
            <a:r>
              <a:rPr lang="pt-BR"/>
              <a:t>Segundo nível</a:t>
            </a:r>
          </a:p>
          <a:p>
            <a:pPr lvl="2" eaLnBrk="1" latinLnBrk="0" hangingPunct="1"/>
            <a:r>
              <a:rPr lang="pt-BR"/>
              <a:t>Terceiro nível</a:t>
            </a:r>
          </a:p>
          <a:p>
            <a:pPr lvl="3" eaLnBrk="1" latinLnBrk="0" hangingPunct="1"/>
            <a:r>
              <a:rPr lang="pt-BR"/>
              <a:t>Quarto nível</a:t>
            </a:r>
          </a:p>
          <a:p>
            <a:pPr lvl="4" eaLnBrk="1" latinLnBrk="0" hangingPunct="1"/>
            <a:r>
              <a:rPr lang="pt-BR"/>
              <a:t>Quinto nível</a:t>
            </a:r>
            <a:endParaRPr kumimoji="0" lang="en-US"/>
          </a:p>
        </p:txBody>
      </p:sp>
      <p:sp>
        <p:nvSpPr>
          <p:cNvPr id="4" name="Espaço Reservado para Conteúdo 3"/>
          <p:cNvSpPr>
            <a:spLocks noGrp="1"/>
          </p:cNvSpPr>
          <p:nvPr>
            <p:ph sz="half" idx="2"/>
          </p:nvPr>
        </p:nvSpPr>
        <p:spPr>
          <a:xfrm>
            <a:off x="6197600" y="1920085"/>
            <a:ext cx="53848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pt-BR"/>
              <a:t>Clique para editar os estilos do texto mestre</a:t>
            </a:r>
          </a:p>
          <a:p>
            <a:pPr lvl="1" eaLnBrk="1" latinLnBrk="0" hangingPunct="1"/>
            <a:r>
              <a:rPr lang="pt-BR"/>
              <a:t>Segundo nível</a:t>
            </a:r>
          </a:p>
          <a:p>
            <a:pPr lvl="2" eaLnBrk="1" latinLnBrk="0" hangingPunct="1"/>
            <a:r>
              <a:rPr lang="pt-BR"/>
              <a:t>Terceiro nível</a:t>
            </a:r>
          </a:p>
          <a:p>
            <a:pPr lvl="3" eaLnBrk="1" latinLnBrk="0" hangingPunct="1"/>
            <a:r>
              <a:rPr lang="pt-BR"/>
              <a:t>Quarto nível</a:t>
            </a:r>
          </a:p>
          <a:p>
            <a:pPr lvl="4" eaLnBrk="1" latinLnBrk="0" hangingPunct="1"/>
            <a:r>
              <a:rPr lang="pt-BR"/>
              <a:t>Quinto nível</a:t>
            </a:r>
            <a:endParaRPr kumimoji="0" lang="en-US"/>
          </a:p>
        </p:txBody>
      </p:sp>
      <p:sp>
        <p:nvSpPr>
          <p:cNvPr id="5" name="Espaço Reservado para Data 4"/>
          <p:cNvSpPr>
            <a:spLocks noGrp="1"/>
          </p:cNvSpPr>
          <p:nvPr>
            <p:ph type="dt" sz="half" idx="10"/>
          </p:nvPr>
        </p:nvSpPr>
        <p:spPr/>
        <p:txBody>
          <a:bodyPr/>
          <a:lstStyle/>
          <a:p>
            <a:fld id="{EC7F37BB-6527-4AC3-8790-8C9F52B63D0E}" type="datetimeFigureOut">
              <a:rPr lang="pt-BR" smtClean="0"/>
              <a:pPr/>
              <a:t>18/04/2017</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68FE8F4B-46C1-40E8-9A6D-BF6019BA0675}" type="slidenum">
              <a:rPr lang="pt-BR" smtClean="0"/>
              <a:pPr/>
              <a:t>‹nº›</a:t>
            </a:fld>
            <a:endParaRPr lang="pt-B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a:xfrm>
            <a:off x="609600" y="704088"/>
            <a:ext cx="10972800" cy="1143000"/>
          </a:xfrm>
        </p:spPr>
        <p:txBody>
          <a:bodyPr tIns="45720" anchor="b"/>
          <a:lstStyle>
            <a:lvl1pPr>
              <a:defRPr/>
            </a:lvl1pPr>
          </a:lstStyle>
          <a:p>
            <a:r>
              <a:rPr kumimoji="0" lang="pt-BR"/>
              <a:t>Clique para editar o estilo do título mestre</a:t>
            </a:r>
            <a:endParaRPr kumimoji="0" lang="en-US"/>
          </a:p>
        </p:txBody>
      </p:sp>
      <p:sp>
        <p:nvSpPr>
          <p:cNvPr id="3" name="Espaço Reservado para Texto 2"/>
          <p:cNvSpPr>
            <a:spLocks noGrp="1"/>
          </p:cNvSpPr>
          <p:nvPr>
            <p:ph type="body" idx="1"/>
          </p:nvPr>
        </p:nvSpPr>
        <p:spPr>
          <a:xfrm>
            <a:off x="609600" y="1855248"/>
            <a:ext cx="5386917"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pt-BR"/>
              <a:t>Clique para editar os estilos do texto mestre</a:t>
            </a:r>
          </a:p>
        </p:txBody>
      </p:sp>
      <p:sp>
        <p:nvSpPr>
          <p:cNvPr id="4" name="Espaço Reservado para Texto 3"/>
          <p:cNvSpPr>
            <a:spLocks noGrp="1"/>
          </p:cNvSpPr>
          <p:nvPr>
            <p:ph type="body" sz="half" idx="3"/>
          </p:nvPr>
        </p:nvSpPr>
        <p:spPr>
          <a:xfrm>
            <a:off x="6193368" y="1859758"/>
            <a:ext cx="5389033"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pt-BR"/>
              <a:t>Clique para editar os estilos do texto mestre</a:t>
            </a:r>
          </a:p>
        </p:txBody>
      </p:sp>
      <p:sp>
        <p:nvSpPr>
          <p:cNvPr id="5" name="Espaço Reservado para Conteúdo 4"/>
          <p:cNvSpPr>
            <a:spLocks noGrp="1"/>
          </p:cNvSpPr>
          <p:nvPr>
            <p:ph sz="quarter" idx="2"/>
          </p:nvPr>
        </p:nvSpPr>
        <p:spPr>
          <a:xfrm>
            <a:off x="609600" y="2514600"/>
            <a:ext cx="5386917"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pt-BR"/>
              <a:t>Clique para editar os estilos do texto mestre</a:t>
            </a:r>
          </a:p>
          <a:p>
            <a:pPr lvl="1" eaLnBrk="1" latinLnBrk="0" hangingPunct="1"/>
            <a:r>
              <a:rPr lang="pt-BR"/>
              <a:t>Segundo nível</a:t>
            </a:r>
          </a:p>
          <a:p>
            <a:pPr lvl="2" eaLnBrk="1" latinLnBrk="0" hangingPunct="1"/>
            <a:r>
              <a:rPr lang="pt-BR"/>
              <a:t>Terceiro nível</a:t>
            </a:r>
          </a:p>
          <a:p>
            <a:pPr lvl="3" eaLnBrk="1" latinLnBrk="0" hangingPunct="1"/>
            <a:r>
              <a:rPr lang="pt-BR"/>
              <a:t>Quarto nível</a:t>
            </a:r>
          </a:p>
          <a:p>
            <a:pPr lvl="4" eaLnBrk="1" latinLnBrk="0" hangingPunct="1"/>
            <a:r>
              <a:rPr lang="pt-BR"/>
              <a:t>Quinto nível</a:t>
            </a:r>
            <a:endParaRPr kumimoji="0" lang="en-US"/>
          </a:p>
        </p:txBody>
      </p:sp>
      <p:sp>
        <p:nvSpPr>
          <p:cNvPr id="6" name="Espaço Reservado para Conteúdo 5"/>
          <p:cNvSpPr>
            <a:spLocks noGrp="1"/>
          </p:cNvSpPr>
          <p:nvPr>
            <p:ph sz="quarter" idx="4"/>
          </p:nvPr>
        </p:nvSpPr>
        <p:spPr>
          <a:xfrm>
            <a:off x="6193368" y="2514600"/>
            <a:ext cx="5389033"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pt-BR"/>
              <a:t>Clique para editar os estilos do texto mestre</a:t>
            </a:r>
          </a:p>
          <a:p>
            <a:pPr lvl="1" eaLnBrk="1" latinLnBrk="0" hangingPunct="1"/>
            <a:r>
              <a:rPr lang="pt-BR"/>
              <a:t>Segundo nível</a:t>
            </a:r>
          </a:p>
          <a:p>
            <a:pPr lvl="2" eaLnBrk="1" latinLnBrk="0" hangingPunct="1"/>
            <a:r>
              <a:rPr lang="pt-BR"/>
              <a:t>Terceiro nível</a:t>
            </a:r>
          </a:p>
          <a:p>
            <a:pPr lvl="3" eaLnBrk="1" latinLnBrk="0" hangingPunct="1"/>
            <a:r>
              <a:rPr lang="pt-BR"/>
              <a:t>Quarto nível</a:t>
            </a:r>
          </a:p>
          <a:p>
            <a:pPr lvl="4" eaLnBrk="1" latinLnBrk="0" hangingPunct="1"/>
            <a:r>
              <a:rPr lang="pt-BR"/>
              <a:t>Quinto nível</a:t>
            </a:r>
            <a:endParaRPr kumimoji="0" lang="en-US"/>
          </a:p>
        </p:txBody>
      </p:sp>
      <p:sp>
        <p:nvSpPr>
          <p:cNvPr id="7" name="Espaço Reservado para Data 6"/>
          <p:cNvSpPr>
            <a:spLocks noGrp="1"/>
          </p:cNvSpPr>
          <p:nvPr>
            <p:ph type="dt" sz="half" idx="10"/>
          </p:nvPr>
        </p:nvSpPr>
        <p:spPr/>
        <p:txBody>
          <a:bodyPr/>
          <a:lstStyle/>
          <a:p>
            <a:fld id="{EC7F37BB-6527-4AC3-8790-8C9F52B63D0E}" type="datetimeFigureOut">
              <a:rPr lang="pt-BR" smtClean="0"/>
              <a:pPr/>
              <a:t>18/04/2017</a:t>
            </a:fld>
            <a:endParaRPr lang="pt-BR"/>
          </a:p>
        </p:txBody>
      </p:sp>
      <p:sp>
        <p:nvSpPr>
          <p:cNvPr id="8" name="Espaço Reservado para Rodapé 7"/>
          <p:cNvSpPr>
            <a:spLocks noGrp="1"/>
          </p:cNvSpPr>
          <p:nvPr>
            <p:ph type="ftr" sz="quarter" idx="11"/>
          </p:nvPr>
        </p:nvSpPr>
        <p:spPr/>
        <p:txBody>
          <a:bodyPr/>
          <a:lstStyle/>
          <a:p>
            <a:endParaRPr lang="pt-BR"/>
          </a:p>
        </p:txBody>
      </p:sp>
      <p:sp>
        <p:nvSpPr>
          <p:cNvPr id="9" name="Espaço Reservado para Número de Slide 8"/>
          <p:cNvSpPr>
            <a:spLocks noGrp="1"/>
          </p:cNvSpPr>
          <p:nvPr>
            <p:ph type="sldNum" sz="quarter" idx="12"/>
          </p:nvPr>
        </p:nvSpPr>
        <p:spPr/>
        <p:txBody>
          <a:bodyPr/>
          <a:lstStyle/>
          <a:p>
            <a:fld id="{68FE8F4B-46C1-40E8-9A6D-BF6019BA0675}" type="slidenum">
              <a:rPr lang="pt-BR" smtClean="0"/>
              <a:pPr/>
              <a:t>‹nº›</a:t>
            </a:fld>
            <a:endParaRPr lang="pt-B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a:xfrm>
            <a:off x="609600" y="704088"/>
            <a:ext cx="110744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pt-BR"/>
              <a:t>Clique para editar o estilo do título mestre</a:t>
            </a:r>
            <a:endParaRPr kumimoji="0" lang="en-US"/>
          </a:p>
        </p:txBody>
      </p:sp>
      <p:sp>
        <p:nvSpPr>
          <p:cNvPr id="3" name="Espaço Reservado para Data 2"/>
          <p:cNvSpPr>
            <a:spLocks noGrp="1"/>
          </p:cNvSpPr>
          <p:nvPr>
            <p:ph type="dt" sz="half" idx="10"/>
          </p:nvPr>
        </p:nvSpPr>
        <p:spPr/>
        <p:txBody>
          <a:bodyPr/>
          <a:lstStyle/>
          <a:p>
            <a:fld id="{EC7F37BB-6527-4AC3-8790-8C9F52B63D0E}" type="datetimeFigureOut">
              <a:rPr lang="pt-BR" smtClean="0"/>
              <a:pPr/>
              <a:t>18/04/2017</a:t>
            </a:fld>
            <a:endParaRPr lang="pt-BR"/>
          </a:p>
        </p:txBody>
      </p:sp>
      <p:sp>
        <p:nvSpPr>
          <p:cNvPr id="4" name="Espaço Reservado para Rodapé 3"/>
          <p:cNvSpPr>
            <a:spLocks noGrp="1"/>
          </p:cNvSpPr>
          <p:nvPr>
            <p:ph type="ftr" sz="quarter" idx="11"/>
          </p:nvPr>
        </p:nvSpPr>
        <p:spPr/>
        <p:txBody>
          <a:bodyPr/>
          <a:lstStyle/>
          <a:p>
            <a:endParaRPr lang="pt-BR"/>
          </a:p>
        </p:txBody>
      </p:sp>
      <p:sp>
        <p:nvSpPr>
          <p:cNvPr id="5" name="Espaço Reservado para Número de Slide 4"/>
          <p:cNvSpPr>
            <a:spLocks noGrp="1"/>
          </p:cNvSpPr>
          <p:nvPr>
            <p:ph type="sldNum" sz="quarter" idx="12"/>
          </p:nvPr>
        </p:nvSpPr>
        <p:spPr/>
        <p:txBody>
          <a:bodyPr/>
          <a:lstStyle/>
          <a:p>
            <a:fld id="{68FE8F4B-46C1-40E8-9A6D-BF6019BA0675}" type="slidenum">
              <a:rPr lang="pt-BR" smtClean="0"/>
              <a:pPr/>
              <a:t>‹nº›</a:t>
            </a:fld>
            <a:endParaRPr lang="pt-B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Em branco">
    <p:spTree>
      <p:nvGrpSpPr>
        <p:cNvPr id="1" name=""/>
        <p:cNvGrpSpPr/>
        <p:nvPr/>
      </p:nvGrpSpPr>
      <p:grpSpPr>
        <a:xfrm>
          <a:off x="0" y="0"/>
          <a:ext cx="0" cy="0"/>
          <a:chOff x="0" y="0"/>
          <a:chExt cx="0" cy="0"/>
        </a:xfrm>
      </p:grpSpPr>
      <p:sp>
        <p:nvSpPr>
          <p:cNvPr id="2" name="Espaço Reservado para Data 1"/>
          <p:cNvSpPr>
            <a:spLocks noGrp="1"/>
          </p:cNvSpPr>
          <p:nvPr>
            <p:ph type="dt" sz="half" idx="10"/>
          </p:nvPr>
        </p:nvSpPr>
        <p:spPr/>
        <p:txBody>
          <a:bodyPr/>
          <a:lstStyle/>
          <a:p>
            <a:fld id="{EC7F37BB-6527-4AC3-8790-8C9F52B63D0E}" type="datetimeFigureOut">
              <a:rPr lang="pt-BR" smtClean="0"/>
              <a:pPr/>
              <a:t>18/04/2017</a:t>
            </a:fld>
            <a:endParaRPr lang="pt-BR"/>
          </a:p>
        </p:txBody>
      </p:sp>
      <p:sp>
        <p:nvSpPr>
          <p:cNvPr id="3" name="Espaço Reservado para Rodapé 2"/>
          <p:cNvSpPr>
            <a:spLocks noGrp="1"/>
          </p:cNvSpPr>
          <p:nvPr>
            <p:ph type="ftr" sz="quarter" idx="11"/>
          </p:nvPr>
        </p:nvSpPr>
        <p:spPr/>
        <p:txBody>
          <a:bodyPr/>
          <a:lstStyle/>
          <a:p>
            <a:endParaRPr lang="pt-BR"/>
          </a:p>
        </p:txBody>
      </p:sp>
      <p:sp>
        <p:nvSpPr>
          <p:cNvPr id="4" name="Espaço Reservado para Número de Slide 3"/>
          <p:cNvSpPr>
            <a:spLocks noGrp="1"/>
          </p:cNvSpPr>
          <p:nvPr>
            <p:ph type="sldNum" sz="quarter" idx="12"/>
          </p:nvPr>
        </p:nvSpPr>
        <p:spPr/>
        <p:txBody>
          <a:bodyPr/>
          <a:lstStyle/>
          <a:p>
            <a:fld id="{68FE8F4B-46C1-40E8-9A6D-BF6019BA0675}" type="slidenum">
              <a:rPr lang="pt-BR" smtClean="0"/>
              <a:pPr/>
              <a:t>‹nº›</a:t>
            </a:fld>
            <a:endParaRPr lang="pt-B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914400" y="514352"/>
            <a:ext cx="36576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pt-BR"/>
              <a:t>Clique para editar o estilo do título mestre</a:t>
            </a:r>
            <a:endParaRPr kumimoji="0" lang="en-US"/>
          </a:p>
        </p:txBody>
      </p:sp>
      <p:sp>
        <p:nvSpPr>
          <p:cNvPr id="3" name="Espaço Reservado para Texto 2"/>
          <p:cNvSpPr>
            <a:spLocks noGrp="1"/>
          </p:cNvSpPr>
          <p:nvPr>
            <p:ph type="body" idx="2"/>
          </p:nvPr>
        </p:nvSpPr>
        <p:spPr>
          <a:xfrm>
            <a:off x="914400" y="1676400"/>
            <a:ext cx="36576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pt-BR"/>
              <a:t>Clique para editar os estilos do texto mestre</a:t>
            </a:r>
          </a:p>
        </p:txBody>
      </p:sp>
      <p:sp>
        <p:nvSpPr>
          <p:cNvPr id="4" name="Espaço Reservado para Conteúdo 3"/>
          <p:cNvSpPr>
            <a:spLocks noGrp="1"/>
          </p:cNvSpPr>
          <p:nvPr>
            <p:ph sz="half" idx="1"/>
          </p:nvPr>
        </p:nvSpPr>
        <p:spPr>
          <a:xfrm>
            <a:off x="4766733" y="1676400"/>
            <a:ext cx="6815667"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pt-BR"/>
              <a:t>Clique para editar os estilos do texto mestre</a:t>
            </a:r>
          </a:p>
          <a:p>
            <a:pPr lvl="1" eaLnBrk="1" latinLnBrk="0" hangingPunct="1"/>
            <a:r>
              <a:rPr lang="pt-BR"/>
              <a:t>Segundo nível</a:t>
            </a:r>
          </a:p>
          <a:p>
            <a:pPr lvl="2" eaLnBrk="1" latinLnBrk="0" hangingPunct="1"/>
            <a:r>
              <a:rPr lang="pt-BR"/>
              <a:t>Terceiro nível</a:t>
            </a:r>
          </a:p>
          <a:p>
            <a:pPr lvl="3" eaLnBrk="1" latinLnBrk="0" hangingPunct="1"/>
            <a:r>
              <a:rPr lang="pt-BR"/>
              <a:t>Quarto nível</a:t>
            </a:r>
          </a:p>
          <a:p>
            <a:pPr lvl="4" eaLnBrk="1" latinLnBrk="0" hangingPunct="1"/>
            <a:r>
              <a:rPr lang="pt-BR"/>
              <a:t>Quinto nível</a:t>
            </a:r>
            <a:endParaRPr kumimoji="0" lang="en-US"/>
          </a:p>
        </p:txBody>
      </p:sp>
      <p:sp>
        <p:nvSpPr>
          <p:cNvPr id="5" name="Espaço Reservado para Data 4"/>
          <p:cNvSpPr>
            <a:spLocks noGrp="1"/>
          </p:cNvSpPr>
          <p:nvPr>
            <p:ph type="dt" sz="half" idx="10"/>
          </p:nvPr>
        </p:nvSpPr>
        <p:spPr/>
        <p:txBody>
          <a:bodyPr/>
          <a:lstStyle/>
          <a:p>
            <a:fld id="{EC7F37BB-6527-4AC3-8790-8C9F52B63D0E}" type="datetimeFigureOut">
              <a:rPr lang="pt-BR" smtClean="0"/>
              <a:pPr/>
              <a:t>18/04/2017</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68FE8F4B-46C1-40E8-9A6D-BF6019BA0675}" type="slidenum">
              <a:rPr lang="pt-BR" smtClean="0"/>
              <a:pPr/>
              <a:t>‹nº›</a:t>
            </a:fld>
            <a:endParaRPr lang="pt-B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m com Legenda">
    <p:spTree>
      <p:nvGrpSpPr>
        <p:cNvPr id="1" name=""/>
        <p:cNvGrpSpPr/>
        <p:nvPr/>
      </p:nvGrpSpPr>
      <p:grpSpPr>
        <a:xfrm>
          <a:off x="0" y="0"/>
          <a:ext cx="0" cy="0"/>
          <a:chOff x="0" y="0"/>
          <a:chExt cx="0" cy="0"/>
        </a:xfrm>
      </p:grpSpPr>
      <p:sp>
        <p:nvSpPr>
          <p:cNvPr id="9" name="Retângulo com Único Canto Aparado e Arredondado 8"/>
          <p:cNvSpPr/>
          <p:nvPr/>
        </p:nvSpPr>
        <p:spPr>
          <a:xfrm rot="420000" flipV="1">
            <a:off x="4221004" y="1108077"/>
            <a:ext cx="70104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sz="1800"/>
          </a:p>
        </p:txBody>
      </p:sp>
      <p:sp>
        <p:nvSpPr>
          <p:cNvPr id="12" name="Triângulo retângulo 11"/>
          <p:cNvSpPr/>
          <p:nvPr/>
        </p:nvSpPr>
        <p:spPr>
          <a:xfrm rot="420000" flipV="1">
            <a:off x="10672179" y="5359769"/>
            <a:ext cx="207264"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sz="1800"/>
          </a:p>
        </p:txBody>
      </p:sp>
      <p:sp>
        <p:nvSpPr>
          <p:cNvPr id="2" name="Título 1"/>
          <p:cNvSpPr>
            <a:spLocks noGrp="1"/>
          </p:cNvSpPr>
          <p:nvPr>
            <p:ph type="title"/>
          </p:nvPr>
        </p:nvSpPr>
        <p:spPr>
          <a:xfrm>
            <a:off x="812800" y="1176997"/>
            <a:ext cx="2950464" cy="1582621"/>
          </a:xfrm>
        </p:spPr>
        <p:txBody>
          <a:bodyPr vert="horz" lIns="45720" tIns="45720" rIns="45720" bIns="45720" anchor="b"/>
          <a:lstStyle>
            <a:lvl1pPr algn="l">
              <a:buNone/>
              <a:defRPr sz="2000" b="1">
                <a:solidFill>
                  <a:schemeClr val="tx2"/>
                </a:solidFill>
              </a:defRPr>
            </a:lvl1pPr>
          </a:lstStyle>
          <a:p>
            <a:r>
              <a:rPr kumimoji="0" lang="pt-BR"/>
              <a:t>Clique para editar o estilo do título mestre</a:t>
            </a:r>
            <a:endParaRPr kumimoji="0" lang="en-US"/>
          </a:p>
        </p:txBody>
      </p:sp>
      <p:sp>
        <p:nvSpPr>
          <p:cNvPr id="4" name="Espaço Reservado para Texto 3"/>
          <p:cNvSpPr>
            <a:spLocks noGrp="1"/>
          </p:cNvSpPr>
          <p:nvPr>
            <p:ph type="body" sz="half" idx="2"/>
          </p:nvPr>
        </p:nvSpPr>
        <p:spPr>
          <a:xfrm>
            <a:off x="812800" y="2828785"/>
            <a:ext cx="29464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pt-BR"/>
              <a:t>Clique para editar os estilos do texto mestre</a:t>
            </a:r>
          </a:p>
        </p:txBody>
      </p:sp>
      <p:sp>
        <p:nvSpPr>
          <p:cNvPr id="5" name="Espaço Reservado para Data 4"/>
          <p:cNvSpPr>
            <a:spLocks noGrp="1"/>
          </p:cNvSpPr>
          <p:nvPr>
            <p:ph type="dt" sz="half" idx="10"/>
          </p:nvPr>
        </p:nvSpPr>
        <p:spPr/>
        <p:txBody>
          <a:bodyPr/>
          <a:lstStyle/>
          <a:p>
            <a:fld id="{EC7F37BB-6527-4AC3-8790-8C9F52B63D0E}" type="datetimeFigureOut">
              <a:rPr lang="pt-BR" smtClean="0"/>
              <a:pPr/>
              <a:t>18/04/2017</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a:xfrm>
            <a:off x="10769600" y="6356351"/>
            <a:ext cx="812800" cy="365125"/>
          </a:xfrm>
        </p:spPr>
        <p:txBody>
          <a:bodyPr/>
          <a:lstStyle/>
          <a:p>
            <a:fld id="{68FE8F4B-46C1-40E8-9A6D-BF6019BA0675}" type="slidenum">
              <a:rPr lang="pt-BR" smtClean="0"/>
              <a:pPr/>
              <a:t>‹nº›</a:t>
            </a:fld>
            <a:endParaRPr lang="pt-BR"/>
          </a:p>
        </p:txBody>
      </p:sp>
      <p:sp>
        <p:nvSpPr>
          <p:cNvPr id="3" name="Espaço Reservado para Imagem 2"/>
          <p:cNvSpPr>
            <a:spLocks noGrp="1"/>
          </p:cNvSpPr>
          <p:nvPr>
            <p:ph type="pic" idx="1"/>
          </p:nvPr>
        </p:nvSpPr>
        <p:spPr>
          <a:xfrm rot="420000">
            <a:off x="4647724" y="1199517"/>
            <a:ext cx="615696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pt-BR"/>
              <a:t>Clique no ícone para adicionar uma imagem</a:t>
            </a:r>
            <a:endParaRPr kumimoji="0" lang="en-US" dirty="0"/>
          </a:p>
        </p:txBody>
      </p:sp>
      <p:sp>
        <p:nvSpPr>
          <p:cNvPr id="10" name="Forma livre 9"/>
          <p:cNvSpPr>
            <a:spLocks/>
          </p:cNvSpPr>
          <p:nvPr/>
        </p:nvSpPr>
        <p:spPr bwMode="auto">
          <a:xfrm flipV="1">
            <a:off x="-12700" y="5816600"/>
            <a:ext cx="1221740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sz="1800">
              <a:solidFill>
                <a:schemeClr val="tx1"/>
              </a:solidFill>
              <a:latin typeface="+mn-lt"/>
              <a:ea typeface="+mn-ea"/>
              <a:cs typeface="+mn-cs"/>
            </a:endParaRPr>
          </a:p>
        </p:txBody>
      </p:sp>
      <p:sp>
        <p:nvSpPr>
          <p:cNvPr id="11" name="Forma livre 10"/>
          <p:cNvSpPr>
            <a:spLocks/>
          </p:cNvSpPr>
          <p:nvPr/>
        </p:nvSpPr>
        <p:spPr bwMode="auto">
          <a:xfrm flipV="1">
            <a:off x="5842000" y="6219826"/>
            <a:ext cx="63500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sz="1800">
              <a:solidFill>
                <a:schemeClr val="tx1"/>
              </a:solidFill>
              <a:latin typeface="+mn-lt"/>
              <a:ea typeface="+mn-ea"/>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Forma livre 6"/>
          <p:cNvSpPr>
            <a:spLocks/>
          </p:cNvSpPr>
          <p:nvPr/>
        </p:nvSpPr>
        <p:spPr bwMode="auto">
          <a:xfrm>
            <a:off x="-12700" y="-7144"/>
            <a:ext cx="1221740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sz="1800">
              <a:solidFill>
                <a:schemeClr val="tx1"/>
              </a:solidFill>
              <a:latin typeface="+mn-lt"/>
              <a:ea typeface="+mn-ea"/>
              <a:cs typeface="+mn-cs"/>
            </a:endParaRPr>
          </a:p>
        </p:txBody>
      </p:sp>
      <p:sp>
        <p:nvSpPr>
          <p:cNvPr id="8" name="Forma livre 7"/>
          <p:cNvSpPr>
            <a:spLocks/>
          </p:cNvSpPr>
          <p:nvPr/>
        </p:nvSpPr>
        <p:spPr bwMode="auto">
          <a:xfrm>
            <a:off x="5842000" y="-7144"/>
            <a:ext cx="63500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sz="1800">
              <a:solidFill>
                <a:schemeClr val="tx1"/>
              </a:solidFill>
              <a:latin typeface="+mn-lt"/>
              <a:ea typeface="+mn-ea"/>
              <a:cs typeface="+mn-cs"/>
            </a:endParaRPr>
          </a:p>
        </p:txBody>
      </p:sp>
      <p:sp>
        <p:nvSpPr>
          <p:cNvPr id="9" name="Espaço Reservado para Título 8"/>
          <p:cNvSpPr>
            <a:spLocks noGrp="1"/>
          </p:cNvSpPr>
          <p:nvPr>
            <p:ph type="title"/>
          </p:nvPr>
        </p:nvSpPr>
        <p:spPr>
          <a:xfrm>
            <a:off x="609600" y="704088"/>
            <a:ext cx="10972800" cy="1143000"/>
          </a:xfrm>
          <a:prstGeom prst="rect">
            <a:avLst/>
          </a:prstGeom>
        </p:spPr>
        <p:txBody>
          <a:bodyPr vert="horz" lIns="0" rIns="0" bIns="0" anchor="b">
            <a:normAutofit/>
          </a:bodyPr>
          <a:lstStyle/>
          <a:p>
            <a:r>
              <a:rPr kumimoji="0" lang="pt-BR"/>
              <a:t>Clique para editar o estilo do título mestre</a:t>
            </a:r>
            <a:endParaRPr kumimoji="0" lang="en-US"/>
          </a:p>
        </p:txBody>
      </p:sp>
      <p:sp>
        <p:nvSpPr>
          <p:cNvPr id="30" name="Espaço Reservado para Texto 29"/>
          <p:cNvSpPr>
            <a:spLocks noGrp="1"/>
          </p:cNvSpPr>
          <p:nvPr>
            <p:ph type="body" idx="1"/>
          </p:nvPr>
        </p:nvSpPr>
        <p:spPr>
          <a:xfrm>
            <a:off x="609600" y="1935480"/>
            <a:ext cx="10972800" cy="4389120"/>
          </a:xfrm>
          <a:prstGeom prst="rect">
            <a:avLst/>
          </a:prstGeom>
        </p:spPr>
        <p:txBody>
          <a:bodyPr vert="horz">
            <a:normAutofit/>
          </a:bodyPr>
          <a:lstStyle/>
          <a:p>
            <a:pPr lvl="0" eaLnBrk="1" latinLnBrk="0" hangingPunct="1"/>
            <a:r>
              <a:rPr kumimoji="0" lang="pt-BR"/>
              <a:t>Clique para editar os estilos do texto mestre</a:t>
            </a:r>
          </a:p>
          <a:p>
            <a:pPr lvl="1" eaLnBrk="1" latinLnBrk="0" hangingPunct="1"/>
            <a:r>
              <a:rPr kumimoji="0" lang="pt-BR"/>
              <a:t>Segundo nível</a:t>
            </a:r>
          </a:p>
          <a:p>
            <a:pPr lvl="2" eaLnBrk="1" latinLnBrk="0" hangingPunct="1"/>
            <a:r>
              <a:rPr kumimoji="0" lang="pt-BR"/>
              <a:t>Terceiro nível</a:t>
            </a:r>
          </a:p>
          <a:p>
            <a:pPr lvl="3" eaLnBrk="1" latinLnBrk="0" hangingPunct="1"/>
            <a:r>
              <a:rPr kumimoji="0" lang="pt-BR"/>
              <a:t>Quarto nível</a:t>
            </a:r>
          </a:p>
          <a:p>
            <a:pPr lvl="4" eaLnBrk="1" latinLnBrk="0" hangingPunct="1"/>
            <a:r>
              <a:rPr kumimoji="0" lang="pt-BR"/>
              <a:t>Quinto nível</a:t>
            </a:r>
            <a:endParaRPr kumimoji="0" lang="en-US"/>
          </a:p>
        </p:txBody>
      </p:sp>
      <p:sp>
        <p:nvSpPr>
          <p:cNvPr id="10" name="Espaço Reservado para Data 9"/>
          <p:cNvSpPr>
            <a:spLocks noGrp="1"/>
          </p:cNvSpPr>
          <p:nvPr>
            <p:ph type="dt" sz="half" idx="2"/>
          </p:nvPr>
        </p:nvSpPr>
        <p:spPr>
          <a:xfrm>
            <a:off x="609600" y="6356351"/>
            <a:ext cx="2844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EC7F37BB-6527-4AC3-8790-8C9F52B63D0E}" type="datetimeFigureOut">
              <a:rPr lang="pt-BR" smtClean="0"/>
              <a:pPr/>
              <a:t>18/04/2017</a:t>
            </a:fld>
            <a:endParaRPr lang="pt-BR"/>
          </a:p>
        </p:txBody>
      </p:sp>
      <p:sp>
        <p:nvSpPr>
          <p:cNvPr id="22" name="Espaço Reservado para Rodapé 21"/>
          <p:cNvSpPr>
            <a:spLocks noGrp="1"/>
          </p:cNvSpPr>
          <p:nvPr>
            <p:ph type="ftr" sz="quarter" idx="3"/>
          </p:nvPr>
        </p:nvSpPr>
        <p:spPr>
          <a:xfrm>
            <a:off x="3556000" y="6356351"/>
            <a:ext cx="44704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pt-BR"/>
          </a:p>
        </p:txBody>
      </p:sp>
      <p:sp>
        <p:nvSpPr>
          <p:cNvPr id="18" name="Espaço Reservado para Número de Slide 17"/>
          <p:cNvSpPr>
            <a:spLocks noGrp="1"/>
          </p:cNvSpPr>
          <p:nvPr>
            <p:ph type="sldNum" sz="quarter" idx="4"/>
          </p:nvPr>
        </p:nvSpPr>
        <p:spPr>
          <a:xfrm>
            <a:off x="10566400" y="6356351"/>
            <a:ext cx="1016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68FE8F4B-46C1-40E8-9A6D-BF6019BA0675}" type="slidenum">
              <a:rPr lang="pt-BR" smtClean="0"/>
              <a:pPr/>
              <a:t>‹nº›</a:t>
            </a:fld>
            <a:endParaRPr lang="pt-BR"/>
          </a:p>
        </p:txBody>
      </p:sp>
      <p:grpSp>
        <p:nvGrpSpPr>
          <p:cNvPr id="2" name="Grupo 1"/>
          <p:cNvGrpSpPr/>
          <p:nvPr/>
        </p:nvGrpSpPr>
        <p:grpSpPr>
          <a:xfrm>
            <a:off x="-25356" y="202408"/>
            <a:ext cx="12240731" cy="649224"/>
            <a:chOff x="-19045" y="216550"/>
            <a:chExt cx="9180548" cy="649224"/>
          </a:xfrm>
        </p:grpSpPr>
        <p:sp>
          <p:nvSpPr>
            <p:cNvPr id="12" name="Forma livre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13" name="Forma livre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sz="1800"/>
            </a:p>
          </p:txBody>
        </p:sp>
      </p:gr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8" r:id="rId12"/>
    <p:sldLayoutId id="2147483699" r:id="rId13"/>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7.xml"/><Relationship Id="rId1" Type="http://schemas.openxmlformats.org/officeDocument/2006/relationships/vmlDrawing" Target="../drawings/vmlDrawing3.vml"/><Relationship Id="rId6" Type="http://schemas.openxmlformats.org/officeDocument/2006/relationships/image" Target="../media/image17.wmf"/><Relationship Id="rId5" Type="http://schemas.openxmlformats.org/officeDocument/2006/relationships/oleObject" Target="../embeddings/oleObject6.bin"/><Relationship Id="rId4" Type="http://schemas.openxmlformats.org/officeDocument/2006/relationships/image" Target="../media/image16.wmf"/></Relationships>
</file>

<file path=ppt/slides/_rels/slide1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slideLayout" Target="../slideLayouts/slideLayout7.xml"/><Relationship Id="rId1" Type="http://schemas.openxmlformats.org/officeDocument/2006/relationships/vmlDrawing" Target="../drawings/vmlDrawing4.vml"/><Relationship Id="rId5" Type="http://schemas.openxmlformats.org/officeDocument/2006/relationships/image" Target="../media/image20.wmf"/><Relationship Id="rId4" Type="http://schemas.openxmlformats.org/officeDocument/2006/relationships/oleObject" Target="../embeddings/oleObject7.bin"/></Relationships>
</file>

<file path=ppt/slides/_rels/slide1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hyperlink" Target="https://www.youtube.com/watch?v=UgoVxTdzqkc" TargetMode="Externa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jpg"/><Relationship Id="rId1" Type="http://schemas.openxmlformats.org/officeDocument/2006/relationships/slideLayout" Target="../slideLayouts/slideLayout7.xml"/><Relationship Id="rId4" Type="http://schemas.openxmlformats.org/officeDocument/2006/relationships/image" Target="../media/image31.jpg"/></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gif"/><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34.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hyperlink" Target="http://g1.globo.com/sp/sao-carlos-regiao/noticia/pesquisadores-da-usp-descobrem-que-uso-de-luz-infravermelha-pode-ajudar-no-tratamento-da-pneumonia.ghtml" TargetMode="Externa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gif"/><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hyperlink" Target="https://www.youtube.com/watch?v=Xih5ZOo2JHw" TargetMode="Externa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image" Target="../media/image6.gif"/><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42.jpg"/><Relationship Id="rId1" Type="http://schemas.openxmlformats.org/officeDocument/2006/relationships/slideLayout" Target="../slideLayouts/slideLayout7.xml"/><Relationship Id="rId4" Type="http://schemas.openxmlformats.org/officeDocument/2006/relationships/image" Target="../media/image44.jpg"/></Relationships>
</file>

<file path=ppt/slides/_rels/slide4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image" Target="../media/image46.gif"/><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49.gif"/><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50.gif"/><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51.gif"/><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52.gif"/><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54.gif"/><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55.gif"/><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65.jpeg"/><Relationship Id="rId5" Type="http://schemas.openxmlformats.org/officeDocument/2006/relationships/image" Target="../media/image64.jpeg"/><Relationship Id="rId4" Type="http://schemas.openxmlformats.org/officeDocument/2006/relationships/image" Target="../media/image63.jpeg"/></Relationships>
</file>

<file path=ppt/slides/_rels/slide57.xml.rels><?xml version="1.0" encoding="UTF-8" standalone="yes"?>
<Relationships xmlns="http://schemas.openxmlformats.org/package/2006/relationships"><Relationship Id="rId3" Type="http://schemas.openxmlformats.org/officeDocument/2006/relationships/hyperlink" Target="https://www.youtube.com/watch?v=n_CQzBc6GbM" TargetMode="External"/><Relationship Id="rId2" Type="http://schemas.openxmlformats.org/officeDocument/2006/relationships/hyperlink" Target="https://www.youtube.com/watch?v=MJ1NK02CL6g&amp;t=14s" TargetMode="External"/><Relationship Id="rId1" Type="http://schemas.openxmlformats.org/officeDocument/2006/relationships/slideLayout" Target="../slideLayouts/slideLayout7.xml"/><Relationship Id="rId6" Type="http://schemas.openxmlformats.org/officeDocument/2006/relationships/hyperlink" Target="http://maringa.odiario.com/maringa/2007/04/infravermelho-garante-aumento-da-producao/178252/" TargetMode="External"/><Relationship Id="rId5" Type="http://schemas.openxmlformats.org/officeDocument/2006/relationships/hyperlink" Target="https://www.youtube.com/watch?v=zDUgzRVPKns&amp;t=53s" TargetMode="External"/><Relationship Id="rId4" Type="http://schemas.openxmlformats.org/officeDocument/2006/relationships/hyperlink" Target="https://www.youtube.com/watch?v=48bwQVa0AQc&amp;t=2s" TargetMode="External"/></Relationships>
</file>

<file path=ppt/slides/_rels/slide58.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4" Type="http://schemas.openxmlformats.org/officeDocument/2006/relationships/image" Target="../media/image9.wmf"/></Relationships>
</file>

<file path=ppt/slides/_rels/slide60.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8" Type="http://schemas.openxmlformats.org/officeDocument/2006/relationships/hyperlink" Target="https://www.shutterstock.com/pt/blog/um-guia-para-iniciantes-sobre-fotografia-infravermelha" TargetMode="External"/><Relationship Id="rId3" Type="http://schemas.openxmlformats.org/officeDocument/2006/relationships/hyperlink" Target="https://www.youtube.com/watch?v=LADconrda58" TargetMode="External"/><Relationship Id="rId7" Type="http://schemas.openxmlformats.org/officeDocument/2006/relationships/hyperlink" Target="http://www.scielo.br/pdf/rbef/v36n4/v36n4a22.pdf" TargetMode="External"/><Relationship Id="rId12" Type="http://schemas.openxmlformats.org/officeDocument/2006/relationships/hyperlink" Target="https://www.tecmundo.com.br/wi-fi/115872-wifi-raios-infravermelhos-dez-rapido-tradicional.htm?utm_source=tecmundo.com.br&amp;utm_medium=home&amp;utm_campaign=ultimasnoticias" TargetMode="External"/><Relationship Id="rId2" Type="http://schemas.openxmlformats.org/officeDocument/2006/relationships/hyperlink" Target="https://www.youtube.com/watch?v=-JdhySH2PMc&amp;t=2s" TargetMode="External"/><Relationship Id="rId1" Type="http://schemas.openxmlformats.org/officeDocument/2006/relationships/slideLayout" Target="../slideLayouts/slideLayout7.xml"/><Relationship Id="rId6" Type="http://schemas.openxmlformats.org/officeDocument/2006/relationships/hyperlink" Target="https://www.youtube.com/watch?v=nlH61B-Ktyc" TargetMode="External"/><Relationship Id="rId11" Type="http://schemas.openxmlformats.org/officeDocument/2006/relationships/hyperlink" Target="http://www.jncruz.com/?page_id=540" TargetMode="External"/><Relationship Id="rId5" Type="http://schemas.openxmlformats.org/officeDocument/2006/relationships/hyperlink" Target="https://www.youtube.com/watch?v=TK9GOd02bEI" TargetMode="External"/><Relationship Id="rId10" Type="http://schemas.openxmlformats.org/officeDocument/2006/relationships/hyperlink" Target="http://www.sleepychaos.com.br/fotos-com-filtro-infravermelho/" TargetMode="External"/><Relationship Id="rId4" Type="http://schemas.openxmlformats.org/officeDocument/2006/relationships/hyperlink" Target="https://www.youtube.com/watch?v=1oGN0tVLeiw" TargetMode="External"/><Relationship Id="rId9" Type="http://schemas.openxmlformats.org/officeDocument/2006/relationships/hyperlink" Target="http://comcorp.xyz/computadores-e-eletrnica/20876-como-converter-uma-webcam-em-uma-cmera.html" TargetMode="External"/></Relationships>
</file>

<file path=ppt/slides/_rels/slide63.xml.rels><?xml version="1.0" encoding="UTF-8" standalone="yes"?>
<Relationships xmlns="http://schemas.openxmlformats.org/package/2006/relationships"><Relationship Id="rId2" Type="http://schemas.openxmlformats.org/officeDocument/2006/relationships/image" Target="../media/image70.gif"/><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72.jp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73.jp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slideLayout" Target="../slideLayouts/slideLayout7.xml"/><Relationship Id="rId4" Type="http://schemas.openxmlformats.org/officeDocument/2006/relationships/image" Target="../media/image80.jpe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hyperlink" Target="https://www.youtube.com/watch?v=dWr9DCm4ZbI" TargetMode="Externa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jpe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hyperlink" Target="https://www.youtube.com/watch?v=omPgBFuXhlo" TargetMode="External"/><Relationship Id="rId2" Type="http://schemas.openxmlformats.org/officeDocument/2006/relationships/hyperlink" Target="https://www.youtube.com/watch?v=DTTDV5xrVwI" TargetMode="External"/><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90.jp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oleObject" Target="../embeddings/oleObject4.bin"/><Relationship Id="rId3" Type="http://schemas.openxmlformats.org/officeDocument/2006/relationships/image" Target="../media/image14.jpeg"/><Relationship Id="rId7" Type="http://schemas.openxmlformats.org/officeDocument/2006/relationships/oleObject" Target="../embeddings/oleObject3.bin"/><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image" Target="../media/image13.wmf"/><Relationship Id="rId5" Type="http://schemas.openxmlformats.org/officeDocument/2006/relationships/oleObject" Target="../embeddings/oleObject2.bin"/><Relationship Id="rId4" Type="http://schemas.openxmlformats.org/officeDocument/2006/relationships/image" Target="../media/image15.jpeg"/></Relationships>
</file>

<file path=ppt/slides/_rels/slide90.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91.jpeg"/><Relationship Id="rId1" Type="http://schemas.openxmlformats.org/officeDocument/2006/relationships/slideLayout" Target="../slideLayouts/slideLayout7.xml"/><Relationship Id="rId4" Type="http://schemas.openxmlformats.org/officeDocument/2006/relationships/image" Target="../media/image92.jpeg"/></Relationships>
</file>

<file path=ppt/slides/_rels/slide92.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94.jpe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2" Type="http://schemas.openxmlformats.org/officeDocument/2006/relationships/hyperlink" Target="https://www.youtube.com/watch?v=VH4AnidauZM" TargetMode="External"/><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8" Type="http://schemas.openxmlformats.org/officeDocument/2006/relationships/hyperlink" Target="https://www.youtube.com/watch?v=7s4u3zwSdLU" TargetMode="External"/><Relationship Id="rId3" Type="http://schemas.openxmlformats.org/officeDocument/2006/relationships/hyperlink" Target="https://www.youtube.com/watch?v=yzQdilKlqX4" TargetMode="External"/><Relationship Id="rId7" Type="http://schemas.openxmlformats.org/officeDocument/2006/relationships/hyperlink" Target="https://www.youtube.com/watch?v=CSiENinhMio" TargetMode="External"/><Relationship Id="rId2" Type="http://schemas.openxmlformats.org/officeDocument/2006/relationships/hyperlink" Target="https://www.youtube.com/watch?v=JFgqgyqfIM0" TargetMode="External"/><Relationship Id="rId1" Type="http://schemas.openxmlformats.org/officeDocument/2006/relationships/slideLayout" Target="../slideLayouts/slideLayout7.xml"/><Relationship Id="rId6" Type="http://schemas.openxmlformats.org/officeDocument/2006/relationships/hyperlink" Target="https://www.youtube.com/watch?v=EsGXoMG4ydM" TargetMode="External"/><Relationship Id="rId5" Type="http://schemas.openxmlformats.org/officeDocument/2006/relationships/hyperlink" Target="https://www.youtube.com/watch?v=d2jAEG4b3qM" TargetMode="External"/><Relationship Id="rId10" Type="http://schemas.openxmlformats.org/officeDocument/2006/relationships/hyperlink" Target="http://www.segurancaetrabalho.com.br/download/rad-uv-seelig.pdf" TargetMode="External"/><Relationship Id="rId4" Type="http://schemas.openxmlformats.org/officeDocument/2006/relationships/hyperlink" Target="https://www.youtube.com/watch?v=x8_B1VSiipI" TargetMode="External"/><Relationship Id="rId9" Type="http://schemas.openxmlformats.org/officeDocument/2006/relationships/hyperlink" Target="https://www.youtube.com/watch?v=Zp4sTKCMIkQ" TargetMode="Externa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3" name="Imagem 2" descr="PICT0207.JPG"/>
          <p:cNvPicPr>
            <a:picLocks noChangeAspect="1"/>
          </p:cNvPicPr>
          <p:nvPr/>
        </p:nvPicPr>
        <p:blipFill>
          <a:blip r:embed="rId2" cstate="print"/>
          <a:stretch>
            <a:fillRect/>
          </a:stretch>
        </p:blipFill>
        <p:spPr>
          <a:xfrm>
            <a:off x="1524000" y="0"/>
            <a:ext cx="9144000" cy="6858000"/>
          </a:xfrm>
          <a:prstGeom prst="rect">
            <a:avLst/>
          </a:prstGeom>
        </p:spPr>
      </p:pic>
      <p:sp>
        <p:nvSpPr>
          <p:cNvPr id="2" name="Rectangle 2"/>
          <p:cNvSpPr txBox="1">
            <a:spLocks noChangeArrowheads="1"/>
          </p:cNvSpPr>
          <p:nvPr/>
        </p:nvSpPr>
        <p:spPr>
          <a:xfrm>
            <a:off x="35241" y="0"/>
            <a:ext cx="12192000" cy="1036623"/>
          </a:xfrm>
          <a:prstGeom prst="rect">
            <a:avLst/>
          </a:prstGeom>
        </p:spPr>
        <p:txBody>
          <a:bodyPr anchor="ctr" anchorCtr="1">
            <a:noAutofit/>
          </a:bodyPr>
          <a:lstStyle/>
          <a:p>
            <a:pPr algn="ctr">
              <a:spcBef>
                <a:spcPct val="0"/>
              </a:spcBef>
              <a:defRPr/>
            </a:pPr>
            <a:r>
              <a:rPr lang="pt-BR" sz="3200" b="1" dirty="0">
                <a:latin typeface="Arial" pitchFamily="34" charset="0"/>
                <a:ea typeface="+mj-ea"/>
                <a:cs typeface="Arial" pitchFamily="34" charset="0"/>
              </a:rPr>
              <a:t>Radiações e seus usos – Parte 1</a:t>
            </a:r>
          </a:p>
        </p:txBody>
      </p:sp>
      <p:sp>
        <p:nvSpPr>
          <p:cNvPr id="4" name="Text Box 2"/>
          <p:cNvSpPr txBox="1">
            <a:spLocks noChangeArrowheads="1"/>
          </p:cNvSpPr>
          <p:nvPr/>
        </p:nvSpPr>
        <p:spPr bwMode="auto">
          <a:xfrm>
            <a:off x="0" y="5445126"/>
            <a:ext cx="12192000" cy="1412875"/>
          </a:xfrm>
          <a:prstGeom prst="rect">
            <a:avLst/>
          </a:prstGeom>
          <a:noFill/>
          <a:ln w="9525">
            <a:noFill/>
            <a:round/>
            <a:headEnd/>
            <a:tailEnd/>
          </a:ln>
        </p:spPr>
        <p:txBody>
          <a:bodyPr lIns="90000" tIns="0" rIns="90000" bIns="46800"/>
          <a:lstStyle/>
          <a:p>
            <a:pPr marL="25400" algn="ctr">
              <a:lnSpc>
                <a:spcPct val="150000"/>
              </a:lnSpc>
              <a:spcBef>
                <a:spcPts val="600"/>
              </a:spcBef>
              <a:buClr>
                <a:srgbClr val="3891A7"/>
              </a:buClr>
              <a:buSzPct val="80000"/>
              <a:tabLst>
                <a:tab pos="25400" algn="l"/>
                <a:tab pos="939800" algn="l"/>
                <a:tab pos="1854200" algn="l"/>
                <a:tab pos="2768600" algn="l"/>
                <a:tab pos="3683000" algn="l"/>
                <a:tab pos="4597400" algn="l"/>
                <a:tab pos="5511800" algn="l"/>
                <a:tab pos="6426200" algn="l"/>
                <a:tab pos="7340600" algn="l"/>
                <a:tab pos="8255000" algn="l"/>
                <a:tab pos="9169400" algn="l"/>
                <a:tab pos="10083800" algn="l"/>
              </a:tabLst>
            </a:pPr>
            <a:r>
              <a:rPr lang="en-GB" sz="2400" dirty="0">
                <a:solidFill>
                  <a:schemeClr val="bg1"/>
                </a:solidFill>
                <a:latin typeface="Arial" pitchFamily="34" charset="0"/>
                <a:cs typeface="Arial" pitchFamily="34" charset="0"/>
              </a:rPr>
              <a:t>Prof. Ricardo Francisco Pereira – ricardoastronomo@gmail.com</a:t>
            </a:r>
          </a:p>
          <a:p>
            <a:pPr marL="25400" algn="ctr">
              <a:lnSpc>
                <a:spcPct val="150000"/>
              </a:lnSpc>
              <a:spcBef>
                <a:spcPts val="600"/>
              </a:spcBef>
              <a:buClr>
                <a:srgbClr val="3891A7"/>
              </a:buClr>
              <a:buSzPct val="80000"/>
              <a:tabLst>
                <a:tab pos="25400" algn="l"/>
                <a:tab pos="939800" algn="l"/>
                <a:tab pos="1854200" algn="l"/>
                <a:tab pos="2768600" algn="l"/>
                <a:tab pos="3683000" algn="l"/>
                <a:tab pos="4597400" algn="l"/>
                <a:tab pos="5511800" algn="l"/>
                <a:tab pos="6426200" algn="l"/>
                <a:tab pos="7340600" algn="l"/>
                <a:tab pos="8255000" algn="l"/>
                <a:tab pos="9169400" algn="l"/>
                <a:tab pos="10083800" algn="l"/>
              </a:tabLst>
            </a:pPr>
            <a:r>
              <a:rPr lang="en-GB" sz="2400" dirty="0" err="1">
                <a:solidFill>
                  <a:srgbClr val="FFFF00"/>
                </a:solidFill>
                <a:latin typeface="Arial" pitchFamily="34" charset="0"/>
                <a:cs typeface="Arial" pitchFamily="34" charset="0"/>
              </a:rPr>
              <a:t>Recursos</a:t>
            </a:r>
            <a:r>
              <a:rPr lang="en-GB" sz="2400" dirty="0">
                <a:solidFill>
                  <a:srgbClr val="FFFF00"/>
                </a:solidFill>
                <a:latin typeface="Arial" pitchFamily="34" charset="0"/>
                <a:cs typeface="Arial" pitchFamily="34" charset="0"/>
              </a:rPr>
              <a:t> de </a:t>
            </a:r>
            <a:r>
              <a:rPr lang="en-GB" sz="2400" dirty="0" err="1">
                <a:solidFill>
                  <a:srgbClr val="FFFF00"/>
                </a:solidFill>
                <a:latin typeface="Arial" pitchFamily="34" charset="0"/>
                <a:cs typeface="Arial" pitchFamily="34" charset="0"/>
              </a:rPr>
              <a:t>Física</a:t>
            </a:r>
            <a:r>
              <a:rPr lang="en-GB" sz="2400" dirty="0">
                <a:solidFill>
                  <a:srgbClr val="FFFF00"/>
                </a:solidFill>
                <a:latin typeface="Arial" pitchFamily="34" charset="0"/>
                <a:cs typeface="Arial" pitchFamily="34" charset="0"/>
              </a:rPr>
              <a:t>: </a:t>
            </a:r>
            <a:r>
              <a:rPr lang="en-GB" sz="2400" dirty="0">
                <a:solidFill>
                  <a:schemeClr val="bg1"/>
                </a:solidFill>
                <a:latin typeface="Arial" pitchFamily="34" charset="0"/>
                <a:cs typeface="Arial" pitchFamily="34" charset="0"/>
              </a:rPr>
              <a:t>www.recursosdefisica.com.br</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p:cNvSpPr txBox="1"/>
          <p:nvPr/>
        </p:nvSpPr>
        <p:spPr>
          <a:xfrm>
            <a:off x="1524000" y="260648"/>
            <a:ext cx="9144000" cy="738664"/>
          </a:xfrm>
          <a:prstGeom prst="rect">
            <a:avLst/>
          </a:prstGeom>
          <a:noFill/>
        </p:spPr>
        <p:txBody>
          <a:bodyPr wrap="square" rtlCol="0">
            <a:spAutoFit/>
          </a:bodyPr>
          <a:lstStyle/>
          <a:p>
            <a:pPr algn="ctr">
              <a:lnSpc>
                <a:spcPct val="150000"/>
              </a:lnSpc>
            </a:pPr>
            <a:r>
              <a:rPr lang="pt-BR" sz="2800" b="1" dirty="0">
                <a:solidFill>
                  <a:srgbClr val="FF0000"/>
                </a:solidFill>
                <a:latin typeface="Arial" pitchFamily="34" charset="0"/>
                <a:cs typeface="Arial" pitchFamily="34" charset="0"/>
              </a:rPr>
              <a:t>Relembrando a Lei de Ampère</a:t>
            </a:r>
            <a:endParaRPr lang="pt-BR" sz="2800" b="1" dirty="0">
              <a:solidFill>
                <a:srgbClr val="00B050"/>
              </a:solidFill>
              <a:latin typeface="Arial" pitchFamily="34" charset="0"/>
              <a:cs typeface="Arial" pitchFamily="34" charset="0"/>
            </a:endParaRPr>
          </a:p>
        </p:txBody>
      </p:sp>
      <p:sp>
        <p:nvSpPr>
          <p:cNvPr id="3" name="CaixaDeTexto 2"/>
          <p:cNvSpPr txBox="1"/>
          <p:nvPr/>
        </p:nvSpPr>
        <p:spPr>
          <a:xfrm>
            <a:off x="407368" y="1754373"/>
            <a:ext cx="11593288" cy="1477328"/>
          </a:xfrm>
          <a:prstGeom prst="rect">
            <a:avLst/>
          </a:prstGeom>
          <a:noFill/>
        </p:spPr>
        <p:txBody>
          <a:bodyPr wrap="square" rtlCol="0">
            <a:spAutoFit/>
          </a:bodyPr>
          <a:lstStyle/>
          <a:p>
            <a:pPr algn="just">
              <a:lnSpc>
                <a:spcPct val="150000"/>
              </a:lnSpc>
            </a:pPr>
            <a:r>
              <a:rPr lang="pt-BR" sz="2000" dirty="0">
                <a:latin typeface="Arial" pitchFamily="34" charset="0"/>
                <a:cs typeface="Arial" pitchFamily="34" charset="0"/>
              </a:rPr>
              <a:t>	É aplicada a uma curva fechada chamada de curva </a:t>
            </a:r>
            <a:r>
              <a:rPr lang="pt-BR" sz="2000" dirty="0" err="1">
                <a:latin typeface="Arial" pitchFamily="34" charset="0"/>
                <a:cs typeface="Arial" pitchFamily="34" charset="0"/>
              </a:rPr>
              <a:t>amperiana</a:t>
            </a:r>
            <a:r>
              <a:rPr lang="pt-BR" sz="2000" dirty="0">
                <a:latin typeface="Arial" pitchFamily="34" charset="0"/>
                <a:cs typeface="Arial" pitchFamily="34" charset="0"/>
              </a:rPr>
              <a:t>. A Lei de Ampère relaciona </a:t>
            </a:r>
            <a:r>
              <a:rPr lang="pt-BR" sz="2000" b="1" dirty="0">
                <a:solidFill>
                  <a:srgbClr val="00B050"/>
                </a:solidFill>
                <a:latin typeface="Arial" pitchFamily="34" charset="0"/>
                <a:cs typeface="Arial" pitchFamily="34" charset="0"/>
              </a:rPr>
              <a:t>a distribuição do campo magnético em pontos sobre a curva com a corrente que passa través da curva</a:t>
            </a:r>
            <a:r>
              <a:rPr lang="pt-BR" sz="2000" dirty="0">
                <a:latin typeface="Arial" pitchFamily="34" charset="0"/>
                <a:cs typeface="Arial" pitchFamily="34" charset="0"/>
              </a:rPr>
              <a:t>.</a:t>
            </a:r>
          </a:p>
        </p:txBody>
      </p:sp>
      <p:graphicFrame>
        <p:nvGraphicFramePr>
          <p:cNvPr id="27650" name="Object 2"/>
          <p:cNvGraphicFramePr>
            <a:graphicFrameLocks noChangeAspect="1"/>
          </p:cNvGraphicFramePr>
          <p:nvPr>
            <p:extLst/>
          </p:nvPr>
        </p:nvGraphicFramePr>
        <p:xfrm>
          <a:off x="6484918" y="4082080"/>
          <a:ext cx="4178945" cy="1507160"/>
        </p:xfrm>
        <a:graphic>
          <a:graphicData uri="http://schemas.openxmlformats.org/presentationml/2006/ole">
            <mc:AlternateContent xmlns:mc="http://schemas.openxmlformats.org/markup-compatibility/2006">
              <mc:Choice xmlns:v="urn:schemas-microsoft-com:vml" Requires="v">
                <p:oleObj spid="_x0000_s112762" name="Equation" r:id="rId3" imgW="774360" imgH="279360" progId="">
                  <p:embed/>
                </p:oleObj>
              </mc:Choice>
              <mc:Fallback>
                <p:oleObj name="Equation" r:id="rId3" imgW="774360" imgH="279360" progId="">
                  <p:embed/>
                  <p:pic>
                    <p:nvPicPr>
                      <p:cNvPr id="2765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84918" y="4082080"/>
                        <a:ext cx="4178945" cy="1507160"/>
                      </a:xfrm>
                      <a:prstGeom prst="rect">
                        <a:avLst/>
                      </a:prstGeom>
                      <a:noFill/>
                      <a:ln>
                        <a:noFill/>
                      </a:ln>
                      <a:effectLst/>
                      <a:extLst/>
                    </p:spPr>
                  </p:pic>
                </p:oleObj>
              </mc:Fallback>
            </mc:AlternateContent>
          </a:graphicData>
        </a:graphic>
      </p:graphicFrame>
      <p:graphicFrame>
        <p:nvGraphicFramePr>
          <p:cNvPr id="103427" name="Object 3"/>
          <p:cNvGraphicFramePr>
            <a:graphicFrameLocks noChangeAspect="1"/>
          </p:cNvGraphicFramePr>
          <p:nvPr>
            <p:extLst/>
          </p:nvPr>
        </p:nvGraphicFramePr>
        <p:xfrm>
          <a:off x="2567608" y="3929067"/>
          <a:ext cx="2845740" cy="1961744"/>
        </p:xfrm>
        <a:graphic>
          <a:graphicData uri="http://schemas.openxmlformats.org/presentationml/2006/ole">
            <mc:AlternateContent xmlns:mc="http://schemas.openxmlformats.org/markup-compatibility/2006">
              <mc:Choice xmlns:v="urn:schemas-microsoft-com:vml" Requires="v">
                <p:oleObj spid="_x0000_s112763" name="Equation" r:id="rId5" imgW="571320" imgH="393480" progId="">
                  <p:embed/>
                </p:oleObj>
              </mc:Choice>
              <mc:Fallback>
                <p:oleObj name="Equation" r:id="rId5" imgW="571320" imgH="393480" progId="">
                  <p:embed/>
                  <p:pic>
                    <p:nvPicPr>
                      <p:cNvPr id="103427"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67608" y="3929067"/>
                        <a:ext cx="2845740" cy="1961744"/>
                      </a:xfrm>
                      <a:prstGeom prst="rect">
                        <a:avLst/>
                      </a:prstGeom>
                      <a:noFill/>
                      <a:ln>
                        <a:noFill/>
                      </a:ln>
                      <a:effectLst/>
                      <a:extLst/>
                    </p:spPr>
                  </p:pic>
                </p:oleObj>
              </mc:Fallback>
            </mc:AlternateContent>
          </a:graphicData>
        </a:graphic>
      </p:graphicFrame>
    </p:spTree>
    <p:extLst>
      <p:ext uri="{BB962C8B-B14F-4D97-AF65-F5344CB8AC3E}">
        <p14:creationId xmlns:p14="http://schemas.microsoft.com/office/powerpoint/2010/main" val="20330350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p:cNvSpPr txBox="1"/>
          <p:nvPr/>
        </p:nvSpPr>
        <p:spPr>
          <a:xfrm>
            <a:off x="335360" y="260648"/>
            <a:ext cx="11521280" cy="1938992"/>
          </a:xfrm>
          <a:prstGeom prst="rect">
            <a:avLst/>
          </a:prstGeom>
          <a:noFill/>
        </p:spPr>
        <p:txBody>
          <a:bodyPr wrap="square" rtlCol="0">
            <a:spAutoFit/>
          </a:bodyPr>
          <a:lstStyle/>
          <a:p>
            <a:pPr algn="just">
              <a:lnSpc>
                <a:spcPct val="150000"/>
              </a:lnSpc>
            </a:pPr>
            <a:r>
              <a:rPr lang="pt-BR" dirty="0"/>
              <a:t>	</a:t>
            </a:r>
            <a:r>
              <a:rPr lang="pt-BR" sz="2000" dirty="0">
                <a:latin typeface="Arial" pitchFamily="34" charset="0"/>
                <a:cs typeface="Arial" pitchFamily="34" charset="0"/>
              </a:rPr>
              <a:t>Maxwell teve uma inspiração notável com essa quarta equação, porque mesmo sem evidências experimentais, ele percebeu que esta equação (lei) estava incompleta.</a:t>
            </a:r>
          </a:p>
          <a:p>
            <a:pPr algn="just">
              <a:lnSpc>
                <a:spcPct val="150000"/>
              </a:lnSpc>
            </a:pPr>
            <a:r>
              <a:rPr lang="pt-BR" sz="2000" dirty="0">
                <a:latin typeface="Arial" pitchFamily="34" charset="0"/>
                <a:cs typeface="Arial" pitchFamily="34" charset="0"/>
              </a:rPr>
              <a:t>	Relembrando a corrente elétrica que está carregando um capacitor, haverá anéis de campo magnético em torno do fio, mas e no espaço entre as placas?</a:t>
            </a:r>
          </a:p>
        </p:txBody>
      </p:sp>
      <p:pic>
        <p:nvPicPr>
          <p:cNvPr id="3" name="Imagem 2" descr="6.jpg"/>
          <p:cNvPicPr>
            <a:picLocks noChangeAspect="1"/>
          </p:cNvPicPr>
          <p:nvPr/>
        </p:nvPicPr>
        <p:blipFill>
          <a:blip r:embed="rId2" cstate="print"/>
          <a:stretch>
            <a:fillRect/>
          </a:stretch>
        </p:blipFill>
        <p:spPr>
          <a:xfrm>
            <a:off x="2063552" y="2199640"/>
            <a:ext cx="7901930" cy="2880320"/>
          </a:xfrm>
          <a:prstGeom prst="rect">
            <a:avLst/>
          </a:prstGeom>
        </p:spPr>
      </p:pic>
      <p:sp>
        <p:nvSpPr>
          <p:cNvPr id="4" name="CaixaDeTexto 3"/>
          <p:cNvSpPr txBox="1"/>
          <p:nvPr/>
        </p:nvSpPr>
        <p:spPr>
          <a:xfrm>
            <a:off x="0" y="5301208"/>
            <a:ext cx="12192000" cy="1015663"/>
          </a:xfrm>
          <a:prstGeom prst="rect">
            <a:avLst/>
          </a:prstGeom>
          <a:noFill/>
        </p:spPr>
        <p:txBody>
          <a:bodyPr wrap="square" rtlCol="0">
            <a:spAutoFit/>
          </a:bodyPr>
          <a:lstStyle/>
          <a:p>
            <a:pPr algn="ctr"/>
            <a:r>
              <a:rPr lang="pt-BR" sz="2400" b="1" dirty="0">
                <a:solidFill>
                  <a:srgbClr val="FF0000"/>
                </a:solidFill>
                <a:latin typeface="Arial" pitchFamily="34" charset="0"/>
                <a:cs typeface="Arial" pitchFamily="34" charset="0"/>
              </a:rPr>
              <a:t>Será que o campo não continua no espaço entre as placas?</a:t>
            </a:r>
          </a:p>
          <a:p>
            <a:pPr algn="ctr"/>
            <a:endParaRPr lang="pt-BR" b="1" dirty="0">
              <a:solidFill>
                <a:srgbClr val="00B050"/>
              </a:solidFill>
              <a:latin typeface="Arial" pitchFamily="34" charset="0"/>
              <a:cs typeface="Arial" pitchFamily="34" charset="0"/>
            </a:endParaRPr>
          </a:p>
          <a:p>
            <a:pPr algn="ctr"/>
            <a:r>
              <a:rPr lang="pt-BR" b="1" dirty="0">
                <a:solidFill>
                  <a:srgbClr val="00B050"/>
                </a:solidFill>
                <a:latin typeface="Arial" pitchFamily="34" charset="0"/>
                <a:cs typeface="Arial" pitchFamily="34" charset="0"/>
              </a:rPr>
              <a:t>MAXWELL ACHAVA QUE SIM.</a:t>
            </a:r>
          </a:p>
        </p:txBody>
      </p:sp>
    </p:spTree>
    <p:extLst>
      <p:ext uri="{BB962C8B-B14F-4D97-AF65-F5344CB8AC3E}">
        <p14:creationId xmlns:p14="http://schemas.microsoft.com/office/powerpoint/2010/main" val="2268631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i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4">
                                            <p:txEl>
                                              <p:pRg st="0" end="0"/>
                                            </p:txEl>
                                          </p:spTgt>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ixaDeTexto 2"/>
          <p:cNvSpPr txBox="1"/>
          <p:nvPr/>
        </p:nvSpPr>
        <p:spPr>
          <a:xfrm>
            <a:off x="263352" y="332656"/>
            <a:ext cx="11737304" cy="2400657"/>
          </a:xfrm>
          <a:prstGeom prst="rect">
            <a:avLst/>
          </a:prstGeom>
          <a:noFill/>
        </p:spPr>
        <p:txBody>
          <a:bodyPr wrap="square" rtlCol="0">
            <a:spAutoFit/>
          </a:bodyPr>
          <a:lstStyle/>
          <a:p>
            <a:pPr algn="just">
              <a:lnSpc>
                <a:spcPct val="150000"/>
              </a:lnSpc>
            </a:pPr>
            <a:r>
              <a:rPr lang="pt-BR" dirty="0"/>
              <a:t>	</a:t>
            </a:r>
            <a:r>
              <a:rPr lang="pt-BR" sz="2000" dirty="0">
                <a:latin typeface="Arial" pitchFamily="34" charset="0"/>
                <a:cs typeface="Arial" pitchFamily="34" charset="0"/>
              </a:rPr>
              <a:t>Ele sentia que a natureza não gosta de descontinuidades. Por outro achava que, assim como campos magnéticos variáveis podem induzir campos elétricos, simetricamente campos elétricos variáveis poderiam produzir campos magnéticos.</a:t>
            </a:r>
          </a:p>
          <a:p>
            <a:pPr algn="just">
              <a:lnSpc>
                <a:spcPct val="150000"/>
              </a:lnSpc>
            </a:pPr>
            <a:r>
              <a:rPr lang="pt-BR" sz="2000" dirty="0">
                <a:latin typeface="Arial" pitchFamily="34" charset="0"/>
                <a:cs typeface="Arial" pitchFamily="34" charset="0"/>
              </a:rPr>
              <a:t>	Com essa idéia em mente, ele acrescentou um termo extra à sua quarta equação, dizendo que um campo magnético circula em torno dos campos elétricos variáveis</a:t>
            </a:r>
          </a:p>
        </p:txBody>
      </p:sp>
      <p:pic>
        <p:nvPicPr>
          <p:cNvPr id="4" name="Imagem 3" descr="7.jpg"/>
          <p:cNvPicPr>
            <a:picLocks noChangeAspect="1"/>
          </p:cNvPicPr>
          <p:nvPr/>
        </p:nvPicPr>
        <p:blipFill>
          <a:blip r:embed="rId2" cstate="print"/>
          <a:stretch>
            <a:fillRect/>
          </a:stretch>
        </p:blipFill>
        <p:spPr>
          <a:xfrm>
            <a:off x="2207568" y="2924944"/>
            <a:ext cx="7513698" cy="2664296"/>
          </a:xfrm>
          <a:prstGeom prst="rect">
            <a:avLst/>
          </a:prstGeom>
        </p:spPr>
      </p:pic>
      <p:sp>
        <p:nvSpPr>
          <p:cNvPr id="5" name="CaixaDeTexto 4"/>
          <p:cNvSpPr txBox="1"/>
          <p:nvPr/>
        </p:nvSpPr>
        <p:spPr>
          <a:xfrm>
            <a:off x="0" y="5949280"/>
            <a:ext cx="12192000" cy="400110"/>
          </a:xfrm>
          <a:prstGeom prst="rect">
            <a:avLst/>
          </a:prstGeom>
          <a:noFill/>
        </p:spPr>
        <p:txBody>
          <a:bodyPr wrap="square" rtlCol="0">
            <a:spAutoFit/>
          </a:bodyPr>
          <a:lstStyle/>
          <a:p>
            <a:pPr algn="ctr"/>
            <a:r>
              <a:rPr lang="pt-BR" sz="2000" dirty="0">
                <a:solidFill>
                  <a:schemeClr val="tx1">
                    <a:lumMod val="95000"/>
                    <a:lumOff val="5000"/>
                  </a:schemeClr>
                </a:solidFill>
                <a:latin typeface="Arial" pitchFamily="34" charset="0"/>
                <a:cs typeface="Arial" pitchFamily="34" charset="0"/>
              </a:rPr>
              <a:t>Anos mais tarde esse campo magnético foi detectado.</a:t>
            </a:r>
            <a:endParaRPr lang="pt-BR" dirty="0">
              <a:solidFill>
                <a:schemeClr val="tx1">
                  <a:lumMod val="95000"/>
                  <a:lumOff val="5000"/>
                </a:schemeClr>
              </a:solidFill>
              <a:latin typeface="Arial" pitchFamily="34" charset="0"/>
              <a:cs typeface="Arial" pitchFamily="34" charset="0"/>
            </a:endParaRPr>
          </a:p>
        </p:txBody>
      </p:sp>
    </p:spTree>
    <p:extLst>
      <p:ext uri="{BB962C8B-B14F-4D97-AF65-F5344CB8AC3E}">
        <p14:creationId xmlns:p14="http://schemas.microsoft.com/office/powerpoint/2010/main" val="118354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i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p:cNvSpPr txBox="1"/>
          <p:nvPr/>
        </p:nvSpPr>
        <p:spPr>
          <a:xfrm>
            <a:off x="0" y="188640"/>
            <a:ext cx="12192000" cy="1292662"/>
          </a:xfrm>
          <a:prstGeom prst="rect">
            <a:avLst/>
          </a:prstGeom>
          <a:noFill/>
        </p:spPr>
        <p:txBody>
          <a:bodyPr wrap="square" rtlCol="0">
            <a:spAutoFit/>
          </a:bodyPr>
          <a:lstStyle/>
          <a:p>
            <a:pPr algn="ctr">
              <a:lnSpc>
                <a:spcPct val="150000"/>
              </a:lnSpc>
            </a:pPr>
            <a:r>
              <a:rPr lang="pt-BR" sz="2800" b="1" dirty="0">
                <a:solidFill>
                  <a:srgbClr val="FF0000"/>
                </a:solidFill>
                <a:latin typeface="Arial" pitchFamily="34" charset="0"/>
                <a:cs typeface="Arial" pitchFamily="34" charset="0"/>
              </a:rPr>
              <a:t>4ª Equação de Maxwell</a:t>
            </a:r>
          </a:p>
          <a:p>
            <a:pPr algn="ctr">
              <a:lnSpc>
                <a:spcPct val="150000"/>
              </a:lnSpc>
            </a:pPr>
            <a:r>
              <a:rPr lang="pt-BR" sz="2400" b="1" dirty="0">
                <a:solidFill>
                  <a:srgbClr val="00B050"/>
                </a:solidFill>
                <a:latin typeface="Arial" pitchFamily="34" charset="0"/>
                <a:cs typeface="Arial" pitchFamily="34" charset="0"/>
              </a:rPr>
              <a:t>Também conhecida como LEI DE AMPÈRE-MAXWELL</a:t>
            </a:r>
          </a:p>
        </p:txBody>
      </p:sp>
      <p:pic>
        <p:nvPicPr>
          <p:cNvPr id="6" name="Imagem 5" descr="10.jpg"/>
          <p:cNvPicPr>
            <a:picLocks noChangeAspect="1"/>
          </p:cNvPicPr>
          <p:nvPr/>
        </p:nvPicPr>
        <p:blipFill>
          <a:blip r:embed="rId3" cstate="print"/>
          <a:stretch>
            <a:fillRect/>
          </a:stretch>
        </p:blipFill>
        <p:spPr>
          <a:xfrm>
            <a:off x="3287688" y="4569519"/>
            <a:ext cx="5105980" cy="2282546"/>
          </a:xfrm>
          <a:prstGeom prst="rect">
            <a:avLst/>
          </a:prstGeom>
        </p:spPr>
      </p:pic>
      <p:graphicFrame>
        <p:nvGraphicFramePr>
          <p:cNvPr id="26630" name="Object 6"/>
          <p:cNvGraphicFramePr>
            <a:graphicFrameLocks noChangeAspect="1"/>
          </p:cNvGraphicFramePr>
          <p:nvPr>
            <p:extLst/>
          </p:nvPr>
        </p:nvGraphicFramePr>
        <p:xfrm>
          <a:off x="3863752" y="1844824"/>
          <a:ext cx="4422424" cy="2579747"/>
        </p:xfrm>
        <a:graphic>
          <a:graphicData uri="http://schemas.openxmlformats.org/presentationml/2006/ole">
            <mc:AlternateContent xmlns:mc="http://schemas.openxmlformats.org/markup-compatibility/2006">
              <mc:Choice xmlns:v="urn:schemas-microsoft-com:vml" Requires="v">
                <p:oleObj spid="_x0000_s113726" name="Equation" r:id="rId4" imgW="1218960" imgH="711000" progId="">
                  <p:embed/>
                </p:oleObj>
              </mc:Choice>
              <mc:Fallback>
                <p:oleObj name="Equation" r:id="rId4" imgW="1218960" imgH="711000" progId="">
                  <p:embed/>
                  <p:pic>
                    <p:nvPicPr>
                      <p:cNvPr id="26630" name="Object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63752" y="1844824"/>
                        <a:ext cx="4422424" cy="2579747"/>
                      </a:xfrm>
                      <a:prstGeom prst="rect">
                        <a:avLst/>
                      </a:prstGeom>
                      <a:noFill/>
                      <a:ln>
                        <a:noFill/>
                      </a:ln>
                      <a:effectLst/>
                      <a:extLst/>
                    </p:spPr>
                  </p:pic>
                </p:oleObj>
              </mc:Fallback>
            </mc:AlternateContent>
          </a:graphicData>
        </a:graphic>
      </p:graphicFrame>
    </p:spTree>
    <p:extLst>
      <p:ext uri="{BB962C8B-B14F-4D97-AF65-F5344CB8AC3E}">
        <p14:creationId xmlns:p14="http://schemas.microsoft.com/office/powerpoint/2010/main" val="4055244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26630"/>
                                        </p:tgtEl>
                                        <p:attrNameLst>
                                          <p:attrName>style.visibility</p:attrName>
                                        </p:attrNameLst>
                                      </p:cBhvr>
                                      <p:to>
                                        <p:strVal val="visible"/>
                                      </p:to>
                                    </p:set>
                                    <p:animEffect transition="in" filter="box(in)">
                                      <p:cBhvr>
                                        <p:cTn id="7" dur="500"/>
                                        <p:tgtEl>
                                          <p:spTgt spid="26630"/>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ox(i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p:cNvSpPr txBox="1"/>
          <p:nvPr/>
        </p:nvSpPr>
        <p:spPr>
          <a:xfrm>
            <a:off x="263352" y="548681"/>
            <a:ext cx="11665296" cy="1015663"/>
          </a:xfrm>
          <a:prstGeom prst="rect">
            <a:avLst/>
          </a:prstGeom>
          <a:noFill/>
        </p:spPr>
        <p:txBody>
          <a:bodyPr wrap="square" rtlCol="0">
            <a:spAutoFit/>
          </a:bodyPr>
          <a:lstStyle/>
          <a:p>
            <a:pPr algn="just">
              <a:lnSpc>
                <a:spcPct val="150000"/>
              </a:lnSpc>
            </a:pPr>
            <a:r>
              <a:rPr lang="pt-BR" dirty="0"/>
              <a:t>	</a:t>
            </a:r>
            <a:r>
              <a:rPr lang="pt-BR" sz="2000" dirty="0">
                <a:latin typeface="Arial" pitchFamily="34" charset="0"/>
                <a:cs typeface="Arial" pitchFamily="34" charset="0"/>
              </a:rPr>
              <a:t>Esse último termo acrescido à equação de Maxwell, acabou por render um dividendo surpreendente e inesperado.</a:t>
            </a:r>
          </a:p>
        </p:txBody>
      </p:sp>
      <p:pic>
        <p:nvPicPr>
          <p:cNvPr id="3" name="Imagem 2" descr="12.jpg"/>
          <p:cNvPicPr>
            <a:picLocks noChangeAspect="1"/>
          </p:cNvPicPr>
          <p:nvPr/>
        </p:nvPicPr>
        <p:blipFill>
          <a:blip r:embed="rId2" cstate="print"/>
          <a:stretch>
            <a:fillRect/>
          </a:stretch>
        </p:blipFill>
        <p:spPr>
          <a:xfrm>
            <a:off x="2279577" y="1757244"/>
            <a:ext cx="7606215" cy="5100756"/>
          </a:xfrm>
          <a:prstGeom prst="rect">
            <a:avLst/>
          </a:prstGeom>
        </p:spPr>
      </p:pic>
    </p:spTree>
    <p:extLst>
      <p:ext uri="{BB962C8B-B14F-4D97-AF65-F5344CB8AC3E}">
        <p14:creationId xmlns:p14="http://schemas.microsoft.com/office/powerpoint/2010/main" val="1701012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ox(i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descr="afg005.jpg"/>
          <p:cNvPicPr>
            <a:picLocks noChangeAspect="1"/>
          </p:cNvPicPr>
          <p:nvPr/>
        </p:nvPicPr>
        <p:blipFill>
          <a:blip r:embed="rId2" cstate="print"/>
          <a:srcRect t="22454"/>
          <a:stretch>
            <a:fillRect/>
          </a:stretch>
        </p:blipFill>
        <p:spPr>
          <a:xfrm>
            <a:off x="2423592" y="1916832"/>
            <a:ext cx="7272807" cy="3284377"/>
          </a:xfrm>
          <a:prstGeom prst="rect">
            <a:avLst/>
          </a:prstGeom>
        </p:spPr>
      </p:pic>
      <p:sp>
        <p:nvSpPr>
          <p:cNvPr id="5" name="CaixaDeTexto 4"/>
          <p:cNvSpPr txBox="1"/>
          <p:nvPr/>
        </p:nvSpPr>
        <p:spPr>
          <a:xfrm>
            <a:off x="335360" y="476673"/>
            <a:ext cx="11521280" cy="6093976"/>
          </a:xfrm>
          <a:prstGeom prst="rect">
            <a:avLst/>
          </a:prstGeom>
          <a:noFill/>
        </p:spPr>
        <p:txBody>
          <a:bodyPr wrap="square" rtlCol="0">
            <a:spAutoFit/>
          </a:bodyPr>
          <a:lstStyle/>
          <a:p>
            <a:pPr algn="just">
              <a:lnSpc>
                <a:spcPct val="150000"/>
              </a:lnSpc>
            </a:pPr>
            <a:r>
              <a:rPr lang="pt-BR" dirty="0"/>
              <a:t>	</a:t>
            </a:r>
            <a:r>
              <a:rPr lang="pt-BR" sz="2000" dirty="0">
                <a:latin typeface="Arial" pitchFamily="34" charset="0"/>
                <a:cs typeface="Arial" pitchFamily="34" charset="0"/>
              </a:rPr>
              <a:t>O resultado é uma onda de campos que emerge de uma carga vibrante e com a velocidade da luz, de acordo com os cálculos de Maxwell.</a:t>
            </a:r>
          </a:p>
          <a:p>
            <a:pPr algn="just">
              <a:lnSpc>
                <a:spcPct val="150000"/>
              </a:lnSpc>
            </a:pPr>
            <a:endParaRPr lang="pt-BR" sz="2000" dirty="0">
              <a:latin typeface="Arial" pitchFamily="34" charset="0"/>
              <a:cs typeface="Arial" pitchFamily="34" charset="0"/>
            </a:endParaRPr>
          </a:p>
          <a:p>
            <a:pPr algn="just">
              <a:lnSpc>
                <a:spcPct val="150000"/>
              </a:lnSpc>
            </a:pPr>
            <a:endParaRPr lang="pt-BR" sz="2000" dirty="0">
              <a:latin typeface="Arial" pitchFamily="34" charset="0"/>
              <a:cs typeface="Arial" pitchFamily="34" charset="0"/>
            </a:endParaRPr>
          </a:p>
          <a:p>
            <a:pPr algn="just">
              <a:lnSpc>
                <a:spcPct val="150000"/>
              </a:lnSpc>
            </a:pPr>
            <a:endParaRPr lang="pt-BR" sz="2000" dirty="0">
              <a:latin typeface="Arial" pitchFamily="34" charset="0"/>
              <a:cs typeface="Arial" pitchFamily="34" charset="0"/>
            </a:endParaRPr>
          </a:p>
          <a:p>
            <a:pPr algn="just">
              <a:lnSpc>
                <a:spcPct val="150000"/>
              </a:lnSpc>
            </a:pPr>
            <a:endParaRPr lang="pt-BR" sz="2000" dirty="0">
              <a:latin typeface="Arial" pitchFamily="34" charset="0"/>
              <a:cs typeface="Arial" pitchFamily="34" charset="0"/>
            </a:endParaRPr>
          </a:p>
          <a:p>
            <a:pPr algn="just">
              <a:lnSpc>
                <a:spcPct val="150000"/>
              </a:lnSpc>
            </a:pPr>
            <a:endParaRPr lang="pt-BR" sz="2000" dirty="0">
              <a:latin typeface="Arial" pitchFamily="34" charset="0"/>
              <a:cs typeface="Arial" pitchFamily="34" charset="0"/>
            </a:endParaRPr>
          </a:p>
          <a:p>
            <a:pPr algn="just">
              <a:lnSpc>
                <a:spcPct val="150000"/>
              </a:lnSpc>
            </a:pPr>
            <a:endParaRPr lang="pt-BR" sz="2000" dirty="0">
              <a:latin typeface="Arial" pitchFamily="34" charset="0"/>
              <a:cs typeface="Arial" pitchFamily="34" charset="0"/>
            </a:endParaRPr>
          </a:p>
          <a:p>
            <a:pPr algn="just">
              <a:lnSpc>
                <a:spcPct val="150000"/>
              </a:lnSpc>
            </a:pPr>
            <a:endParaRPr lang="pt-BR" sz="2000" dirty="0">
              <a:latin typeface="Arial" pitchFamily="34" charset="0"/>
              <a:cs typeface="Arial" pitchFamily="34" charset="0"/>
            </a:endParaRPr>
          </a:p>
          <a:p>
            <a:pPr algn="just">
              <a:lnSpc>
                <a:spcPct val="150000"/>
              </a:lnSpc>
            </a:pPr>
            <a:r>
              <a:rPr lang="pt-BR" sz="2000" dirty="0">
                <a:latin typeface="Arial" pitchFamily="34" charset="0"/>
                <a:cs typeface="Arial" pitchFamily="34" charset="0"/>
              </a:rPr>
              <a:t>	</a:t>
            </a:r>
          </a:p>
          <a:p>
            <a:pPr algn="just">
              <a:lnSpc>
                <a:spcPct val="150000"/>
              </a:lnSpc>
            </a:pPr>
            <a:endParaRPr lang="pt-BR" sz="2000" dirty="0">
              <a:latin typeface="Arial" pitchFamily="34" charset="0"/>
              <a:cs typeface="Arial" pitchFamily="34" charset="0"/>
            </a:endParaRPr>
          </a:p>
          <a:p>
            <a:pPr algn="just">
              <a:lnSpc>
                <a:spcPct val="150000"/>
              </a:lnSpc>
            </a:pPr>
            <a:endParaRPr lang="pt-BR" sz="2000" dirty="0">
              <a:latin typeface="Arial" pitchFamily="34" charset="0"/>
              <a:cs typeface="Arial" pitchFamily="34" charset="0"/>
            </a:endParaRPr>
          </a:p>
          <a:p>
            <a:pPr algn="just">
              <a:lnSpc>
                <a:spcPct val="150000"/>
              </a:lnSpc>
            </a:pPr>
            <a:r>
              <a:rPr lang="pt-BR" sz="2000" dirty="0">
                <a:latin typeface="Arial" pitchFamily="34" charset="0"/>
                <a:cs typeface="Arial" pitchFamily="34" charset="0"/>
              </a:rPr>
              <a:t>	Maxwell percebeu que a própria luz é uma </a:t>
            </a:r>
            <a:r>
              <a:rPr lang="pt-BR" sz="2000" b="1" dirty="0">
                <a:solidFill>
                  <a:srgbClr val="FF0000"/>
                </a:solidFill>
                <a:latin typeface="Arial" pitchFamily="34" charset="0"/>
                <a:cs typeface="Arial" pitchFamily="34" charset="0"/>
              </a:rPr>
              <a:t>ONDA ELETROMAGNÉTICA.</a:t>
            </a:r>
            <a:endParaRPr lang="pt-BR" b="1" dirty="0">
              <a:solidFill>
                <a:srgbClr val="FF0000"/>
              </a:solidFill>
              <a:latin typeface="Arial" pitchFamily="34" charset="0"/>
              <a:cs typeface="Arial" pitchFamily="34" charset="0"/>
            </a:endParaRPr>
          </a:p>
        </p:txBody>
      </p:sp>
    </p:spTree>
    <p:extLst>
      <p:ext uri="{BB962C8B-B14F-4D97-AF65-F5344CB8AC3E}">
        <p14:creationId xmlns:p14="http://schemas.microsoft.com/office/powerpoint/2010/main" val="274427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5">
                                            <p:txEl>
                                              <p:pRg st="8" end="8"/>
                                            </p:txEl>
                                          </p:spTgt>
                                        </p:tgtEl>
                                        <p:attrNameLst>
                                          <p:attrName>style.visibility</p:attrName>
                                        </p:attrNameLst>
                                      </p:cBhvr>
                                      <p:to>
                                        <p:strVal val="visible"/>
                                      </p:to>
                                    </p:set>
                                    <p:animEffect transition="in" filter="box(in)">
                                      <p:cBhvr>
                                        <p:cTn id="7" dur="500"/>
                                        <p:tgtEl>
                                          <p:spTgt spid="5">
                                            <p:txEl>
                                              <p:pRg st="8" end="8"/>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5">
                                            <p:txEl>
                                              <p:pRg st="11" end="11"/>
                                            </p:txEl>
                                          </p:spTgt>
                                        </p:tgtEl>
                                        <p:attrNameLst>
                                          <p:attrName>style.visibility</p:attrName>
                                        </p:attrNameLst>
                                      </p:cBhvr>
                                      <p:to>
                                        <p:strVal val="visible"/>
                                      </p:to>
                                    </p:set>
                                    <p:animEffect transition="in" filter="box(in)">
                                      <p:cBhvr>
                                        <p:cTn id="12" dur="500"/>
                                        <p:tgtEl>
                                          <p:spTgt spid="5">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p:cNvSpPr txBox="1"/>
          <p:nvPr/>
        </p:nvSpPr>
        <p:spPr>
          <a:xfrm>
            <a:off x="263352" y="1857364"/>
            <a:ext cx="11665296" cy="1938992"/>
          </a:xfrm>
          <a:prstGeom prst="rect">
            <a:avLst/>
          </a:prstGeom>
          <a:noFill/>
        </p:spPr>
        <p:txBody>
          <a:bodyPr wrap="square" rtlCol="0">
            <a:spAutoFit/>
          </a:bodyPr>
          <a:lstStyle/>
          <a:p>
            <a:pPr algn="just">
              <a:lnSpc>
                <a:spcPct val="150000"/>
              </a:lnSpc>
            </a:pPr>
            <a:r>
              <a:rPr lang="pt-BR" sz="2000" dirty="0">
                <a:latin typeface="Arial" pitchFamily="34" charset="0"/>
                <a:cs typeface="Arial" pitchFamily="34" charset="0"/>
              </a:rPr>
              <a:t>	Não muito mais tarde foi sendo descoberto um amplo espectro dessas ondas, desde ondas de rádio até microondas, os raios-X e até radiação Gama.</a:t>
            </a:r>
          </a:p>
          <a:p>
            <a:pPr algn="just">
              <a:lnSpc>
                <a:spcPct val="150000"/>
              </a:lnSpc>
            </a:pPr>
            <a:r>
              <a:rPr lang="pt-BR" sz="2000" dirty="0">
                <a:latin typeface="Arial" pitchFamily="34" charset="0"/>
                <a:cs typeface="Arial" pitchFamily="34" charset="0"/>
              </a:rPr>
              <a:t>	James </a:t>
            </a:r>
            <a:r>
              <a:rPr lang="pt-BR" sz="2000" dirty="0" err="1">
                <a:latin typeface="Arial" pitchFamily="34" charset="0"/>
                <a:cs typeface="Arial" pitchFamily="34" charset="0"/>
              </a:rPr>
              <a:t>Clerk</a:t>
            </a:r>
            <a:r>
              <a:rPr lang="pt-BR" sz="2000" dirty="0">
                <a:latin typeface="Arial" pitchFamily="34" charset="0"/>
                <a:cs typeface="Arial" pitchFamily="34" charset="0"/>
              </a:rPr>
              <a:t> Maxwell entrou para a história ao resumir em somente </a:t>
            </a:r>
            <a:r>
              <a:rPr lang="pt-BR" sz="2000" b="1" dirty="0">
                <a:solidFill>
                  <a:srgbClr val="00B050"/>
                </a:solidFill>
                <a:latin typeface="Arial" pitchFamily="34" charset="0"/>
                <a:cs typeface="Arial" pitchFamily="34" charset="0"/>
              </a:rPr>
              <a:t>4 equações</a:t>
            </a:r>
            <a:r>
              <a:rPr lang="pt-BR" sz="2000" dirty="0">
                <a:latin typeface="Arial" pitchFamily="34" charset="0"/>
                <a:cs typeface="Arial" pitchFamily="34" charset="0"/>
              </a:rPr>
              <a:t>, toda a Eletricidade, o Magnetismo e a todos os fenômenos da luz e a Óptica.</a:t>
            </a:r>
          </a:p>
        </p:txBody>
      </p:sp>
    </p:spTree>
    <p:extLst>
      <p:ext uri="{BB962C8B-B14F-4D97-AF65-F5344CB8AC3E}">
        <p14:creationId xmlns:p14="http://schemas.microsoft.com/office/powerpoint/2010/main" val="29508162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1036" descr="C:\Ensino\Pro-ciencias\espectrocontinuo.jpg"/>
          <p:cNvPicPr>
            <a:picLocks noChangeAspect="1" noChangeArrowheads="1"/>
          </p:cNvPicPr>
          <p:nvPr/>
        </p:nvPicPr>
        <p:blipFill>
          <a:blip r:embed="rId2" cstate="print"/>
          <a:srcRect/>
          <a:stretch>
            <a:fillRect/>
          </a:stretch>
        </p:blipFill>
        <p:spPr bwMode="auto">
          <a:xfrm>
            <a:off x="3667108" y="0"/>
            <a:ext cx="4964906" cy="6858000"/>
          </a:xfrm>
          <a:prstGeom prst="rect">
            <a:avLst/>
          </a:prstGeom>
          <a:noFill/>
          <a:ln w="9525">
            <a:noFill/>
            <a:miter lim="800000"/>
            <a:headEnd/>
            <a:tailEnd/>
          </a:ln>
        </p:spPr>
      </p:pic>
    </p:spTree>
    <p:extLst>
      <p:ext uri="{BB962C8B-B14F-4D97-AF65-F5344CB8AC3E}">
        <p14:creationId xmlns:p14="http://schemas.microsoft.com/office/powerpoint/2010/main" val="2676962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500" fill="hold"/>
                                        <p:tgtEl>
                                          <p:spTgt spid="29"/>
                                        </p:tgtEl>
                                        <p:attrNameLst>
                                          <p:attrName>ppt_x</p:attrName>
                                        </p:attrNameLst>
                                      </p:cBhvr>
                                      <p:tavLst>
                                        <p:tav tm="0">
                                          <p:val>
                                            <p:strVal val="1+#ppt_w/2"/>
                                          </p:val>
                                        </p:tav>
                                        <p:tav tm="100000">
                                          <p:val>
                                            <p:strVal val="#ppt_x"/>
                                          </p:val>
                                        </p:tav>
                                      </p:tavLst>
                                    </p:anim>
                                    <p:anim calcmode="lin" valueType="num">
                                      <p:cBhvr additive="base">
                                        <p:cTn id="8" dur="500" fill="hold"/>
                                        <p:tgtEl>
                                          <p:spTgt spid="2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p:cNvSpPr txBox="1"/>
          <p:nvPr/>
        </p:nvSpPr>
        <p:spPr>
          <a:xfrm>
            <a:off x="0" y="260648"/>
            <a:ext cx="12192000" cy="584775"/>
          </a:xfrm>
          <a:prstGeom prst="rect">
            <a:avLst/>
          </a:prstGeom>
          <a:noFill/>
        </p:spPr>
        <p:txBody>
          <a:bodyPr wrap="square" rtlCol="0">
            <a:spAutoFit/>
          </a:bodyPr>
          <a:lstStyle/>
          <a:p>
            <a:pPr algn="ctr"/>
            <a:r>
              <a:rPr lang="pt-BR" sz="3200" b="1" dirty="0">
                <a:solidFill>
                  <a:srgbClr val="FF0000"/>
                </a:solidFill>
                <a:latin typeface="Arial" pitchFamily="34" charset="0"/>
                <a:cs typeface="Arial" pitchFamily="34" charset="0"/>
              </a:rPr>
              <a:t>Willian Friedrich Herschel</a:t>
            </a:r>
            <a:endParaRPr lang="pt-BR" sz="3200" b="1" dirty="0">
              <a:solidFill>
                <a:srgbClr val="FF0000"/>
              </a:solidFill>
              <a:latin typeface="Arial" panose="020B0604020202020204" pitchFamily="34" charset="0"/>
            </a:endParaRPr>
          </a:p>
        </p:txBody>
      </p:sp>
      <p:sp>
        <p:nvSpPr>
          <p:cNvPr id="4" name="CaixaDeTexto 3"/>
          <p:cNvSpPr txBox="1"/>
          <p:nvPr/>
        </p:nvSpPr>
        <p:spPr>
          <a:xfrm>
            <a:off x="257260" y="1844824"/>
            <a:ext cx="5838740" cy="4247317"/>
          </a:xfrm>
          <a:prstGeom prst="rect">
            <a:avLst/>
          </a:prstGeom>
          <a:noFill/>
        </p:spPr>
        <p:txBody>
          <a:bodyPr wrap="square" rtlCol="0">
            <a:spAutoFit/>
          </a:bodyPr>
          <a:lstStyle/>
          <a:p>
            <a:pPr marL="285750" indent="-285750" algn="just">
              <a:lnSpc>
                <a:spcPct val="150000"/>
              </a:lnSpc>
              <a:buFont typeface="Arial" panose="020B0604020202020204" pitchFamily="34" charset="0"/>
              <a:buChar char="•"/>
            </a:pPr>
            <a:r>
              <a:rPr lang="pt-BR" sz="2000" dirty="0">
                <a:latin typeface="Arial" panose="020B0604020202020204" pitchFamily="34" charset="0"/>
                <a:cs typeface="Arial" panose="020B0604020202020204" pitchFamily="34" charset="0"/>
              </a:rPr>
              <a:t>Músico;</a:t>
            </a:r>
          </a:p>
          <a:p>
            <a:pPr marL="285750" indent="-285750" algn="just">
              <a:lnSpc>
                <a:spcPct val="150000"/>
              </a:lnSpc>
              <a:buFont typeface="Arial" panose="020B0604020202020204" pitchFamily="34" charset="0"/>
              <a:buChar char="•"/>
            </a:pPr>
            <a:r>
              <a:rPr lang="pt-BR" sz="2000" dirty="0">
                <a:latin typeface="Arial" panose="020B0604020202020204" pitchFamily="34" charset="0"/>
                <a:cs typeface="Arial" panose="020B0604020202020204" pitchFamily="34" charset="0"/>
              </a:rPr>
              <a:t>Estudava Física;</a:t>
            </a:r>
          </a:p>
          <a:p>
            <a:pPr marL="285750" indent="-285750" algn="just">
              <a:lnSpc>
                <a:spcPct val="150000"/>
              </a:lnSpc>
              <a:buFont typeface="Arial" panose="020B0604020202020204" pitchFamily="34" charset="0"/>
              <a:buChar char="•"/>
            </a:pPr>
            <a:r>
              <a:rPr lang="pt-BR" sz="2000" dirty="0">
                <a:latin typeface="Arial" panose="020B0604020202020204" pitchFamily="34" charset="0"/>
                <a:cs typeface="Arial" panose="020B0604020202020204" pitchFamily="34" charset="0"/>
              </a:rPr>
              <a:t>Astrônomo;</a:t>
            </a:r>
          </a:p>
          <a:p>
            <a:pPr marL="285750" indent="-285750" algn="just">
              <a:lnSpc>
                <a:spcPct val="150000"/>
              </a:lnSpc>
              <a:buFont typeface="Arial" panose="020B0604020202020204" pitchFamily="34" charset="0"/>
              <a:buChar char="•"/>
            </a:pPr>
            <a:r>
              <a:rPr lang="pt-BR" sz="2000" dirty="0">
                <a:latin typeface="Arial" panose="020B0604020202020204" pitchFamily="34" charset="0"/>
                <a:cs typeface="Arial" panose="020B0604020202020204" pitchFamily="34" charset="0"/>
              </a:rPr>
              <a:t>Estudava e descobria cometas;</a:t>
            </a:r>
          </a:p>
          <a:p>
            <a:pPr marL="285750" indent="-285750" algn="just">
              <a:lnSpc>
                <a:spcPct val="150000"/>
              </a:lnSpc>
              <a:buFont typeface="Arial" panose="020B0604020202020204" pitchFamily="34" charset="0"/>
              <a:buChar char="•"/>
            </a:pPr>
            <a:r>
              <a:rPr lang="pt-BR" sz="2000" dirty="0">
                <a:latin typeface="Arial" panose="020B0604020202020204" pitchFamily="34" charset="0"/>
                <a:cs typeface="Arial" panose="020B0604020202020204" pitchFamily="34" charset="0"/>
              </a:rPr>
              <a:t>Descobridor do planeta Urano em 13/03/1781;</a:t>
            </a:r>
          </a:p>
          <a:p>
            <a:pPr marL="285750" indent="-285750" algn="just">
              <a:lnSpc>
                <a:spcPct val="150000"/>
              </a:lnSpc>
              <a:buFont typeface="Arial" panose="020B0604020202020204" pitchFamily="34" charset="0"/>
              <a:buChar char="•"/>
            </a:pPr>
            <a:r>
              <a:rPr lang="pt-BR" sz="2000" dirty="0">
                <a:latin typeface="Arial" panose="020B0604020202020204" pitchFamily="34" charset="0"/>
                <a:cs typeface="Arial" panose="020B0604020202020204" pitchFamily="34" charset="0"/>
              </a:rPr>
              <a:t>Excepcional construtor de telescópios;</a:t>
            </a:r>
          </a:p>
          <a:p>
            <a:pPr marL="285750" indent="-285750" algn="just">
              <a:lnSpc>
                <a:spcPct val="150000"/>
              </a:lnSpc>
              <a:buFont typeface="Arial" panose="020B0604020202020204" pitchFamily="34" charset="0"/>
              <a:buChar char="•"/>
            </a:pPr>
            <a:endParaRPr lang="pt-BR" sz="2000" dirty="0">
              <a:latin typeface="Arial" panose="020B0604020202020204" pitchFamily="34" charset="0"/>
              <a:cs typeface="Arial" panose="020B0604020202020204" pitchFamily="34" charset="0"/>
            </a:endParaRPr>
          </a:p>
          <a:p>
            <a:pPr algn="just">
              <a:lnSpc>
                <a:spcPct val="150000"/>
              </a:lnSpc>
            </a:pPr>
            <a:r>
              <a:rPr lang="pt-BR" sz="2000" dirty="0">
                <a:latin typeface="Arial" panose="020B0604020202020204" pitchFamily="34" charset="0"/>
                <a:cs typeface="Arial" panose="020B0604020202020204" pitchFamily="34" charset="0"/>
              </a:rPr>
              <a:t>Vídeo: </a:t>
            </a:r>
            <a:r>
              <a:rPr lang="pt-BR" sz="2000" dirty="0">
                <a:latin typeface="Arial" panose="020B0604020202020204" pitchFamily="34" charset="0"/>
                <a:cs typeface="Arial" panose="020B0604020202020204" pitchFamily="34" charset="0"/>
                <a:hlinkClick r:id="rId2"/>
              </a:rPr>
              <a:t>Céu da Semana </a:t>
            </a:r>
            <a:r>
              <a:rPr lang="pt-BR" sz="2000" dirty="0" err="1">
                <a:latin typeface="Arial" panose="020B0604020202020204" pitchFamily="34" charset="0"/>
                <a:cs typeface="Arial" panose="020B0604020202020204" pitchFamily="34" charset="0"/>
                <a:hlinkClick r:id="rId2"/>
              </a:rPr>
              <a:t>Ep</a:t>
            </a:r>
            <a:r>
              <a:rPr lang="pt-BR" sz="2000" dirty="0">
                <a:latin typeface="Arial" panose="020B0604020202020204" pitchFamily="34" charset="0"/>
                <a:cs typeface="Arial" panose="020B0604020202020204" pitchFamily="34" charset="0"/>
                <a:hlinkClick r:id="rId2"/>
              </a:rPr>
              <a:t> 220 História da Astronomia: William Herschel - 8 a 14/12/2014</a:t>
            </a:r>
            <a:endParaRPr lang="pt-BR" sz="2000" dirty="0">
              <a:latin typeface="Arial" panose="020B0604020202020204" pitchFamily="34" charset="0"/>
              <a:cs typeface="Arial" panose="020B0604020202020204" pitchFamily="34" charset="0"/>
            </a:endParaRPr>
          </a:p>
        </p:txBody>
      </p:sp>
      <p:pic>
        <p:nvPicPr>
          <p:cNvPr id="105474" name="Picture 2" descr="Resultado de imagem para William Hersche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1844824"/>
            <a:ext cx="6096000" cy="3762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7330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CaixaDeTexto 1"/>
          <p:cNvSpPr txBox="1"/>
          <p:nvPr/>
        </p:nvSpPr>
        <p:spPr>
          <a:xfrm>
            <a:off x="263352" y="908720"/>
            <a:ext cx="11650510" cy="1938992"/>
          </a:xfrm>
          <a:prstGeom prst="rect">
            <a:avLst/>
          </a:prstGeom>
          <a:noFill/>
        </p:spPr>
        <p:txBody>
          <a:bodyPr wrap="square" rtlCol="0">
            <a:spAutoFit/>
          </a:bodyPr>
          <a:lstStyle/>
          <a:p>
            <a:pPr algn="just">
              <a:lnSpc>
                <a:spcPct val="150000"/>
              </a:lnSpc>
            </a:pPr>
            <a:r>
              <a:rPr lang="pt-BR" dirty="0"/>
              <a:t>	</a:t>
            </a:r>
            <a:r>
              <a:rPr lang="pt-BR" sz="2000" dirty="0">
                <a:latin typeface="Arial" pitchFamily="34" charset="0"/>
                <a:cs typeface="Arial" pitchFamily="34" charset="0"/>
              </a:rPr>
              <a:t>Em 1800, William Herschel (1738-1822) fez várias experiências para estudar as </a:t>
            </a:r>
            <a:r>
              <a:rPr lang="pt-BR" sz="2000" dirty="0">
                <a:solidFill>
                  <a:srgbClr val="00B050"/>
                </a:solidFill>
                <a:latin typeface="Arial" pitchFamily="34" charset="0"/>
                <a:cs typeface="Arial" pitchFamily="34" charset="0"/>
              </a:rPr>
              <a:t>relações entre luz e calor.</a:t>
            </a:r>
            <a:r>
              <a:rPr lang="pt-BR" sz="2000" dirty="0">
                <a:latin typeface="Arial" pitchFamily="34" charset="0"/>
                <a:cs typeface="Arial" pitchFamily="34" charset="0"/>
              </a:rPr>
              <a:t> Numa delas, formou um espectro da luz solar com um prisma e foi posicionando um termômetro na cor que ele queria estudar, e com outros dois ele marcava a temperatura ambiente para referência.</a:t>
            </a:r>
          </a:p>
        </p:txBody>
      </p:sp>
      <p:sp>
        <p:nvSpPr>
          <p:cNvPr id="4" name="CaixaDeTexto 3"/>
          <p:cNvSpPr txBox="1"/>
          <p:nvPr/>
        </p:nvSpPr>
        <p:spPr>
          <a:xfrm>
            <a:off x="0" y="116632"/>
            <a:ext cx="12227597" cy="584775"/>
          </a:xfrm>
          <a:prstGeom prst="rect">
            <a:avLst/>
          </a:prstGeom>
          <a:noFill/>
        </p:spPr>
        <p:txBody>
          <a:bodyPr wrap="square" rtlCol="0">
            <a:spAutoFit/>
          </a:bodyPr>
          <a:lstStyle/>
          <a:p>
            <a:pPr algn="ctr"/>
            <a:r>
              <a:rPr lang="pt-BR" sz="3200" b="1" dirty="0">
                <a:solidFill>
                  <a:srgbClr val="FF0000"/>
                </a:solidFill>
                <a:latin typeface="Arial" pitchFamily="34" charset="0"/>
                <a:cs typeface="Arial" pitchFamily="34" charset="0"/>
              </a:rPr>
              <a:t>A descoberta do </a:t>
            </a:r>
            <a:r>
              <a:rPr lang="pt-BR" sz="3200" b="1" dirty="0">
                <a:solidFill>
                  <a:srgbClr val="FF0000"/>
                </a:solidFill>
                <a:latin typeface="Arial" panose="020B0604020202020204" pitchFamily="34" charset="0"/>
              </a:rPr>
              <a:t>Infravermelho</a:t>
            </a:r>
          </a:p>
        </p:txBody>
      </p:sp>
      <p:pic>
        <p:nvPicPr>
          <p:cNvPr id="106500" name="Picture 4" descr="Imagem relacionada"/>
          <p:cNvPicPr>
            <a:picLocks noChangeAspect="1" noChangeArrowheads="1"/>
          </p:cNvPicPr>
          <p:nvPr/>
        </p:nvPicPr>
        <p:blipFill rotWithShape="1">
          <a:blip r:embed="rId2">
            <a:extLst>
              <a:ext uri="{28A0092B-C50C-407E-A947-70E740481C1C}">
                <a14:useLocalDpi xmlns:a14="http://schemas.microsoft.com/office/drawing/2010/main" val="0"/>
              </a:ext>
            </a:extLst>
          </a:blip>
          <a:srcRect t="12944" b="15060"/>
          <a:stretch/>
        </p:blipFill>
        <p:spPr bwMode="auto">
          <a:xfrm>
            <a:off x="2279576" y="2840785"/>
            <a:ext cx="7392144" cy="399150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65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descr="Maxwell.jpg"/>
          <p:cNvPicPr>
            <a:picLocks noChangeAspect="1"/>
          </p:cNvPicPr>
          <p:nvPr/>
        </p:nvPicPr>
        <p:blipFill>
          <a:blip r:embed="rId2" cstate="print"/>
          <a:stretch>
            <a:fillRect/>
          </a:stretch>
        </p:blipFill>
        <p:spPr>
          <a:xfrm>
            <a:off x="8601" y="1196752"/>
            <a:ext cx="4538433" cy="5661248"/>
          </a:xfrm>
          <a:prstGeom prst="rect">
            <a:avLst/>
          </a:prstGeom>
        </p:spPr>
      </p:pic>
      <p:sp>
        <p:nvSpPr>
          <p:cNvPr id="3" name="CaixaDeTexto 2"/>
          <p:cNvSpPr txBox="1"/>
          <p:nvPr/>
        </p:nvSpPr>
        <p:spPr>
          <a:xfrm>
            <a:off x="0" y="214291"/>
            <a:ext cx="12144672" cy="584775"/>
          </a:xfrm>
          <a:prstGeom prst="rect">
            <a:avLst/>
          </a:prstGeom>
          <a:noFill/>
        </p:spPr>
        <p:txBody>
          <a:bodyPr wrap="square" rtlCol="0">
            <a:spAutoFit/>
          </a:bodyPr>
          <a:lstStyle/>
          <a:p>
            <a:pPr algn="ctr"/>
            <a:r>
              <a:rPr lang="pt-BR" sz="3200" b="1" dirty="0">
                <a:solidFill>
                  <a:srgbClr val="FF0000"/>
                </a:solidFill>
                <a:latin typeface="Arial" pitchFamily="34" charset="0"/>
                <a:cs typeface="Arial" pitchFamily="34" charset="0"/>
              </a:rPr>
              <a:t>A relação entre Ótica e Eletromagnetismo</a:t>
            </a:r>
          </a:p>
        </p:txBody>
      </p:sp>
      <p:sp>
        <p:nvSpPr>
          <p:cNvPr id="4" name="CaixaDeTexto 3"/>
          <p:cNvSpPr txBox="1"/>
          <p:nvPr/>
        </p:nvSpPr>
        <p:spPr>
          <a:xfrm>
            <a:off x="4871864" y="2780928"/>
            <a:ext cx="7056784" cy="1615827"/>
          </a:xfrm>
          <a:prstGeom prst="rect">
            <a:avLst/>
          </a:prstGeom>
          <a:noFill/>
        </p:spPr>
        <p:txBody>
          <a:bodyPr wrap="square" rtlCol="0">
            <a:spAutoFit/>
          </a:bodyPr>
          <a:lstStyle/>
          <a:p>
            <a:pPr algn="just">
              <a:lnSpc>
                <a:spcPct val="150000"/>
              </a:lnSpc>
            </a:pPr>
            <a:r>
              <a:rPr lang="pt-BR" b="1" dirty="0">
                <a:solidFill>
                  <a:srgbClr val="A50021"/>
                </a:solidFill>
                <a:latin typeface="Times New Roman" pitchFamily="18" charset="0"/>
              </a:rPr>
              <a:t>	</a:t>
            </a:r>
            <a:r>
              <a:rPr lang="pt-BR" sz="2200" dirty="0">
                <a:latin typeface="Arial" pitchFamily="34" charset="0"/>
                <a:cs typeface="Arial" pitchFamily="34" charset="0"/>
              </a:rPr>
              <a:t>Em 1860, </a:t>
            </a:r>
            <a:r>
              <a:rPr lang="pt-BR" sz="2200" i="1" dirty="0">
                <a:latin typeface="Arial" pitchFamily="34" charset="0"/>
                <a:cs typeface="Arial" pitchFamily="34" charset="0"/>
              </a:rPr>
              <a:t>James </a:t>
            </a:r>
            <a:r>
              <a:rPr lang="pt-BR" sz="2200" i="1" dirty="0" err="1">
                <a:latin typeface="Arial" pitchFamily="34" charset="0"/>
                <a:cs typeface="Arial" pitchFamily="34" charset="0"/>
              </a:rPr>
              <a:t>Clerk</a:t>
            </a:r>
            <a:r>
              <a:rPr lang="pt-BR" sz="2200" i="1" dirty="0">
                <a:latin typeface="Arial" pitchFamily="34" charset="0"/>
                <a:cs typeface="Arial" pitchFamily="34" charset="0"/>
              </a:rPr>
              <a:t> Maxwell</a:t>
            </a:r>
            <a:r>
              <a:rPr lang="pt-BR" sz="2200" dirty="0">
                <a:latin typeface="Arial" pitchFamily="34" charset="0"/>
                <a:cs typeface="Arial" pitchFamily="34" charset="0"/>
              </a:rPr>
              <a:t> (1831-1879) unifica a força elétrica e magnética. Ele faz a previsão extraordinária de que luz é uma onda eletromagnética.</a:t>
            </a:r>
          </a:p>
        </p:txBody>
      </p:sp>
    </p:spTree>
    <p:extLst>
      <p:ext uri="{BB962C8B-B14F-4D97-AF65-F5344CB8AC3E}">
        <p14:creationId xmlns:p14="http://schemas.microsoft.com/office/powerpoint/2010/main" val="569303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CaixaDeTexto 1"/>
          <p:cNvSpPr txBox="1"/>
          <p:nvPr/>
        </p:nvSpPr>
        <p:spPr>
          <a:xfrm>
            <a:off x="263352" y="1700808"/>
            <a:ext cx="11665296" cy="2862322"/>
          </a:xfrm>
          <a:prstGeom prst="rect">
            <a:avLst/>
          </a:prstGeom>
          <a:noFill/>
        </p:spPr>
        <p:txBody>
          <a:bodyPr wrap="square" rtlCol="0">
            <a:spAutoFit/>
          </a:bodyPr>
          <a:lstStyle/>
          <a:p>
            <a:pPr algn="just">
              <a:lnSpc>
                <a:spcPct val="150000"/>
              </a:lnSpc>
            </a:pPr>
            <a:r>
              <a:rPr lang="pt-BR" dirty="0"/>
              <a:t>	</a:t>
            </a:r>
            <a:r>
              <a:rPr lang="pt-BR" sz="2000" dirty="0" err="1">
                <a:latin typeface="Arial" pitchFamily="34" charset="0"/>
                <a:cs typeface="Arial" pitchFamily="34" charset="0"/>
              </a:rPr>
              <a:t>Herschel</a:t>
            </a:r>
            <a:r>
              <a:rPr lang="pt-BR" sz="2000" dirty="0">
                <a:latin typeface="Arial" pitchFamily="34" charset="0"/>
                <a:cs typeface="Arial" pitchFamily="34" charset="0"/>
              </a:rPr>
              <a:t> descobriu que a luz violeta era a que propiciava leitura </a:t>
            </a:r>
            <a:r>
              <a:rPr lang="pt-BR" sz="2000" b="1" dirty="0">
                <a:solidFill>
                  <a:srgbClr val="0070C0"/>
                </a:solidFill>
                <a:latin typeface="Arial" pitchFamily="34" charset="0"/>
                <a:cs typeface="Arial" pitchFamily="34" charset="0"/>
              </a:rPr>
              <a:t>mais baixa</a:t>
            </a:r>
            <a:r>
              <a:rPr lang="pt-BR" sz="2000" dirty="0">
                <a:solidFill>
                  <a:srgbClr val="FF0000"/>
                </a:solidFill>
                <a:latin typeface="Arial" pitchFamily="34" charset="0"/>
                <a:cs typeface="Arial" pitchFamily="34" charset="0"/>
              </a:rPr>
              <a:t> </a:t>
            </a:r>
            <a:r>
              <a:rPr lang="pt-BR" sz="2000" dirty="0">
                <a:latin typeface="Arial" pitchFamily="34" charset="0"/>
                <a:cs typeface="Arial" pitchFamily="34" charset="0"/>
              </a:rPr>
              <a:t>no termômetro. O vermelho provocava a leitura </a:t>
            </a:r>
            <a:r>
              <a:rPr lang="pt-BR" sz="2000" b="1" dirty="0">
                <a:solidFill>
                  <a:srgbClr val="0070C0"/>
                </a:solidFill>
                <a:latin typeface="Arial" pitchFamily="34" charset="0"/>
                <a:cs typeface="Arial" pitchFamily="34" charset="0"/>
              </a:rPr>
              <a:t>mais elevada,</a:t>
            </a:r>
            <a:r>
              <a:rPr lang="pt-BR" sz="2000" b="1" dirty="0">
                <a:solidFill>
                  <a:srgbClr val="FF0000"/>
                </a:solidFill>
                <a:latin typeface="Arial" pitchFamily="34" charset="0"/>
                <a:cs typeface="Arial" pitchFamily="34" charset="0"/>
              </a:rPr>
              <a:t> </a:t>
            </a:r>
            <a:r>
              <a:rPr lang="pt-BR" sz="2000" dirty="0">
                <a:latin typeface="Arial" pitchFamily="34" charset="0"/>
                <a:cs typeface="Arial" pitchFamily="34" charset="0"/>
              </a:rPr>
              <a:t>então, por curiosidade ele posicionou um termômetro além da cor vermelha, onde a princípio, não havia luz e encontrou que a temperatura que o termômetro media </a:t>
            </a:r>
            <a:r>
              <a:rPr lang="pt-BR" sz="2000" b="1" dirty="0">
                <a:solidFill>
                  <a:srgbClr val="0070C0"/>
                </a:solidFill>
                <a:latin typeface="Arial" pitchFamily="34" charset="0"/>
                <a:cs typeface="Arial" pitchFamily="34" charset="0"/>
              </a:rPr>
              <a:t>era ainda mais alta</a:t>
            </a:r>
            <a:r>
              <a:rPr lang="pt-BR" sz="2000" dirty="0">
                <a:latin typeface="Arial" pitchFamily="34" charset="0"/>
                <a:cs typeface="Arial" pitchFamily="34" charset="0"/>
              </a:rPr>
              <a:t>. </a:t>
            </a:r>
            <a:r>
              <a:rPr lang="pt-BR" sz="2000" dirty="0" err="1">
                <a:latin typeface="Arial" pitchFamily="34" charset="0"/>
                <a:cs typeface="Arial" pitchFamily="34" charset="0"/>
              </a:rPr>
              <a:t>Herschel</a:t>
            </a:r>
            <a:r>
              <a:rPr lang="pt-BR" sz="2000" dirty="0">
                <a:latin typeface="Arial" pitchFamily="34" charset="0"/>
                <a:cs typeface="Arial" pitchFamily="34" charset="0"/>
              </a:rPr>
              <a:t> concluiu então que deveria haver </a:t>
            </a:r>
            <a:r>
              <a:rPr lang="pt-BR" sz="2000" dirty="0">
                <a:solidFill>
                  <a:srgbClr val="0070C0"/>
                </a:solidFill>
                <a:latin typeface="Arial" pitchFamily="34" charset="0"/>
                <a:cs typeface="Arial" pitchFamily="34" charset="0"/>
              </a:rPr>
              <a:t>“</a:t>
            </a:r>
            <a:r>
              <a:rPr lang="pt-BR" sz="2000" b="1" dirty="0">
                <a:solidFill>
                  <a:srgbClr val="0070C0"/>
                </a:solidFill>
                <a:latin typeface="Arial" pitchFamily="34" charset="0"/>
                <a:cs typeface="Arial" pitchFamily="34" charset="0"/>
              </a:rPr>
              <a:t>outro tipo de luz</a:t>
            </a:r>
            <a:r>
              <a:rPr lang="pt-BR" sz="2000" dirty="0">
                <a:solidFill>
                  <a:srgbClr val="0070C0"/>
                </a:solidFill>
                <a:latin typeface="Arial" pitchFamily="34" charset="0"/>
                <a:cs typeface="Arial" pitchFamily="34" charset="0"/>
              </a:rPr>
              <a:t>”</a:t>
            </a:r>
            <a:r>
              <a:rPr lang="pt-BR" sz="2000" dirty="0">
                <a:latin typeface="Arial" pitchFamily="34" charset="0"/>
                <a:cs typeface="Arial" pitchFamily="34" charset="0"/>
              </a:rPr>
              <a:t> o qual não podia ser visto nesta região. A princípio, ele chamou de “raios caloríficos”, mas posteriormente deu o nome de </a:t>
            </a:r>
            <a:r>
              <a:rPr lang="pt-BR" sz="2000" b="1" dirty="0">
                <a:solidFill>
                  <a:srgbClr val="0070C0"/>
                </a:solidFill>
                <a:latin typeface="Arial" pitchFamily="34" charset="0"/>
                <a:cs typeface="Arial" pitchFamily="34" charset="0"/>
              </a:rPr>
              <a:t>INFRAVERMELHO</a:t>
            </a:r>
            <a:r>
              <a:rPr lang="pt-BR" sz="2000" dirty="0">
                <a:latin typeface="Arial" pitchFamily="34" charset="0"/>
                <a:cs typeface="Arial" pitchFamily="34" charset="0"/>
              </a:rPr>
              <a:t>.</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7524" name="Picture 4" descr="Imagem relacionad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20336" y="0"/>
            <a:ext cx="3071664" cy="6880527"/>
          </a:xfrm>
          <a:prstGeom prst="rect">
            <a:avLst/>
          </a:prstGeom>
          <a:noFill/>
          <a:extLst>
            <a:ext uri="{909E8E84-426E-40DD-AFC4-6F175D3DCCD1}">
              <a14:hiddenFill xmlns:a14="http://schemas.microsoft.com/office/drawing/2010/main">
                <a:solidFill>
                  <a:srgbClr val="FFFFFF"/>
                </a:solidFill>
              </a14:hiddenFill>
            </a:ext>
          </a:extLst>
        </p:spPr>
      </p:pic>
      <p:pic>
        <p:nvPicPr>
          <p:cNvPr id="3" name="Imagem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20336" cy="6847400"/>
          </a:xfrm>
          <a:prstGeom prst="rect">
            <a:avLst/>
          </a:prstGeom>
        </p:spPr>
      </p:pic>
    </p:spTree>
    <p:extLst>
      <p:ext uri="{BB962C8B-B14F-4D97-AF65-F5344CB8AC3E}">
        <p14:creationId xmlns:p14="http://schemas.microsoft.com/office/powerpoint/2010/main" val="78088197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2" name="Tabela 1"/>
          <p:cNvGraphicFramePr>
            <a:graphicFrameLocks noGrp="1"/>
          </p:cNvGraphicFramePr>
          <p:nvPr>
            <p:extLst>
              <p:ext uri="{D42A27DB-BD31-4B8C-83A1-F6EECF244321}">
                <p14:modId xmlns:p14="http://schemas.microsoft.com/office/powerpoint/2010/main" val="374776383"/>
              </p:ext>
            </p:extLst>
          </p:nvPr>
        </p:nvGraphicFramePr>
        <p:xfrm>
          <a:off x="1524000" y="0"/>
          <a:ext cx="9540552" cy="6858000"/>
        </p:xfrm>
        <a:graphic>
          <a:graphicData uri="http://schemas.openxmlformats.org/drawingml/2006/table">
            <a:tbl>
              <a:tblPr/>
              <a:tblGrid>
                <a:gridCol w="4770276">
                  <a:extLst>
                    <a:ext uri="{9D8B030D-6E8A-4147-A177-3AD203B41FA5}">
                      <a16:colId xmlns:a16="http://schemas.microsoft.com/office/drawing/2014/main" val="20000"/>
                    </a:ext>
                  </a:extLst>
                </a:gridCol>
                <a:gridCol w="4770276">
                  <a:extLst>
                    <a:ext uri="{9D8B030D-6E8A-4147-A177-3AD203B41FA5}">
                      <a16:colId xmlns:a16="http://schemas.microsoft.com/office/drawing/2014/main" val="20001"/>
                    </a:ext>
                  </a:extLst>
                </a:gridCol>
              </a:tblGrid>
              <a:tr h="1143000">
                <a:tc>
                  <a:txBody>
                    <a:bodyPr/>
                    <a:lstStyle/>
                    <a:p>
                      <a:pPr algn="ctr"/>
                      <a:r>
                        <a:rPr lang="pt-BR" sz="2400" b="1" dirty="0">
                          <a:solidFill>
                            <a:srgbClr val="000000"/>
                          </a:solidFill>
                          <a:latin typeface="Arial" pitchFamily="34" charset="0"/>
                          <a:cs typeface="Arial" pitchFamily="34" charset="0"/>
                        </a:rPr>
                        <a:t>classificação da radiação infravermelha</a:t>
                      </a:r>
                    </a:p>
                  </a:txBody>
                  <a:tcPr marL="19050" marR="19050" marT="19050" marB="19050" anchor="ctr">
                    <a:lnL>
                      <a:noFill/>
                    </a:lnL>
                    <a:lnR>
                      <a:noFill/>
                    </a:lnR>
                    <a:lnT>
                      <a:noFill/>
                    </a:lnT>
                    <a:lnB>
                      <a:noFill/>
                    </a:lnB>
                    <a:solidFill>
                      <a:srgbClr val="859BCF"/>
                    </a:solidFill>
                  </a:tcPr>
                </a:tc>
                <a:tc>
                  <a:txBody>
                    <a:bodyPr/>
                    <a:lstStyle/>
                    <a:p>
                      <a:pPr algn="ctr"/>
                      <a:r>
                        <a:rPr lang="pt-BR" sz="2400" b="1" dirty="0">
                          <a:solidFill>
                            <a:srgbClr val="000000"/>
                          </a:solidFill>
                          <a:latin typeface="Arial" pitchFamily="34" charset="0"/>
                          <a:cs typeface="Arial" pitchFamily="34" charset="0"/>
                        </a:rPr>
                        <a:t>comprimento de onda</a:t>
                      </a:r>
                    </a:p>
                  </a:txBody>
                  <a:tcPr marL="19050" marR="19050" marT="19050" marB="19050" anchor="ctr">
                    <a:lnL>
                      <a:noFill/>
                    </a:lnL>
                    <a:lnR>
                      <a:noFill/>
                    </a:lnR>
                    <a:lnT>
                      <a:noFill/>
                    </a:lnT>
                    <a:lnB>
                      <a:noFill/>
                    </a:lnB>
                    <a:solidFill>
                      <a:srgbClr val="859BCF"/>
                    </a:solidFill>
                  </a:tcPr>
                </a:tc>
                <a:extLst>
                  <a:ext uri="{0D108BD9-81ED-4DB2-BD59-A6C34878D82A}">
                    <a16:rowId xmlns:a16="http://schemas.microsoft.com/office/drawing/2014/main" val="10000"/>
                  </a:ext>
                </a:extLst>
              </a:tr>
              <a:tr h="1143000">
                <a:tc>
                  <a:txBody>
                    <a:bodyPr/>
                    <a:lstStyle/>
                    <a:p>
                      <a:pPr algn="ctr"/>
                      <a:r>
                        <a:rPr lang="pt-BR" sz="2000" dirty="0">
                          <a:solidFill>
                            <a:srgbClr val="000000"/>
                          </a:solidFill>
                          <a:latin typeface="Arial" pitchFamily="34" charset="0"/>
                          <a:cs typeface="Arial" pitchFamily="34" charset="0"/>
                        </a:rPr>
                        <a:t>infravermelho próximo (</a:t>
                      </a:r>
                      <a:r>
                        <a:rPr lang="pt-BR" sz="2000" dirty="0" err="1">
                          <a:solidFill>
                            <a:srgbClr val="000000"/>
                          </a:solidFill>
                          <a:latin typeface="Arial" pitchFamily="34" charset="0"/>
                          <a:cs typeface="Arial" pitchFamily="34" charset="0"/>
                        </a:rPr>
                        <a:t>near</a:t>
                      </a:r>
                      <a:r>
                        <a:rPr lang="pt-BR" sz="2000" dirty="0">
                          <a:solidFill>
                            <a:srgbClr val="000000"/>
                          </a:solidFill>
                          <a:latin typeface="Arial" pitchFamily="34" charset="0"/>
                          <a:cs typeface="Arial" pitchFamily="34" charset="0"/>
                        </a:rPr>
                        <a:t> IR)</a:t>
                      </a:r>
                    </a:p>
                  </a:txBody>
                  <a:tcPr marL="19050" marR="19050" marT="19050" marB="19050" anchor="ctr">
                    <a:lnL>
                      <a:noFill/>
                    </a:lnL>
                    <a:lnR>
                      <a:noFill/>
                    </a:lnR>
                    <a:lnT>
                      <a:noFill/>
                    </a:lnT>
                    <a:lnB>
                      <a:noFill/>
                    </a:lnB>
                    <a:solidFill>
                      <a:srgbClr val="DFE4F2"/>
                    </a:solidFill>
                  </a:tcPr>
                </a:tc>
                <a:tc>
                  <a:txBody>
                    <a:bodyPr/>
                    <a:lstStyle/>
                    <a:p>
                      <a:pPr algn="ctr"/>
                      <a:r>
                        <a:rPr lang="pt-BR" sz="2000" dirty="0">
                          <a:solidFill>
                            <a:srgbClr val="000000"/>
                          </a:solidFill>
                          <a:latin typeface="Arial" pitchFamily="34" charset="0"/>
                          <a:cs typeface="Arial" pitchFamily="34" charset="0"/>
                        </a:rPr>
                        <a:t>700 – 1400 </a:t>
                      </a:r>
                      <a:r>
                        <a:rPr lang="pt-BR" sz="2000" dirty="0" err="1">
                          <a:solidFill>
                            <a:srgbClr val="000000"/>
                          </a:solidFill>
                          <a:latin typeface="Arial" pitchFamily="34" charset="0"/>
                          <a:cs typeface="Arial" pitchFamily="34" charset="0"/>
                        </a:rPr>
                        <a:t>nm</a:t>
                      </a:r>
                      <a:r>
                        <a:rPr lang="pt-BR" sz="2000" dirty="0">
                          <a:solidFill>
                            <a:srgbClr val="000000"/>
                          </a:solidFill>
                          <a:latin typeface="Arial" pitchFamily="34" charset="0"/>
                          <a:cs typeface="Arial" pitchFamily="34" charset="0"/>
                        </a:rPr>
                        <a:t> (0,7 – 1,4 µm)</a:t>
                      </a:r>
                    </a:p>
                  </a:txBody>
                  <a:tcPr marL="19050" marR="19050" marT="19050" marB="19050" anchor="ctr">
                    <a:lnL>
                      <a:noFill/>
                    </a:lnL>
                    <a:lnR>
                      <a:noFill/>
                    </a:lnR>
                    <a:lnT>
                      <a:noFill/>
                    </a:lnT>
                    <a:lnB>
                      <a:noFill/>
                    </a:lnB>
                    <a:solidFill>
                      <a:srgbClr val="DFE4F2"/>
                    </a:solidFill>
                  </a:tcPr>
                </a:tc>
                <a:extLst>
                  <a:ext uri="{0D108BD9-81ED-4DB2-BD59-A6C34878D82A}">
                    <a16:rowId xmlns:a16="http://schemas.microsoft.com/office/drawing/2014/main" val="10001"/>
                  </a:ext>
                </a:extLst>
              </a:tr>
              <a:tr h="1143000">
                <a:tc>
                  <a:txBody>
                    <a:bodyPr/>
                    <a:lstStyle/>
                    <a:p>
                      <a:pPr algn="ctr"/>
                      <a:r>
                        <a:rPr lang="pt-BR" sz="2000">
                          <a:solidFill>
                            <a:srgbClr val="000000"/>
                          </a:solidFill>
                          <a:latin typeface="Arial" pitchFamily="34" charset="0"/>
                          <a:cs typeface="Arial" pitchFamily="34" charset="0"/>
                        </a:rPr>
                        <a:t>infravermelho curto (short IR)</a:t>
                      </a:r>
                    </a:p>
                  </a:txBody>
                  <a:tcPr marL="19050" marR="19050" marT="19050" marB="19050" anchor="ctr">
                    <a:lnL>
                      <a:noFill/>
                    </a:lnL>
                    <a:lnR>
                      <a:noFill/>
                    </a:lnR>
                    <a:lnT>
                      <a:noFill/>
                    </a:lnT>
                    <a:lnB>
                      <a:noFill/>
                    </a:lnB>
                    <a:solidFill>
                      <a:srgbClr val="DFE4F2"/>
                    </a:solidFill>
                  </a:tcPr>
                </a:tc>
                <a:tc>
                  <a:txBody>
                    <a:bodyPr/>
                    <a:lstStyle/>
                    <a:p>
                      <a:pPr algn="ctr"/>
                      <a:r>
                        <a:rPr lang="pt-BR" sz="2000" dirty="0">
                          <a:solidFill>
                            <a:srgbClr val="000000"/>
                          </a:solidFill>
                          <a:latin typeface="Arial" pitchFamily="34" charset="0"/>
                          <a:cs typeface="Arial" pitchFamily="34" charset="0"/>
                        </a:rPr>
                        <a:t>1400 - 3000 </a:t>
                      </a:r>
                      <a:r>
                        <a:rPr lang="pt-BR" sz="2000" dirty="0" err="1">
                          <a:solidFill>
                            <a:srgbClr val="000000"/>
                          </a:solidFill>
                          <a:latin typeface="Arial" pitchFamily="34" charset="0"/>
                          <a:cs typeface="Arial" pitchFamily="34" charset="0"/>
                        </a:rPr>
                        <a:t>nm</a:t>
                      </a:r>
                      <a:r>
                        <a:rPr lang="pt-BR" sz="2000" dirty="0">
                          <a:solidFill>
                            <a:srgbClr val="000000"/>
                          </a:solidFill>
                          <a:latin typeface="Arial" pitchFamily="34" charset="0"/>
                          <a:cs typeface="Arial" pitchFamily="34" charset="0"/>
                        </a:rPr>
                        <a:t> (1,4 – 3 µm)</a:t>
                      </a:r>
                    </a:p>
                  </a:txBody>
                  <a:tcPr marL="19050" marR="19050" marT="19050" marB="19050" anchor="ctr">
                    <a:lnL>
                      <a:noFill/>
                    </a:lnL>
                    <a:lnR>
                      <a:noFill/>
                    </a:lnR>
                    <a:lnT>
                      <a:noFill/>
                    </a:lnT>
                    <a:lnB>
                      <a:noFill/>
                    </a:lnB>
                    <a:solidFill>
                      <a:srgbClr val="DFE4F2"/>
                    </a:solidFill>
                  </a:tcPr>
                </a:tc>
                <a:extLst>
                  <a:ext uri="{0D108BD9-81ED-4DB2-BD59-A6C34878D82A}">
                    <a16:rowId xmlns:a16="http://schemas.microsoft.com/office/drawing/2014/main" val="10002"/>
                  </a:ext>
                </a:extLst>
              </a:tr>
              <a:tr h="1143000">
                <a:tc>
                  <a:txBody>
                    <a:bodyPr/>
                    <a:lstStyle/>
                    <a:p>
                      <a:pPr algn="ctr"/>
                      <a:r>
                        <a:rPr lang="pt-BR" sz="2000">
                          <a:solidFill>
                            <a:srgbClr val="000000"/>
                          </a:solidFill>
                          <a:latin typeface="Arial" pitchFamily="34" charset="0"/>
                          <a:cs typeface="Arial" pitchFamily="34" charset="0"/>
                        </a:rPr>
                        <a:t>infravermelho médio (ou intermediário) (mid IR)</a:t>
                      </a:r>
                    </a:p>
                  </a:txBody>
                  <a:tcPr marL="19050" marR="19050" marT="19050" marB="19050" anchor="ctr">
                    <a:lnL>
                      <a:noFill/>
                    </a:lnL>
                    <a:lnR>
                      <a:noFill/>
                    </a:lnR>
                    <a:lnT>
                      <a:noFill/>
                    </a:lnT>
                    <a:lnB>
                      <a:noFill/>
                    </a:lnB>
                    <a:solidFill>
                      <a:srgbClr val="DFE4F2"/>
                    </a:solidFill>
                  </a:tcPr>
                </a:tc>
                <a:tc>
                  <a:txBody>
                    <a:bodyPr/>
                    <a:lstStyle/>
                    <a:p>
                      <a:pPr algn="ctr"/>
                      <a:r>
                        <a:rPr lang="pt-BR" sz="2000" dirty="0">
                          <a:solidFill>
                            <a:srgbClr val="000000"/>
                          </a:solidFill>
                          <a:latin typeface="Arial" pitchFamily="34" charset="0"/>
                          <a:cs typeface="Arial" pitchFamily="34" charset="0"/>
                        </a:rPr>
                        <a:t>3000 – 8000 </a:t>
                      </a:r>
                      <a:r>
                        <a:rPr lang="pt-BR" sz="2000" dirty="0" err="1">
                          <a:solidFill>
                            <a:srgbClr val="000000"/>
                          </a:solidFill>
                          <a:latin typeface="Arial" pitchFamily="34" charset="0"/>
                          <a:cs typeface="Arial" pitchFamily="34" charset="0"/>
                        </a:rPr>
                        <a:t>nm</a:t>
                      </a:r>
                      <a:r>
                        <a:rPr lang="pt-BR" sz="2000" dirty="0">
                          <a:solidFill>
                            <a:srgbClr val="000000"/>
                          </a:solidFill>
                          <a:latin typeface="Arial" pitchFamily="34" charset="0"/>
                          <a:cs typeface="Arial" pitchFamily="34" charset="0"/>
                        </a:rPr>
                        <a:t> (3 – 8 µm)</a:t>
                      </a:r>
                    </a:p>
                  </a:txBody>
                  <a:tcPr marL="19050" marR="19050" marT="19050" marB="19050" anchor="ctr">
                    <a:lnL>
                      <a:noFill/>
                    </a:lnL>
                    <a:lnR>
                      <a:noFill/>
                    </a:lnR>
                    <a:lnT>
                      <a:noFill/>
                    </a:lnT>
                    <a:lnB>
                      <a:noFill/>
                    </a:lnB>
                    <a:solidFill>
                      <a:srgbClr val="DFE4F2"/>
                    </a:solidFill>
                  </a:tcPr>
                </a:tc>
                <a:extLst>
                  <a:ext uri="{0D108BD9-81ED-4DB2-BD59-A6C34878D82A}">
                    <a16:rowId xmlns:a16="http://schemas.microsoft.com/office/drawing/2014/main" val="10003"/>
                  </a:ext>
                </a:extLst>
              </a:tr>
              <a:tr h="1143000">
                <a:tc>
                  <a:txBody>
                    <a:bodyPr/>
                    <a:lstStyle/>
                    <a:p>
                      <a:pPr algn="ctr"/>
                      <a:r>
                        <a:rPr lang="pt-BR" sz="2000">
                          <a:solidFill>
                            <a:srgbClr val="000000"/>
                          </a:solidFill>
                          <a:latin typeface="Arial" pitchFamily="34" charset="0"/>
                          <a:cs typeface="Arial" pitchFamily="34" charset="0"/>
                        </a:rPr>
                        <a:t>infravermelho longo (long IR)</a:t>
                      </a:r>
                    </a:p>
                  </a:txBody>
                  <a:tcPr marL="19050" marR="19050" marT="19050" marB="19050" anchor="ctr">
                    <a:lnL>
                      <a:noFill/>
                    </a:lnL>
                    <a:lnR>
                      <a:noFill/>
                    </a:lnR>
                    <a:lnT>
                      <a:noFill/>
                    </a:lnT>
                    <a:lnB>
                      <a:noFill/>
                    </a:lnB>
                    <a:solidFill>
                      <a:srgbClr val="DFE4F2"/>
                    </a:solidFill>
                  </a:tcPr>
                </a:tc>
                <a:tc>
                  <a:txBody>
                    <a:bodyPr/>
                    <a:lstStyle/>
                    <a:p>
                      <a:pPr algn="ctr"/>
                      <a:r>
                        <a:rPr lang="pt-BR" sz="2000" dirty="0">
                          <a:solidFill>
                            <a:srgbClr val="000000"/>
                          </a:solidFill>
                          <a:latin typeface="Arial" pitchFamily="34" charset="0"/>
                          <a:cs typeface="Arial" pitchFamily="34" charset="0"/>
                        </a:rPr>
                        <a:t>8.000 – 15.000 </a:t>
                      </a:r>
                      <a:r>
                        <a:rPr lang="pt-BR" sz="2000" dirty="0" err="1">
                          <a:solidFill>
                            <a:srgbClr val="000000"/>
                          </a:solidFill>
                          <a:latin typeface="Arial" pitchFamily="34" charset="0"/>
                          <a:cs typeface="Arial" pitchFamily="34" charset="0"/>
                        </a:rPr>
                        <a:t>nm</a:t>
                      </a:r>
                      <a:r>
                        <a:rPr lang="pt-BR" sz="2000" dirty="0">
                          <a:solidFill>
                            <a:srgbClr val="000000"/>
                          </a:solidFill>
                          <a:latin typeface="Arial" pitchFamily="34" charset="0"/>
                          <a:cs typeface="Arial" pitchFamily="34" charset="0"/>
                        </a:rPr>
                        <a:t> (8 – 15 µm)</a:t>
                      </a:r>
                    </a:p>
                  </a:txBody>
                  <a:tcPr marL="19050" marR="19050" marT="19050" marB="19050" anchor="ctr">
                    <a:lnL>
                      <a:noFill/>
                    </a:lnL>
                    <a:lnR>
                      <a:noFill/>
                    </a:lnR>
                    <a:lnT>
                      <a:noFill/>
                    </a:lnT>
                    <a:lnB>
                      <a:noFill/>
                    </a:lnB>
                    <a:solidFill>
                      <a:srgbClr val="DFE4F2"/>
                    </a:solidFill>
                  </a:tcPr>
                </a:tc>
                <a:extLst>
                  <a:ext uri="{0D108BD9-81ED-4DB2-BD59-A6C34878D82A}">
                    <a16:rowId xmlns:a16="http://schemas.microsoft.com/office/drawing/2014/main" val="10004"/>
                  </a:ext>
                </a:extLst>
              </a:tr>
              <a:tr h="1143000">
                <a:tc>
                  <a:txBody>
                    <a:bodyPr/>
                    <a:lstStyle/>
                    <a:p>
                      <a:pPr algn="ctr"/>
                      <a:r>
                        <a:rPr lang="pt-BR" sz="2000">
                          <a:solidFill>
                            <a:srgbClr val="000000"/>
                          </a:solidFill>
                          <a:latin typeface="Arial" pitchFamily="34" charset="0"/>
                          <a:cs typeface="Arial" pitchFamily="34" charset="0"/>
                        </a:rPr>
                        <a:t>infravermelho longinqüo (far IR)</a:t>
                      </a:r>
                    </a:p>
                  </a:txBody>
                  <a:tcPr marL="19050" marR="19050" marT="19050" marB="19050" anchor="ctr">
                    <a:lnL>
                      <a:noFill/>
                    </a:lnL>
                    <a:lnR>
                      <a:noFill/>
                    </a:lnR>
                    <a:lnT>
                      <a:noFill/>
                    </a:lnT>
                    <a:lnB>
                      <a:noFill/>
                    </a:lnB>
                    <a:solidFill>
                      <a:srgbClr val="DFE4F2"/>
                    </a:solidFill>
                  </a:tcPr>
                </a:tc>
                <a:tc>
                  <a:txBody>
                    <a:bodyPr/>
                    <a:lstStyle/>
                    <a:p>
                      <a:pPr algn="ctr"/>
                      <a:r>
                        <a:rPr lang="pt-BR" sz="2000" dirty="0">
                          <a:solidFill>
                            <a:srgbClr val="000000"/>
                          </a:solidFill>
                          <a:latin typeface="Arial" pitchFamily="34" charset="0"/>
                          <a:cs typeface="Arial" pitchFamily="34" charset="0"/>
                        </a:rPr>
                        <a:t>30.000 – 450.000 </a:t>
                      </a:r>
                      <a:r>
                        <a:rPr lang="pt-BR" sz="2000" dirty="0" err="1">
                          <a:solidFill>
                            <a:srgbClr val="000000"/>
                          </a:solidFill>
                          <a:latin typeface="Arial" pitchFamily="34" charset="0"/>
                          <a:cs typeface="Arial" pitchFamily="34" charset="0"/>
                        </a:rPr>
                        <a:t>nm</a:t>
                      </a:r>
                      <a:r>
                        <a:rPr lang="pt-BR" sz="2000" dirty="0">
                          <a:solidFill>
                            <a:srgbClr val="000000"/>
                          </a:solidFill>
                          <a:latin typeface="Arial" pitchFamily="34" charset="0"/>
                          <a:cs typeface="Arial" pitchFamily="34" charset="0"/>
                        </a:rPr>
                        <a:t> (30 – 450 µm)</a:t>
                      </a:r>
                    </a:p>
                  </a:txBody>
                  <a:tcPr marL="19050" marR="19050" marT="19050" marB="19050" anchor="ctr">
                    <a:lnL>
                      <a:noFill/>
                    </a:lnL>
                    <a:lnR>
                      <a:noFill/>
                    </a:lnR>
                    <a:lnT>
                      <a:noFill/>
                    </a:lnT>
                    <a:lnB>
                      <a:noFill/>
                    </a:lnB>
                    <a:solidFill>
                      <a:srgbClr val="DFE4F2"/>
                    </a:solidFill>
                  </a:tcPr>
                </a:tc>
                <a:extLst>
                  <a:ext uri="{0D108BD9-81ED-4DB2-BD59-A6C34878D82A}">
                    <a16:rowId xmlns:a16="http://schemas.microsoft.com/office/drawing/2014/main" val="10005"/>
                  </a:ext>
                </a:extLst>
              </a:tr>
            </a:tbl>
          </a:graphicData>
        </a:graphic>
      </p:graphicFrame>
      <p:sp>
        <p:nvSpPr>
          <p:cNvPr id="578561" name="Rectangle 1"/>
          <p:cNvSpPr>
            <a:spLocks noChangeArrowheads="1"/>
          </p:cNvSpPr>
          <p:nvPr/>
        </p:nvSpPr>
        <p:spPr bwMode="auto">
          <a:xfrm>
            <a:off x="1524001" y="-523220"/>
            <a:ext cx="4052713" cy="104644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pt-BR" sz="800">
                <a:solidFill>
                  <a:srgbClr val="000000"/>
                </a:solidFill>
                <a:latin typeface="Verdana" pitchFamily="34" charset="0"/>
                <a:cs typeface="Arial" pitchFamily="34" charset="0"/>
              </a:rPr>
              <a:t>A radiação infravermelha é comumente dividida nas seguintes categorias: </a:t>
            </a:r>
            <a:br>
              <a:rPr lang="pt-BR" sz="600">
                <a:latin typeface="Arial" pitchFamily="34" charset="0"/>
                <a:cs typeface="Arial" pitchFamily="34" charset="0"/>
              </a:rPr>
            </a:br>
            <a:br>
              <a:rPr lang="pt-BR">
                <a:latin typeface="Arial" pitchFamily="34" charset="0"/>
                <a:cs typeface="Arial" pitchFamily="34" charset="0"/>
              </a:rPr>
            </a:br>
            <a:endParaRPr lang="pt-BR">
              <a:latin typeface="Arial" pitchFamily="34" charset="0"/>
              <a:cs typeface="Arial" pitchFamily="34" charset="0"/>
            </a:endParaRPr>
          </a:p>
          <a:p>
            <a:pPr eaLnBrk="0" fontAlgn="base" hangingPunct="0">
              <a:spcBef>
                <a:spcPct val="0"/>
              </a:spcBef>
              <a:spcAft>
                <a:spcPct val="0"/>
              </a:spcAft>
            </a:pPr>
            <a:endParaRPr lang="pt-BR">
              <a:latin typeface="Arial" pitchFamily="34" charset="0"/>
              <a:cs typeface="Arial" pitchFamily="34" charset="0"/>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p:cNvSpPr txBox="1"/>
          <p:nvPr/>
        </p:nvSpPr>
        <p:spPr>
          <a:xfrm>
            <a:off x="0" y="260648"/>
            <a:ext cx="12192000" cy="584775"/>
          </a:xfrm>
          <a:prstGeom prst="rect">
            <a:avLst/>
          </a:prstGeom>
          <a:noFill/>
        </p:spPr>
        <p:txBody>
          <a:bodyPr wrap="square" rtlCol="0">
            <a:spAutoFit/>
          </a:bodyPr>
          <a:lstStyle/>
          <a:p>
            <a:pPr algn="ctr"/>
            <a:r>
              <a:rPr lang="pt-BR" sz="3200" b="1" dirty="0">
                <a:solidFill>
                  <a:srgbClr val="FF0000"/>
                </a:solidFill>
                <a:latin typeface="Arial" panose="020B0604020202020204" pitchFamily="34" charset="0"/>
              </a:rPr>
              <a:t>Aplicações do infravermelho</a:t>
            </a:r>
          </a:p>
        </p:txBody>
      </p:sp>
      <p:pic>
        <p:nvPicPr>
          <p:cNvPr id="4" name="Image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72064" y="3166694"/>
            <a:ext cx="5562593" cy="3691306"/>
          </a:xfrm>
          <a:prstGeom prst="rect">
            <a:avLst/>
          </a:prstGeom>
        </p:spPr>
      </p:pic>
      <p:pic>
        <p:nvPicPr>
          <p:cNvPr id="6" name="Imagem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76" y="3140885"/>
            <a:ext cx="5486103" cy="3717115"/>
          </a:xfrm>
          <a:prstGeom prst="rect">
            <a:avLst/>
          </a:prstGeom>
        </p:spPr>
      </p:pic>
      <p:pic>
        <p:nvPicPr>
          <p:cNvPr id="8" name="Imagem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80784" y="991478"/>
            <a:ext cx="4430432" cy="2139068"/>
          </a:xfrm>
          <a:prstGeom prst="rect">
            <a:avLst/>
          </a:prstGeom>
        </p:spPr>
      </p:pic>
    </p:spTree>
    <p:extLst>
      <p:ext uri="{BB962C8B-B14F-4D97-AF65-F5344CB8AC3E}">
        <p14:creationId xmlns:p14="http://schemas.microsoft.com/office/powerpoint/2010/main" val="1890300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p:cNvSpPr txBox="1"/>
          <p:nvPr/>
        </p:nvSpPr>
        <p:spPr>
          <a:xfrm>
            <a:off x="0" y="260648"/>
            <a:ext cx="12192000" cy="584775"/>
          </a:xfrm>
          <a:prstGeom prst="rect">
            <a:avLst/>
          </a:prstGeom>
          <a:noFill/>
        </p:spPr>
        <p:txBody>
          <a:bodyPr wrap="square" rtlCol="0">
            <a:spAutoFit/>
          </a:bodyPr>
          <a:lstStyle/>
          <a:p>
            <a:pPr algn="ctr"/>
            <a:r>
              <a:rPr lang="pt-BR" sz="3200" b="1" dirty="0">
                <a:solidFill>
                  <a:srgbClr val="FF0000"/>
                </a:solidFill>
                <a:latin typeface="Arial" panose="020B0604020202020204" pitchFamily="34" charset="0"/>
              </a:rPr>
              <a:t>Na indústria</a:t>
            </a:r>
          </a:p>
        </p:txBody>
      </p:sp>
      <p:pic>
        <p:nvPicPr>
          <p:cNvPr id="4" name="Image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9376" y="1268760"/>
            <a:ext cx="5031432" cy="5031432"/>
          </a:xfrm>
          <a:prstGeom prst="rect">
            <a:avLst/>
          </a:prstGeom>
        </p:spPr>
      </p:pic>
      <p:pic>
        <p:nvPicPr>
          <p:cNvPr id="6" name="Imagem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63434" y="1484784"/>
            <a:ext cx="6422026" cy="4365104"/>
          </a:xfrm>
          <a:prstGeom prst="rect">
            <a:avLst/>
          </a:prstGeom>
        </p:spPr>
      </p:pic>
    </p:spTree>
    <p:extLst>
      <p:ext uri="{BB962C8B-B14F-4D97-AF65-F5344CB8AC3E}">
        <p14:creationId xmlns:p14="http://schemas.microsoft.com/office/powerpoint/2010/main" val="2220713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p:cNvSpPr txBox="1"/>
          <p:nvPr/>
        </p:nvSpPr>
        <p:spPr>
          <a:xfrm>
            <a:off x="0" y="260648"/>
            <a:ext cx="12192000" cy="584775"/>
          </a:xfrm>
          <a:prstGeom prst="rect">
            <a:avLst/>
          </a:prstGeom>
          <a:noFill/>
        </p:spPr>
        <p:txBody>
          <a:bodyPr wrap="square" rtlCol="0">
            <a:spAutoFit/>
          </a:bodyPr>
          <a:lstStyle/>
          <a:p>
            <a:pPr algn="ctr"/>
            <a:r>
              <a:rPr lang="pt-BR" sz="3200" b="1" dirty="0">
                <a:solidFill>
                  <a:srgbClr val="FF0000"/>
                </a:solidFill>
                <a:latin typeface="Arial" panose="020B0604020202020204" pitchFamily="34" charset="0"/>
              </a:rPr>
              <a:t>Uso terapêutico (analgésico)</a:t>
            </a:r>
          </a:p>
        </p:txBody>
      </p:sp>
      <p:pic>
        <p:nvPicPr>
          <p:cNvPr id="4" name="Image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088" y="1412776"/>
            <a:ext cx="5013176" cy="5013176"/>
          </a:xfrm>
          <a:prstGeom prst="rect">
            <a:avLst/>
          </a:prstGeom>
        </p:spPr>
      </p:pic>
      <p:pic>
        <p:nvPicPr>
          <p:cNvPr id="6" name="Imagem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90264" y="1988840"/>
            <a:ext cx="7101736" cy="3994727"/>
          </a:xfrm>
          <a:prstGeom prst="rect">
            <a:avLst/>
          </a:prstGeom>
        </p:spPr>
      </p:pic>
    </p:spTree>
    <p:extLst>
      <p:ext uri="{BB962C8B-B14F-4D97-AF65-F5344CB8AC3E}">
        <p14:creationId xmlns:p14="http://schemas.microsoft.com/office/powerpoint/2010/main" val="84144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p:cNvSpPr txBox="1"/>
          <p:nvPr/>
        </p:nvSpPr>
        <p:spPr>
          <a:xfrm>
            <a:off x="6105337" y="188639"/>
            <a:ext cx="6096000" cy="6617196"/>
          </a:xfrm>
          <a:prstGeom prst="rect">
            <a:avLst/>
          </a:prstGeom>
          <a:noFill/>
        </p:spPr>
        <p:txBody>
          <a:bodyPr wrap="square" rtlCol="0">
            <a:spAutoFit/>
          </a:bodyPr>
          <a:lstStyle/>
          <a:p>
            <a:pPr algn="ctr"/>
            <a:r>
              <a:rPr lang="pt-BR" sz="3200" b="1" dirty="0" err="1">
                <a:solidFill>
                  <a:srgbClr val="FF0000"/>
                </a:solidFill>
                <a:latin typeface="Arial" panose="020B0604020202020204" pitchFamily="34" charset="0"/>
              </a:rPr>
              <a:t>Contra-indicações</a:t>
            </a:r>
            <a:endParaRPr lang="pt-BR" sz="3200" b="1" dirty="0">
              <a:solidFill>
                <a:srgbClr val="FF0000"/>
              </a:solidFill>
              <a:latin typeface="Arial" panose="020B0604020202020204" pitchFamily="34" charset="0"/>
            </a:endParaRPr>
          </a:p>
          <a:p>
            <a:pPr algn="ctr"/>
            <a:endParaRPr lang="pt-BR" sz="3200" b="1" dirty="0">
              <a:solidFill>
                <a:srgbClr val="FF0000"/>
              </a:solidFill>
              <a:latin typeface="Arial" panose="020B0604020202020204" pitchFamily="34" charset="0"/>
            </a:endParaRPr>
          </a:p>
          <a:p>
            <a:pPr algn="ctr" fontAlgn="base">
              <a:lnSpc>
                <a:spcPct val="150000"/>
              </a:lnSpc>
            </a:pPr>
            <a:r>
              <a:rPr lang="pt-BR" sz="2400" dirty="0">
                <a:latin typeface="Arial" panose="020B0604020202020204" pitchFamily="34" charset="0"/>
                <a:cs typeface="Arial" panose="020B0604020202020204" pitchFamily="34" charset="0"/>
              </a:rPr>
              <a:t>Sensibilidade térmica cutânea comprometida;</a:t>
            </a:r>
          </a:p>
          <a:p>
            <a:pPr algn="ctr" fontAlgn="base">
              <a:lnSpc>
                <a:spcPct val="150000"/>
              </a:lnSpc>
            </a:pPr>
            <a:r>
              <a:rPr lang="pt-BR" sz="2400" dirty="0">
                <a:latin typeface="Arial" panose="020B0604020202020204" pitchFamily="34" charset="0"/>
                <a:cs typeface="Arial" panose="020B0604020202020204" pitchFamily="34" charset="0"/>
              </a:rPr>
              <a:t>Regiões com circulação periférica local comprometida;</a:t>
            </a:r>
          </a:p>
          <a:p>
            <a:pPr algn="ctr" fontAlgn="base">
              <a:lnSpc>
                <a:spcPct val="150000"/>
              </a:lnSpc>
            </a:pPr>
            <a:r>
              <a:rPr lang="pt-BR" sz="2400" dirty="0">
                <a:latin typeface="Arial" panose="020B0604020202020204" pitchFamily="34" charset="0"/>
                <a:cs typeface="Arial" panose="020B0604020202020204" pitchFamily="34" charset="0"/>
              </a:rPr>
              <a:t>Tecido cicatricial ou tecido desvitalizado por radioterapia profunda ou outras radiações ionizantes;</a:t>
            </a:r>
          </a:p>
          <a:p>
            <a:pPr algn="ctr" fontAlgn="base">
              <a:lnSpc>
                <a:spcPct val="150000"/>
              </a:lnSpc>
            </a:pPr>
            <a:r>
              <a:rPr lang="pt-BR" sz="2400" dirty="0">
                <a:latin typeface="Arial" panose="020B0604020202020204" pitchFamily="34" charset="0"/>
                <a:cs typeface="Arial" panose="020B0604020202020204" pitchFamily="34" charset="0"/>
              </a:rPr>
              <a:t>Tumores de pele;</a:t>
            </a:r>
          </a:p>
          <a:p>
            <a:pPr algn="ctr" fontAlgn="base">
              <a:lnSpc>
                <a:spcPct val="150000"/>
              </a:lnSpc>
            </a:pPr>
            <a:r>
              <a:rPr lang="pt-BR" sz="2400" dirty="0">
                <a:latin typeface="Arial" panose="020B0604020202020204" pitchFamily="34" charset="0"/>
                <a:cs typeface="Arial" panose="020B0604020202020204" pitchFamily="34" charset="0"/>
              </a:rPr>
              <a:t>Pacientes com redução no nível de consciência.</a:t>
            </a:r>
          </a:p>
        </p:txBody>
      </p:sp>
      <p:sp>
        <p:nvSpPr>
          <p:cNvPr id="3" name="CaixaDeTexto 2"/>
          <p:cNvSpPr txBox="1"/>
          <p:nvPr/>
        </p:nvSpPr>
        <p:spPr>
          <a:xfrm>
            <a:off x="0" y="188640"/>
            <a:ext cx="6096000" cy="4339650"/>
          </a:xfrm>
          <a:prstGeom prst="rect">
            <a:avLst/>
          </a:prstGeom>
          <a:noFill/>
        </p:spPr>
        <p:txBody>
          <a:bodyPr wrap="square" rtlCol="0">
            <a:spAutoFit/>
          </a:bodyPr>
          <a:lstStyle/>
          <a:p>
            <a:pPr algn="ctr"/>
            <a:r>
              <a:rPr lang="pt-BR" sz="3200" b="1" dirty="0">
                <a:solidFill>
                  <a:srgbClr val="FF0000"/>
                </a:solidFill>
                <a:latin typeface="Arial" panose="020B0604020202020204" pitchFamily="34" charset="0"/>
              </a:rPr>
              <a:t>Indicações</a:t>
            </a:r>
          </a:p>
          <a:p>
            <a:pPr algn="ctr"/>
            <a:endParaRPr lang="pt-BR" sz="3200" b="1" dirty="0">
              <a:solidFill>
                <a:srgbClr val="FF0000"/>
              </a:solidFill>
              <a:latin typeface="Arial" panose="020B0604020202020204" pitchFamily="34" charset="0"/>
            </a:endParaRPr>
          </a:p>
          <a:p>
            <a:pPr algn="ctr"/>
            <a:endParaRPr lang="pt-BR" sz="3200" b="1" dirty="0">
              <a:solidFill>
                <a:srgbClr val="FF0000"/>
              </a:solidFill>
              <a:latin typeface="Arial" panose="020B0604020202020204" pitchFamily="34" charset="0"/>
            </a:endParaRPr>
          </a:p>
          <a:p>
            <a:pPr algn="ctr" fontAlgn="base">
              <a:lnSpc>
                <a:spcPct val="150000"/>
              </a:lnSpc>
            </a:pPr>
            <a:r>
              <a:rPr lang="pt-BR" sz="2400" dirty="0">
                <a:latin typeface="Arial" panose="020B0604020202020204" pitchFamily="34" charset="0"/>
                <a:cs typeface="Arial" panose="020B0604020202020204" pitchFamily="34" charset="0"/>
              </a:rPr>
              <a:t>Alívio da dor;</a:t>
            </a:r>
          </a:p>
          <a:p>
            <a:pPr algn="ctr" fontAlgn="base">
              <a:lnSpc>
                <a:spcPct val="150000"/>
              </a:lnSpc>
            </a:pPr>
            <a:r>
              <a:rPr lang="pt-BR" sz="2400" dirty="0">
                <a:latin typeface="Arial" panose="020B0604020202020204" pitchFamily="34" charset="0"/>
                <a:cs typeface="Arial" panose="020B0604020202020204" pitchFamily="34" charset="0"/>
              </a:rPr>
              <a:t>Redução do espasmo muscular;</a:t>
            </a:r>
          </a:p>
          <a:p>
            <a:pPr algn="ctr" fontAlgn="base">
              <a:lnSpc>
                <a:spcPct val="150000"/>
              </a:lnSpc>
            </a:pPr>
            <a:r>
              <a:rPr lang="pt-BR" sz="2400" dirty="0">
                <a:latin typeface="Arial" panose="020B0604020202020204" pitchFamily="34" charset="0"/>
                <a:cs typeface="Arial" panose="020B0604020202020204" pitchFamily="34" charset="0"/>
              </a:rPr>
              <a:t>Aceleração da cicatrização e reparo;</a:t>
            </a:r>
          </a:p>
          <a:p>
            <a:pPr algn="ctr" fontAlgn="base">
              <a:lnSpc>
                <a:spcPct val="150000"/>
              </a:lnSpc>
            </a:pPr>
            <a:r>
              <a:rPr lang="pt-BR" sz="2400" dirty="0">
                <a:latin typeface="Arial" panose="020B0604020202020204" pitchFamily="34" charset="0"/>
                <a:cs typeface="Arial" panose="020B0604020202020204" pitchFamily="34" charset="0"/>
              </a:rPr>
              <a:t>Promover a flexibilidade dos tecidos;</a:t>
            </a:r>
          </a:p>
          <a:p>
            <a:pPr algn="ctr" fontAlgn="base">
              <a:lnSpc>
                <a:spcPct val="150000"/>
              </a:lnSpc>
            </a:pPr>
            <a:r>
              <a:rPr lang="pt-BR" sz="2400" dirty="0">
                <a:latin typeface="Arial" panose="020B0604020202020204" pitchFamily="34" charset="0"/>
                <a:cs typeface="Arial" panose="020B0604020202020204" pitchFamily="34" charset="0"/>
              </a:rPr>
              <a:t>Aumentar a vascularização da pele;</a:t>
            </a:r>
          </a:p>
        </p:txBody>
      </p:sp>
    </p:spTree>
    <p:extLst>
      <p:ext uri="{BB962C8B-B14F-4D97-AF65-F5344CB8AC3E}">
        <p14:creationId xmlns:p14="http://schemas.microsoft.com/office/powerpoint/2010/main" val="3419230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p:cNvSpPr txBox="1"/>
          <p:nvPr/>
        </p:nvSpPr>
        <p:spPr>
          <a:xfrm>
            <a:off x="263352" y="1628800"/>
            <a:ext cx="11593288" cy="2862322"/>
          </a:xfrm>
          <a:prstGeom prst="rect">
            <a:avLst/>
          </a:prstGeom>
          <a:noFill/>
        </p:spPr>
        <p:txBody>
          <a:bodyPr wrap="square" rtlCol="0">
            <a:spAutoFit/>
          </a:bodyPr>
          <a:lstStyle/>
          <a:p>
            <a:pPr algn="just">
              <a:lnSpc>
                <a:spcPct val="150000"/>
              </a:lnSpc>
            </a:pPr>
            <a:r>
              <a:rPr lang="pt-BR" sz="2000" dirty="0">
                <a:latin typeface="Arial" panose="020B0604020202020204" pitchFamily="34" charset="0"/>
                <a:cs typeface="Arial" panose="020B0604020202020204" pitchFamily="34" charset="0"/>
              </a:rPr>
              <a:t>	Em casos de feridas na pele, o tratamento com radiação infravermelha é bastante proveitoso, especialmente nos casos de infecções. Sem essa radiação, o aquecimento dessas feridas resultaria também em suor ou água, o que beneficiaria as bactérias. Com o infravermelho, ocorre o aquecimento a seco, matando as bactérias e </a:t>
            </a:r>
            <a:r>
              <a:rPr lang="pt-BR" sz="2000" dirty="0">
                <a:solidFill>
                  <a:srgbClr val="FF0000"/>
                </a:solidFill>
                <a:latin typeface="Arial" panose="020B0604020202020204" pitchFamily="34" charset="0"/>
                <a:cs typeface="Arial" panose="020B0604020202020204" pitchFamily="34" charset="0"/>
              </a:rPr>
              <a:t>ainda acelerando a circulação de sangue e, assim, a cicatrização</a:t>
            </a:r>
            <a:r>
              <a:rPr lang="pt-BR" sz="2000" dirty="0">
                <a:latin typeface="Arial" panose="020B0604020202020204" pitchFamily="34" charset="0"/>
                <a:cs typeface="Arial" panose="020B0604020202020204" pitchFamily="34" charset="0"/>
              </a:rPr>
              <a:t>. Seu uso só não é recomendado para tratamento de feridas abertas pois, com o aquecimento, ocorre o ressecamento dos tecidos, inibindo a cicatrização.</a:t>
            </a:r>
          </a:p>
        </p:txBody>
      </p:sp>
    </p:spTree>
    <p:extLst>
      <p:ext uri="{BB962C8B-B14F-4D97-AF65-F5344CB8AC3E}">
        <p14:creationId xmlns:p14="http://schemas.microsoft.com/office/powerpoint/2010/main" val="230161019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ixaDeTexto 2"/>
          <p:cNvSpPr txBox="1"/>
          <p:nvPr/>
        </p:nvSpPr>
        <p:spPr>
          <a:xfrm>
            <a:off x="10847" y="92282"/>
            <a:ext cx="12192000" cy="6740307"/>
          </a:xfrm>
          <a:prstGeom prst="rect">
            <a:avLst/>
          </a:prstGeom>
          <a:noFill/>
        </p:spPr>
        <p:txBody>
          <a:bodyPr wrap="square" rtlCol="0">
            <a:spAutoFit/>
          </a:bodyPr>
          <a:lstStyle/>
          <a:p>
            <a:pPr algn="ctr"/>
            <a:r>
              <a:rPr lang="pt-BR" sz="3200" b="1" dirty="0">
                <a:solidFill>
                  <a:srgbClr val="FF0000"/>
                </a:solidFill>
                <a:latin typeface="Arial" panose="020B0604020202020204" pitchFamily="34" charset="0"/>
              </a:rPr>
              <a:t>Texto e vídeo:</a:t>
            </a:r>
          </a:p>
          <a:p>
            <a:pPr algn="ctr"/>
            <a:endParaRPr lang="pt-BR" sz="3200" b="1" dirty="0">
              <a:solidFill>
                <a:srgbClr val="FF0000"/>
              </a:solidFill>
              <a:latin typeface="Arial" panose="020B0604020202020204" pitchFamily="34" charset="0"/>
            </a:endParaRPr>
          </a:p>
          <a:p>
            <a:pPr algn="ctr"/>
            <a:endParaRPr lang="pt-BR" sz="3200" b="1" dirty="0">
              <a:solidFill>
                <a:srgbClr val="FF0000"/>
              </a:solidFill>
              <a:latin typeface="Arial" panose="020B0604020202020204" pitchFamily="34" charset="0"/>
            </a:endParaRPr>
          </a:p>
          <a:p>
            <a:pPr algn="ctr">
              <a:lnSpc>
                <a:spcPct val="150000"/>
              </a:lnSpc>
            </a:pPr>
            <a:r>
              <a:rPr lang="pt-BR" sz="3200" dirty="0">
                <a:solidFill>
                  <a:srgbClr val="0070C0"/>
                </a:solidFill>
                <a:latin typeface="Arial" panose="020B0604020202020204" pitchFamily="34" charset="0"/>
                <a:cs typeface="Arial" panose="020B0604020202020204" pitchFamily="34" charset="0"/>
                <a:hlinkClick r:id="rId2"/>
              </a:rPr>
              <a:t>Pesquisadores da USP descobrem que uso de luz infravermelha pode ajudar no tratamento da pneumonia</a:t>
            </a:r>
            <a:endParaRPr lang="pt-BR" sz="3200" dirty="0">
              <a:solidFill>
                <a:srgbClr val="0070C0"/>
              </a:solidFill>
              <a:latin typeface="Arial" panose="020B0604020202020204" pitchFamily="34" charset="0"/>
              <a:cs typeface="Arial" panose="020B0604020202020204" pitchFamily="34" charset="0"/>
            </a:endParaRPr>
          </a:p>
          <a:p>
            <a:pPr algn="ctr">
              <a:lnSpc>
                <a:spcPct val="150000"/>
              </a:lnSpc>
            </a:pPr>
            <a:endParaRPr lang="pt-BR" sz="3200" dirty="0">
              <a:solidFill>
                <a:srgbClr val="0070C0"/>
              </a:solidFill>
              <a:latin typeface="Arial" panose="020B0604020202020204" pitchFamily="34" charset="0"/>
              <a:cs typeface="Arial" panose="020B0604020202020204" pitchFamily="34" charset="0"/>
            </a:endParaRPr>
          </a:p>
          <a:p>
            <a:pPr algn="ctr">
              <a:lnSpc>
                <a:spcPct val="150000"/>
              </a:lnSpc>
            </a:pPr>
            <a:r>
              <a:rPr lang="pt-BR" sz="3200" dirty="0">
                <a:latin typeface="Arial" panose="020B0604020202020204" pitchFamily="34" charset="0"/>
                <a:cs typeface="Arial" panose="020B0604020202020204" pitchFamily="34" charset="0"/>
              </a:rPr>
              <a:t>"A ciência tem esse dever de desenvolver coisas que são acessíveis à realidade econômica da atual sociedade", comentou o pesquisador Vanderlei Salvador </a:t>
            </a:r>
            <a:r>
              <a:rPr lang="pt-BR" sz="3200" dirty="0" err="1">
                <a:latin typeface="Arial" panose="020B0604020202020204" pitchFamily="34" charset="0"/>
                <a:cs typeface="Arial" panose="020B0604020202020204" pitchFamily="34" charset="0"/>
              </a:rPr>
              <a:t>Bagnato</a:t>
            </a:r>
            <a:r>
              <a:rPr lang="pt-BR" sz="3200" dirty="0">
                <a:latin typeface="Arial" panose="020B0604020202020204" pitchFamily="34" charset="0"/>
                <a:cs typeface="Arial" panose="020B0604020202020204" pitchFamily="34" charset="0"/>
              </a:rPr>
              <a:t>"</a:t>
            </a:r>
          </a:p>
          <a:p>
            <a:pPr algn="ctr">
              <a:lnSpc>
                <a:spcPct val="150000"/>
              </a:lnSpc>
            </a:pPr>
            <a:endParaRPr lang="pt-BR" sz="3200" dirty="0">
              <a:solidFill>
                <a:srgbClr val="0070C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66080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p:cNvSpPr txBox="1"/>
          <p:nvPr/>
        </p:nvSpPr>
        <p:spPr>
          <a:xfrm>
            <a:off x="335360" y="476672"/>
            <a:ext cx="11521280" cy="3785652"/>
          </a:xfrm>
          <a:prstGeom prst="rect">
            <a:avLst/>
          </a:prstGeom>
          <a:noFill/>
        </p:spPr>
        <p:txBody>
          <a:bodyPr wrap="square" rtlCol="0">
            <a:spAutoFit/>
          </a:bodyPr>
          <a:lstStyle/>
          <a:p>
            <a:pPr algn="just">
              <a:lnSpc>
                <a:spcPct val="150000"/>
              </a:lnSpc>
            </a:pPr>
            <a:r>
              <a:rPr lang="pt-BR" sz="2000" dirty="0">
                <a:latin typeface="Arial" panose="020B0604020202020204" pitchFamily="34" charset="0"/>
                <a:cs typeface="Arial" panose="020B0604020202020204" pitchFamily="34" charset="0"/>
              </a:rPr>
              <a:t>	Uma aplicação interessante e recente do infravermelho é o chamado “infravermelho longo". É formada a partir da união de titânio, platina e alumínio, resultando num coloidal que emite a radiação infravermelha. Seu efeito é, assim como em outros tratamentos, aquecer regiões internas da pele. Com o aquecimento a partir desse produto, células e moléculas de água (substância que compõem a maioria de nosso corpo), e assim, uma agitação dessas unidades e isso impede a aglomeração de água, oxigênio e de outras substâncias. As vantagens prometidas por esse “infravermelho longo” vão desde as melhorias na circulação até o aumento do metabolismo humano, o que pode ajudar, também, no emagrecimento.</a:t>
            </a:r>
          </a:p>
        </p:txBody>
      </p:sp>
      <p:pic>
        <p:nvPicPr>
          <p:cNvPr id="4" name="Imagem 3"/>
          <p:cNvPicPr>
            <a:picLocks noChangeAspect="1"/>
          </p:cNvPicPr>
          <p:nvPr/>
        </p:nvPicPr>
        <p:blipFill rotWithShape="1">
          <a:blip r:embed="rId2">
            <a:extLst>
              <a:ext uri="{28A0092B-C50C-407E-A947-70E740481C1C}">
                <a14:useLocalDpi xmlns:a14="http://schemas.microsoft.com/office/drawing/2010/main" val="0"/>
              </a:ext>
            </a:extLst>
          </a:blip>
          <a:srcRect l="18913" t="8371" r="17773" b="5950"/>
          <a:stretch/>
        </p:blipFill>
        <p:spPr>
          <a:xfrm>
            <a:off x="191344" y="4225782"/>
            <a:ext cx="2448272" cy="2484814"/>
          </a:xfrm>
          <a:prstGeom prst="rect">
            <a:avLst/>
          </a:prstGeom>
        </p:spPr>
      </p:pic>
      <p:pic>
        <p:nvPicPr>
          <p:cNvPr id="6" name="Imagem 5"/>
          <p:cNvPicPr>
            <a:picLocks noChangeAspect="1"/>
          </p:cNvPicPr>
          <p:nvPr/>
        </p:nvPicPr>
        <p:blipFill rotWithShape="1">
          <a:blip r:embed="rId3">
            <a:extLst>
              <a:ext uri="{28A0092B-C50C-407E-A947-70E740481C1C}">
                <a14:useLocalDpi xmlns:a14="http://schemas.microsoft.com/office/drawing/2010/main" val="0"/>
              </a:ext>
            </a:extLst>
          </a:blip>
          <a:srcRect l="2160" t="11356" r="5331" b="7645"/>
          <a:stretch/>
        </p:blipFill>
        <p:spPr>
          <a:xfrm>
            <a:off x="8472263" y="3684322"/>
            <a:ext cx="3744137" cy="3278301"/>
          </a:xfrm>
          <a:prstGeom prst="rect">
            <a:avLst/>
          </a:prstGeom>
        </p:spPr>
      </p:pic>
    </p:spTree>
    <p:extLst>
      <p:ext uri="{BB962C8B-B14F-4D97-AF65-F5344CB8AC3E}">
        <p14:creationId xmlns:p14="http://schemas.microsoft.com/office/powerpoint/2010/main" val="24582508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p:cNvSpPr txBox="1"/>
          <p:nvPr/>
        </p:nvSpPr>
        <p:spPr>
          <a:xfrm>
            <a:off x="263352" y="476673"/>
            <a:ext cx="11665296" cy="1015663"/>
          </a:xfrm>
          <a:prstGeom prst="rect">
            <a:avLst/>
          </a:prstGeom>
          <a:noFill/>
        </p:spPr>
        <p:txBody>
          <a:bodyPr wrap="square" rtlCol="0">
            <a:spAutoFit/>
          </a:bodyPr>
          <a:lstStyle/>
          <a:p>
            <a:pPr algn="just">
              <a:lnSpc>
                <a:spcPct val="150000"/>
              </a:lnSpc>
            </a:pPr>
            <a:r>
              <a:rPr lang="pt-BR" dirty="0"/>
              <a:t>	</a:t>
            </a:r>
            <a:r>
              <a:rPr lang="pt-BR" sz="2000" dirty="0">
                <a:latin typeface="Arial" pitchFamily="34" charset="0"/>
                <a:cs typeface="Arial" pitchFamily="34" charset="0"/>
              </a:rPr>
              <a:t>Campos elétricos e magnéticos são campos vetoriais, ou seja, campos com intensidade e direção em cada ponto do espaço.</a:t>
            </a:r>
            <a:endParaRPr lang="pt-BR" dirty="0">
              <a:latin typeface="Arial" pitchFamily="34" charset="0"/>
              <a:cs typeface="Arial" pitchFamily="34" charset="0"/>
            </a:endParaRPr>
          </a:p>
        </p:txBody>
      </p:sp>
      <p:pic>
        <p:nvPicPr>
          <p:cNvPr id="3" name="Imagem 2" descr="Image106.gif"/>
          <p:cNvPicPr>
            <a:picLocks noChangeAspect="1"/>
          </p:cNvPicPr>
          <p:nvPr/>
        </p:nvPicPr>
        <p:blipFill>
          <a:blip r:embed="rId2" cstate="print"/>
          <a:stretch>
            <a:fillRect/>
          </a:stretch>
        </p:blipFill>
        <p:spPr>
          <a:xfrm>
            <a:off x="16488" y="1588742"/>
            <a:ext cx="5071399" cy="5266453"/>
          </a:xfrm>
          <a:prstGeom prst="rect">
            <a:avLst/>
          </a:prstGeom>
        </p:spPr>
      </p:pic>
      <p:pic>
        <p:nvPicPr>
          <p:cNvPr id="4" name="Imagem 3" descr="linhas-de-campo-da-terra.jpg"/>
          <p:cNvPicPr>
            <a:picLocks noChangeAspect="1"/>
          </p:cNvPicPr>
          <p:nvPr/>
        </p:nvPicPr>
        <p:blipFill>
          <a:blip r:embed="rId3" cstate="print"/>
          <a:stretch>
            <a:fillRect/>
          </a:stretch>
        </p:blipFill>
        <p:spPr>
          <a:xfrm>
            <a:off x="4811402" y="1700809"/>
            <a:ext cx="7380598" cy="5157192"/>
          </a:xfrm>
          <a:prstGeom prst="rect">
            <a:avLst/>
          </a:prstGeom>
        </p:spPr>
      </p:pic>
    </p:spTree>
    <p:extLst>
      <p:ext uri="{BB962C8B-B14F-4D97-AF65-F5344CB8AC3E}">
        <p14:creationId xmlns:p14="http://schemas.microsoft.com/office/powerpoint/2010/main" val="404636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p:cNvSpPr txBox="1"/>
          <p:nvPr/>
        </p:nvSpPr>
        <p:spPr>
          <a:xfrm>
            <a:off x="0" y="260648"/>
            <a:ext cx="12192000" cy="584775"/>
          </a:xfrm>
          <a:prstGeom prst="rect">
            <a:avLst/>
          </a:prstGeom>
          <a:noFill/>
        </p:spPr>
        <p:txBody>
          <a:bodyPr wrap="square" rtlCol="0">
            <a:spAutoFit/>
          </a:bodyPr>
          <a:lstStyle/>
          <a:p>
            <a:pPr algn="ctr"/>
            <a:r>
              <a:rPr lang="pt-BR" sz="3200" b="1" dirty="0">
                <a:solidFill>
                  <a:srgbClr val="FF0000"/>
                </a:solidFill>
                <a:latin typeface="Arial" panose="020B0604020202020204" pitchFamily="34" charset="0"/>
              </a:rPr>
              <a:t>Uso estético</a:t>
            </a:r>
          </a:p>
        </p:txBody>
      </p:sp>
      <p:sp>
        <p:nvSpPr>
          <p:cNvPr id="3" name="CaixaDeTexto 2"/>
          <p:cNvSpPr txBox="1"/>
          <p:nvPr/>
        </p:nvSpPr>
        <p:spPr>
          <a:xfrm>
            <a:off x="335360" y="1340768"/>
            <a:ext cx="11593288" cy="4190314"/>
          </a:xfrm>
          <a:prstGeom prst="rect">
            <a:avLst/>
          </a:prstGeom>
          <a:noFill/>
        </p:spPr>
        <p:txBody>
          <a:bodyPr wrap="square" rtlCol="0">
            <a:spAutoFit/>
          </a:bodyPr>
          <a:lstStyle/>
          <a:p>
            <a:pPr algn="just">
              <a:lnSpc>
                <a:spcPct val="150000"/>
              </a:lnSpc>
            </a:pPr>
            <a:r>
              <a:rPr lang="pt-BR" sz="2000" dirty="0">
                <a:latin typeface="Arial" panose="020B0604020202020204" pitchFamily="34" charset="0"/>
                <a:cs typeface="Arial" panose="020B0604020202020204" pitchFamily="34" charset="0"/>
              </a:rPr>
              <a:t>	Aplicações na pele, em tratamentos estéticos, servem para rejuvenescer a pele dos pacientes, esse procedimento é chamado </a:t>
            </a:r>
            <a:r>
              <a:rPr lang="pt-BR" sz="2000" b="1" dirty="0">
                <a:solidFill>
                  <a:srgbClr val="00B050"/>
                </a:solidFill>
                <a:latin typeface="Arial" panose="020B0604020202020204" pitchFamily="34" charset="0"/>
                <a:cs typeface="Arial" panose="020B0604020202020204" pitchFamily="34" charset="0"/>
              </a:rPr>
              <a:t>Fototerapia Volumétrica</a:t>
            </a:r>
            <a:r>
              <a:rPr lang="pt-BR" sz="2000" dirty="0">
                <a:latin typeface="Arial" panose="020B0604020202020204" pitchFamily="34" charset="0"/>
                <a:cs typeface="Arial" panose="020B0604020202020204" pitchFamily="34" charset="0"/>
              </a:rPr>
              <a:t>. </a:t>
            </a:r>
          </a:p>
          <a:p>
            <a:pPr algn="just">
              <a:lnSpc>
                <a:spcPct val="150000"/>
              </a:lnSpc>
            </a:pPr>
            <a:r>
              <a:rPr lang="pt-BR" sz="2000" dirty="0">
                <a:latin typeface="Arial" panose="020B0604020202020204" pitchFamily="34" charset="0"/>
                <a:cs typeface="Arial" panose="020B0604020202020204" pitchFamily="34" charset="0"/>
              </a:rPr>
              <a:t>	A aplicação na pele faz os tecidos mais internos da pele serem aquecidos, provocando a formação de “colágeno profundo” (substância responsável pela elasticidade da pele. Quando o colágeno vai diminuindo, as rugas vão aparecendo). Como as ondas são de frequência baixa, somente as camadas mais internas da pele conseguem senti-la, enquanto as partes mais externas são resfriadas durante o tratamento. O efeito dessa operação é imediato e, com o decorrer do tratamento, problemas como flacidez da pele, tanto da face como de outras partes do corpo, são resolvidos.</a:t>
            </a:r>
          </a:p>
        </p:txBody>
      </p:sp>
    </p:spTree>
    <p:extLst>
      <p:ext uri="{BB962C8B-B14F-4D97-AF65-F5344CB8AC3E}">
        <p14:creationId xmlns:p14="http://schemas.microsoft.com/office/powerpoint/2010/main" val="2668020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p:cNvSpPr txBox="1"/>
          <p:nvPr/>
        </p:nvSpPr>
        <p:spPr>
          <a:xfrm>
            <a:off x="0" y="260648"/>
            <a:ext cx="12192000" cy="584775"/>
          </a:xfrm>
          <a:prstGeom prst="rect">
            <a:avLst/>
          </a:prstGeom>
          <a:noFill/>
        </p:spPr>
        <p:txBody>
          <a:bodyPr wrap="square" rtlCol="0">
            <a:spAutoFit/>
          </a:bodyPr>
          <a:lstStyle/>
          <a:p>
            <a:pPr algn="ctr"/>
            <a:r>
              <a:rPr lang="pt-BR" sz="3200" b="1" dirty="0">
                <a:solidFill>
                  <a:srgbClr val="FF0000"/>
                </a:solidFill>
                <a:latin typeface="Arial" panose="020B0604020202020204" pitchFamily="34" charset="0"/>
              </a:rPr>
              <a:t>Aplicações na área de segurança</a:t>
            </a:r>
          </a:p>
        </p:txBody>
      </p:sp>
      <p:sp>
        <p:nvSpPr>
          <p:cNvPr id="3" name="CaixaDeTexto 2"/>
          <p:cNvSpPr txBox="1"/>
          <p:nvPr/>
        </p:nvSpPr>
        <p:spPr>
          <a:xfrm>
            <a:off x="263352" y="2132856"/>
            <a:ext cx="11593288" cy="2400657"/>
          </a:xfrm>
          <a:prstGeom prst="rect">
            <a:avLst/>
          </a:prstGeom>
          <a:noFill/>
        </p:spPr>
        <p:txBody>
          <a:bodyPr wrap="square" rtlCol="0">
            <a:spAutoFit/>
          </a:bodyPr>
          <a:lstStyle/>
          <a:p>
            <a:pPr algn="just">
              <a:lnSpc>
                <a:spcPct val="150000"/>
              </a:lnSpc>
            </a:pPr>
            <a:r>
              <a:rPr lang="pt-BR" sz="2000" dirty="0">
                <a:latin typeface="Arial" panose="020B0604020202020204" pitchFamily="34" charset="0"/>
                <a:cs typeface="Arial" panose="020B0604020202020204" pitchFamily="34" charset="0"/>
              </a:rPr>
              <a:t>	O infravermelho é amplamente usado também na área de segurança. Muitos alarmes e sistemas de segurança fazem uso das ondas de baixa frequência da radiação infravermelha. O sistema funciona com a aparelhagem emitindo constantemente essas ondas e, caso haja uma interrupção e que esteja em movimento no trajeto delas, o alarme é acionado, detectando a presença de alguém.</a:t>
            </a:r>
          </a:p>
        </p:txBody>
      </p:sp>
    </p:spTree>
    <p:extLst>
      <p:ext uri="{BB962C8B-B14F-4D97-AF65-F5344CB8AC3E}">
        <p14:creationId xmlns:p14="http://schemas.microsoft.com/office/powerpoint/2010/main" val="2443785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CaixaDeTexto 1"/>
          <p:cNvSpPr txBox="1"/>
          <p:nvPr/>
        </p:nvSpPr>
        <p:spPr>
          <a:xfrm>
            <a:off x="263352" y="2276872"/>
            <a:ext cx="11665296" cy="1523494"/>
          </a:xfrm>
          <a:prstGeom prst="rect">
            <a:avLst/>
          </a:prstGeom>
          <a:noFill/>
        </p:spPr>
        <p:txBody>
          <a:bodyPr wrap="square" rtlCol="0">
            <a:spAutoFit/>
          </a:bodyPr>
          <a:lstStyle/>
          <a:p>
            <a:pPr algn="just">
              <a:lnSpc>
                <a:spcPct val="150000"/>
              </a:lnSpc>
            </a:pPr>
            <a:r>
              <a:rPr lang="pt-BR" sz="2200" dirty="0">
                <a:latin typeface="Arial" pitchFamily="34" charset="0"/>
                <a:cs typeface="Arial" pitchFamily="34" charset="0"/>
              </a:rPr>
              <a:t>	</a:t>
            </a:r>
            <a:r>
              <a:rPr lang="pt-BR" sz="2000" dirty="0">
                <a:latin typeface="Arial" pitchFamily="34" charset="0"/>
                <a:cs typeface="Arial" pitchFamily="34" charset="0"/>
              </a:rPr>
              <a:t>O experimento de </a:t>
            </a:r>
            <a:r>
              <a:rPr lang="pt-BR" sz="2000" dirty="0" err="1">
                <a:latin typeface="Arial" pitchFamily="34" charset="0"/>
                <a:cs typeface="Arial" pitchFamily="34" charset="0"/>
              </a:rPr>
              <a:t>Herschel</a:t>
            </a:r>
            <a:r>
              <a:rPr lang="pt-BR" sz="2000" dirty="0">
                <a:latin typeface="Arial" pitchFamily="34" charset="0"/>
                <a:cs typeface="Arial" pitchFamily="34" charset="0"/>
              </a:rPr>
              <a:t> foi importante não unicamente porque levou a descoberta da radiação infravermelha, mas também porque pela 1</a:t>
            </a:r>
            <a:r>
              <a:rPr lang="pt-BR" sz="2000" baseline="30000" dirty="0">
                <a:latin typeface="Arial" pitchFamily="34" charset="0"/>
                <a:cs typeface="Arial" pitchFamily="34" charset="0"/>
              </a:rPr>
              <a:t>a</a:t>
            </a:r>
            <a:r>
              <a:rPr lang="pt-BR" sz="2000" dirty="0">
                <a:latin typeface="Arial" pitchFamily="34" charset="0"/>
                <a:cs typeface="Arial" pitchFamily="34" charset="0"/>
              </a:rPr>
              <a:t> vez alguém mostrou que </a:t>
            </a:r>
            <a:r>
              <a:rPr lang="pt-BR" sz="2000" b="1" dirty="0">
                <a:solidFill>
                  <a:srgbClr val="FF0000"/>
                </a:solidFill>
                <a:latin typeface="Arial" pitchFamily="34" charset="0"/>
                <a:cs typeface="Arial" pitchFamily="34" charset="0"/>
              </a:rPr>
              <a:t>existiam formas de “luz” que não podiam ser observadas com nossos olhos</a:t>
            </a:r>
            <a:r>
              <a:rPr lang="pt-BR" sz="2000" dirty="0">
                <a:latin typeface="Arial" pitchFamily="34" charset="0"/>
                <a:cs typeface="Arial" pitchFamily="34" charset="0"/>
              </a:rPr>
              <a:t>.</a:t>
            </a:r>
            <a:endParaRPr lang="pt-BR" sz="2200" dirty="0">
              <a:latin typeface="Arial" pitchFamily="34" charset="0"/>
              <a:cs typeface="Arial" pitchFamily="34" charset="0"/>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Imagem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67265" y="21138"/>
            <a:ext cx="6624735" cy="6887720"/>
          </a:xfrm>
          <a:prstGeom prst="rect">
            <a:avLst/>
          </a:prstGeom>
        </p:spPr>
      </p:pic>
      <p:sp>
        <p:nvSpPr>
          <p:cNvPr id="4" name="CaixaDeTexto 3"/>
          <p:cNvSpPr txBox="1"/>
          <p:nvPr/>
        </p:nvSpPr>
        <p:spPr>
          <a:xfrm>
            <a:off x="0" y="2867190"/>
            <a:ext cx="5567265" cy="584775"/>
          </a:xfrm>
          <a:prstGeom prst="rect">
            <a:avLst/>
          </a:prstGeom>
          <a:noFill/>
        </p:spPr>
        <p:txBody>
          <a:bodyPr wrap="square" rtlCol="0">
            <a:spAutoFit/>
          </a:bodyPr>
          <a:lstStyle/>
          <a:p>
            <a:pPr algn="ctr"/>
            <a:r>
              <a:rPr lang="pt-BR" sz="3200" b="1" dirty="0">
                <a:solidFill>
                  <a:srgbClr val="FFFF00"/>
                </a:solidFill>
                <a:latin typeface="Arial" panose="020B0604020202020204" pitchFamily="34" charset="0"/>
              </a:rPr>
              <a:t>Na Astronomia</a:t>
            </a:r>
          </a:p>
        </p:txBody>
      </p:sp>
    </p:spTree>
    <p:extLst>
      <p:ext uri="{BB962C8B-B14F-4D97-AF65-F5344CB8AC3E}">
        <p14:creationId xmlns:p14="http://schemas.microsoft.com/office/powerpoint/2010/main" val="327469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8546" name="Picture 2" descr="Imagem relacionad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65" y="335988"/>
            <a:ext cx="12198565" cy="61893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990138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p:cNvSpPr txBox="1"/>
          <p:nvPr/>
        </p:nvSpPr>
        <p:spPr>
          <a:xfrm>
            <a:off x="0" y="1772816"/>
            <a:ext cx="12192000" cy="2062103"/>
          </a:xfrm>
          <a:prstGeom prst="rect">
            <a:avLst/>
          </a:prstGeom>
          <a:noFill/>
        </p:spPr>
        <p:txBody>
          <a:bodyPr wrap="square" rtlCol="0">
            <a:spAutoFit/>
          </a:bodyPr>
          <a:lstStyle/>
          <a:p>
            <a:pPr algn="ctr"/>
            <a:r>
              <a:rPr lang="pt-BR" sz="3200" b="1" dirty="0">
                <a:solidFill>
                  <a:srgbClr val="FF0000"/>
                </a:solidFill>
                <a:latin typeface="Arial" panose="020B0604020202020204" pitchFamily="34" charset="0"/>
              </a:rPr>
              <a:t>Vídeo</a:t>
            </a:r>
          </a:p>
          <a:p>
            <a:pPr algn="ctr"/>
            <a:endParaRPr lang="pt-BR" sz="3200" b="1" dirty="0">
              <a:solidFill>
                <a:srgbClr val="FF0000"/>
              </a:solidFill>
              <a:latin typeface="Arial" panose="020B0604020202020204" pitchFamily="34" charset="0"/>
            </a:endParaRPr>
          </a:p>
          <a:p>
            <a:pPr algn="ctr"/>
            <a:endParaRPr lang="pt-BR" sz="3200" b="1" dirty="0">
              <a:solidFill>
                <a:srgbClr val="FF0000"/>
              </a:solidFill>
              <a:latin typeface="Arial" panose="020B0604020202020204" pitchFamily="34" charset="0"/>
            </a:endParaRPr>
          </a:p>
          <a:p>
            <a:pPr algn="ctr"/>
            <a:r>
              <a:rPr lang="pt-BR" sz="3200" b="1" dirty="0">
                <a:solidFill>
                  <a:srgbClr val="0070C0"/>
                </a:solidFill>
                <a:latin typeface="Arial" panose="020B0604020202020204" pitchFamily="34" charset="0"/>
                <a:hlinkClick r:id="rId2"/>
              </a:rPr>
              <a:t>Céu da Semana </a:t>
            </a:r>
            <a:r>
              <a:rPr lang="pt-BR" sz="3200" b="1" dirty="0" err="1">
                <a:solidFill>
                  <a:srgbClr val="0070C0"/>
                </a:solidFill>
                <a:latin typeface="Arial" panose="020B0604020202020204" pitchFamily="34" charset="0"/>
                <a:hlinkClick r:id="rId2"/>
              </a:rPr>
              <a:t>Ep</a:t>
            </a:r>
            <a:r>
              <a:rPr lang="pt-BR" sz="3200" b="1" dirty="0">
                <a:solidFill>
                  <a:srgbClr val="0070C0"/>
                </a:solidFill>
                <a:latin typeface="Arial" panose="020B0604020202020204" pitchFamily="34" charset="0"/>
                <a:hlinkClick r:id="rId2"/>
              </a:rPr>
              <a:t>. 284: Astronomia Infravermelha</a:t>
            </a:r>
            <a:endParaRPr lang="pt-BR" sz="3200" b="1" dirty="0">
              <a:solidFill>
                <a:srgbClr val="0070C0"/>
              </a:solidFill>
              <a:latin typeface="Arial" panose="020B0604020202020204" pitchFamily="34" charset="0"/>
            </a:endParaRPr>
          </a:p>
        </p:txBody>
      </p:sp>
    </p:spTree>
    <p:extLst>
      <p:ext uri="{BB962C8B-B14F-4D97-AF65-F5344CB8AC3E}">
        <p14:creationId xmlns:p14="http://schemas.microsoft.com/office/powerpoint/2010/main" val="327578179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13" descr="hdfir_hst_big"/>
          <p:cNvPicPr>
            <a:picLocks noChangeAspect="1" noChangeArrowheads="1"/>
          </p:cNvPicPr>
          <p:nvPr/>
        </p:nvPicPr>
        <p:blipFill>
          <a:blip r:embed="rId3" cstate="print"/>
          <a:srcRect/>
          <a:stretch>
            <a:fillRect/>
          </a:stretch>
        </p:blipFill>
        <p:spPr bwMode="auto">
          <a:xfrm>
            <a:off x="1946400" y="1"/>
            <a:ext cx="8364442" cy="6857999"/>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iterate type="lt">
                                    <p:tmPct val="5000"/>
                                  </p:iterate>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3315" name="Espaço Reservado para Conteúdo 3" descr="Jupiter.jpg"/>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0" y="0"/>
            <a:ext cx="9144000" cy="6858000"/>
          </a:xfrm>
        </p:spPr>
      </p:pic>
      <p:sp>
        <p:nvSpPr>
          <p:cNvPr id="13316" name="CaixaDeTexto 4"/>
          <p:cNvSpPr txBox="1">
            <a:spLocks noChangeArrowheads="1"/>
          </p:cNvSpPr>
          <p:nvPr/>
        </p:nvSpPr>
        <p:spPr bwMode="auto">
          <a:xfrm>
            <a:off x="6277232" y="2890391"/>
            <a:ext cx="5914768"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r>
              <a:rPr lang="pt-BR" altLang="pt-BR" sz="3200" dirty="0">
                <a:solidFill>
                  <a:srgbClr val="FFFF00"/>
                </a:solidFill>
                <a:latin typeface="Arial" panose="020B0604020202020204" pitchFamily="34" charset="0"/>
                <a:cs typeface="Arial" panose="020B0604020202020204" pitchFamily="34" charset="0"/>
              </a:rPr>
              <a:t>Um evento fantástico para a humanidade</a:t>
            </a:r>
          </a:p>
        </p:txBody>
      </p:sp>
    </p:spTree>
    <p:extLst>
      <p:ext uri="{BB962C8B-B14F-4D97-AF65-F5344CB8AC3E}">
        <p14:creationId xmlns:p14="http://schemas.microsoft.com/office/powerpoint/2010/main" val="1829202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3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4340" name="Text Box 7"/>
          <p:cNvSpPr txBox="1">
            <a:spLocks noChangeArrowheads="1"/>
          </p:cNvSpPr>
          <p:nvPr/>
        </p:nvSpPr>
        <p:spPr bwMode="auto">
          <a:xfrm>
            <a:off x="2362200" y="1066801"/>
            <a:ext cx="7696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spcBef>
                <a:spcPct val="50000"/>
              </a:spcBef>
            </a:pPr>
            <a:endParaRPr lang="pt-BR" altLang="pt-BR"/>
          </a:p>
        </p:txBody>
      </p:sp>
      <p:sp>
        <p:nvSpPr>
          <p:cNvPr id="14341" name="Text Box 8"/>
          <p:cNvSpPr txBox="1">
            <a:spLocks noChangeArrowheads="1"/>
          </p:cNvSpPr>
          <p:nvPr/>
        </p:nvSpPr>
        <p:spPr bwMode="auto">
          <a:xfrm>
            <a:off x="382030" y="1544882"/>
            <a:ext cx="11656540" cy="2682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just">
              <a:lnSpc>
                <a:spcPct val="150000"/>
              </a:lnSpc>
              <a:spcBef>
                <a:spcPct val="50000"/>
              </a:spcBef>
            </a:pPr>
            <a:r>
              <a:rPr lang="pt-BR" altLang="pt-BR" sz="2800" dirty="0">
                <a:solidFill>
                  <a:srgbClr val="FFFF00"/>
                </a:solidFill>
                <a:latin typeface="Arial Unicode MS" panose="020B0604020202020204" pitchFamily="34" charset="-128"/>
              </a:rPr>
              <a:t>	</a:t>
            </a:r>
            <a:r>
              <a:rPr lang="pt-BR" altLang="pt-BR" sz="2000" dirty="0">
                <a:solidFill>
                  <a:schemeClr val="bg1"/>
                </a:solidFill>
                <a:latin typeface="Arial" panose="020B0604020202020204" pitchFamily="34" charset="0"/>
                <a:cs typeface="Arial" panose="020B0604020202020204" pitchFamily="34" charset="0"/>
              </a:rPr>
              <a:t>A força gravitacional de Júpiter é tão imponente entre os planetas que ela afeta uma enorme área ao redor do planeta, inclusive cometas que atravessam essa sua área de influência.</a:t>
            </a:r>
          </a:p>
          <a:p>
            <a:pPr algn="just">
              <a:lnSpc>
                <a:spcPct val="150000"/>
              </a:lnSpc>
              <a:spcBef>
                <a:spcPct val="50000"/>
              </a:spcBef>
            </a:pPr>
            <a:r>
              <a:rPr lang="pt-BR" altLang="pt-BR" sz="2000" dirty="0">
                <a:solidFill>
                  <a:schemeClr val="bg1"/>
                </a:solidFill>
                <a:latin typeface="Arial" panose="020B0604020202020204" pitchFamily="34" charset="0"/>
                <a:cs typeface="Arial" panose="020B0604020202020204" pitchFamily="34" charset="0"/>
              </a:rPr>
              <a:t>	Isso foi muito importante para a evolução da vida na Terra porque Júpiter acaba alterando muitas órbitas de cometas que eventualmente </a:t>
            </a:r>
            <a:r>
              <a:rPr lang="pt-BR" altLang="pt-BR" sz="2000" dirty="0">
                <a:solidFill>
                  <a:srgbClr val="FF9900"/>
                </a:solidFill>
                <a:latin typeface="Arial" panose="020B0604020202020204" pitchFamily="34" charset="0"/>
                <a:cs typeface="Arial" panose="020B0604020202020204" pitchFamily="34" charset="0"/>
              </a:rPr>
              <a:t>viriam na direção do Sistema Solar interior</a:t>
            </a:r>
            <a:r>
              <a:rPr lang="pt-BR" altLang="pt-BR" sz="2000" dirty="0">
                <a:solidFill>
                  <a:schemeClr val="bg1"/>
                </a:solidFill>
                <a:latin typeface="Arial" panose="020B0604020202020204" pitchFamily="34" charset="0"/>
                <a:cs typeface="Arial" panose="020B0604020202020204" pitchFamily="34" charset="0"/>
              </a:rPr>
              <a:t>, isso quando ele não “atrai” esses cometas para ele.</a:t>
            </a:r>
          </a:p>
        </p:txBody>
      </p:sp>
    </p:spTree>
    <p:extLst>
      <p:ext uri="{BB962C8B-B14F-4D97-AF65-F5344CB8AC3E}">
        <p14:creationId xmlns:p14="http://schemas.microsoft.com/office/powerpoint/2010/main" val="987218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341">
                                            <p:txEl>
                                              <p:pRg st="1" end="1"/>
                                            </p:txEl>
                                          </p:spTgt>
                                        </p:tgtEl>
                                        <p:attrNameLst>
                                          <p:attrName>style.visibility</p:attrName>
                                        </p:attrNameLst>
                                      </p:cBhvr>
                                      <p:to>
                                        <p:strVal val="visible"/>
                                      </p:to>
                                    </p:set>
                                    <p:anim calcmode="lin" valueType="num">
                                      <p:cBhvr additive="base">
                                        <p:cTn id="7" dur="500" fill="hold"/>
                                        <p:tgtEl>
                                          <p:spTgt spid="14341">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4341">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3" name="CaixaDeTexto 4"/>
          <p:cNvSpPr txBox="1">
            <a:spLocks noChangeArrowheads="1"/>
          </p:cNvSpPr>
          <p:nvPr/>
        </p:nvSpPr>
        <p:spPr bwMode="auto">
          <a:xfrm>
            <a:off x="288324" y="1910823"/>
            <a:ext cx="11656541" cy="1661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just">
              <a:lnSpc>
                <a:spcPct val="150000"/>
              </a:lnSpc>
            </a:pPr>
            <a:r>
              <a:rPr lang="pt-BR" altLang="pt-BR" sz="2800" dirty="0">
                <a:solidFill>
                  <a:schemeClr val="bg1"/>
                </a:solidFill>
                <a:latin typeface="Comic Sans MS" panose="030F0702030302020204" pitchFamily="66" charset="0"/>
              </a:rPr>
              <a:t>	</a:t>
            </a:r>
            <a:r>
              <a:rPr lang="pt-BR" altLang="pt-BR" sz="2000" dirty="0">
                <a:solidFill>
                  <a:schemeClr val="bg1"/>
                </a:solidFill>
                <a:latin typeface="Arial" panose="020B0604020202020204" pitchFamily="34" charset="0"/>
                <a:cs typeface="Arial" panose="020B0604020202020204" pitchFamily="34" charset="0"/>
              </a:rPr>
              <a:t>Até o início da década de 90, apesar de muitos astrônomos e geólogos indicarem os perigos de uma colisão com cometas e asteróides, a comunidade científica e os governos como um todo </a:t>
            </a:r>
            <a:r>
              <a:rPr lang="pt-BR" altLang="pt-BR" sz="2000" dirty="0">
                <a:solidFill>
                  <a:srgbClr val="FF9900"/>
                </a:solidFill>
                <a:latin typeface="Arial" panose="020B0604020202020204" pitchFamily="34" charset="0"/>
                <a:cs typeface="Arial" panose="020B0604020202020204" pitchFamily="34" charset="0"/>
              </a:rPr>
              <a:t>não acreditavam na relevância de eventos de grandes colisões com o planeta Terra.</a:t>
            </a:r>
            <a:endParaRPr lang="pt-BR" altLang="pt-BR" sz="2400" dirty="0">
              <a:solidFill>
                <a:srgbClr val="FF99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213698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p:cNvSpPr txBox="1"/>
          <p:nvPr/>
        </p:nvSpPr>
        <p:spPr>
          <a:xfrm>
            <a:off x="335360" y="404665"/>
            <a:ext cx="11521280" cy="1938992"/>
          </a:xfrm>
          <a:prstGeom prst="rect">
            <a:avLst/>
          </a:prstGeom>
          <a:noFill/>
        </p:spPr>
        <p:txBody>
          <a:bodyPr wrap="square" rtlCol="0">
            <a:spAutoFit/>
          </a:bodyPr>
          <a:lstStyle/>
          <a:p>
            <a:pPr algn="just">
              <a:lnSpc>
                <a:spcPct val="150000"/>
              </a:lnSpc>
            </a:pPr>
            <a:r>
              <a:rPr lang="pt-BR" dirty="0"/>
              <a:t>	</a:t>
            </a:r>
            <a:r>
              <a:rPr lang="pt-BR" sz="2000" dirty="0">
                <a:latin typeface="Arial" pitchFamily="34" charset="0"/>
                <a:cs typeface="Arial" pitchFamily="34" charset="0"/>
              </a:rPr>
              <a:t>Para descrever um campo vetorial é preciso dizer como ele se difunde e circula, ou em termos mais matemáticos, como é o seu comportamento </a:t>
            </a:r>
            <a:r>
              <a:rPr lang="pt-BR" sz="2000" b="1" dirty="0">
                <a:solidFill>
                  <a:srgbClr val="FF0000"/>
                </a:solidFill>
                <a:latin typeface="Arial" pitchFamily="34" charset="0"/>
                <a:cs typeface="Arial" pitchFamily="34" charset="0"/>
              </a:rPr>
              <a:t>DIVERGENTE e ROTACIONAL</a:t>
            </a:r>
            <a:r>
              <a:rPr lang="pt-BR" sz="2000" dirty="0">
                <a:latin typeface="Arial" pitchFamily="34" charset="0"/>
                <a:cs typeface="Arial" pitchFamily="34" charset="0"/>
              </a:rPr>
              <a:t>.</a:t>
            </a:r>
          </a:p>
          <a:p>
            <a:pPr algn="just">
              <a:lnSpc>
                <a:spcPct val="150000"/>
              </a:lnSpc>
            </a:pPr>
            <a:r>
              <a:rPr lang="pt-BR" sz="2000" dirty="0">
                <a:latin typeface="Arial" pitchFamily="34" charset="0"/>
                <a:cs typeface="Arial" pitchFamily="34" charset="0"/>
              </a:rPr>
              <a:t>	Em 1873, Maxwell escreveu quatro equações que especificam a divergência e a rotação dos campos elétricos e magnéticos.</a:t>
            </a:r>
          </a:p>
        </p:txBody>
      </p:sp>
      <p:pic>
        <p:nvPicPr>
          <p:cNvPr id="4" name="Imagem 3" descr="equacoes-maxwell.gif"/>
          <p:cNvPicPr>
            <a:picLocks noChangeAspect="1"/>
          </p:cNvPicPr>
          <p:nvPr/>
        </p:nvPicPr>
        <p:blipFill>
          <a:blip r:embed="rId2" cstate="print"/>
          <a:stretch>
            <a:fillRect/>
          </a:stretch>
        </p:blipFill>
        <p:spPr>
          <a:xfrm>
            <a:off x="839416" y="2560552"/>
            <a:ext cx="5729509" cy="4102192"/>
          </a:xfrm>
          <a:prstGeom prst="rect">
            <a:avLst/>
          </a:prstGeom>
        </p:spPr>
      </p:pic>
      <p:pic>
        <p:nvPicPr>
          <p:cNvPr id="5" name="Imagem 4" descr="max2.gif"/>
          <p:cNvPicPr>
            <a:picLocks noChangeAspect="1"/>
          </p:cNvPicPr>
          <p:nvPr/>
        </p:nvPicPr>
        <p:blipFill>
          <a:blip r:embed="rId3" cstate="print"/>
          <a:stretch>
            <a:fillRect/>
          </a:stretch>
        </p:blipFill>
        <p:spPr>
          <a:xfrm>
            <a:off x="7024695" y="2648674"/>
            <a:ext cx="3967849" cy="3843074"/>
          </a:xfrm>
          <a:prstGeom prst="rect">
            <a:avLst/>
          </a:prstGeom>
        </p:spPr>
      </p:pic>
    </p:spTree>
    <p:extLst>
      <p:ext uri="{BB962C8B-B14F-4D97-AF65-F5344CB8AC3E}">
        <p14:creationId xmlns:p14="http://schemas.microsoft.com/office/powerpoint/2010/main" val="1718283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CaixaDeTexto 1"/>
          <p:cNvSpPr txBox="1"/>
          <p:nvPr/>
        </p:nvSpPr>
        <p:spPr>
          <a:xfrm>
            <a:off x="288324" y="-16931"/>
            <a:ext cx="11549449" cy="2492990"/>
          </a:xfrm>
          <a:prstGeom prst="rect">
            <a:avLst/>
          </a:prstGeom>
          <a:noFill/>
        </p:spPr>
        <p:txBody>
          <a:bodyPr wrap="square" rtlCol="0">
            <a:spAutoFit/>
          </a:bodyPr>
          <a:lstStyle/>
          <a:p>
            <a:pPr algn="just">
              <a:lnSpc>
                <a:spcPct val="150000"/>
              </a:lnSpc>
            </a:pPr>
            <a:r>
              <a:rPr lang="pt-BR" sz="2400" dirty="0">
                <a:solidFill>
                  <a:schemeClr val="bg1"/>
                </a:solidFill>
                <a:latin typeface="Arial" panose="020B0604020202020204" pitchFamily="34" charset="0"/>
                <a:cs typeface="Arial" panose="020B0604020202020204" pitchFamily="34" charset="0"/>
              </a:rPr>
              <a:t>	</a:t>
            </a:r>
            <a:r>
              <a:rPr lang="pt-BR" sz="2000" dirty="0">
                <a:solidFill>
                  <a:schemeClr val="bg1"/>
                </a:solidFill>
                <a:latin typeface="Arial" panose="020B0604020202020204" pitchFamily="34" charset="0"/>
                <a:cs typeface="Arial" panose="020B0604020202020204" pitchFamily="34" charset="0"/>
              </a:rPr>
              <a:t>Isso mudou em 1993, quando o cometa Shoemaker-Levy 9 foi descoberto pelos astrônomos Carolyn Shoemaker, Eugene Shoemaker e David H. Levy em 24 de março de 1993. Depois de estudos de sua órbita, descobriu-se que ele estava indo em direção </a:t>
            </a:r>
            <a:r>
              <a:rPr lang="pt-BR" sz="2000" dirty="0">
                <a:solidFill>
                  <a:srgbClr val="FF9900"/>
                </a:solidFill>
                <a:latin typeface="Arial" panose="020B0604020202020204" pitchFamily="34" charset="0"/>
                <a:cs typeface="Arial" panose="020B0604020202020204" pitchFamily="34" charset="0"/>
              </a:rPr>
              <a:t>a uma colisão com o planeta Júpiter </a:t>
            </a:r>
            <a:r>
              <a:rPr lang="pt-BR" sz="2000" dirty="0">
                <a:solidFill>
                  <a:schemeClr val="bg1"/>
                </a:solidFill>
                <a:latin typeface="Arial" panose="020B0604020202020204" pitchFamily="34" charset="0"/>
                <a:cs typeface="Arial" panose="020B0604020202020204" pitchFamily="34" charset="0"/>
              </a:rPr>
              <a:t>e que provavelmente ele foi “capturado” pela força gravitacional de Júpiter 25 anos antes. </a:t>
            </a:r>
            <a:endParaRPr lang="pt-BR" sz="2400" dirty="0">
              <a:solidFill>
                <a:schemeClr val="bg1"/>
              </a:solidFill>
              <a:latin typeface="Arial" panose="020B0604020202020204" pitchFamily="34" charset="0"/>
              <a:cs typeface="Arial" panose="020B0604020202020204" pitchFamily="34" charset="0"/>
            </a:endParaRPr>
          </a:p>
        </p:txBody>
      </p:sp>
      <p:pic>
        <p:nvPicPr>
          <p:cNvPr id="3" name="Imagem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58464" y="2495292"/>
            <a:ext cx="3611512" cy="4362708"/>
          </a:xfrm>
          <a:prstGeom prst="rect">
            <a:avLst/>
          </a:prstGeom>
        </p:spPr>
      </p:pic>
      <p:pic>
        <p:nvPicPr>
          <p:cNvPr id="4" name="Imagem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71464" y="2495292"/>
            <a:ext cx="3461917" cy="4358232"/>
          </a:xfrm>
          <a:prstGeom prst="rect">
            <a:avLst/>
          </a:prstGeom>
        </p:spPr>
      </p:pic>
      <p:pic>
        <p:nvPicPr>
          <p:cNvPr id="5" name="Imagem 4"/>
          <p:cNvPicPr>
            <a:picLocks noChangeAspect="1"/>
          </p:cNvPicPr>
          <p:nvPr/>
        </p:nvPicPr>
        <p:blipFill rotWithShape="1">
          <a:blip r:embed="rId4">
            <a:extLst>
              <a:ext uri="{28A0092B-C50C-407E-A947-70E740481C1C}">
                <a14:useLocalDpi xmlns:a14="http://schemas.microsoft.com/office/drawing/2010/main" val="0"/>
              </a:ext>
            </a:extLst>
          </a:blip>
          <a:srcRect l="8607" t="11182" r="24754" b="13456"/>
          <a:stretch/>
        </p:blipFill>
        <p:spPr>
          <a:xfrm>
            <a:off x="4733381" y="2462382"/>
            <a:ext cx="2552840" cy="4395619"/>
          </a:xfrm>
          <a:prstGeom prst="rect">
            <a:avLst/>
          </a:prstGeom>
        </p:spPr>
      </p:pic>
    </p:spTree>
    <p:extLst>
      <p:ext uri="{BB962C8B-B14F-4D97-AF65-F5344CB8AC3E}">
        <p14:creationId xmlns:p14="http://schemas.microsoft.com/office/powerpoint/2010/main" val="223104837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CaixaDeTexto 1"/>
          <p:cNvSpPr txBox="1"/>
          <p:nvPr/>
        </p:nvSpPr>
        <p:spPr>
          <a:xfrm>
            <a:off x="214184" y="296333"/>
            <a:ext cx="11755394" cy="1107996"/>
          </a:xfrm>
          <a:prstGeom prst="rect">
            <a:avLst/>
          </a:prstGeom>
          <a:noFill/>
        </p:spPr>
        <p:txBody>
          <a:bodyPr wrap="square" rtlCol="0">
            <a:spAutoFit/>
          </a:bodyPr>
          <a:lstStyle/>
          <a:p>
            <a:pPr algn="just">
              <a:lnSpc>
                <a:spcPct val="150000"/>
              </a:lnSpc>
            </a:pPr>
            <a:r>
              <a:rPr lang="pt-BR" sz="2400" dirty="0">
                <a:solidFill>
                  <a:schemeClr val="bg1"/>
                </a:solidFill>
                <a:latin typeface="Arial" panose="020B0604020202020204" pitchFamily="34" charset="0"/>
                <a:cs typeface="Arial" panose="020B0604020202020204" pitchFamily="34" charset="0"/>
              </a:rPr>
              <a:t>	</a:t>
            </a:r>
            <a:r>
              <a:rPr lang="pt-BR" sz="2000" dirty="0">
                <a:solidFill>
                  <a:schemeClr val="bg1"/>
                </a:solidFill>
                <a:latin typeface="Arial" panose="020B0604020202020204" pitchFamily="34" charset="0"/>
                <a:cs typeface="Arial" panose="020B0604020202020204" pitchFamily="34" charset="0"/>
              </a:rPr>
              <a:t>Ao se aproximar do planeta, o cometa se quebrou em vários pedaços de até 2 Km de diâmetro e </a:t>
            </a:r>
            <a:r>
              <a:rPr lang="pt-BR" sz="2000" dirty="0">
                <a:solidFill>
                  <a:srgbClr val="FF9900"/>
                </a:solidFill>
                <a:latin typeface="Arial" panose="020B0604020202020204" pitchFamily="34" charset="0"/>
                <a:cs typeface="Arial" panose="020B0604020202020204" pitchFamily="34" charset="0"/>
              </a:rPr>
              <a:t>cada um deles colidiram com a atmosfera de Júpiter a incrível velocidade de 60 Km/s.</a:t>
            </a:r>
            <a:endParaRPr lang="pt-BR" sz="2400" dirty="0">
              <a:solidFill>
                <a:srgbClr val="FF9900"/>
              </a:solidFill>
              <a:latin typeface="Arial" panose="020B0604020202020204" pitchFamily="34" charset="0"/>
              <a:cs typeface="Arial" panose="020B0604020202020204" pitchFamily="34" charset="0"/>
            </a:endParaRPr>
          </a:p>
        </p:txBody>
      </p:sp>
      <p:pic>
        <p:nvPicPr>
          <p:cNvPr id="3" name="Imagem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204864"/>
            <a:ext cx="12172812" cy="3677205"/>
          </a:xfrm>
          <a:prstGeom prst="rect">
            <a:avLst/>
          </a:prstGeom>
        </p:spPr>
      </p:pic>
    </p:spTree>
    <p:extLst>
      <p:ext uri="{BB962C8B-B14F-4D97-AF65-F5344CB8AC3E}">
        <p14:creationId xmlns:p14="http://schemas.microsoft.com/office/powerpoint/2010/main" val="30850368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CaixaDeTexto 1"/>
          <p:cNvSpPr txBox="1"/>
          <p:nvPr/>
        </p:nvSpPr>
        <p:spPr>
          <a:xfrm>
            <a:off x="191344" y="116632"/>
            <a:ext cx="11640065" cy="1569660"/>
          </a:xfrm>
          <a:prstGeom prst="rect">
            <a:avLst/>
          </a:prstGeom>
          <a:noFill/>
        </p:spPr>
        <p:txBody>
          <a:bodyPr wrap="square" rtlCol="0">
            <a:spAutoFit/>
          </a:bodyPr>
          <a:lstStyle/>
          <a:p>
            <a:pPr algn="just">
              <a:lnSpc>
                <a:spcPct val="150000"/>
              </a:lnSpc>
            </a:pPr>
            <a:r>
              <a:rPr lang="pt-BR" sz="2400" dirty="0">
                <a:solidFill>
                  <a:schemeClr val="bg1"/>
                </a:solidFill>
                <a:latin typeface="Arial" panose="020B0604020202020204" pitchFamily="34" charset="0"/>
                <a:cs typeface="Arial" panose="020B0604020202020204" pitchFamily="34" charset="0"/>
              </a:rPr>
              <a:t>	</a:t>
            </a:r>
            <a:r>
              <a:rPr lang="pt-BR" sz="2000" dirty="0">
                <a:solidFill>
                  <a:schemeClr val="bg1"/>
                </a:solidFill>
                <a:latin typeface="Arial" panose="020B0604020202020204" pitchFamily="34" charset="0"/>
                <a:cs typeface="Arial" panose="020B0604020202020204" pitchFamily="34" charset="0"/>
              </a:rPr>
              <a:t>No dia 16 de julho de 1994, todas as atenções estavam voltadas para Júpiter, com nossas 2 maiores armas apontadas para lá: O telescópio espacial Hubble e a sonda Galileu, que ainda estava a cerca de 240 milhões de quilômetros de Júpiter.</a:t>
            </a:r>
            <a:endParaRPr lang="pt-BR" sz="2400" dirty="0">
              <a:solidFill>
                <a:schemeClr val="bg1"/>
              </a:solidFill>
              <a:latin typeface="Arial" panose="020B0604020202020204" pitchFamily="34" charset="0"/>
              <a:cs typeface="Arial" panose="020B0604020202020204" pitchFamily="34" charset="0"/>
            </a:endParaRPr>
          </a:p>
        </p:txBody>
      </p:sp>
      <p:pic>
        <p:nvPicPr>
          <p:cNvPr id="3" name="Imagem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25247" y="1984377"/>
            <a:ext cx="6066753" cy="4873624"/>
          </a:xfrm>
          <a:prstGeom prst="rect">
            <a:avLst/>
          </a:prstGeom>
        </p:spPr>
      </p:pic>
      <p:pic>
        <p:nvPicPr>
          <p:cNvPr id="4" name="Imagem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283" y="1988840"/>
            <a:ext cx="6716083" cy="4869160"/>
          </a:xfrm>
          <a:prstGeom prst="rect">
            <a:avLst/>
          </a:prstGeom>
        </p:spPr>
      </p:pic>
    </p:spTree>
    <p:extLst>
      <p:ext uri="{BB962C8B-B14F-4D97-AF65-F5344CB8AC3E}">
        <p14:creationId xmlns:p14="http://schemas.microsoft.com/office/powerpoint/2010/main" val="236847790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1506" name="Imagem 1" descr="sl9640.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289558" y="0"/>
            <a:ext cx="53721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CaixaDeTexto 1"/>
          <p:cNvSpPr txBox="1"/>
          <p:nvPr/>
        </p:nvSpPr>
        <p:spPr>
          <a:xfrm>
            <a:off x="1" y="3167390"/>
            <a:ext cx="5266268" cy="523220"/>
          </a:xfrm>
          <a:prstGeom prst="rect">
            <a:avLst/>
          </a:prstGeom>
          <a:noFill/>
        </p:spPr>
        <p:txBody>
          <a:bodyPr wrap="square" rtlCol="0">
            <a:spAutoFit/>
          </a:bodyPr>
          <a:lstStyle/>
          <a:p>
            <a:pPr algn="ctr"/>
            <a:r>
              <a:rPr lang="pt-BR" sz="2800" dirty="0">
                <a:solidFill>
                  <a:schemeClr val="bg1"/>
                </a:solidFill>
                <a:latin typeface="Arial" panose="020B0604020202020204" pitchFamily="34" charset="0"/>
                <a:cs typeface="Arial" panose="020B0604020202020204" pitchFamily="34" charset="0"/>
              </a:rPr>
              <a:t>E então ...</a:t>
            </a:r>
          </a:p>
        </p:txBody>
      </p:sp>
    </p:spTree>
    <p:extLst>
      <p:ext uri="{BB962C8B-B14F-4D97-AF65-F5344CB8AC3E}">
        <p14:creationId xmlns:p14="http://schemas.microsoft.com/office/powerpoint/2010/main" val="1153497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50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Image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96318" y="0"/>
            <a:ext cx="7784757" cy="6858000"/>
          </a:xfrm>
          <a:prstGeom prst="rect">
            <a:avLst/>
          </a:prstGeom>
        </p:spPr>
      </p:pic>
    </p:spTree>
    <p:extLst>
      <p:ext uri="{BB962C8B-B14F-4D97-AF65-F5344CB8AC3E}">
        <p14:creationId xmlns:p14="http://schemas.microsoft.com/office/powerpoint/2010/main" val="278694070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Image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12426" y="1"/>
            <a:ext cx="6844847" cy="6844847"/>
          </a:xfrm>
          <a:prstGeom prst="rect">
            <a:avLst/>
          </a:prstGeom>
        </p:spPr>
      </p:pic>
    </p:spTree>
    <p:extLst>
      <p:ext uri="{BB962C8B-B14F-4D97-AF65-F5344CB8AC3E}">
        <p14:creationId xmlns:p14="http://schemas.microsoft.com/office/powerpoint/2010/main" val="73685915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Image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69060" y="2060"/>
            <a:ext cx="6855940" cy="6855940"/>
          </a:xfrm>
          <a:prstGeom prst="rect">
            <a:avLst/>
          </a:prstGeom>
        </p:spPr>
      </p:pic>
    </p:spTree>
    <p:extLst>
      <p:ext uri="{BB962C8B-B14F-4D97-AF65-F5344CB8AC3E}">
        <p14:creationId xmlns:p14="http://schemas.microsoft.com/office/powerpoint/2010/main" val="177402237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Image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52151" y="-15188"/>
            <a:ext cx="9681586" cy="6873187"/>
          </a:xfrm>
          <a:prstGeom prst="rect">
            <a:avLst/>
          </a:prstGeom>
        </p:spPr>
      </p:pic>
    </p:spTree>
    <p:extLst>
      <p:ext uri="{BB962C8B-B14F-4D97-AF65-F5344CB8AC3E}">
        <p14:creationId xmlns:p14="http://schemas.microsoft.com/office/powerpoint/2010/main" val="88327148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7410" name="Imagem 4" descr="fragmentr-c.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167063" y="0"/>
            <a:ext cx="60769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6053405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Image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3870" y="63549"/>
            <a:ext cx="10065855" cy="6794451"/>
          </a:xfrm>
          <a:prstGeom prst="rect">
            <a:avLst/>
          </a:prstGeom>
        </p:spPr>
      </p:pic>
    </p:spTree>
    <p:extLst>
      <p:ext uri="{BB962C8B-B14F-4D97-AF65-F5344CB8AC3E}">
        <p14:creationId xmlns:p14="http://schemas.microsoft.com/office/powerpoint/2010/main" val="6150083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p:cNvSpPr txBox="1"/>
          <p:nvPr/>
        </p:nvSpPr>
        <p:spPr>
          <a:xfrm>
            <a:off x="0" y="260649"/>
            <a:ext cx="12192000" cy="523220"/>
          </a:xfrm>
          <a:prstGeom prst="rect">
            <a:avLst/>
          </a:prstGeom>
          <a:noFill/>
        </p:spPr>
        <p:txBody>
          <a:bodyPr wrap="square" rtlCol="0">
            <a:spAutoFit/>
          </a:bodyPr>
          <a:lstStyle/>
          <a:p>
            <a:pPr algn="ctr"/>
            <a:r>
              <a:rPr lang="pt-BR" sz="2800" b="1" dirty="0">
                <a:solidFill>
                  <a:srgbClr val="FF0000"/>
                </a:solidFill>
                <a:latin typeface="Arial" pitchFamily="34" charset="0"/>
                <a:cs typeface="Arial" pitchFamily="34" charset="0"/>
              </a:rPr>
              <a:t>1ª Equação de Maxwell</a:t>
            </a:r>
          </a:p>
        </p:txBody>
      </p:sp>
      <p:sp>
        <p:nvSpPr>
          <p:cNvPr id="3" name="CaixaDeTexto 2"/>
          <p:cNvSpPr txBox="1"/>
          <p:nvPr/>
        </p:nvSpPr>
        <p:spPr>
          <a:xfrm>
            <a:off x="191344" y="1124745"/>
            <a:ext cx="11809312" cy="1015663"/>
          </a:xfrm>
          <a:prstGeom prst="rect">
            <a:avLst/>
          </a:prstGeom>
          <a:noFill/>
        </p:spPr>
        <p:txBody>
          <a:bodyPr wrap="square" rtlCol="0">
            <a:spAutoFit/>
          </a:bodyPr>
          <a:lstStyle/>
          <a:p>
            <a:pPr algn="just">
              <a:lnSpc>
                <a:spcPct val="150000"/>
              </a:lnSpc>
            </a:pPr>
            <a:r>
              <a:rPr lang="pt-BR" dirty="0"/>
              <a:t>	</a:t>
            </a:r>
            <a:r>
              <a:rPr lang="pt-BR" sz="2000" dirty="0">
                <a:latin typeface="Arial" pitchFamily="34" charset="0"/>
                <a:cs typeface="Arial" pitchFamily="34" charset="0"/>
              </a:rPr>
              <a:t>Essa equação diz que as linhas de campo elétrico </a:t>
            </a:r>
            <a:r>
              <a:rPr lang="pt-BR" sz="2000" b="1" dirty="0">
                <a:solidFill>
                  <a:srgbClr val="FF0000"/>
                </a:solidFill>
                <a:latin typeface="Arial" pitchFamily="34" charset="0"/>
                <a:cs typeface="Arial" pitchFamily="34" charset="0"/>
              </a:rPr>
              <a:t>DIVERGEM</a:t>
            </a:r>
            <a:r>
              <a:rPr lang="pt-BR" sz="2000" dirty="0">
                <a:latin typeface="Arial" pitchFamily="34" charset="0"/>
                <a:cs typeface="Arial" pitchFamily="34" charset="0"/>
              </a:rPr>
              <a:t> das cargas positivas e </a:t>
            </a:r>
            <a:r>
              <a:rPr lang="pt-BR" sz="2000" b="1" dirty="0">
                <a:solidFill>
                  <a:srgbClr val="FF0000"/>
                </a:solidFill>
                <a:latin typeface="Arial" pitchFamily="34" charset="0"/>
                <a:cs typeface="Arial" pitchFamily="34" charset="0"/>
              </a:rPr>
              <a:t>CONVERGEM</a:t>
            </a:r>
            <a:r>
              <a:rPr lang="pt-BR" sz="2000" dirty="0">
                <a:latin typeface="Arial" pitchFamily="34" charset="0"/>
                <a:cs typeface="Arial" pitchFamily="34" charset="0"/>
              </a:rPr>
              <a:t> para as negativas.</a:t>
            </a:r>
            <a:endParaRPr lang="pt-BR" dirty="0">
              <a:latin typeface="Arial" pitchFamily="34" charset="0"/>
              <a:cs typeface="Arial" pitchFamily="34" charset="0"/>
            </a:endParaRPr>
          </a:p>
        </p:txBody>
      </p:sp>
      <p:pic>
        <p:nvPicPr>
          <p:cNvPr id="4" name="Imagem 3" descr="campo elétrico.png"/>
          <p:cNvPicPr>
            <a:picLocks noChangeAspect="1"/>
          </p:cNvPicPr>
          <p:nvPr/>
        </p:nvPicPr>
        <p:blipFill>
          <a:blip r:embed="rId2" cstate="print"/>
          <a:stretch>
            <a:fillRect/>
          </a:stretch>
        </p:blipFill>
        <p:spPr>
          <a:xfrm>
            <a:off x="3791744" y="2204864"/>
            <a:ext cx="4398282" cy="3584600"/>
          </a:xfrm>
          <a:prstGeom prst="rect">
            <a:avLst/>
          </a:prstGeom>
        </p:spPr>
      </p:pic>
      <p:sp>
        <p:nvSpPr>
          <p:cNvPr id="5" name="CaixaDeTexto 4"/>
          <p:cNvSpPr txBox="1"/>
          <p:nvPr/>
        </p:nvSpPr>
        <p:spPr>
          <a:xfrm>
            <a:off x="1524000" y="6000768"/>
            <a:ext cx="9144000" cy="553998"/>
          </a:xfrm>
          <a:prstGeom prst="rect">
            <a:avLst/>
          </a:prstGeom>
          <a:noFill/>
        </p:spPr>
        <p:txBody>
          <a:bodyPr wrap="square" rtlCol="0">
            <a:spAutoFit/>
          </a:bodyPr>
          <a:lstStyle/>
          <a:p>
            <a:pPr algn="ctr">
              <a:lnSpc>
                <a:spcPct val="150000"/>
              </a:lnSpc>
            </a:pPr>
            <a:r>
              <a:rPr lang="pt-BR" sz="2000" b="1" dirty="0">
                <a:solidFill>
                  <a:srgbClr val="0070C0"/>
                </a:solidFill>
                <a:latin typeface="Arial" pitchFamily="34" charset="0"/>
                <a:cs typeface="Arial" pitchFamily="34" charset="0"/>
              </a:rPr>
              <a:t>ESSA EQUAÇÃO É A LEI DE GAUSS.</a:t>
            </a:r>
            <a:endParaRPr lang="pt-BR" b="1" dirty="0">
              <a:solidFill>
                <a:srgbClr val="0070C0"/>
              </a:solidFill>
              <a:latin typeface="Arial" pitchFamily="34" charset="0"/>
              <a:cs typeface="Arial" pitchFamily="34" charset="0"/>
            </a:endParaRPr>
          </a:p>
        </p:txBody>
      </p:sp>
    </p:spTree>
    <p:extLst>
      <p:ext uri="{BB962C8B-B14F-4D97-AF65-F5344CB8AC3E}">
        <p14:creationId xmlns:p14="http://schemas.microsoft.com/office/powerpoint/2010/main" val="2546467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i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ox(i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Image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17537" y="54698"/>
            <a:ext cx="8401730" cy="6803303"/>
          </a:xfrm>
          <a:prstGeom prst="rect">
            <a:avLst/>
          </a:prstGeom>
        </p:spPr>
      </p:pic>
    </p:spTree>
    <p:extLst>
      <p:ext uri="{BB962C8B-B14F-4D97-AF65-F5344CB8AC3E}">
        <p14:creationId xmlns:p14="http://schemas.microsoft.com/office/powerpoint/2010/main" val="102189947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Imagem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3168" y="-6504"/>
            <a:ext cx="10867288" cy="6864504"/>
          </a:xfrm>
          <a:prstGeom prst="rect">
            <a:avLst/>
          </a:prstGeom>
        </p:spPr>
      </p:pic>
    </p:spTree>
    <p:extLst>
      <p:ext uri="{BB962C8B-B14F-4D97-AF65-F5344CB8AC3E}">
        <p14:creationId xmlns:p14="http://schemas.microsoft.com/office/powerpoint/2010/main" val="306270062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8434" name="Imagem 3" descr="image.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452689" y="-1588"/>
            <a:ext cx="7285037"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8216714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Imagem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5989" y="16688"/>
            <a:ext cx="11445540" cy="6841312"/>
          </a:xfrm>
          <a:prstGeom prst="rect">
            <a:avLst/>
          </a:prstGeom>
        </p:spPr>
      </p:pic>
    </p:spTree>
    <p:extLst>
      <p:ext uri="{BB962C8B-B14F-4D97-AF65-F5344CB8AC3E}">
        <p14:creationId xmlns:p14="http://schemas.microsoft.com/office/powerpoint/2010/main" val="290429582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0482" name="Imagem 1" descr="sl9.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422525" y="0"/>
            <a:ext cx="73469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1967365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4" name="Group 15"/>
          <p:cNvGrpSpPr>
            <a:grpSpLocks/>
          </p:cNvGrpSpPr>
          <p:nvPr/>
        </p:nvGrpSpPr>
        <p:grpSpPr bwMode="auto">
          <a:xfrm>
            <a:off x="-35520" y="1244932"/>
            <a:ext cx="12288688" cy="5616624"/>
            <a:chOff x="158" y="988"/>
            <a:chExt cx="5625" cy="2344"/>
          </a:xfrm>
        </p:grpSpPr>
        <p:pic>
          <p:nvPicPr>
            <p:cNvPr id="5" name="Picture 13" descr="icecube_vis"/>
            <p:cNvPicPr>
              <a:picLocks noChangeAspect="1" noChangeArrowheads="1"/>
            </p:cNvPicPr>
            <p:nvPr/>
          </p:nvPicPr>
          <p:blipFill>
            <a:blip r:embed="rId2" cstate="print"/>
            <a:srcRect/>
            <a:stretch>
              <a:fillRect/>
            </a:stretch>
          </p:blipFill>
          <p:spPr bwMode="auto">
            <a:xfrm>
              <a:off x="158" y="988"/>
              <a:ext cx="2496" cy="2344"/>
            </a:xfrm>
            <a:prstGeom prst="rect">
              <a:avLst/>
            </a:prstGeom>
            <a:noFill/>
          </p:spPr>
        </p:pic>
        <p:pic>
          <p:nvPicPr>
            <p:cNvPr id="6" name="Picture 14" descr="icecube_scale"/>
            <p:cNvPicPr>
              <a:picLocks noChangeAspect="1" noChangeArrowheads="1"/>
            </p:cNvPicPr>
            <p:nvPr/>
          </p:nvPicPr>
          <p:blipFill>
            <a:blip r:embed="rId3" cstate="print"/>
            <a:srcRect/>
            <a:stretch>
              <a:fillRect/>
            </a:stretch>
          </p:blipFill>
          <p:spPr bwMode="auto">
            <a:xfrm>
              <a:off x="2767" y="988"/>
              <a:ext cx="3016" cy="2344"/>
            </a:xfrm>
            <a:prstGeom prst="rect">
              <a:avLst/>
            </a:prstGeom>
            <a:noFill/>
          </p:spPr>
        </p:pic>
      </p:grpSp>
      <p:sp>
        <p:nvSpPr>
          <p:cNvPr id="7" name="CaixaDeTexto 6"/>
          <p:cNvSpPr txBox="1"/>
          <p:nvPr/>
        </p:nvSpPr>
        <p:spPr>
          <a:xfrm>
            <a:off x="0" y="260648"/>
            <a:ext cx="12192000" cy="584775"/>
          </a:xfrm>
          <a:prstGeom prst="rect">
            <a:avLst/>
          </a:prstGeom>
          <a:noFill/>
        </p:spPr>
        <p:txBody>
          <a:bodyPr wrap="square" rtlCol="0">
            <a:spAutoFit/>
          </a:bodyPr>
          <a:lstStyle/>
          <a:p>
            <a:pPr algn="ctr"/>
            <a:r>
              <a:rPr lang="pt-BR" sz="3200" b="1" dirty="0">
                <a:solidFill>
                  <a:srgbClr val="FFFF00"/>
                </a:solidFill>
                <a:latin typeface="Arial" panose="020B0604020202020204" pitchFamily="34" charset="0"/>
              </a:rPr>
              <a:t>Diversos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9463" name="Picture 7" descr="babu"/>
          <p:cNvPicPr>
            <a:picLocks noChangeAspect="1" noChangeArrowheads="1"/>
          </p:cNvPicPr>
          <p:nvPr/>
        </p:nvPicPr>
        <p:blipFill>
          <a:blip r:embed="rId3" cstate="print"/>
          <a:srcRect/>
          <a:stretch>
            <a:fillRect/>
          </a:stretch>
        </p:blipFill>
        <p:spPr bwMode="auto">
          <a:xfrm>
            <a:off x="1524000" y="0"/>
            <a:ext cx="4518589" cy="3357562"/>
          </a:xfrm>
          <a:prstGeom prst="rect">
            <a:avLst/>
          </a:prstGeom>
          <a:noFill/>
        </p:spPr>
      </p:pic>
      <p:pic>
        <p:nvPicPr>
          <p:cNvPr id="19464" name="Picture 8" descr="cachorro"/>
          <p:cNvPicPr>
            <a:picLocks noChangeAspect="1" noChangeArrowheads="1"/>
          </p:cNvPicPr>
          <p:nvPr/>
        </p:nvPicPr>
        <p:blipFill>
          <a:blip r:embed="rId4" cstate="print"/>
          <a:srcRect/>
          <a:stretch>
            <a:fillRect/>
          </a:stretch>
        </p:blipFill>
        <p:spPr bwMode="auto">
          <a:xfrm>
            <a:off x="6170430" y="0"/>
            <a:ext cx="4497571" cy="3357562"/>
          </a:xfrm>
          <a:prstGeom prst="rect">
            <a:avLst/>
          </a:prstGeom>
          <a:noFill/>
        </p:spPr>
      </p:pic>
      <p:pic>
        <p:nvPicPr>
          <p:cNvPr id="19465" name="Picture 9" descr="turtle5_ir"/>
          <p:cNvPicPr>
            <a:picLocks noChangeAspect="1" noChangeArrowheads="1"/>
          </p:cNvPicPr>
          <p:nvPr/>
        </p:nvPicPr>
        <p:blipFill>
          <a:blip r:embed="rId5" cstate="print"/>
          <a:srcRect/>
          <a:stretch>
            <a:fillRect/>
          </a:stretch>
        </p:blipFill>
        <p:spPr bwMode="auto">
          <a:xfrm>
            <a:off x="6167438" y="3506184"/>
            <a:ext cx="4500562" cy="3351817"/>
          </a:xfrm>
          <a:prstGeom prst="rect">
            <a:avLst/>
          </a:prstGeom>
          <a:noFill/>
        </p:spPr>
      </p:pic>
      <p:pic>
        <p:nvPicPr>
          <p:cNvPr id="19466" name="Picture 10" descr="frogy3_ir"/>
          <p:cNvPicPr>
            <a:picLocks noChangeAspect="1" noChangeArrowheads="1"/>
          </p:cNvPicPr>
          <p:nvPr/>
        </p:nvPicPr>
        <p:blipFill>
          <a:blip r:embed="rId6" cstate="print"/>
          <a:srcRect/>
          <a:stretch>
            <a:fillRect/>
          </a:stretch>
        </p:blipFill>
        <p:spPr bwMode="auto">
          <a:xfrm>
            <a:off x="1524000" y="3530120"/>
            <a:ext cx="4500563" cy="3327881"/>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46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46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46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946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p:cNvSpPr txBox="1"/>
          <p:nvPr/>
        </p:nvSpPr>
        <p:spPr>
          <a:xfrm>
            <a:off x="0" y="260648"/>
            <a:ext cx="12192000" cy="584775"/>
          </a:xfrm>
          <a:prstGeom prst="rect">
            <a:avLst/>
          </a:prstGeom>
          <a:noFill/>
        </p:spPr>
        <p:txBody>
          <a:bodyPr wrap="square" rtlCol="0">
            <a:spAutoFit/>
          </a:bodyPr>
          <a:lstStyle/>
          <a:p>
            <a:pPr algn="ctr"/>
            <a:r>
              <a:rPr lang="pt-BR" sz="3200" b="1" dirty="0">
                <a:solidFill>
                  <a:srgbClr val="FF0000"/>
                </a:solidFill>
                <a:latin typeface="Arial" panose="020B0604020202020204" pitchFamily="34" charset="0"/>
              </a:rPr>
              <a:t>Vídeos</a:t>
            </a:r>
          </a:p>
        </p:txBody>
      </p:sp>
      <p:sp>
        <p:nvSpPr>
          <p:cNvPr id="3" name="CaixaDeTexto 2"/>
          <p:cNvSpPr txBox="1"/>
          <p:nvPr/>
        </p:nvSpPr>
        <p:spPr>
          <a:xfrm>
            <a:off x="0" y="1916832"/>
            <a:ext cx="12192000" cy="3785652"/>
          </a:xfrm>
          <a:prstGeom prst="rect">
            <a:avLst/>
          </a:prstGeom>
          <a:noFill/>
        </p:spPr>
        <p:txBody>
          <a:bodyPr wrap="square" rtlCol="0">
            <a:spAutoFit/>
          </a:bodyPr>
          <a:lstStyle/>
          <a:p>
            <a:pPr algn="ctr"/>
            <a:r>
              <a:rPr lang="en-US" sz="2000" dirty="0">
                <a:latin typeface="Arial" panose="020B0604020202020204" pitchFamily="34" charset="0"/>
                <a:cs typeface="Arial" panose="020B0604020202020204" pitchFamily="34" charset="0"/>
                <a:hlinkClick r:id="rId2"/>
              </a:rPr>
              <a:t>Huge Burnout With A Thermal Camera</a:t>
            </a:r>
            <a:endParaRPr lang="en-US" sz="2000" dirty="0">
              <a:latin typeface="Arial" panose="020B0604020202020204" pitchFamily="34" charset="0"/>
              <a:cs typeface="Arial" panose="020B0604020202020204" pitchFamily="34" charset="0"/>
            </a:endParaRPr>
          </a:p>
          <a:p>
            <a:pPr algn="ctr"/>
            <a:endParaRPr lang="en-US" sz="2000" dirty="0">
              <a:latin typeface="Arial" panose="020B0604020202020204" pitchFamily="34" charset="0"/>
              <a:cs typeface="Arial" panose="020B0604020202020204" pitchFamily="34" charset="0"/>
            </a:endParaRPr>
          </a:p>
          <a:p>
            <a:pPr algn="ctr"/>
            <a:r>
              <a:rPr lang="en-US" sz="2000" dirty="0">
                <a:latin typeface="Arial" panose="020B0604020202020204" pitchFamily="34" charset="0"/>
                <a:cs typeface="Arial" panose="020B0604020202020204" pitchFamily="34" charset="0"/>
                <a:hlinkClick r:id="rId3"/>
              </a:rPr>
              <a:t>$40,000 Thermal Camera   Watching Engines Warm Up</a:t>
            </a:r>
            <a:endParaRPr lang="en-US" sz="2000" dirty="0">
              <a:latin typeface="Arial" panose="020B0604020202020204" pitchFamily="34" charset="0"/>
              <a:cs typeface="Arial" panose="020B0604020202020204" pitchFamily="34" charset="0"/>
            </a:endParaRPr>
          </a:p>
          <a:p>
            <a:pPr algn="ctr"/>
            <a:endParaRPr lang="en-US" sz="2000" dirty="0">
              <a:latin typeface="Arial" panose="020B0604020202020204" pitchFamily="34" charset="0"/>
              <a:cs typeface="Arial" panose="020B0604020202020204" pitchFamily="34" charset="0"/>
            </a:endParaRPr>
          </a:p>
          <a:p>
            <a:pPr algn="ctr"/>
            <a:r>
              <a:rPr lang="en-US" sz="2000" dirty="0">
                <a:latin typeface="Arial" panose="020B0604020202020204" pitchFamily="34" charset="0"/>
                <a:cs typeface="Arial" panose="020B0604020202020204" pitchFamily="34" charset="0"/>
                <a:hlinkClick r:id="rId4"/>
              </a:rPr>
              <a:t>What Your Life Looks Like In Thermal</a:t>
            </a:r>
            <a:endParaRPr lang="en-US" sz="2000" dirty="0">
              <a:latin typeface="Arial" panose="020B0604020202020204" pitchFamily="34" charset="0"/>
              <a:cs typeface="Arial" panose="020B0604020202020204" pitchFamily="34" charset="0"/>
            </a:endParaRPr>
          </a:p>
          <a:p>
            <a:pPr algn="ctr"/>
            <a:endParaRPr lang="en-US" sz="2000" dirty="0">
              <a:latin typeface="Arial" panose="020B0604020202020204" pitchFamily="34" charset="0"/>
              <a:cs typeface="Arial" panose="020B0604020202020204" pitchFamily="34" charset="0"/>
            </a:endParaRPr>
          </a:p>
          <a:p>
            <a:pPr algn="ctr"/>
            <a:r>
              <a:rPr lang="en-US" sz="2000" dirty="0">
                <a:latin typeface="Arial" panose="020B0604020202020204" pitchFamily="34" charset="0"/>
                <a:cs typeface="Arial" panose="020B0604020202020204" pitchFamily="34" charset="0"/>
                <a:hlinkClick r:id="rId5"/>
              </a:rPr>
              <a:t>20 Unbelievable Things - Shot With A Thermal Camera!</a:t>
            </a:r>
            <a:endParaRPr lang="en-US" sz="2000" dirty="0">
              <a:latin typeface="Arial" panose="020B0604020202020204" pitchFamily="34" charset="0"/>
              <a:cs typeface="Arial" panose="020B0604020202020204" pitchFamily="34" charset="0"/>
            </a:endParaRPr>
          </a:p>
          <a:p>
            <a:pPr algn="ctr"/>
            <a:endParaRPr lang="en-US" sz="2000" dirty="0">
              <a:latin typeface="Arial" panose="020B0604020202020204" pitchFamily="34" charset="0"/>
              <a:cs typeface="Arial" panose="020B0604020202020204" pitchFamily="34" charset="0"/>
            </a:endParaRPr>
          </a:p>
          <a:p>
            <a:pPr algn="ctr"/>
            <a:r>
              <a:rPr lang="pt-BR" sz="2000" dirty="0">
                <a:latin typeface="Arial" panose="020B0604020202020204" pitchFamily="34" charset="0"/>
                <a:cs typeface="Arial" panose="020B0604020202020204" pitchFamily="34" charset="0"/>
              </a:rPr>
              <a:t>Vídeos que flagram algo que normalmente não era pra ser visto</a:t>
            </a:r>
          </a:p>
          <a:p>
            <a:pPr algn="ctr"/>
            <a:endParaRPr lang="pt-BR" sz="2000" dirty="0">
              <a:latin typeface="Arial" panose="020B0604020202020204" pitchFamily="34" charset="0"/>
              <a:cs typeface="Arial" panose="020B0604020202020204" pitchFamily="34" charset="0"/>
            </a:endParaRPr>
          </a:p>
          <a:p>
            <a:pPr algn="ctr"/>
            <a:r>
              <a:rPr lang="pt-BR" sz="2000" dirty="0">
                <a:latin typeface="Arial" panose="020B0604020202020204" pitchFamily="34" charset="0"/>
                <a:cs typeface="Arial" panose="020B0604020202020204" pitchFamily="34" charset="0"/>
                <a:hlinkClick r:id="rId6"/>
              </a:rPr>
              <a:t>Texto (site): Infravermelho garante aumento da produção</a:t>
            </a:r>
            <a:endParaRPr lang="pt-BR" sz="2000" dirty="0">
              <a:latin typeface="Arial" panose="020B0604020202020204" pitchFamily="34" charset="0"/>
              <a:cs typeface="Arial" panose="020B0604020202020204" pitchFamily="34" charset="0"/>
            </a:endParaRPr>
          </a:p>
          <a:p>
            <a:pPr algn="ctr"/>
            <a:endParaRPr lang="pt-BR"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24300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CaixaDeTexto 1"/>
          <p:cNvSpPr txBox="1"/>
          <p:nvPr/>
        </p:nvSpPr>
        <p:spPr>
          <a:xfrm>
            <a:off x="0" y="260648"/>
            <a:ext cx="12192000" cy="584775"/>
          </a:xfrm>
          <a:prstGeom prst="rect">
            <a:avLst/>
          </a:prstGeom>
          <a:noFill/>
        </p:spPr>
        <p:txBody>
          <a:bodyPr wrap="square" rtlCol="0">
            <a:spAutoFit/>
          </a:bodyPr>
          <a:lstStyle/>
          <a:p>
            <a:pPr algn="ctr"/>
            <a:r>
              <a:rPr lang="pt-BR" sz="3200" b="1" dirty="0">
                <a:solidFill>
                  <a:srgbClr val="FFFF00"/>
                </a:solidFill>
                <a:latin typeface="Arial" panose="020B0604020202020204" pitchFamily="34" charset="0"/>
              </a:rPr>
              <a:t>Fotografias: visível + infravermelho</a:t>
            </a:r>
          </a:p>
        </p:txBody>
      </p:sp>
      <p:pic>
        <p:nvPicPr>
          <p:cNvPr id="117762" name="Picture 2" descr="Imagem relacionad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4037" y="1057275"/>
            <a:ext cx="8543925" cy="58007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8984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776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18786" name="Picture 2" descr="Imagem relacionad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7408" y="-2983"/>
            <a:ext cx="10266947"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70064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p:cNvSpPr txBox="1"/>
          <p:nvPr/>
        </p:nvSpPr>
        <p:spPr>
          <a:xfrm>
            <a:off x="0" y="260648"/>
            <a:ext cx="12192000" cy="523220"/>
          </a:xfrm>
          <a:prstGeom prst="rect">
            <a:avLst/>
          </a:prstGeom>
          <a:noFill/>
        </p:spPr>
        <p:txBody>
          <a:bodyPr wrap="square" rtlCol="0">
            <a:spAutoFit/>
          </a:bodyPr>
          <a:lstStyle/>
          <a:p>
            <a:pPr algn="ctr"/>
            <a:r>
              <a:rPr lang="pt-BR" sz="2800" b="1" dirty="0">
                <a:solidFill>
                  <a:srgbClr val="FF0000"/>
                </a:solidFill>
                <a:latin typeface="Arial" pitchFamily="34" charset="0"/>
                <a:cs typeface="Arial" pitchFamily="34" charset="0"/>
              </a:rPr>
              <a:t>Relembrando Lei de Gauss</a:t>
            </a:r>
          </a:p>
        </p:txBody>
      </p:sp>
      <p:sp>
        <p:nvSpPr>
          <p:cNvPr id="3" name="CaixaDeTexto 2"/>
          <p:cNvSpPr txBox="1"/>
          <p:nvPr/>
        </p:nvSpPr>
        <p:spPr>
          <a:xfrm>
            <a:off x="335360" y="1714489"/>
            <a:ext cx="11665296" cy="3785652"/>
          </a:xfrm>
          <a:prstGeom prst="rect">
            <a:avLst/>
          </a:prstGeom>
          <a:noFill/>
        </p:spPr>
        <p:txBody>
          <a:bodyPr wrap="square" rtlCol="0">
            <a:spAutoFit/>
          </a:bodyPr>
          <a:lstStyle/>
          <a:p>
            <a:pPr algn="just">
              <a:lnSpc>
                <a:spcPct val="150000"/>
              </a:lnSpc>
            </a:pPr>
            <a:r>
              <a:rPr lang="pt-BR" dirty="0"/>
              <a:t>	</a:t>
            </a:r>
            <a:r>
              <a:rPr lang="pt-BR" sz="2000" dirty="0">
                <a:latin typeface="Arial" pitchFamily="34" charset="0"/>
                <a:cs typeface="Arial" pitchFamily="34" charset="0"/>
              </a:rPr>
              <a:t>A Lei de Gauss relaciona o fluxo de um campo elétrico através de uma superfície fechada (uma superfície gaussiana – superfície fechada) e a carga líquida que está envolvida por essa superfície.</a:t>
            </a:r>
          </a:p>
          <a:p>
            <a:pPr algn="just">
              <a:lnSpc>
                <a:spcPct val="150000"/>
              </a:lnSpc>
            </a:pPr>
            <a:endParaRPr lang="pt-BR" sz="2000" dirty="0">
              <a:latin typeface="Arial" pitchFamily="34" charset="0"/>
              <a:cs typeface="Arial" pitchFamily="34" charset="0"/>
            </a:endParaRPr>
          </a:p>
          <a:p>
            <a:pPr algn="just">
              <a:lnSpc>
                <a:spcPct val="150000"/>
              </a:lnSpc>
            </a:pPr>
            <a:endParaRPr lang="pt-BR" sz="2000" dirty="0">
              <a:latin typeface="Arial" pitchFamily="34" charset="0"/>
              <a:cs typeface="Arial" pitchFamily="34" charset="0"/>
            </a:endParaRPr>
          </a:p>
          <a:p>
            <a:pPr algn="just">
              <a:lnSpc>
                <a:spcPct val="150000"/>
              </a:lnSpc>
            </a:pPr>
            <a:endParaRPr lang="pt-BR" sz="2000" dirty="0">
              <a:latin typeface="Arial" pitchFamily="34" charset="0"/>
              <a:cs typeface="Arial" pitchFamily="34" charset="0"/>
            </a:endParaRPr>
          </a:p>
          <a:p>
            <a:pPr algn="just">
              <a:lnSpc>
                <a:spcPct val="150000"/>
              </a:lnSpc>
            </a:pPr>
            <a:endParaRPr lang="pt-BR" sz="2000" dirty="0">
              <a:latin typeface="Arial" pitchFamily="34" charset="0"/>
              <a:cs typeface="Arial" pitchFamily="34" charset="0"/>
            </a:endParaRPr>
          </a:p>
          <a:p>
            <a:pPr algn="ctr">
              <a:lnSpc>
                <a:spcPct val="150000"/>
              </a:lnSpc>
            </a:pPr>
            <a:r>
              <a:rPr lang="pt-BR" sz="2000" b="1" dirty="0">
                <a:solidFill>
                  <a:srgbClr val="0070C0"/>
                </a:solidFill>
                <a:latin typeface="Arial" pitchFamily="34" charset="0"/>
                <a:cs typeface="Arial" pitchFamily="34" charset="0"/>
              </a:rPr>
              <a:t>DIZ QUE </a:t>
            </a:r>
            <a:r>
              <a:rPr lang="pt-BR" sz="2000" b="1" dirty="0">
                <a:solidFill>
                  <a:srgbClr val="FF0000"/>
                </a:solidFill>
                <a:latin typeface="Arial" pitchFamily="34" charset="0"/>
                <a:cs typeface="Arial" pitchFamily="34" charset="0"/>
              </a:rPr>
              <a:t>E</a:t>
            </a:r>
            <a:r>
              <a:rPr lang="pt-BR" sz="2000" b="1" dirty="0">
                <a:solidFill>
                  <a:srgbClr val="0070C0"/>
                </a:solidFill>
                <a:latin typeface="Arial" pitchFamily="34" charset="0"/>
                <a:cs typeface="Arial" pitchFamily="34" charset="0"/>
              </a:rPr>
              <a:t> SAI DAS CARGAS POSITIVAS E ENTRA NAS CARGAS NEGATIVAS.</a:t>
            </a:r>
          </a:p>
        </p:txBody>
      </p:sp>
      <p:graphicFrame>
        <p:nvGraphicFramePr>
          <p:cNvPr id="1026" name="Object 2"/>
          <p:cNvGraphicFramePr>
            <a:graphicFrameLocks noChangeAspect="1"/>
          </p:cNvGraphicFramePr>
          <p:nvPr/>
        </p:nvGraphicFramePr>
        <p:xfrm>
          <a:off x="4810116" y="3571876"/>
          <a:ext cx="2400098" cy="1004692"/>
        </p:xfrm>
        <a:graphic>
          <a:graphicData uri="http://schemas.openxmlformats.org/presentationml/2006/ole">
            <mc:AlternateContent xmlns:mc="http://schemas.openxmlformats.org/markup-compatibility/2006">
              <mc:Choice xmlns:v="urn:schemas-microsoft-com:vml" Requires="v">
                <p:oleObj spid="_x0000_s110654" name="Equation" r:id="rId3" imgW="545760" imgH="228600" progId="">
                  <p:embed/>
                </p:oleObj>
              </mc:Choice>
              <mc:Fallback>
                <p:oleObj name="Equation" r:id="rId3" imgW="545760" imgH="228600" progId="">
                  <p:embed/>
                  <p:pic>
                    <p:nvPicPr>
                      <p:cNvPr id="1026"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10116" y="3571876"/>
                        <a:ext cx="2400098" cy="1004692"/>
                      </a:xfrm>
                      <a:prstGeom prst="rect">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2915584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19810" name="Picture 2" descr="Imagem relacionada"/>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207403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20834" name="Picture 2" descr="Imagem relacionad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06825" y="0"/>
            <a:ext cx="457835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54522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p:cNvSpPr txBox="1"/>
          <p:nvPr/>
        </p:nvSpPr>
        <p:spPr>
          <a:xfrm>
            <a:off x="0" y="188640"/>
            <a:ext cx="12192000" cy="584775"/>
          </a:xfrm>
          <a:prstGeom prst="rect">
            <a:avLst/>
          </a:prstGeom>
          <a:noFill/>
        </p:spPr>
        <p:txBody>
          <a:bodyPr wrap="square" rtlCol="0">
            <a:spAutoFit/>
          </a:bodyPr>
          <a:lstStyle/>
          <a:p>
            <a:pPr algn="ctr"/>
            <a:r>
              <a:rPr lang="pt-BR" sz="3200" b="1" dirty="0">
                <a:solidFill>
                  <a:srgbClr val="FF0000"/>
                </a:solidFill>
                <a:latin typeface="Arial" panose="020B0604020202020204" pitchFamily="34" charset="0"/>
              </a:rPr>
              <a:t>Recomendação de materiais</a:t>
            </a:r>
          </a:p>
        </p:txBody>
      </p:sp>
      <p:sp>
        <p:nvSpPr>
          <p:cNvPr id="3" name="CaixaDeTexto 2"/>
          <p:cNvSpPr txBox="1"/>
          <p:nvPr/>
        </p:nvSpPr>
        <p:spPr>
          <a:xfrm>
            <a:off x="371364" y="980728"/>
            <a:ext cx="11449272" cy="5632311"/>
          </a:xfrm>
          <a:prstGeom prst="rect">
            <a:avLst/>
          </a:prstGeom>
          <a:noFill/>
        </p:spPr>
        <p:txBody>
          <a:bodyPr wrap="square" rtlCol="0">
            <a:spAutoFit/>
          </a:bodyPr>
          <a:lstStyle/>
          <a:p>
            <a:pPr algn="just">
              <a:lnSpc>
                <a:spcPct val="150000"/>
              </a:lnSpc>
            </a:pPr>
            <a:r>
              <a:rPr lang="pt-BR" sz="2000" dirty="0">
                <a:latin typeface="Arial" panose="020B0604020202020204" pitchFamily="34" charset="0"/>
                <a:cs typeface="Arial" panose="020B0604020202020204" pitchFamily="34" charset="0"/>
              </a:rPr>
              <a:t>Vídeo: </a:t>
            </a:r>
            <a:r>
              <a:rPr lang="pt-BR" sz="2000" dirty="0">
                <a:solidFill>
                  <a:srgbClr val="00B050"/>
                </a:solidFill>
                <a:latin typeface="Arial" panose="020B0604020202020204" pitchFamily="34" charset="0"/>
                <a:cs typeface="Arial" panose="020B0604020202020204" pitchFamily="34" charset="0"/>
                <a:hlinkClick r:id="rId2"/>
              </a:rPr>
              <a:t>Discovery </a:t>
            </a:r>
            <a:r>
              <a:rPr lang="pt-BR" sz="2000" dirty="0" err="1">
                <a:solidFill>
                  <a:srgbClr val="00B050"/>
                </a:solidFill>
                <a:latin typeface="Arial" panose="020B0604020202020204" pitchFamily="34" charset="0"/>
                <a:cs typeface="Arial" panose="020B0604020202020204" pitchFamily="34" charset="0"/>
                <a:hlinkClick r:id="rId2"/>
              </a:rPr>
              <a:t>of</a:t>
            </a:r>
            <a:r>
              <a:rPr lang="pt-BR" sz="2000" dirty="0">
                <a:solidFill>
                  <a:srgbClr val="00B050"/>
                </a:solidFill>
                <a:latin typeface="Arial" panose="020B0604020202020204" pitchFamily="34" charset="0"/>
                <a:cs typeface="Arial" panose="020B0604020202020204" pitchFamily="34" charset="0"/>
                <a:hlinkClick r:id="rId2"/>
              </a:rPr>
              <a:t> </a:t>
            </a:r>
            <a:r>
              <a:rPr lang="pt-BR" sz="2000" dirty="0" err="1">
                <a:solidFill>
                  <a:srgbClr val="00B050"/>
                </a:solidFill>
                <a:latin typeface="Arial" panose="020B0604020202020204" pitchFamily="34" charset="0"/>
                <a:cs typeface="Arial" panose="020B0604020202020204" pitchFamily="34" charset="0"/>
                <a:hlinkClick r:id="rId2"/>
              </a:rPr>
              <a:t>the</a:t>
            </a:r>
            <a:r>
              <a:rPr lang="pt-BR" sz="2000" dirty="0">
                <a:solidFill>
                  <a:srgbClr val="00B050"/>
                </a:solidFill>
                <a:latin typeface="Arial" panose="020B0604020202020204" pitchFamily="34" charset="0"/>
                <a:cs typeface="Arial" panose="020B0604020202020204" pitchFamily="34" charset="0"/>
                <a:hlinkClick r:id="rId2"/>
              </a:rPr>
              <a:t> </a:t>
            </a:r>
            <a:r>
              <a:rPr lang="pt-BR" sz="2000" dirty="0" err="1">
                <a:solidFill>
                  <a:srgbClr val="00B050"/>
                </a:solidFill>
                <a:latin typeface="Arial" panose="020B0604020202020204" pitchFamily="34" charset="0"/>
                <a:cs typeface="Arial" panose="020B0604020202020204" pitchFamily="34" charset="0"/>
                <a:hlinkClick r:id="rId2"/>
              </a:rPr>
              <a:t>eletromagnetic</a:t>
            </a:r>
            <a:r>
              <a:rPr lang="pt-BR" sz="2000" dirty="0">
                <a:solidFill>
                  <a:srgbClr val="00B050"/>
                </a:solidFill>
                <a:latin typeface="Arial" panose="020B0604020202020204" pitchFamily="34" charset="0"/>
                <a:cs typeface="Arial" panose="020B0604020202020204" pitchFamily="34" charset="0"/>
                <a:hlinkClick r:id="rId2"/>
              </a:rPr>
              <a:t> </a:t>
            </a:r>
            <a:r>
              <a:rPr lang="pt-BR" sz="2000" dirty="0" err="1">
                <a:solidFill>
                  <a:srgbClr val="00B050"/>
                </a:solidFill>
                <a:latin typeface="Arial" panose="020B0604020202020204" pitchFamily="34" charset="0"/>
                <a:cs typeface="Arial" panose="020B0604020202020204" pitchFamily="34" charset="0"/>
                <a:hlinkClick r:id="rId2"/>
              </a:rPr>
              <a:t>spectrum</a:t>
            </a:r>
            <a:r>
              <a:rPr lang="pt-BR" sz="2000" dirty="0">
                <a:solidFill>
                  <a:srgbClr val="00B050"/>
                </a:solidFill>
                <a:latin typeface="Arial" panose="020B0604020202020204" pitchFamily="34" charset="0"/>
                <a:cs typeface="Arial" panose="020B0604020202020204" pitchFamily="34" charset="0"/>
                <a:hlinkClick r:id="rId2"/>
              </a:rPr>
              <a:t> </a:t>
            </a:r>
            <a:r>
              <a:rPr lang="pt-BR" sz="2000" dirty="0" err="1">
                <a:solidFill>
                  <a:srgbClr val="00B050"/>
                </a:solidFill>
                <a:latin typeface="Arial" panose="020B0604020202020204" pitchFamily="34" charset="0"/>
                <a:cs typeface="Arial" panose="020B0604020202020204" pitchFamily="34" charset="0"/>
                <a:hlinkClick r:id="rId2"/>
              </a:rPr>
              <a:t>by</a:t>
            </a:r>
            <a:r>
              <a:rPr lang="pt-BR" sz="2000" dirty="0">
                <a:solidFill>
                  <a:srgbClr val="00B050"/>
                </a:solidFill>
                <a:latin typeface="Arial" panose="020B0604020202020204" pitchFamily="34" charset="0"/>
                <a:cs typeface="Arial" panose="020B0604020202020204" pitchFamily="34" charset="0"/>
                <a:hlinkClick r:id="rId2"/>
              </a:rPr>
              <a:t> Frederick William Herschel</a:t>
            </a:r>
            <a:endParaRPr lang="pt-BR" sz="2000" dirty="0">
              <a:solidFill>
                <a:srgbClr val="00B050"/>
              </a:solidFill>
              <a:latin typeface="Arial" panose="020B0604020202020204" pitchFamily="34" charset="0"/>
              <a:cs typeface="Arial" panose="020B0604020202020204" pitchFamily="34" charset="0"/>
            </a:endParaRPr>
          </a:p>
          <a:p>
            <a:pPr algn="just">
              <a:lnSpc>
                <a:spcPct val="150000"/>
              </a:lnSpc>
            </a:pPr>
            <a:r>
              <a:rPr lang="pt-BR" sz="2000" dirty="0">
                <a:latin typeface="Arial" panose="020B0604020202020204" pitchFamily="34" charset="0"/>
                <a:cs typeface="Arial" panose="020B0604020202020204" pitchFamily="34" charset="0"/>
              </a:rPr>
              <a:t>Vídeo: </a:t>
            </a:r>
            <a:r>
              <a:rPr lang="en-US" sz="2000" dirty="0">
                <a:latin typeface="Arial" panose="020B0604020202020204" pitchFamily="34" charset="0"/>
                <a:cs typeface="Arial" panose="020B0604020202020204" pitchFamily="34" charset="0"/>
                <a:hlinkClick r:id="rId3"/>
              </a:rPr>
              <a:t>Sir William Herschel infrared radiation and its application</a:t>
            </a:r>
            <a:endParaRPr lang="en-US" sz="2000" dirty="0">
              <a:latin typeface="Arial" panose="020B0604020202020204" pitchFamily="34" charset="0"/>
              <a:cs typeface="Arial" panose="020B0604020202020204" pitchFamily="34" charset="0"/>
            </a:endParaRPr>
          </a:p>
          <a:p>
            <a:pPr algn="just">
              <a:lnSpc>
                <a:spcPct val="150000"/>
              </a:lnSpc>
            </a:pPr>
            <a:r>
              <a:rPr lang="en-US" sz="2000" dirty="0" err="1">
                <a:latin typeface="Arial" panose="020B0604020202020204" pitchFamily="34" charset="0"/>
                <a:cs typeface="Arial" panose="020B0604020202020204" pitchFamily="34" charset="0"/>
              </a:rPr>
              <a:t>Vídeo</a:t>
            </a:r>
            <a:r>
              <a:rPr lang="en-US" sz="2000" dirty="0">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hlinkClick r:id="rId4"/>
              </a:rPr>
              <a:t>Turn any Web Cam into an Infrared Night Vision web cam within 5 min - DIY </a:t>
            </a:r>
            <a:r>
              <a:rPr lang="en-US" sz="2000" dirty="0" err="1">
                <a:latin typeface="Arial" panose="020B0604020202020204" pitchFamily="34" charset="0"/>
                <a:cs typeface="Arial" panose="020B0604020202020204" pitchFamily="34" charset="0"/>
                <a:hlinkClick r:id="rId4"/>
              </a:rPr>
              <a:t>LifeHack</a:t>
            </a:r>
            <a:r>
              <a:rPr lang="en-US" sz="2000" dirty="0">
                <a:latin typeface="Arial" panose="020B0604020202020204" pitchFamily="34" charset="0"/>
                <a:cs typeface="Arial" panose="020B0604020202020204" pitchFamily="34" charset="0"/>
                <a:hlinkClick r:id="rId4"/>
              </a:rPr>
              <a:t> Project</a:t>
            </a:r>
            <a:endParaRPr lang="pt-BR" sz="2000" dirty="0">
              <a:latin typeface="Arial" panose="020B0604020202020204" pitchFamily="34" charset="0"/>
              <a:cs typeface="Arial" panose="020B0604020202020204" pitchFamily="34" charset="0"/>
            </a:endParaRPr>
          </a:p>
          <a:p>
            <a:pPr algn="just">
              <a:lnSpc>
                <a:spcPct val="150000"/>
              </a:lnSpc>
            </a:pPr>
            <a:r>
              <a:rPr lang="pt-BR" sz="2000" dirty="0">
                <a:latin typeface="Arial" panose="020B0604020202020204" pitchFamily="34" charset="0"/>
                <a:cs typeface="Arial" panose="020B0604020202020204" pitchFamily="34" charset="0"/>
              </a:rPr>
              <a:t>Vídeo: </a:t>
            </a:r>
            <a:r>
              <a:rPr lang="pt-BR" sz="2000" dirty="0">
                <a:latin typeface="Arial" panose="020B0604020202020204" pitchFamily="34" charset="0"/>
                <a:cs typeface="Arial" panose="020B0604020202020204" pitchFamily="34" charset="0"/>
                <a:hlinkClick r:id="rId5"/>
              </a:rPr>
              <a:t>Como fotografar infravermelho</a:t>
            </a:r>
            <a:endParaRPr lang="pt-BR" sz="2000" dirty="0">
              <a:latin typeface="Arial" panose="020B0604020202020204" pitchFamily="34" charset="0"/>
              <a:cs typeface="Arial" panose="020B0604020202020204" pitchFamily="34" charset="0"/>
            </a:endParaRPr>
          </a:p>
          <a:p>
            <a:pPr algn="just">
              <a:lnSpc>
                <a:spcPct val="150000"/>
              </a:lnSpc>
            </a:pPr>
            <a:r>
              <a:rPr lang="pt-BR" sz="2000" dirty="0">
                <a:latin typeface="Arial" panose="020B0604020202020204" pitchFamily="34" charset="0"/>
                <a:cs typeface="Arial" panose="020B0604020202020204" pitchFamily="34" charset="0"/>
              </a:rPr>
              <a:t>Vídeo: </a:t>
            </a:r>
            <a:r>
              <a:rPr lang="pt-BR" sz="2000" dirty="0">
                <a:latin typeface="Arial" panose="020B0604020202020204" pitchFamily="34" charset="0"/>
                <a:cs typeface="Arial" panose="020B0604020202020204" pitchFamily="34" charset="0"/>
                <a:hlinkClick r:id="rId6"/>
              </a:rPr>
              <a:t>Avançado aula 4 - </a:t>
            </a:r>
            <a:r>
              <a:rPr lang="pt-BR" sz="2000" dirty="0" err="1">
                <a:latin typeface="Arial" panose="020B0604020202020204" pitchFamily="34" charset="0"/>
                <a:cs typeface="Arial" panose="020B0604020202020204" pitchFamily="34" charset="0"/>
                <a:hlinkClick r:id="rId6"/>
              </a:rPr>
              <a:t>Infra-Vermelho</a:t>
            </a:r>
            <a:r>
              <a:rPr lang="pt-BR" sz="2000" dirty="0">
                <a:latin typeface="Arial" panose="020B0604020202020204" pitchFamily="34" charset="0"/>
                <a:cs typeface="Arial" panose="020B0604020202020204" pitchFamily="34" charset="0"/>
                <a:hlinkClick r:id="rId6"/>
              </a:rPr>
              <a:t> usando Filtro R72 - Massa IR </a:t>
            </a:r>
            <a:r>
              <a:rPr lang="pt-BR" sz="2000" dirty="0" err="1">
                <a:latin typeface="Arial" panose="020B0604020202020204" pitchFamily="34" charset="0"/>
                <a:cs typeface="Arial" panose="020B0604020202020204" pitchFamily="34" charset="0"/>
                <a:hlinkClick r:id="rId6"/>
              </a:rPr>
              <a:t>Filter</a:t>
            </a:r>
            <a:r>
              <a:rPr lang="pt-BR" sz="2000" dirty="0">
                <a:latin typeface="Arial" panose="020B0604020202020204" pitchFamily="34" charset="0"/>
                <a:cs typeface="Arial" panose="020B0604020202020204" pitchFamily="34" charset="0"/>
                <a:hlinkClick r:id="rId6"/>
              </a:rPr>
              <a:t> 720</a:t>
            </a:r>
            <a:endParaRPr lang="pt-BR" sz="2000" dirty="0">
              <a:latin typeface="Arial" panose="020B0604020202020204" pitchFamily="34" charset="0"/>
              <a:cs typeface="Arial" panose="020B0604020202020204" pitchFamily="34" charset="0"/>
            </a:endParaRPr>
          </a:p>
          <a:p>
            <a:pPr algn="just">
              <a:lnSpc>
                <a:spcPct val="150000"/>
              </a:lnSpc>
            </a:pPr>
            <a:r>
              <a:rPr lang="pt-BR" sz="2000" dirty="0">
                <a:latin typeface="Arial" panose="020B0604020202020204" pitchFamily="34" charset="0"/>
                <a:cs typeface="Arial" panose="020B0604020202020204" pitchFamily="34" charset="0"/>
              </a:rPr>
              <a:t>Artigo: </a:t>
            </a:r>
            <a:r>
              <a:rPr lang="pt-BR" sz="2000" dirty="0">
                <a:latin typeface="Arial" panose="020B0604020202020204" pitchFamily="34" charset="0"/>
                <a:cs typeface="Arial" panose="020B0604020202020204" pitchFamily="34" charset="0"/>
                <a:hlinkClick r:id="rId7"/>
              </a:rPr>
              <a:t>William </a:t>
            </a:r>
            <a:r>
              <a:rPr lang="pt-BR" sz="2000" dirty="0" err="1">
                <a:latin typeface="Arial" panose="020B0604020202020204" pitchFamily="34" charset="0"/>
                <a:cs typeface="Arial" panose="020B0604020202020204" pitchFamily="34" charset="0"/>
                <a:hlinkClick r:id="rId7"/>
              </a:rPr>
              <a:t>Hershel</a:t>
            </a:r>
            <a:r>
              <a:rPr lang="pt-BR" sz="2000" dirty="0">
                <a:latin typeface="Arial" panose="020B0604020202020204" pitchFamily="34" charset="0"/>
                <a:cs typeface="Arial" panose="020B0604020202020204" pitchFamily="34" charset="0"/>
                <a:hlinkClick r:id="rId7"/>
              </a:rPr>
              <a:t>, os raios invisíveis e as primeiras ideias sobre radiação</a:t>
            </a:r>
            <a:endParaRPr lang="pt-BR" sz="2000" dirty="0">
              <a:latin typeface="Arial" panose="020B0604020202020204" pitchFamily="34" charset="0"/>
              <a:cs typeface="Arial" panose="020B0604020202020204" pitchFamily="34" charset="0"/>
            </a:endParaRPr>
          </a:p>
          <a:p>
            <a:pPr algn="just">
              <a:lnSpc>
                <a:spcPct val="150000"/>
              </a:lnSpc>
            </a:pPr>
            <a:r>
              <a:rPr lang="pt-BR" sz="2000" dirty="0">
                <a:latin typeface="Arial" panose="020B0604020202020204" pitchFamily="34" charset="0"/>
                <a:cs typeface="Arial" panose="020B0604020202020204" pitchFamily="34" charset="0"/>
              </a:rPr>
              <a:t>Artigo (arquivo): Enxergando no escuro: a Física do invisível</a:t>
            </a:r>
          </a:p>
          <a:p>
            <a:pPr algn="just">
              <a:lnSpc>
                <a:spcPct val="150000"/>
              </a:lnSpc>
            </a:pPr>
            <a:r>
              <a:rPr lang="pt-BR" sz="2000" dirty="0">
                <a:latin typeface="Arial" panose="020B0604020202020204" pitchFamily="34" charset="0"/>
                <a:cs typeface="Arial" panose="020B0604020202020204" pitchFamily="34" charset="0"/>
              </a:rPr>
              <a:t>Texto (site): </a:t>
            </a:r>
            <a:r>
              <a:rPr lang="pt-BR" sz="2000" dirty="0">
                <a:latin typeface="Arial" panose="020B0604020202020204" pitchFamily="34" charset="0"/>
                <a:cs typeface="Arial" panose="020B0604020202020204" pitchFamily="34" charset="0"/>
                <a:hlinkClick r:id="rId8"/>
              </a:rPr>
              <a:t>Um guia para iniciantes sobre fotografia infravermelha</a:t>
            </a:r>
            <a:endParaRPr lang="pt-BR" sz="2000" dirty="0">
              <a:latin typeface="Arial" panose="020B0604020202020204" pitchFamily="34" charset="0"/>
              <a:cs typeface="Arial" panose="020B0604020202020204" pitchFamily="34" charset="0"/>
            </a:endParaRPr>
          </a:p>
          <a:p>
            <a:pPr algn="just">
              <a:lnSpc>
                <a:spcPct val="150000"/>
              </a:lnSpc>
            </a:pPr>
            <a:r>
              <a:rPr lang="pt-BR" sz="2000" dirty="0">
                <a:latin typeface="Arial" panose="020B0604020202020204" pitchFamily="34" charset="0"/>
                <a:cs typeface="Arial" panose="020B0604020202020204" pitchFamily="34" charset="0"/>
              </a:rPr>
              <a:t>Texto (site): </a:t>
            </a:r>
            <a:r>
              <a:rPr lang="pt-BR" sz="2000" dirty="0">
                <a:latin typeface="Arial" panose="020B0604020202020204" pitchFamily="34" charset="0"/>
                <a:cs typeface="Arial" panose="020B0604020202020204" pitchFamily="34" charset="0"/>
                <a:hlinkClick r:id="rId9"/>
              </a:rPr>
              <a:t>Como converter uma webcam em uma câmera infravermelha</a:t>
            </a:r>
            <a:endParaRPr lang="pt-BR" sz="2000" dirty="0">
              <a:latin typeface="Arial" panose="020B0604020202020204" pitchFamily="34" charset="0"/>
              <a:cs typeface="Arial" panose="020B0604020202020204" pitchFamily="34" charset="0"/>
            </a:endParaRPr>
          </a:p>
          <a:p>
            <a:pPr algn="just">
              <a:lnSpc>
                <a:spcPct val="150000"/>
              </a:lnSpc>
            </a:pPr>
            <a:r>
              <a:rPr lang="pt-BR" sz="2000" dirty="0">
                <a:latin typeface="Arial" panose="020B0604020202020204" pitchFamily="34" charset="0"/>
                <a:cs typeface="Arial" panose="020B0604020202020204" pitchFamily="34" charset="0"/>
              </a:rPr>
              <a:t>Texto (site): </a:t>
            </a:r>
            <a:r>
              <a:rPr lang="pt-BR" sz="2000" dirty="0">
                <a:latin typeface="Arial" panose="020B0604020202020204" pitchFamily="34" charset="0"/>
                <a:cs typeface="Arial" panose="020B0604020202020204" pitchFamily="34" charset="0"/>
                <a:hlinkClick r:id="rId10"/>
              </a:rPr>
              <a:t>Fotos com filtro infravermelho</a:t>
            </a:r>
            <a:endParaRPr lang="pt-BR" sz="2000" dirty="0">
              <a:latin typeface="Arial" panose="020B0604020202020204" pitchFamily="34" charset="0"/>
              <a:cs typeface="Arial" panose="020B0604020202020204" pitchFamily="34" charset="0"/>
            </a:endParaRPr>
          </a:p>
          <a:p>
            <a:pPr algn="just">
              <a:lnSpc>
                <a:spcPct val="150000"/>
              </a:lnSpc>
            </a:pPr>
            <a:r>
              <a:rPr lang="pt-BR" sz="2000" dirty="0">
                <a:latin typeface="Arial" panose="020B0604020202020204" pitchFamily="34" charset="0"/>
                <a:cs typeface="Arial" panose="020B0604020202020204" pitchFamily="34" charset="0"/>
              </a:rPr>
              <a:t>Texto (site): </a:t>
            </a:r>
            <a:r>
              <a:rPr lang="pt-BR" sz="2000" dirty="0">
                <a:latin typeface="Arial" panose="020B0604020202020204" pitchFamily="34" charset="0"/>
                <a:cs typeface="Arial" panose="020B0604020202020204" pitchFamily="34" charset="0"/>
                <a:hlinkClick r:id="rId11"/>
              </a:rPr>
              <a:t>Fotografia de infravermelhos</a:t>
            </a:r>
            <a:endParaRPr lang="pt-BR" sz="2000" dirty="0">
              <a:latin typeface="Arial" panose="020B0604020202020204" pitchFamily="34" charset="0"/>
              <a:cs typeface="Arial" panose="020B0604020202020204" pitchFamily="34" charset="0"/>
            </a:endParaRPr>
          </a:p>
          <a:p>
            <a:pPr algn="just">
              <a:lnSpc>
                <a:spcPct val="150000"/>
              </a:lnSpc>
            </a:pPr>
            <a:r>
              <a:rPr lang="pt-BR" sz="2000" dirty="0">
                <a:latin typeface="Arial" panose="020B0604020202020204" pitchFamily="34" charset="0"/>
                <a:cs typeface="Arial" panose="020B0604020202020204" pitchFamily="34" charset="0"/>
              </a:rPr>
              <a:t>Texto (site): </a:t>
            </a:r>
            <a:r>
              <a:rPr lang="pt-BR" sz="2000" dirty="0">
                <a:latin typeface="Arial" panose="020B0604020202020204" pitchFamily="34" charset="0"/>
                <a:cs typeface="Arial" panose="020B0604020202020204" pitchFamily="34" charset="0"/>
                <a:hlinkClick r:id="rId12"/>
              </a:rPr>
              <a:t>WiFi por raios infravermelhos já é 10 vezes mais rápido que o tradicional</a:t>
            </a:r>
            <a:endParaRPr lang="pt-BR"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370940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CaixaDeTexto 1"/>
          <p:cNvSpPr txBox="1"/>
          <p:nvPr/>
        </p:nvSpPr>
        <p:spPr>
          <a:xfrm>
            <a:off x="263352" y="2276872"/>
            <a:ext cx="7704856" cy="2862322"/>
          </a:xfrm>
          <a:prstGeom prst="rect">
            <a:avLst/>
          </a:prstGeom>
          <a:noFill/>
        </p:spPr>
        <p:txBody>
          <a:bodyPr wrap="square" rtlCol="0">
            <a:spAutoFit/>
          </a:bodyPr>
          <a:lstStyle/>
          <a:p>
            <a:pPr algn="just">
              <a:lnSpc>
                <a:spcPct val="150000"/>
              </a:lnSpc>
            </a:pPr>
            <a:r>
              <a:rPr lang="pt-BR" dirty="0"/>
              <a:t>	</a:t>
            </a:r>
            <a:r>
              <a:rPr lang="pt-BR" sz="2000" dirty="0">
                <a:latin typeface="Arial" pitchFamily="34" charset="0"/>
                <a:cs typeface="Arial" pitchFamily="34" charset="0"/>
              </a:rPr>
              <a:t>Em 1801, </a:t>
            </a:r>
            <a:r>
              <a:rPr lang="pt-BR" sz="2000" dirty="0" err="1">
                <a:latin typeface="Arial" pitchFamily="34" charset="0"/>
                <a:cs typeface="Arial" pitchFamily="34" charset="0"/>
              </a:rPr>
              <a:t>Ritter</a:t>
            </a:r>
            <a:r>
              <a:rPr lang="pt-BR" sz="2000" dirty="0">
                <a:latin typeface="Arial" pitchFamily="34" charset="0"/>
                <a:cs typeface="Arial" pitchFamily="34" charset="0"/>
              </a:rPr>
              <a:t> (1776-1810) fez pesquisas sobre a </a:t>
            </a:r>
            <a:r>
              <a:rPr lang="pt-BR" sz="2000" dirty="0">
                <a:solidFill>
                  <a:srgbClr val="00B050"/>
                </a:solidFill>
                <a:latin typeface="Arial" pitchFamily="34" charset="0"/>
                <a:cs typeface="Arial" pitchFamily="34" charset="0"/>
              </a:rPr>
              <a:t>energia luminosa de diferentes partes do espectro</a:t>
            </a:r>
            <a:r>
              <a:rPr lang="pt-BR" sz="2000" dirty="0">
                <a:latin typeface="Arial" pitchFamily="34" charset="0"/>
                <a:cs typeface="Arial" pitchFamily="34" charset="0"/>
              </a:rPr>
              <a:t>, usando tiras de papel embebecida em uma solução de cloreto* de prata (*nitrato). Quando a luz atinge o nitrato de prata, ocorre uma reação química que produz minúsculos grãos de prata, que parecem pretos e por isso o nitrato de prata escurece.</a:t>
            </a:r>
            <a:endParaRPr lang="pt-BR" sz="2200" dirty="0">
              <a:latin typeface="Arial" pitchFamily="34" charset="0"/>
              <a:cs typeface="Arial" pitchFamily="34" charset="0"/>
            </a:endParaRPr>
          </a:p>
        </p:txBody>
      </p:sp>
      <p:pic>
        <p:nvPicPr>
          <p:cNvPr id="3" name="Imagem 2" descr="ritter2.gif"/>
          <p:cNvPicPr>
            <a:picLocks noChangeAspect="1"/>
          </p:cNvPicPr>
          <p:nvPr/>
        </p:nvPicPr>
        <p:blipFill>
          <a:blip r:embed="rId2" cstate="print"/>
          <a:stretch>
            <a:fillRect/>
          </a:stretch>
        </p:blipFill>
        <p:spPr>
          <a:xfrm>
            <a:off x="8328248" y="1196752"/>
            <a:ext cx="3612940" cy="4559187"/>
          </a:xfrm>
          <a:prstGeom prst="rect">
            <a:avLst/>
          </a:prstGeom>
        </p:spPr>
      </p:pic>
      <p:sp>
        <p:nvSpPr>
          <p:cNvPr id="4" name="CaixaDeTexto 3"/>
          <p:cNvSpPr txBox="1"/>
          <p:nvPr/>
        </p:nvSpPr>
        <p:spPr>
          <a:xfrm>
            <a:off x="0" y="260648"/>
            <a:ext cx="12192000" cy="584775"/>
          </a:xfrm>
          <a:prstGeom prst="rect">
            <a:avLst/>
          </a:prstGeom>
          <a:noFill/>
        </p:spPr>
        <p:txBody>
          <a:bodyPr wrap="square" rtlCol="0">
            <a:spAutoFit/>
          </a:bodyPr>
          <a:lstStyle/>
          <a:p>
            <a:pPr algn="ctr"/>
            <a:r>
              <a:rPr lang="pt-BR" sz="3200" b="1" dirty="0">
                <a:solidFill>
                  <a:srgbClr val="FF0000"/>
                </a:solidFill>
                <a:latin typeface="Arial" panose="020B0604020202020204" pitchFamily="34" charset="0"/>
              </a:rPr>
              <a:t>Johann </a:t>
            </a:r>
            <a:r>
              <a:rPr lang="pt-BR" sz="3200" b="1" dirty="0" err="1">
                <a:solidFill>
                  <a:srgbClr val="FF0000"/>
                </a:solidFill>
                <a:latin typeface="Arial" panose="020B0604020202020204" pitchFamily="34" charset="0"/>
              </a:rPr>
              <a:t>Ritter</a:t>
            </a:r>
            <a:r>
              <a:rPr lang="pt-BR" sz="3200" b="1" dirty="0">
                <a:solidFill>
                  <a:srgbClr val="FF0000"/>
                </a:solidFill>
                <a:latin typeface="Arial" panose="020B0604020202020204" pitchFamily="34" charset="0"/>
              </a:rPr>
              <a:t> e o Ultravioleta</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CaixaDeTexto 1"/>
          <p:cNvSpPr txBox="1"/>
          <p:nvPr/>
        </p:nvSpPr>
        <p:spPr>
          <a:xfrm>
            <a:off x="335360" y="188640"/>
            <a:ext cx="11737304" cy="2343655"/>
          </a:xfrm>
          <a:prstGeom prst="rect">
            <a:avLst/>
          </a:prstGeom>
          <a:noFill/>
        </p:spPr>
        <p:txBody>
          <a:bodyPr wrap="square" rtlCol="0">
            <a:spAutoFit/>
          </a:bodyPr>
          <a:lstStyle/>
          <a:p>
            <a:pPr algn="just">
              <a:lnSpc>
                <a:spcPct val="150000"/>
              </a:lnSpc>
            </a:pPr>
            <a:r>
              <a:rPr lang="pt-BR" dirty="0"/>
              <a:t>	</a:t>
            </a:r>
            <a:r>
              <a:rPr lang="pt-BR" sz="2000" dirty="0">
                <a:latin typeface="Arial" pitchFamily="34" charset="0"/>
                <a:cs typeface="Arial" pitchFamily="34" charset="0"/>
              </a:rPr>
              <a:t>Seguindo a técnica de </a:t>
            </a:r>
            <a:r>
              <a:rPr lang="pt-BR" sz="2000" dirty="0" err="1">
                <a:latin typeface="Arial" pitchFamily="34" charset="0"/>
                <a:cs typeface="Arial" pitchFamily="34" charset="0"/>
              </a:rPr>
              <a:t>Herschel</a:t>
            </a:r>
            <a:r>
              <a:rPr lang="pt-BR" sz="2000" dirty="0">
                <a:latin typeface="Arial" pitchFamily="34" charset="0"/>
                <a:cs typeface="Arial" pitchFamily="34" charset="0"/>
              </a:rPr>
              <a:t>, </a:t>
            </a:r>
            <a:r>
              <a:rPr lang="pt-BR" sz="2000" dirty="0" err="1">
                <a:latin typeface="Arial" pitchFamily="34" charset="0"/>
                <a:cs typeface="Arial" pitchFamily="34" charset="0"/>
              </a:rPr>
              <a:t>Ritter</a:t>
            </a:r>
            <a:r>
              <a:rPr lang="pt-BR" sz="2000" dirty="0">
                <a:latin typeface="Arial" pitchFamily="34" charset="0"/>
                <a:cs typeface="Arial" pitchFamily="34" charset="0"/>
              </a:rPr>
              <a:t> decidiu verificar o que aconteceria se fizesse testes além da extremidade azul do espectro, onde não se podia ver luz alguma. Para a sua surpresa, constatou que a reação era </a:t>
            </a:r>
            <a:r>
              <a:rPr lang="pt-BR" sz="2000" b="1" dirty="0">
                <a:solidFill>
                  <a:srgbClr val="FF0000"/>
                </a:solidFill>
                <a:latin typeface="Arial" pitchFamily="34" charset="0"/>
                <a:cs typeface="Arial" pitchFamily="34" charset="0"/>
              </a:rPr>
              <a:t>ainda mais acentuada</a:t>
            </a:r>
            <a:r>
              <a:rPr lang="pt-BR" sz="2000" dirty="0">
                <a:latin typeface="Arial" pitchFamily="34" charset="0"/>
                <a:cs typeface="Arial" pitchFamily="34" charset="0"/>
              </a:rPr>
              <a:t>. Essa “luz invisível” ficou conhecida como ultravioleta e não difere fisicamente da luz visível, exceto pelo valor de seu comprimento de onda que é mais curto do que o da luz visível. </a:t>
            </a:r>
          </a:p>
        </p:txBody>
      </p:sp>
      <p:pic>
        <p:nvPicPr>
          <p:cNvPr id="5" name="Imagem 4" descr="experimento de Ritter.jpg"/>
          <p:cNvPicPr>
            <a:picLocks noChangeAspect="1"/>
          </p:cNvPicPr>
          <p:nvPr/>
        </p:nvPicPr>
        <p:blipFill rotWithShape="1">
          <a:blip r:embed="rId2" cstate="print"/>
          <a:srcRect b="16804"/>
          <a:stretch/>
        </p:blipFill>
        <p:spPr>
          <a:xfrm>
            <a:off x="2639616" y="2587141"/>
            <a:ext cx="6865985" cy="427085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14" y="-1"/>
            <a:ext cx="12208513" cy="6867289"/>
          </a:xfrm>
          <a:prstGeom prst="rect">
            <a:avLst/>
          </a:prstGeom>
        </p:spPr>
      </p:pic>
    </p:spTree>
    <p:extLst>
      <p:ext uri="{BB962C8B-B14F-4D97-AF65-F5344CB8AC3E}">
        <p14:creationId xmlns:p14="http://schemas.microsoft.com/office/powerpoint/2010/main" val="184020205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07076071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0609" name="Rectangle 1"/>
          <p:cNvSpPr>
            <a:spLocks noChangeArrowheads="1"/>
          </p:cNvSpPr>
          <p:nvPr/>
        </p:nvSpPr>
        <p:spPr bwMode="auto">
          <a:xfrm>
            <a:off x="1524000" y="-661719"/>
            <a:ext cx="11168442" cy="1323439"/>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pt-BR" sz="800">
                <a:solidFill>
                  <a:srgbClr val="000000"/>
                </a:solidFill>
                <a:latin typeface="Verdana" pitchFamily="34" charset="0"/>
                <a:cs typeface="Arial" pitchFamily="34" charset="0"/>
              </a:rPr>
              <a:t>A radiação ultravioleta é intensamente produzida pelo Sol. Quando consideramos os efeitos que a radiação ultravioleta pode fazer sobre o corpo humano ou o meio ambiente , nós a subdividimos em três partes: </a:t>
            </a:r>
            <a:br>
              <a:rPr lang="pt-BR" sz="600">
                <a:latin typeface="Arial" pitchFamily="34" charset="0"/>
                <a:cs typeface="Arial" pitchFamily="34" charset="0"/>
              </a:rPr>
            </a:br>
            <a:br>
              <a:rPr lang="pt-BR">
                <a:latin typeface="Arial" pitchFamily="34" charset="0"/>
                <a:cs typeface="Arial" pitchFamily="34" charset="0"/>
              </a:rPr>
            </a:br>
            <a:endParaRPr lang="pt-BR">
              <a:latin typeface="Arial" pitchFamily="34" charset="0"/>
              <a:cs typeface="Arial" pitchFamily="34" charset="0"/>
            </a:endParaRPr>
          </a:p>
          <a:p>
            <a:pPr eaLnBrk="0" fontAlgn="base" hangingPunct="0">
              <a:spcBef>
                <a:spcPct val="0"/>
              </a:spcBef>
              <a:spcAft>
                <a:spcPct val="0"/>
              </a:spcAft>
            </a:pPr>
            <a:br>
              <a:rPr lang="pt-BR">
                <a:latin typeface="Arial" pitchFamily="34" charset="0"/>
                <a:cs typeface="Arial" pitchFamily="34" charset="0"/>
              </a:rPr>
            </a:br>
            <a:endParaRPr lang="pt-BR">
              <a:latin typeface="Arial" pitchFamily="34" charset="0"/>
              <a:cs typeface="Arial" pitchFamily="34" charset="0"/>
            </a:endParaRPr>
          </a:p>
        </p:txBody>
      </p:sp>
      <p:sp>
        <p:nvSpPr>
          <p:cNvPr id="4" name="CaixaDeTexto 3"/>
          <p:cNvSpPr txBox="1"/>
          <p:nvPr/>
        </p:nvSpPr>
        <p:spPr>
          <a:xfrm>
            <a:off x="263352" y="2708920"/>
            <a:ext cx="11665296" cy="960648"/>
          </a:xfrm>
          <a:prstGeom prst="rect">
            <a:avLst/>
          </a:prstGeom>
          <a:noFill/>
        </p:spPr>
        <p:txBody>
          <a:bodyPr wrap="square" rtlCol="0">
            <a:spAutoFit/>
          </a:bodyPr>
          <a:lstStyle/>
          <a:p>
            <a:pPr algn="just">
              <a:lnSpc>
                <a:spcPct val="150000"/>
              </a:lnSpc>
            </a:pPr>
            <a:r>
              <a:rPr lang="pt-BR" sz="2000" dirty="0">
                <a:latin typeface="Arial" pitchFamily="34" charset="0"/>
                <a:cs typeface="Arial" pitchFamily="34" charset="0"/>
              </a:rPr>
              <a:t>	Quando consideramos os efeitos que a radiação ultravioleta pode fazer sobre o corpo humano ou o meio ambiente , nós a subdividimos em três partes:</a:t>
            </a:r>
            <a:r>
              <a:rPr lang="pt-BR" dirty="0"/>
              <a:t> </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descr="efeitos-do-ultravioleta.png"/>
          <p:cNvPicPr>
            <a:picLocks noChangeAspect="1"/>
          </p:cNvPicPr>
          <p:nvPr/>
        </p:nvPicPr>
        <p:blipFill>
          <a:blip r:embed="rId2" cstate="print"/>
          <a:stretch>
            <a:fillRect/>
          </a:stretch>
        </p:blipFill>
        <p:spPr>
          <a:xfrm>
            <a:off x="18933" y="0"/>
            <a:ext cx="12173067" cy="2191152"/>
          </a:xfrm>
          <a:prstGeom prst="rect">
            <a:avLst/>
          </a:prstGeom>
        </p:spPr>
      </p:pic>
      <p:sp>
        <p:nvSpPr>
          <p:cNvPr id="3" name="CaixaDeTexto 2"/>
          <p:cNvSpPr txBox="1"/>
          <p:nvPr/>
        </p:nvSpPr>
        <p:spPr>
          <a:xfrm>
            <a:off x="299356" y="2420888"/>
            <a:ext cx="11593288" cy="3785652"/>
          </a:xfrm>
          <a:prstGeom prst="rect">
            <a:avLst/>
          </a:prstGeom>
          <a:noFill/>
        </p:spPr>
        <p:txBody>
          <a:bodyPr wrap="square" rtlCol="0">
            <a:spAutoFit/>
          </a:bodyPr>
          <a:lstStyle/>
          <a:p>
            <a:pPr algn="just">
              <a:lnSpc>
                <a:spcPct val="150000"/>
              </a:lnSpc>
              <a:buFont typeface="Arial" pitchFamily="34" charset="0"/>
              <a:buChar char="•"/>
            </a:pPr>
            <a:r>
              <a:rPr lang="pt-BR" sz="2000" b="1" dirty="0">
                <a:latin typeface="Arial" pitchFamily="34" charset="0"/>
                <a:cs typeface="Arial" pitchFamily="34" charset="0"/>
              </a:rPr>
              <a:t> UV-C 100 - 280nm</a:t>
            </a:r>
            <a:r>
              <a:rPr lang="pt-BR" sz="2000" dirty="0">
                <a:latin typeface="Arial" pitchFamily="34" charset="0"/>
                <a:cs typeface="Arial" pitchFamily="34" charset="0"/>
              </a:rPr>
              <a:t> – antes deles penetrarem na superfície terrestre, são considerados os mais perigosos. Contudo, são filtrados pela camada de ozônio e são impedidos de entrar em contato com a superfície terrestre.</a:t>
            </a:r>
          </a:p>
          <a:p>
            <a:pPr algn="just">
              <a:lnSpc>
                <a:spcPct val="150000"/>
              </a:lnSpc>
              <a:buFont typeface="Arial" pitchFamily="34" charset="0"/>
              <a:buChar char="•"/>
            </a:pPr>
            <a:r>
              <a:rPr lang="pt-BR" sz="2000" b="1" dirty="0">
                <a:latin typeface="Arial" pitchFamily="34" charset="0"/>
                <a:cs typeface="Arial" pitchFamily="34" charset="0"/>
              </a:rPr>
              <a:t> UV-B 280 - 315nm</a:t>
            </a:r>
            <a:r>
              <a:rPr lang="pt-BR" sz="2000" dirty="0">
                <a:latin typeface="Arial" pitchFamily="34" charset="0"/>
                <a:cs typeface="Arial" pitchFamily="34" charset="0"/>
              </a:rPr>
              <a:t> – penetra nas camadas superficiais da pele, apresentando intensas reações. Causa queimaduras solares, insolação grave e predisposição ao câncer de pele.</a:t>
            </a:r>
          </a:p>
          <a:p>
            <a:pPr algn="just">
              <a:lnSpc>
                <a:spcPct val="150000"/>
              </a:lnSpc>
              <a:buFont typeface="Arial" pitchFamily="34" charset="0"/>
              <a:buChar char="•"/>
            </a:pPr>
            <a:r>
              <a:rPr lang="pt-BR" sz="2000" b="1" dirty="0">
                <a:latin typeface="Arial" pitchFamily="34" charset="0"/>
                <a:cs typeface="Arial" pitchFamily="34" charset="0"/>
              </a:rPr>
              <a:t> UV-A 315 - 400nm</a:t>
            </a:r>
            <a:r>
              <a:rPr lang="pt-BR" sz="2000" dirty="0">
                <a:latin typeface="Arial" pitchFamily="34" charset="0"/>
                <a:cs typeface="Arial" pitchFamily="34" charset="0"/>
              </a:rPr>
              <a:t> – penetra as camadas profundas da pele. Durante todo ano, sentimos os seus efeitos. Ele é o responsável pelo bronzeamento, pelas manchas, envelhecimento precoce, foto alergia, rugas, flacidez e o câncer de pele.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p:cNvSpPr txBox="1"/>
          <p:nvPr/>
        </p:nvSpPr>
        <p:spPr>
          <a:xfrm>
            <a:off x="263352" y="1340768"/>
            <a:ext cx="8136904" cy="3785652"/>
          </a:xfrm>
          <a:prstGeom prst="rect">
            <a:avLst/>
          </a:prstGeom>
          <a:noFill/>
        </p:spPr>
        <p:txBody>
          <a:bodyPr wrap="square" rtlCol="0">
            <a:spAutoFit/>
          </a:bodyPr>
          <a:lstStyle/>
          <a:p>
            <a:pPr algn="just">
              <a:lnSpc>
                <a:spcPct val="150000"/>
              </a:lnSpc>
            </a:pPr>
            <a:r>
              <a:rPr lang="pt-BR" sz="2000" dirty="0">
                <a:latin typeface="Arial" pitchFamily="34" charset="0"/>
                <a:cs typeface="Arial" pitchFamily="34" charset="0"/>
              </a:rPr>
              <a:t>	A radiação ultravioleta UVC é absorvida pelo </a:t>
            </a:r>
            <a:r>
              <a:rPr lang="pt-BR" sz="2000" dirty="0">
                <a:solidFill>
                  <a:srgbClr val="00B050"/>
                </a:solidFill>
                <a:latin typeface="Arial" pitchFamily="34" charset="0"/>
                <a:cs typeface="Arial" pitchFamily="34" charset="0"/>
              </a:rPr>
              <a:t>ozônio da atmosfera da Terra</a:t>
            </a:r>
            <a:r>
              <a:rPr lang="pt-BR" sz="2000" dirty="0">
                <a:latin typeface="Arial" pitchFamily="34" charset="0"/>
                <a:cs typeface="Arial" pitchFamily="34" charset="0"/>
              </a:rPr>
              <a:t>. No entanto, a maior parte da radiação ultravioleta UVA, assim como cerca de 10% da radiação UVB, alcançam a superfície da Terra e </a:t>
            </a:r>
            <a:r>
              <a:rPr lang="pt-BR" sz="2000" dirty="0">
                <a:solidFill>
                  <a:srgbClr val="00B050"/>
                </a:solidFill>
                <a:latin typeface="Arial" pitchFamily="34" charset="0"/>
                <a:cs typeface="Arial" pitchFamily="34" charset="0"/>
              </a:rPr>
              <a:t>são muito importantes no que diz respeito à saúde do ser humano</a:t>
            </a:r>
            <a:r>
              <a:rPr lang="pt-BR" sz="2000" dirty="0">
                <a:latin typeface="Arial" pitchFamily="34" charset="0"/>
                <a:cs typeface="Arial" pitchFamily="34" charset="0"/>
              </a:rPr>
              <a:t>. Embora pequenas quantidades de radiação ultravioleta sejam </a:t>
            </a:r>
            <a:r>
              <a:rPr lang="pt-BR" sz="2000" dirty="0">
                <a:solidFill>
                  <a:srgbClr val="00B050"/>
                </a:solidFill>
                <a:latin typeface="Arial" pitchFamily="34" charset="0"/>
                <a:cs typeface="Arial" pitchFamily="34" charset="0"/>
              </a:rPr>
              <a:t>essenciais para a produção de vitamina D </a:t>
            </a:r>
            <a:r>
              <a:rPr lang="pt-BR" sz="2000" dirty="0">
                <a:latin typeface="Arial" pitchFamily="34" charset="0"/>
                <a:cs typeface="Arial" pitchFamily="34" charset="0"/>
              </a:rPr>
              <a:t>pelo nosso organismo, uma superexposição a ela pode resultar em </a:t>
            </a:r>
            <a:r>
              <a:rPr lang="pt-BR" sz="2000" dirty="0">
                <a:solidFill>
                  <a:srgbClr val="00B050"/>
                </a:solidFill>
                <a:latin typeface="Arial" pitchFamily="34" charset="0"/>
                <a:cs typeface="Arial" pitchFamily="34" charset="0"/>
              </a:rPr>
              <a:t>sérios efeitos nocivos aos nossos olhos, pele e sistema imunológico</a:t>
            </a:r>
            <a:r>
              <a:rPr lang="pt-BR" sz="2000" dirty="0">
                <a:latin typeface="Arial" pitchFamily="34" charset="0"/>
                <a:cs typeface="Arial" pitchFamily="34" charset="0"/>
              </a:rPr>
              <a:t>. </a:t>
            </a:r>
          </a:p>
        </p:txBody>
      </p:sp>
      <p:pic>
        <p:nvPicPr>
          <p:cNvPr id="3" name="Imagem 2" descr="Zequinha-foi-a-praia.jpg"/>
          <p:cNvPicPr>
            <a:picLocks noChangeAspect="1"/>
          </p:cNvPicPr>
          <p:nvPr/>
        </p:nvPicPr>
        <p:blipFill>
          <a:blip r:embed="rId2" cstate="print"/>
          <a:stretch>
            <a:fillRect/>
          </a:stretch>
        </p:blipFill>
        <p:spPr>
          <a:xfrm>
            <a:off x="8661248" y="2780928"/>
            <a:ext cx="3530752" cy="4077072"/>
          </a:xfrm>
          <a:prstGeom prst="rect">
            <a:avLst/>
          </a:prstGeom>
        </p:spPr>
      </p:pic>
      <p:pic>
        <p:nvPicPr>
          <p:cNvPr id="4" name="Imagem 3" descr="240px-Ozone_2001sept17_lrg.jpg"/>
          <p:cNvPicPr>
            <a:picLocks noChangeAspect="1"/>
          </p:cNvPicPr>
          <p:nvPr/>
        </p:nvPicPr>
        <p:blipFill>
          <a:blip r:embed="rId3" cstate="print"/>
          <a:stretch>
            <a:fillRect/>
          </a:stretch>
        </p:blipFill>
        <p:spPr>
          <a:xfrm>
            <a:off x="8664805" y="0"/>
            <a:ext cx="3524243" cy="264318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ox(i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p:cNvSpPr txBox="1"/>
          <p:nvPr/>
        </p:nvSpPr>
        <p:spPr>
          <a:xfrm>
            <a:off x="263352" y="260648"/>
            <a:ext cx="11737304" cy="1754326"/>
          </a:xfrm>
          <a:prstGeom prst="rect">
            <a:avLst/>
          </a:prstGeom>
          <a:noFill/>
        </p:spPr>
        <p:txBody>
          <a:bodyPr wrap="square" rtlCol="0">
            <a:spAutoFit/>
          </a:bodyPr>
          <a:lstStyle/>
          <a:p>
            <a:pPr algn="ctr">
              <a:lnSpc>
                <a:spcPct val="150000"/>
              </a:lnSpc>
            </a:pPr>
            <a:r>
              <a:rPr lang="pt-BR" sz="2800" b="1" dirty="0">
                <a:solidFill>
                  <a:srgbClr val="FF0000"/>
                </a:solidFill>
                <a:latin typeface="Arial" pitchFamily="34" charset="0"/>
                <a:cs typeface="Arial" pitchFamily="34" charset="0"/>
              </a:rPr>
              <a:t>2ª Equação de Maxwell</a:t>
            </a:r>
          </a:p>
          <a:p>
            <a:pPr algn="ctr">
              <a:lnSpc>
                <a:spcPct val="150000"/>
              </a:lnSpc>
            </a:pPr>
            <a:r>
              <a:rPr lang="pt-BR" sz="2200" b="1" dirty="0">
                <a:solidFill>
                  <a:srgbClr val="00B050"/>
                </a:solidFill>
                <a:latin typeface="Arial" pitchFamily="34" charset="0"/>
                <a:cs typeface="Arial" pitchFamily="34" charset="0"/>
              </a:rPr>
              <a:t>Diz que campos magnéticos nunca divergem ou convergem. Eles sempre constituem linhas fechadas.</a:t>
            </a:r>
          </a:p>
        </p:txBody>
      </p:sp>
      <p:pic>
        <p:nvPicPr>
          <p:cNvPr id="3" name="Imagem 2" descr="3.jpg"/>
          <p:cNvPicPr>
            <a:picLocks noChangeAspect="1"/>
          </p:cNvPicPr>
          <p:nvPr/>
        </p:nvPicPr>
        <p:blipFill>
          <a:blip r:embed="rId2" cstate="print"/>
          <a:stretch>
            <a:fillRect/>
          </a:stretch>
        </p:blipFill>
        <p:spPr>
          <a:xfrm>
            <a:off x="2567608" y="1844825"/>
            <a:ext cx="3816424" cy="4063531"/>
          </a:xfrm>
          <a:prstGeom prst="rect">
            <a:avLst/>
          </a:prstGeom>
        </p:spPr>
      </p:pic>
      <p:pic>
        <p:nvPicPr>
          <p:cNvPr id="4" name="Imagem 3" descr="MAG010204a.gif"/>
          <p:cNvPicPr>
            <a:picLocks noChangeAspect="1"/>
          </p:cNvPicPr>
          <p:nvPr/>
        </p:nvPicPr>
        <p:blipFill>
          <a:blip r:embed="rId3" cstate="print"/>
          <a:stretch>
            <a:fillRect/>
          </a:stretch>
        </p:blipFill>
        <p:spPr>
          <a:xfrm>
            <a:off x="6279682" y="2247764"/>
            <a:ext cx="3632742" cy="3269468"/>
          </a:xfrm>
          <a:prstGeom prst="rect">
            <a:avLst/>
          </a:prstGeom>
        </p:spPr>
      </p:pic>
      <p:sp>
        <p:nvSpPr>
          <p:cNvPr id="5" name="CaixaDeTexto 4"/>
          <p:cNvSpPr txBox="1"/>
          <p:nvPr/>
        </p:nvSpPr>
        <p:spPr>
          <a:xfrm>
            <a:off x="1524000" y="6000768"/>
            <a:ext cx="9144000" cy="400110"/>
          </a:xfrm>
          <a:prstGeom prst="rect">
            <a:avLst/>
          </a:prstGeom>
          <a:noFill/>
        </p:spPr>
        <p:txBody>
          <a:bodyPr wrap="square" rtlCol="0">
            <a:spAutoFit/>
          </a:bodyPr>
          <a:lstStyle/>
          <a:p>
            <a:pPr algn="ctr"/>
            <a:r>
              <a:rPr lang="pt-BR" sz="2000" dirty="0">
                <a:latin typeface="Arial" pitchFamily="34" charset="0"/>
                <a:cs typeface="Arial" pitchFamily="34" charset="0"/>
              </a:rPr>
              <a:t>Também conhecida como </a:t>
            </a:r>
            <a:r>
              <a:rPr lang="pt-BR" sz="2000" b="1" dirty="0">
                <a:solidFill>
                  <a:srgbClr val="0070C0"/>
                </a:solidFill>
                <a:latin typeface="Arial" pitchFamily="34" charset="0"/>
                <a:cs typeface="Arial" pitchFamily="34" charset="0"/>
              </a:rPr>
              <a:t>LEI DE GAUS DO MAGNETISMO</a:t>
            </a:r>
            <a:r>
              <a:rPr lang="pt-BR" sz="2000" dirty="0">
                <a:solidFill>
                  <a:srgbClr val="0070C0"/>
                </a:solidFill>
                <a:latin typeface="Arial" pitchFamily="34" charset="0"/>
                <a:cs typeface="Arial" pitchFamily="34" charset="0"/>
              </a:rPr>
              <a:t>.</a:t>
            </a:r>
          </a:p>
        </p:txBody>
      </p:sp>
    </p:spTree>
    <p:extLst>
      <p:ext uri="{BB962C8B-B14F-4D97-AF65-F5344CB8AC3E}">
        <p14:creationId xmlns:p14="http://schemas.microsoft.com/office/powerpoint/2010/main" val="2598030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ox(in)">
                                      <p:cBhvr>
                                        <p:cTn id="7" dur="500"/>
                                        <p:tgtEl>
                                          <p:spTgt spid="3"/>
                                        </p:tgtEl>
                                      </p:cBhvr>
                                    </p:animEffect>
                                  </p:childTnLst>
                                </p:cTn>
                              </p:par>
                              <p:par>
                                <p:cTn id="8" presetID="4" presetClass="entr" presetSubtype="16"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ox(in)">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4" presetClass="entr" presetSubtype="16"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ox(in)">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75520" y="32946"/>
            <a:ext cx="8682874" cy="6825053"/>
          </a:xfrm>
          <a:prstGeom prst="rect">
            <a:avLst/>
          </a:prstGeom>
        </p:spPr>
      </p:pic>
    </p:spTree>
    <p:extLst>
      <p:ext uri="{BB962C8B-B14F-4D97-AF65-F5344CB8AC3E}">
        <p14:creationId xmlns:p14="http://schemas.microsoft.com/office/powerpoint/2010/main" val="76946631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ixaDeTexto 2"/>
          <p:cNvSpPr txBox="1"/>
          <p:nvPr/>
        </p:nvSpPr>
        <p:spPr>
          <a:xfrm>
            <a:off x="0" y="1772816"/>
            <a:ext cx="12192000" cy="2062103"/>
          </a:xfrm>
          <a:prstGeom prst="rect">
            <a:avLst/>
          </a:prstGeom>
          <a:noFill/>
        </p:spPr>
        <p:txBody>
          <a:bodyPr wrap="square" rtlCol="0">
            <a:spAutoFit/>
          </a:bodyPr>
          <a:lstStyle/>
          <a:p>
            <a:pPr algn="ctr"/>
            <a:r>
              <a:rPr lang="pt-BR" sz="3200" b="1" dirty="0">
                <a:solidFill>
                  <a:srgbClr val="FF0000"/>
                </a:solidFill>
                <a:latin typeface="Arial" panose="020B0604020202020204" pitchFamily="34" charset="0"/>
              </a:rPr>
              <a:t>Física do cotidiano:</a:t>
            </a:r>
          </a:p>
          <a:p>
            <a:pPr algn="ctr"/>
            <a:endParaRPr lang="pt-BR" sz="3200" b="1" dirty="0">
              <a:solidFill>
                <a:srgbClr val="FF0000"/>
              </a:solidFill>
              <a:latin typeface="Arial" panose="020B0604020202020204" pitchFamily="34" charset="0"/>
            </a:endParaRPr>
          </a:p>
          <a:p>
            <a:pPr algn="ctr"/>
            <a:endParaRPr lang="pt-BR" sz="3200" b="1" dirty="0">
              <a:solidFill>
                <a:srgbClr val="FF0000"/>
              </a:solidFill>
              <a:latin typeface="Arial" panose="020B0604020202020204" pitchFamily="34" charset="0"/>
            </a:endParaRPr>
          </a:p>
          <a:p>
            <a:pPr algn="ctr"/>
            <a:r>
              <a:rPr lang="pt-BR" sz="3200" dirty="0">
                <a:solidFill>
                  <a:srgbClr val="00B050"/>
                </a:solidFill>
                <a:latin typeface="Arial" panose="020B0604020202020204" pitchFamily="34" charset="0"/>
              </a:rPr>
              <a:t>Por que não usar óculos de Sol falsificado?</a:t>
            </a:r>
          </a:p>
        </p:txBody>
      </p:sp>
    </p:spTree>
    <p:extLst>
      <p:ext uri="{BB962C8B-B14F-4D97-AF65-F5344CB8AC3E}">
        <p14:creationId xmlns:p14="http://schemas.microsoft.com/office/powerpoint/2010/main" val="94330182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p:cNvSpPr txBox="1"/>
          <p:nvPr/>
        </p:nvSpPr>
        <p:spPr>
          <a:xfrm>
            <a:off x="263352" y="700532"/>
            <a:ext cx="11737304" cy="1938992"/>
          </a:xfrm>
          <a:prstGeom prst="rect">
            <a:avLst/>
          </a:prstGeom>
          <a:noFill/>
        </p:spPr>
        <p:txBody>
          <a:bodyPr wrap="square" rtlCol="0">
            <a:spAutoFit/>
          </a:bodyPr>
          <a:lstStyle/>
          <a:p>
            <a:pPr algn="just">
              <a:lnSpc>
                <a:spcPct val="150000"/>
              </a:lnSpc>
            </a:pPr>
            <a:r>
              <a:rPr lang="pt-BR" sz="2000" dirty="0">
                <a:latin typeface="Arial" pitchFamily="34" charset="0"/>
                <a:cs typeface="Arial" pitchFamily="34" charset="0"/>
              </a:rPr>
              <a:t>	Alguns animais, tais como pássaros, répteis e insetos (por exemplo, abelhas), conseguem ver no ultravioleta próximo. Muitos pássaros têm desenhos em suas plumagens que são invisíveis nos comprimentos de onda usuais da luz visível mas podem ser vistos com o uso da luz ultravioleta. Também a urina de certos animais são mais fáceis de serem vistas usando-se a luz ultravioleta. </a:t>
            </a:r>
          </a:p>
        </p:txBody>
      </p:sp>
      <p:pic>
        <p:nvPicPr>
          <p:cNvPr id="3" name="Imagem 2" descr="caranguejo.jpg"/>
          <p:cNvPicPr>
            <a:picLocks noChangeAspect="1"/>
          </p:cNvPicPr>
          <p:nvPr/>
        </p:nvPicPr>
        <p:blipFill>
          <a:blip r:embed="rId2" cstate="print"/>
          <a:stretch>
            <a:fillRect/>
          </a:stretch>
        </p:blipFill>
        <p:spPr>
          <a:xfrm>
            <a:off x="1" y="3645024"/>
            <a:ext cx="4283968" cy="3212976"/>
          </a:xfrm>
          <a:prstGeom prst="rect">
            <a:avLst/>
          </a:prstGeom>
        </p:spPr>
      </p:pic>
      <p:pic>
        <p:nvPicPr>
          <p:cNvPr id="4" name="Imagem 3" descr="eye1-735496.jpg"/>
          <p:cNvPicPr>
            <a:picLocks noChangeAspect="1"/>
          </p:cNvPicPr>
          <p:nvPr/>
        </p:nvPicPr>
        <p:blipFill>
          <a:blip r:embed="rId3" cstate="print"/>
          <a:stretch>
            <a:fillRect/>
          </a:stretch>
        </p:blipFill>
        <p:spPr>
          <a:xfrm>
            <a:off x="4283968" y="4581128"/>
            <a:ext cx="4242621" cy="2276873"/>
          </a:xfrm>
          <a:prstGeom prst="rect">
            <a:avLst/>
          </a:prstGeom>
        </p:spPr>
      </p:pic>
      <p:pic>
        <p:nvPicPr>
          <p:cNvPr id="5" name="Imagem 4" descr="rena-procura-comida-2.jpg"/>
          <p:cNvPicPr>
            <a:picLocks noChangeAspect="1"/>
          </p:cNvPicPr>
          <p:nvPr/>
        </p:nvPicPr>
        <p:blipFill rotWithShape="1">
          <a:blip r:embed="rId4" cstate="print"/>
          <a:srcRect l="15402"/>
          <a:stretch/>
        </p:blipFill>
        <p:spPr>
          <a:xfrm>
            <a:off x="8472264" y="3933056"/>
            <a:ext cx="3731314" cy="292494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p:cNvSpPr txBox="1"/>
          <p:nvPr/>
        </p:nvSpPr>
        <p:spPr>
          <a:xfrm>
            <a:off x="0" y="260648"/>
            <a:ext cx="12192000" cy="584775"/>
          </a:xfrm>
          <a:prstGeom prst="rect">
            <a:avLst/>
          </a:prstGeom>
          <a:noFill/>
        </p:spPr>
        <p:txBody>
          <a:bodyPr wrap="square" rtlCol="0">
            <a:spAutoFit/>
          </a:bodyPr>
          <a:lstStyle/>
          <a:p>
            <a:pPr algn="ctr"/>
            <a:r>
              <a:rPr lang="pt-BR" sz="3200" b="1" dirty="0">
                <a:solidFill>
                  <a:srgbClr val="FF0000"/>
                </a:solidFill>
                <a:latin typeface="Arial" panose="020B0604020202020204" pitchFamily="34" charset="0"/>
              </a:rPr>
              <a:t>Benefícios</a:t>
            </a:r>
          </a:p>
        </p:txBody>
      </p:sp>
      <p:sp>
        <p:nvSpPr>
          <p:cNvPr id="7" name="CaixaDeTexto 6"/>
          <p:cNvSpPr txBox="1"/>
          <p:nvPr/>
        </p:nvSpPr>
        <p:spPr>
          <a:xfrm>
            <a:off x="263352" y="1340768"/>
            <a:ext cx="11593288" cy="4708981"/>
          </a:xfrm>
          <a:prstGeom prst="rect">
            <a:avLst/>
          </a:prstGeom>
          <a:noFill/>
        </p:spPr>
        <p:txBody>
          <a:bodyPr wrap="square" rtlCol="0">
            <a:spAutoFit/>
          </a:bodyPr>
          <a:lstStyle/>
          <a:p>
            <a:pPr marL="342900" lvl="0" indent="-342900" algn="just" eaLnBrk="0" fontAlgn="base" hangingPunct="0">
              <a:lnSpc>
                <a:spcPct val="150000"/>
              </a:lnSpc>
              <a:spcBef>
                <a:spcPct val="0"/>
              </a:spcBef>
              <a:spcAft>
                <a:spcPct val="0"/>
              </a:spcAft>
              <a:buFont typeface="Arial" panose="020B0604020202020204" pitchFamily="34" charset="0"/>
              <a:buChar char="•"/>
            </a:pPr>
            <a:r>
              <a:rPr lang="pt-BR" altLang="pt-BR" sz="2000" dirty="0">
                <a:solidFill>
                  <a:srgbClr val="222222"/>
                </a:solidFill>
                <a:latin typeface="Arial" panose="020B0604020202020204" pitchFamily="34" charset="0"/>
                <a:cs typeface="Arial" panose="020B0604020202020204" pitchFamily="34" charset="0"/>
              </a:rPr>
              <a:t>Eliminar bactérias de locais para mantê-los limpos, como em superfícies de salas cirúrgicas e em salas assépticas onde produtos esterilizados são distribuídos em garrafas ou ampolas estéreis;</a:t>
            </a:r>
            <a:endParaRPr lang="pt-BR" altLang="pt-BR" sz="2000" dirty="0">
              <a:latin typeface="Arial" panose="020B0604020202020204" pitchFamily="34" charset="0"/>
              <a:cs typeface="Arial" panose="020B0604020202020204" pitchFamily="34" charset="0"/>
            </a:endParaRPr>
          </a:p>
          <a:p>
            <a:pPr marL="342900" lvl="0" indent="-342900" algn="just" eaLnBrk="0" fontAlgn="base" hangingPunct="0">
              <a:lnSpc>
                <a:spcPct val="150000"/>
              </a:lnSpc>
              <a:spcBef>
                <a:spcPct val="0"/>
              </a:spcBef>
              <a:spcAft>
                <a:spcPct val="0"/>
              </a:spcAft>
              <a:buFont typeface="Arial" panose="020B0604020202020204" pitchFamily="34" charset="0"/>
              <a:buChar char="•"/>
            </a:pPr>
            <a:r>
              <a:rPr lang="pt-BR" altLang="pt-BR" sz="2000" dirty="0">
                <a:solidFill>
                  <a:srgbClr val="222222"/>
                </a:solidFill>
                <a:latin typeface="Arial" panose="020B0604020202020204" pitchFamily="34" charset="0"/>
                <a:cs typeface="Arial" panose="020B0604020202020204" pitchFamily="34" charset="0"/>
              </a:rPr>
              <a:t>É usada no processo para acelerar a polimerização (reação química feita para a produção de polímeros) de alguns compostos;</a:t>
            </a:r>
            <a:endParaRPr lang="pt-BR" altLang="pt-BR" sz="2000" dirty="0">
              <a:latin typeface="Arial" panose="020B0604020202020204" pitchFamily="34" charset="0"/>
              <a:cs typeface="Arial" panose="020B0604020202020204" pitchFamily="34" charset="0"/>
            </a:endParaRPr>
          </a:p>
          <a:p>
            <a:pPr marL="342900" lvl="0" indent="-342900" algn="just" eaLnBrk="0" fontAlgn="base" hangingPunct="0">
              <a:lnSpc>
                <a:spcPct val="150000"/>
              </a:lnSpc>
              <a:spcBef>
                <a:spcPct val="0"/>
              </a:spcBef>
              <a:spcAft>
                <a:spcPct val="0"/>
              </a:spcAft>
              <a:buFont typeface="Arial" panose="020B0604020202020204" pitchFamily="34" charset="0"/>
              <a:buChar char="•"/>
            </a:pPr>
            <a:r>
              <a:rPr lang="pt-BR" altLang="pt-BR" sz="2000" dirty="0">
                <a:solidFill>
                  <a:srgbClr val="222222"/>
                </a:solidFill>
                <a:latin typeface="Arial" panose="020B0604020202020204" pitchFamily="34" charset="0"/>
                <a:cs typeface="Arial" panose="020B0604020202020204" pitchFamily="34" charset="0"/>
              </a:rPr>
              <a:t>É usada para apagar dados de memórias não voláteis, como a EPROM (chip programado para guardar dados mesmo com um computador desligado);</a:t>
            </a:r>
            <a:endParaRPr lang="pt-BR" altLang="pt-BR" sz="2000" dirty="0">
              <a:latin typeface="Arial" panose="020B0604020202020204" pitchFamily="34" charset="0"/>
              <a:cs typeface="Arial" panose="020B0604020202020204" pitchFamily="34" charset="0"/>
            </a:endParaRPr>
          </a:p>
          <a:p>
            <a:pPr marL="342900" lvl="0" indent="-342900" algn="just" eaLnBrk="0" fontAlgn="base" hangingPunct="0">
              <a:lnSpc>
                <a:spcPct val="150000"/>
              </a:lnSpc>
              <a:spcBef>
                <a:spcPct val="0"/>
              </a:spcBef>
              <a:spcAft>
                <a:spcPct val="0"/>
              </a:spcAft>
              <a:buFont typeface="Arial" panose="020B0604020202020204" pitchFamily="34" charset="0"/>
              <a:buChar char="•"/>
            </a:pPr>
            <a:r>
              <a:rPr lang="pt-BR" altLang="pt-BR" sz="2000" dirty="0">
                <a:solidFill>
                  <a:srgbClr val="222222"/>
                </a:solidFill>
                <a:latin typeface="Arial" panose="020B0604020202020204" pitchFamily="34" charset="0"/>
                <a:cs typeface="Arial" panose="020B0604020202020204" pitchFamily="34" charset="0"/>
              </a:rPr>
              <a:t>A vitamina D somente é sintetizada em nosso organismo quando há uma exposição da pele aos raios UV. Essa é essencial para o metabolismo do cálcio e do fósforo. No entanto, é preciso tomar cuidado: a exposição ao sol deve ser moderada e sempre em horários de menor incidência – antes das 10h e após as 16h;</a:t>
            </a:r>
            <a:endParaRPr lang="pt-BR"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00124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p:cNvSpPr txBox="1"/>
          <p:nvPr/>
        </p:nvSpPr>
        <p:spPr>
          <a:xfrm>
            <a:off x="0" y="1412776"/>
            <a:ext cx="12192000" cy="3046988"/>
          </a:xfrm>
          <a:prstGeom prst="rect">
            <a:avLst/>
          </a:prstGeom>
          <a:noFill/>
        </p:spPr>
        <p:txBody>
          <a:bodyPr wrap="square" rtlCol="0">
            <a:spAutoFit/>
          </a:bodyPr>
          <a:lstStyle/>
          <a:p>
            <a:pPr algn="ctr"/>
            <a:r>
              <a:rPr lang="pt-BR" sz="3200" b="1" dirty="0">
                <a:solidFill>
                  <a:srgbClr val="FF0000"/>
                </a:solidFill>
                <a:latin typeface="Arial" panose="020B0604020202020204" pitchFamily="34" charset="0"/>
              </a:rPr>
              <a:t>Vídeo:</a:t>
            </a:r>
          </a:p>
          <a:p>
            <a:pPr algn="ctr"/>
            <a:endParaRPr lang="pt-BR" sz="3200" b="1" dirty="0">
              <a:solidFill>
                <a:srgbClr val="FF0000"/>
              </a:solidFill>
              <a:latin typeface="Arial" panose="020B0604020202020204" pitchFamily="34" charset="0"/>
            </a:endParaRPr>
          </a:p>
          <a:p>
            <a:pPr algn="ctr"/>
            <a:endParaRPr lang="pt-BR" sz="3200" b="1" dirty="0">
              <a:solidFill>
                <a:srgbClr val="FF0000"/>
              </a:solidFill>
              <a:latin typeface="Arial" panose="020B0604020202020204" pitchFamily="34" charset="0"/>
            </a:endParaRPr>
          </a:p>
          <a:p>
            <a:pPr algn="ctr">
              <a:lnSpc>
                <a:spcPct val="150000"/>
              </a:lnSpc>
            </a:pPr>
            <a:r>
              <a:rPr lang="pt-BR" sz="3200" b="1" dirty="0">
                <a:solidFill>
                  <a:srgbClr val="0070C0"/>
                </a:solidFill>
                <a:latin typeface="Arial" panose="020B0604020202020204" pitchFamily="34" charset="0"/>
                <a:hlinkClick r:id="rId2"/>
              </a:rPr>
              <a:t>Cientista usa raio ultravioleta para purificar água e salvar crianças indígenas</a:t>
            </a:r>
            <a:endParaRPr lang="pt-BR" sz="3200" b="1" dirty="0">
              <a:solidFill>
                <a:srgbClr val="0070C0"/>
              </a:solidFill>
              <a:latin typeface="Arial" panose="020B0604020202020204" pitchFamily="34" charset="0"/>
            </a:endParaRPr>
          </a:p>
        </p:txBody>
      </p:sp>
    </p:spTree>
    <p:extLst>
      <p:ext uri="{BB962C8B-B14F-4D97-AF65-F5344CB8AC3E}">
        <p14:creationId xmlns:p14="http://schemas.microsoft.com/office/powerpoint/2010/main" val="236036359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p:cNvSpPr txBox="1"/>
          <p:nvPr/>
        </p:nvSpPr>
        <p:spPr>
          <a:xfrm>
            <a:off x="2061" y="116632"/>
            <a:ext cx="12192000" cy="584775"/>
          </a:xfrm>
          <a:prstGeom prst="rect">
            <a:avLst/>
          </a:prstGeom>
          <a:noFill/>
        </p:spPr>
        <p:txBody>
          <a:bodyPr wrap="square" rtlCol="0">
            <a:spAutoFit/>
          </a:bodyPr>
          <a:lstStyle/>
          <a:p>
            <a:pPr algn="ctr"/>
            <a:r>
              <a:rPr lang="pt-BR" sz="3200" b="1" dirty="0">
                <a:solidFill>
                  <a:srgbClr val="FF0000"/>
                </a:solidFill>
                <a:latin typeface="Arial" panose="020B0604020202020204" pitchFamily="34" charset="0"/>
              </a:rPr>
              <a:t>Curiosidades</a:t>
            </a:r>
          </a:p>
        </p:txBody>
      </p:sp>
      <p:sp>
        <p:nvSpPr>
          <p:cNvPr id="7" name="CaixaDeTexto 6"/>
          <p:cNvSpPr txBox="1"/>
          <p:nvPr/>
        </p:nvSpPr>
        <p:spPr>
          <a:xfrm>
            <a:off x="301417" y="701407"/>
            <a:ext cx="11593288" cy="3274294"/>
          </a:xfrm>
          <a:prstGeom prst="rect">
            <a:avLst/>
          </a:prstGeom>
          <a:noFill/>
        </p:spPr>
        <p:txBody>
          <a:bodyPr wrap="square" rtlCol="0">
            <a:spAutoFit/>
          </a:bodyPr>
          <a:lstStyle/>
          <a:p>
            <a:pPr lvl="0" algn="just" eaLnBrk="0" fontAlgn="base" hangingPunct="0">
              <a:lnSpc>
                <a:spcPct val="150000"/>
              </a:lnSpc>
              <a:spcBef>
                <a:spcPct val="0"/>
              </a:spcBef>
              <a:spcAft>
                <a:spcPct val="0"/>
              </a:spcAft>
            </a:pPr>
            <a:r>
              <a:rPr lang="pt-BR" sz="2000" dirty="0">
                <a:latin typeface="Arial" panose="020B0604020202020204" pitchFamily="34" charset="0"/>
                <a:cs typeface="Arial" panose="020B0604020202020204" pitchFamily="34" charset="0"/>
              </a:rPr>
              <a:t>	A UVA é a de comprimento de onda maior e é mais conhecido como a luz negra. Essa luz é que decora várias casas de shows, por apresentar efeitos visuais diferenciados, dando ilusão da troca de algumas cores de roupas, tecidos e outros objetos. Esse efeito acontece por meio de lâmpadas ultravioletas, ou seja, com lâmpadas fluorescentes, sem fósforo (material usado para impedir que lâmpadas normais deixem raios ultravioletas passar e, assim, emitem a luz branca, característica das lâmpadas fluorescentes). Além de efeitos para festas a luz negra é usada para identificar dinheiro falso e usado também nos acessórios de carros.</a:t>
            </a:r>
            <a:endParaRPr lang="pt-BR" sz="2400" dirty="0">
              <a:latin typeface="Arial" panose="020B0604020202020204" pitchFamily="34" charset="0"/>
              <a:cs typeface="Arial" panose="020B0604020202020204" pitchFamily="34" charset="0"/>
            </a:endParaRPr>
          </a:p>
        </p:txBody>
      </p:sp>
      <p:pic>
        <p:nvPicPr>
          <p:cNvPr id="114690" name="Picture 2" descr="Resultado de imagem para luz negra"/>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12050" y="4008431"/>
            <a:ext cx="2855640" cy="2855640"/>
          </a:xfrm>
          <a:prstGeom prst="rect">
            <a:avLst/>
          </a:prstGeom>
          <a:noFill/>
          <a:extLst>
            <a:ext uri="{909E8E84-426E-40DD-AFC4-6F175D3DCCD1}">
              <a14:hiddenFill xmlns:a14="http://schemas.microsoft.com/office/drawing/2010/main">
                <a:solidFill>
                  <a:srgbClr val="FFFFFF"/>
                </a:solidFill>
              </a14:hiddenFill>
            </a:ext>
          </a:extLst>
        </p:spPr>
      </p:pic>
      <p:pic>
        <p:nvPicPr>
          <p:cNvPr id="114692" name="Picture 4" descr="Resultado de imagem para luz negr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35960" y="4008431"/>
            <a:ext cx="3793805" cy="28495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91349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p:cNvSpPr txBox="1"/>
          <p:nvPr/>
        </p:nvSpPr>
        <p:spPr>
          <a:xfrm>
            <a:off x="335360" y="1340768"/>
            <a:ext cx="11593288" cy="4197624"/>
          </a:xfrm>
          <a:prstGeom prst="rect">
            <a:avLst/>
          </a:prstGeom>
          <a:noFill/>
        </p:spPr>
        <p:txBody>
          <a:bodyPr wrap="square" rtlCol="0">
            <a:spAutoFit/>
          </a:bodyPr>
          <a:lstStyle/>
          <a:p>
            <a:pPr lvl="0" algn="just" eaLnBrk="0" fontAlgn="base" hangingPunct="0">
              <a:lnSpc>
                <a:spcPct val="150000"/>
              </a:lnSpc>
              <a:spcBef>
                <a:spcPct val="0"/>
              </a:spcBef>
              <a:spcAft>
                <a:spcPct val="0"/>
              </a:spcAft>
            </a:pPr>
            <a:r>
              <a:rPr lang="pt-BR" sz="2000" dirty="0">
                <a:latin typeface="Arial" panose="020B0604020202020204" pitchFamily="34" charset="0"/>
                <a:cs typeface="Arial" panose="020B0604020202020204" pitchFamily="34" charset="0"/>
              </a:rPr>
              <a:t>	Os cuidados a serem tomados para evitar problemas com a radiação ultravioleta incluem ações diárias, como usar o filtro solar, evitar tomar sol fora do horário oportuno (das 10h até 16h é contra indicada a exposição, por muito tempo, ao sol). Além do horário, vários outros fatores influenciam para quantidade de radiação ultravioleta num determinado local: </a:t>
            </a:r>
            <a:r>
              <a:rPr lang="pt-BR" sz="2000" dirty="0">
                <a:solidFill>
                  <a:srgbClr val="00B050"/>
                </a:solidFill>
                <a:latin typeface="Arial" panose="020B0604020202020204" pitchFamily="34" charset="0"/>
                <a:cs typeface="Arial" panose="020B0604020202020204" pitchFamily="34" charset="0"/>
              </a:rPr>
              <a:t>a estação do ano, as condições atmosféricas e o tipo de superfície </a:t>
            </a:r>
            <a:r>
              <a:rPr lang="pt-BR" sz="2000" dirty="0">
                <a:latin typeface="Arial" panose="020B0604020202020204" pitchFamily="34" charset="0"/>
                <a:cs typeface="Arial" panose="020B0604020202020204" pitchFamily="34" charset="0"/>
              </a:rPr>
              <a:t>(dependendo da do local onde se está, essas raios podem ser mais refletidos ou absorvidos. A areia pode refletir até </a:t>
            </a:r>
            <a:r>
              <a:rPr lang="pt-BR" sz="2000" dirty="0">
                <a:solidFill>
                  <a:srgbClr val="00B050"/>
                </a:solidFill>
                <a:latin typeface="Arial" panose="020B0604020202020204" pitchFamily="34" charset="0"/>
                <a:cs typeface="Arial" panose="020B0604020202020204" pitchFamily="34" charset="0"/>
              </a:rPr>
              <a:t>30% dos raios ultravioletas que recebe, sendo que o asfalto urbano costuma refletir 5%</a:t>
            </a:r>
            <a:r>
              <a:rPr lang="pt-BR" sz="2000" dirty="0">
                <a:latin typeface="Arial" panose="020B0604020202020204" pitchFamily="34" charset="0"/>
                <a:cs typeface="Arial" panose="020B0604020202020204" pitchFamily="34" charset="0"/>
              </a:rPr>
              <a:t>) e ainda outros fatores. Existe uma fórmula matemática para se calcular o índice de radiação ultravioleta num local. Seus resultados são números inteiros e formam uma tabela que mostra até que nível é aceitável essa radiação:</a:t>
            </a:r>
            <a:endParaRPr lang="pt-BR"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3319557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8" name="Picture 2" descr="http://2.bp.blogspot.com/-anJsLVgUc2g/VScddc_sVOI/AAAAAAAAAGI/PQKkuJyYPkQ/s1600/Sem%2Bt%C3%ADtulo.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31704" y="-56187"/>
            <a:ext cx="5256584" cy="68761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830767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CaixaDeTexto 1"/>
          <p:cNvSpPr txBox="1"/>
          <p:nvPr/>
        </p:nvSpPr>
        <p:spPr>
          <a:xfrm>
            <a:off x="0" y="260648"/>
            <a:ext cx="12192000" cy="584775"/>
          </a:xfrm>
          <a:prstGeom prst="rect">
            <a:avLst/>
          </a:prstGeom>
          <a:noFill/>
        </p:spPr>
        <p:txBody>
          <a:bodyPr wrap="square" rtlCol="0">
            <a:spAutoFit/>
          </a:bodyPr>
          <a:lstStyle/>
          <a:p>
            <a:pPr algn="ctr"/>
            <a:r>
              <a:rPr lang="pt-BR" sz="3200" b="1" dirty="0">
                <a:solidFill>
                  <a:srgbClr val="FFFF00"/>
                </a:solidFill>
                <a:latin typeface="Arial" panose="020B0604020202020204" pitchFamily="34" charset="0"/>
              </a:rPr>
              <a:t>Fotografias no ultravioleta</a:t>
            </a:r>
          </a:p>
        </p:txBody>
      </p:sp>
      <p:pic>
        <p:nvPicPr>
          <p:cNvPr id="110594" name="Picture 2" descr="Resultado de imagem para photography ultraviole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8570" y="1012399"/>
            <a:ext cx="10994860" cy="58456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9391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059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13666" name="Picture 2" descr="Imagem relacionad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1384" y="-27721"/>
            <a:ext cx="11044766" cy="68857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3021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p:cNvSpPr txBox="1"/>
          <p:nvPr/>
        </p:nvSpPr>
        <p:spPr>
          <a:xfrm>
            <a:off x="0" y="260648"/>
            <a:ext cx="12192000" cy="523220"/>
          </a:xfrm>
          <a:prstGeom prst="rect">
            <a:avLst/>
          </a:prstGeom>
          <a:noFill/>
        </p:spPr>
        <p:txBody>
          <a:bodyPr wrap="square" rtlCol="0">
            <a:spAutoFit/>
          </a:bodyPr>
          <a:lstStyle/>
          <a:p>
            <a:pPr algn="ctr"/>
            <a:r>
              <a:rPr lang="pt-BR" sz="2800" b="1" dirty="0">
                <a:solidFill>
                  <a:srgbClr val="FF0000"/>
                </a:solidFill>
                <a:latin typeface="Arial" pitchFamily="34" charset="0"/>
                <a:cs typeface="Arial" pitchFamily="34" charset="0"/>
              </a:rPr>
              <a:t>3ª Equação de Maxwell</a:t>
            </a:r>
          </a:p>
        </p:txBody>
      </p:sp>
      <p:sp>
        <p:nvSpPr>
          <p:cNvPr id="3" name="CaixaDeTexto 2"/>
          <p:cNvSpPr txBox="1"/>
          <p:nvPr/>
        </p:nvSpPr>
        <p:spPr>
          <a:xfrm>
            <a:off x="263352" y="1124744"/>
            <a:ext cx="11737304" cy="1477328"/>
          </a:xfrm>
          <a:prstGeom prst="rect">
            <a:avLst/>
          </a:prstGeom>
          <a:noFill/>
        </p:spPr>
        <p:txBody>
          <a:bodyPr wrap="square" rtlCol="0">
            <a:spAutoFit/>
          </a:bodyPr>
          <a:lstStyle/>
          <a:p>
            <a:pPr algn="just">
              <a:lnSpc>
                <a:spcPct val="150000"/>
              </a:lnSpc>
            </a:pPr>
            <a:r>
              <a:rPr lang="pt-BR" dirty="0"/>
              <a:t>	</a:t>
            </a:r>
            <a:r>
              <a:rPr lang="pt-BR" sz="2000" dirty="0">
                <a:latin typeface="Arial" pitchFamily="34" charset="0"/>
                <a:cs typeface="Arial" pitchFamily="34" charset="0"/>
              </a:rPr>
              <a:t>A terceira equação é a </a:t>
            </a:r>
            <a:r>
              <a:rPr lang="pt-BR" sz="2000" b="1" dirty="0">
                <a:solidFill>
                  <a:srgbClr val="0070C0"/>
                </a:solidFill>
                <a:latin typeface="Arial" pitchFamily="34" charset="0"/>
                <a:cs typeface="Arial" pitchFamily="34" charset="0"/>
              </a:rPr>
              <a:t>LEI DA INDUÇÃO DE FARADAY</a:t>
            </a:r>
            <a:r>
              <a:rPr lang="pt-BR" sz="2000" dirty="0">
                <a:latin typeface="Arial" pitchFamily="34" charset="0"/>
                <a:cs typeface="Arial" pitchFamily="34" charset="0"/>
              </a:rPr>
              <a:t>: há linhas de campo elétrico circulando em torno de campos magnéticos variáveis, ou seja, a variação do campo magnético induz campo elétrico.</a:t>
            </a:r>
            <a:endParaRPr lang="pt-BR" dirty="0">
              <a:latin typeface="Arial" pitchFamily="34" charset="0"/>
              <a:cs typeface="Arial" pitchFamily="34" charset="0"/>
            </a:endParaRPr>
          </a:p>
        </p:txBody>
      </p:sp>
      <p:pic>
        <p:nvPicPr>
          <p:cNvPr id="5" name="Imagem 4" descr="2.jpg"/>
          <p:cNvPicPr>
            <a:picLocks noChangeAspect="1"/>
          </p:cNvPicPr>
          <p:nvPr/>
        </p:nvPicPr>
        <p:blipFill>
          <a:blip r:embed="rId2" cstate="print"/>
          <a:stretch>
            <a:fillRect/>
          </a:stretch>
        </p:blipFill>
        <p:spPr>
          <a:xfrm>
            <a:off x="1531052" y="2653137"/>
            <a:ext cx="4564948" cy="4204863"/>
          </a:xfrm>
          <a:prstGeom prst="rect">
            <a:avLst/>
          </a:prstGeom>
        </p:spPr>
      </p:pic>
      <p:sp>
        <p:nvSpPr>
          <p:cNvPr id="6" name="CaixaDeTexto 5"/>
          <p:cNvSpPr txBox="1"/>
          <p:nvPr/>
        </p:nvSpPr>
        <p:spPr>
          <a:xfrm>
            <a:off x="6672064" y="3933056"/>
            <a:ext cx="3786214" cy="1131848"/>
          </a:xfrm>
          <a:prstGeom prst="rect">
            <a:avLst/>
          </a:prstGeom>
          <a:noFill/>
        </p:spPr>
        <p:txBody>
          <a:bodyPr wrap="square" rtlCol="0">
            <a:spAutoFit/>
          </a:bodyPr>
          <a:lstStyle/>
          <a:p>
            <a:pPr algn="ctr">
              <a:lnSpc>
                <a:spcPct val="150000"/>
              </a:lnSpc>
            </a:pPr>
            <a:r>
              <a:rPr lang="pt-BR" sz="2400" b="1" dirty="0">
                <a:solidFill>
                  <a:srgbClr val="00B050"/>
                </a:solidFill>
                <a:latin typeface="Arial" pitchFamily="34" charset="0"/>
                <a:cs typeface="Arial" pitchFamily="34" charset="0"/>
              </a:rPr>
              <a:t>Diz que E circula em torno de B variável.</a:t>
            </a:r>
          </a:p>
        </p:txBody>
      </p:sp>
    </p:spTree>
    <p:extLst>
      <p:ext uri="{BB962C8B-B14F-4D97-AF65-F5344CB8AC3E}">
        <p14:creationId xmlns:p14="http://schemas.microsoft.com/office/powerpoint/2010/main" val="2450805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14690" name="Picture 2" descr="Resultado de imagem para ultraviolet and visible light su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31503" y="-30984"/>
            <a:ext cx="8889011" cy="6888984"/>
          </a:xfrm>
          <a:prstGeom prst="rect">
            <a:avLst/>
          </a:prstGeom>
          <a:noFill/>
          <a:extLst>
            <a:ext uri="{909E8E84-426E-40DD-AFC4-6F175D3DCCD1}">
              <a14:hiddenFill xmlns:a14="http://schemas.microsoft.com/office/drawing/2010/main">
                <a:solidFill>
                  <a:srgbClr val="FFFFFF"/>
                </a:solidFill>
              </a14:hiddenFill>
            </a:ext>
          </a:extLst>
        </p:spPr>
      </p:pic>
      <p:sp>
        <p:nvSpPr>
          <p:cNvPr id="2" name="Retângulo 1"/>
          <p:cNvSpPr/>
          <p:nvPr/>
        </p:nvSpPr>
        <p:spPr>
          <a:xfrm>
            <a:off x="6023992" y="0"/>
            <a:ext cx="4536504" cy="695739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3032127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15714" name="Picture 2" descr="Resultado de imagem para photography ultraviole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265" y="476672"/>
            <a:ext cx="12216530" cy="5904656"/>
          </a:xfrm>
          <a:prstGeom prst="rect">
            <a:avLst/>
          </a:prstGeom>
          <a:noFill/>
          <a:extLst>
            <a:ext uri="{909E8E84-426E-40DD-AFC4-6F175D3DCCD1}">
              <a14:hiddenFill xmlns:a14="http://schemas.microsoft.com/office/drawing/2010/main">
                <a:solidFill>
                  <a:srgbClr val="FFFFFF"/>
                </a:solidFill>
              </a14:hiddenFill>
            </a:ext>
          </a:extLst>
        </p:spPr>
      </p:pic>
      <p:sp>
        <p:nvSpPr>
          <p:cNvPr id="2" name="Retângulo 1"/>
          <p:cNvSpPr/>
          <p:nvPr/>
        </p:nvSpPr>
        <p:spPr>
          <a:xfrm>
            <a:off x="-12265" y="332656"/>
            <a:ext cx="4092041" cy="6525344"/>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pt-BR"/>
          </a:p>
        </p:txBody>
      </p:sp>
      <p:sp>
        <p:nvSpPr>
          <p:cNvPr id="3" name="Retângulo 2"/>
          <p:cNvSpPr/>
          <p:nvPr/>
        </p:nvSpPr>
        <p:spPr>
          <a:xfrm>
            <a:off x="8112224" y="260648"/>
            <a:ext cx="4092041" cy="659735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805196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16738" name="Picture 2" descr="Resultado de imagem para photography ultraviole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17813" y="0"/>
            <a:ext cx="6554787"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13450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21858" name="Picture 2" descr="Resultado de imagem para photography ultraviole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9800" y="0"/>
            <a:ext cx="103124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75540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p:cNvSpPr txBox="1"/>
          <p:nvPr/>
        </p:nvSpPr>
        <p:spPr>
          <a:xfrm>
            <a:off x="0" y="1052736"/>
            <a:ext cx="12192000" cy="3293209"/>
          </a:xfrm>
          <a:prstGeom prst="rect">
            <a:avLst/>
          </a:prstGeom>
          <a:noFill/>
        </p:spPr>
        <p:txBody>
          <a:bodyPr wrap="square" rtlCol="0">
            <a:spAutoFit/>
          </a:bodyPr>
          <a:lstStyle/>
          <a:p>
            <a:pPr algn="ctr"/>
            <a:r>
              <a:rPr lang="pt-BR" sz="3200" b="1" dirty="0">
                <a:solidFill>
                  <a:srgbClr val="FF0000"/>
                </a:solidFill>
                <a:latin typeface="Arial" panose="020B0604020202020204" pitchFamily="34" charset="0"/>
              </a:rPr>
              <a:t>Vídeos:</a:t>
            </a:r>
          </a:p>
          <a:p>
            <a:pPr algn="ctr"/>
            <a:endParaRPr lang="pt-BR" sz="3200" b="1" dirty="0">
              <a:solidFill>
                <a:srgbClr val="FF0000"/>
              </a:solidFill>
              <a:latin typeface="Arial" panose="020B0604020202020204" pitchFamily="34" charset="0"/>
            </a:endParaRPr>
          </a:p>
          <a:p>
            <a:pPr algn="ctr"/>
            <a:endParaRPr lang="pt-BR" sz="3200" b="1" dirty="0">
              <a:solidFill>
                <a:srgbClr val="FF0000"/>
              </a:solidFill>
              <a:latin typeface="Arial" panose="020B0604020202020204" pitchFamily="34" charset="0"/>
            </a:endParaRPr>
          </a:p>
          <a:p>
            <a:pPr algn="ctr"/>
            <a:r>
              <a:rPr lang="pt-BR" sz="2800" b="1" dirty="0">
                <a:solidFill>
                  <a:srgbClr val="0070C0"/>
                </a:solidFill>
                <a:latin typeface="Arial" panose="020B0604020202020204" pitchFamily="34" charset="0"/>
                <a:hlinkClick r:id="rId2"/>
              </a:rPr>
              <a:t>COMO O SOL TE ENXERGA: Sua pele através de uma câmera UV</a:t>
            </a:r>
            <a:endParaRPr lang="pt-BR" sz="2800" b="1" dirty="0">
              <a:solidFill>
                <a:srgbClr val="0070C0"/>
              </a:solidFill>
              <a:latin typeface="Arial" panose="020B0604020202020204" pitchFamily="34" charset="0"/>
            </a:endParaRPr>
          </a:p>
          <a:p>
            <a:pPr algn="ctr"/>
            <a:endParaRPr lang="pt-BR" sz="2800" b="1" dirty="0">
              <a:solidFill>
                <a:srgbClr val="0070C0"/>
              </a:solidFill>
              <a:latin typeface="Arial" panose="020B0604020202020204" pitchFamily="34" charset="0"/>
            </a:endParaRPr>
          </a:p>
          <a:p>
            <a:pPr algn="ctr"/>
            <a:endParaRPr lang="pt-BR" sz="2800" b="1" dirty="0">
              <a:solidFill>
                <a:srgbClr val="0070C0"/>
              </a:solidFill>
              <a:latin typeface="Arial" panose="020B0604020202020204" pitchFamily="34" charset="0"/>
            </a:endParaRPr>
          </a:p>
          <a:p>
            <a:pPr algn="ctr"/>
            <a:r>
              <a:rPr lang="pt-BR" sz="2800" b="1" dirty="0">
                <a:solidFill>
                  <a:srgbClr val="0070C0"/>
                </a:solidFill>
                <a:latin typeface="Arial" panose="020B0604020202020204" pitchFamily="34" charset="0"/>
                <a:cs typeface="Arial" panose="020B0604020202020204" pitchFamily="34" charset="0"/>
                <a:hlinkClick r:id="rId3"/>
              </a:rPr>
              <a:t>Bem Estar (10/02/2014) Entenda como age o protetor solar na pele</a:t>
            </a:r>
            <a:endParaRPr lang="pt-BR" sz="4000" b="1" dirty="0">
              <a:solidFill>
                <a:srgbClr val="0070C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5445952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CaixaDeTexto 1"/>
          <p:cNvSpPr txBox="1"/>
          <p:nvPr/>
        </p:nvSpPr>
        <p:spPr>
          <a:xfrm>
            <a:off x="0" y="2780928"/>
            <a:ext cx="12192000" cy="584775"/>
          </a:xfrm>
          <a:prstGeom prst="rect">
            <a:avLst/>
          </a:prstGeom>
          <a:noFill/>
        </p:spPr>
        <p:txBody>
          <a:bodyPr wrap="square" rtlCol="0">
            <a:spAutoFit/>
          </a:bodyPr>
          <a:lstStyle/>
          <a:p>
            <a:pPr algn="ctr"/>
            <a:r>
              <a:rPr lang="pt-BR" sz="3200" b="1" dirty="0">
                <a:solidFill>
                  <a:srgbClr val="FFFF00"/>
                </a:solidFill>
                <a:latin typeface="Arial" panose="020B0604020202020204" pitchFamily="34" charset="0"/>
              </a:rPr>
              <a:t>Astronomia no Ultravioleta</a:t>
            </a:r>
          </a:p>
        </p:txBody>
      </p:sp>
    </p:spTree>
    <p:extLst>
      <p:ext uri="{BB962C8B-B14F-4D97-AF65-F5344CB8AC3E}">
        <p14:creationId xmlns:p14="http://schemas.microsoft.com/office/powerpoint/2010/main" val="314906606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tângulo 1"/>
          <p:cNvSpPr/>
          <p:nvPr/>
        </p:nvSpPr>
        <p:spPr>
          <a:xfrm>
            <a:off x="0" y="2780928"/>
            <a:ext cx="12192000" cy="584775"/>
          </a:xfrm>
          <a:prstGeom prst="rect">
            <a:avLst/>
          </a:prstGeom>
        </p:spPr>
        <p:txBody>
          <a:bodyPr wrap="square">
            <a:spAutoFit/>
          </a:bodyPr>
          <a:lstStyle/>
          <a:p>
            <a:pPr algn="ctr"/>
            <a:r>
              <a:rPr lang="pt-BR" sz="3200" b="1" dirty="0">
                <a:solidFill>
                  <a:srgbClr val="FFFF00"/>
                </a:solidFill>
                <a:latin typeface="Arial" panose="020B0604020202020204" pitchFamily="34" charset="0"/>
                <a:cs typeface="Arial" panose="020B0604020202020204" pitchFamily="34" charset="0"/>
              </a:rPr>
              <a:t>Colisão do Cometa Shoemaker-Levy 9 com Júpiter </a:t>
            </a:r>
            <a:endParaRPr lang="pt-BR" sz="3200" b="1" dirty="0">
              <a:solidFill>
                <a:srgbClr val="FFFF00"/>
              </a:solidFill>
            </a:endParaRPr>
          </a:p>
        </p:txBody>
      </p:sp>
    </p:spTree>
    <p:extLst>
      <p:ext uri="{BB962C8B-B14F-4D97-AF65-F5344CB8AC3E}">
        <p14:creationId xmlns:p14="http://schemas.microsoft.com/office/powerpoint/2010/main" val="304552982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Imagem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35334" y="15668"/>
            <a:ext cx="4656666" cy="6815666"/>
          </a:xfrm>
          <a:prstGeom prst="rect">
            <a:avLst/>
          </a:prstGeom>
        </p:spPr>
      </p:pic>
      <p:pic>
        <p:nvPicPr>
          <p:cNvPr id="4" name="Imagem 4" descr="fragmentr-c.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050" y="12436"/>
            <a:ext cx="60769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72688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6498" name="Picture 2" descr="Resultado de imagem para visible light su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91" y="0"/>
            <a:ext cx="6858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CaixaDeTexto 2"/>
          <p:cNvSpPr txBox="1"/>
          <p:nvPr/>
        </p:nvSpPr>
        <p:spPr>
          <a:xfrm>
            <a:off x="6863191" y="3136612"/>
            <a:ext cx="5328809" cy="584775"/>
          </a:xfrm>
          <a:prstGeom prst="rect">
            <a:avLst/>
          </a:prstGeom>
          <a:noFill/>
        </p:spPr>
        <p:txBody>
          <a:bodyPr wrap="square" rtlCol="0">
            <a:spAutoFit/>
          </a:bodyPr>
          <a:lstStyle/>
          <a:p>
            <a:pPr algn="ctr"/>
            <a:r>
              <a:rPr lang="pt-BR" sz="3200" b="1" dirty="0">
                <a:solidFill>
                  <a:srgbClr val="FFFF00"/>
                </a:solidFill>
                <a:latin typeface="Arial" panose="020B0604020202020204" pitchFamily="34" charset="0"/>
              </a:rPr>
              <a:t>Luz visível</a:t>
            </a:r>
          </a:p>
        </p:txBody>
      </p:sp>
    </p:spTree>
    <p:extLst>
      <p:ext uri="{BB962C8B-B14F-4D97-AF65-F5344CB8AC3E}">
        <p14:creationId xmlns:p14="http://schemas.microsoft.com/office/powerpoint/2010/main" val="422502966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CaixaDeTexto 1"/>
          <p:cNvSpPr txBox="1"/>
          <p:nvPr/>
        </p:nvSpPr>
        <p:spPr>
          <a:xfrm>
            <a:off x="7081587" y="3137216"/>
            <a:ext cx="5110413" cy="584775"/>
          </a:xfrm>
          <a:prstGeom prst="rect">
            <a:avLst/>
          </a:prstGeom>
          <a:noFill/>
        </p:spPr>
        <p:txBody>
          <a:bodyPr wrap="square" rtlCol="0">
            <a:spAutoFit/>
          </a:bodyPr>
          <a:lstStyle/>
          <a:p>
            <a:pPr algn="ctr"/>
            <a:r>
              <a:rPr lang="pt-BR" sz="3200" b="1" dirty="0">
                <a:solidFill>
                  <a:srgbClr val="FFFF00"/>
                </a:solidFill>
                <a:latin typeface="Arial" panose="020B0604020202020204" pitchFamily="34" charset="0"/>
              </a:rPr>
              <a:t>Infravermelho</a:t>
            </a:r>
          </a:p>
        </p:txBody>
      </p:sp>
      <p:pic>
        <p:nvPicPr>
          <p:cNvPr id="109570" name="Picture 2" descr="Imagem relacionad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13" y="604"/>
            <a:ext cx="70866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38844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p:cNvSpPr txBox="1"/>
          <p:nvPr/>
        </p:nvSpPr>
        <p:spPr>
          <a:xfrm>
            <a:off x="0" y="188640"/>
            <a:ext cx="12192000" cy="1846659"/>
          </a:xfrm>
          <a:prstGeom prst="rect">
            <a:avLst/>
          </a:prstGeom>
          <a:noFill/>
        </p:spPr>
        <p:txBody>
          <a:bodyPr wrap="square" rtlCol="0">
            <a:spAutoFit/>
          </a:bodyPr>
          <a:lstStyle/>
          <a:p>
            <a:pPr algn="ctr">
              <a:lnSpc>
                <a:spcPct val="150000"/>
              </a:lnSpc>
            </a:pPr>
            <a:r>
              <a:rPr lang="pt-BR" sz="2800" b="1" dirty="0">
                <a:solidFill>
                  <a:srgbClr val="FF0000"/>
                </a:solidFill>
                <a:latin typeface="Arial" pitchFamily="34" charset="0"/>
                <a:cs typeface="Arial" pitchFamily="34" charset="0"/>
              </a:rPr>
              <a:t>4ª Equação de Maxwell</a:t>
            </a:r>
          </a:p>
          <a:p>
            <a:pPr algn="ctr">
              <a:lnSpc>
                <a:spcPct val="150000"/>
              </a:lnSpc>
            </a:pPr>
            <a:r>
              <a:rPr lang="pt-BR" sz="2400" b="1" dirty="0">
                <a:solidFill>
                  <a:srgbClr val="00B050"/>
                </a:solidFill>
                <a:latin typeface="Arial" pitchFamily="34" charset="0"/>
                <a:cs typeface="Arial" pitchFamily="34" charset="0"/>
              </a:rPr>
              <a:t>Diz que há linhas de campo magnéticas circulando em torno de correntes</a:t>
            </a:r>
          </a:p>
          <a:p>
            <a:pPr algn="ctr">
              <a:lnSpc>
                <a:spcPct val="150000"/>
              </a:lnSpc>
            </a:pPr>
            <a:r>
              <a:rPr lang="pt-BR" sz="2400" b="1" dirty="0">
                <a:solidFill>
                  <a:srgbClr val="00B050"/>
                </a:solidFill>
                <a:latin typeface="Arial" pitchFamily="34" charset="0"/>
                <a:cs typeface="Arial" pitchFamily="34" charset="0"/>
              </a:rPr>
              <a:t>elétricas no fio retilíneo.</a:t>
            </a:r>
          </a:p>
        </p:txBody>
      </p:sp>
      <p:pic>
        <p:nvPicPr>
          <p:cNvPr id="3" name="Imagem 2" descr="Resumo-do-campo-magnético.jpg"/>
          <p:cNvPicPr>
            <a:picLocks noChangeAspect="1"/>
          </p:cNvPicPr>
          <p:nvPr/>
        </p:nvPicPr>
        <p:blipFill>
          <a:blip r:embed="rId3" cstate="print"/>
          <a:stretch>
            <a:fillRect/>
          </a:stretch>
        </p:blipFill>
        <p:spPr>
          <a:xfrm>
            <a:off x="6612393" y="2035298"/>
            <a:ext cx="3395237" cy="3902571"/>
          </a:xfrm>
          <a:prstGeom prst="rect">
            <a:avLst/>
          </a:prstGeom>
        </p:spPr>
      </p:pic>
      <p:grpSp>
        <p:nvGrpSpPr>
          <p:cNvPr id="4" name="Grupo 39"/>
          <p:cNvGrpSpPr>
            <a:grpSpLocks/>
          </p:cNvGrpSpPr>
          <p:nvPr/>
        </p:nvGrpSpPr>
        <p:grpSpPr bwMode="auto">
          <a:xfrm>
            <a:off x="2381224" y="2214554"/>
            <a:ext cx="3744416" cy="3600400"/>
            <a:chOff x="6151880" y="1414462"/>
            <a:chExt cx="2865120" cy="2317750"/>
          </a:xfrm>
        </p:grpSpPr>
        <p:pic>
          <p:nvPicPr>
            <p:cNvPr id="5" name="Picture 6" descr="t10-180rectilineo2"/>
            <p:cNvPicPr>
              <a:picLocks noChangeAspect="1" noChangeArrowheads="1"/>
            </p:cNvPicPr>
            <p:nvPr/>
          </p:nvPicPr>
          <p:blipFill>
            <a:blip r:embed="rId4" cstate="print"/>
            <a:srcRect/>
            <a:stretch>
              <a:fillRect/>
            </a:stretch>
          </p:blipFill>
          <p:spPr bwMode="auto">
            <a:xfrm>
              <a:off x="6151880" y="1516062"/>
              <a:ext cx="2865120" cy="2216150"/>
            </a:xfrm>
            <a:prstGeom prst="rect">
              <a:avLst/>
            </a:prstGeom>
            <a:noFill/>
            <a:ln w="9525">
              <a:noFill/>
              <a:miter lim="800000"/>
              <a:headEnd/>
              <a:tailEnd/>
            </a:ln>
          </p:spPr>
        </p:pic>
        <p:grpSp>
          <p:nvGrpSpPr>
            <p:cNvPr id="6" name="Group 10"/>
            <p:cNvGrpSpPr>
              <a:grpSpLocks/>
            </p:cNvGrpSpPr>
            <p:nvPr/>
          </p:nvGrpSpPr>
          <p:grpSpPr bwMode="auto">
            <a:xfrm>
              <a:off x="6639560" y="2298382"/>
              <a:ext cx="2062480" cy="871220"/>
              <a:chOff x="3552" y="1912"/>
              <a:chExt cx="1624" cy="686"/>
            </a:xfrm>
          </p:grpSpPr>
          <p:graphicFrame>
            <p:nvGraphicFramePr>
              <p:cNvPr id="11" name="Object 14"/>
              <p:cNvGraphicFramePr>
                <a:graphicFrameLocks noChangeAspect="1"/>
              </p:cNvGraphicFramePr>
              <p:nvPr/>
            </p:nvGraphicFramePr>
            <p:xfrm>
              <a:off x="3552" y="2304"/>
              <a:ext cx="120" cy="230"/>
            </p:xfrm>
            <a:graphic>
              <a:graphicData uri="http://schemas.openxmlformats.org/presentationml/2006/ole">
                <mc:AlternateContent xmlns:mc="http://schemas.openxmlformats.org/markup-compatibility/2006">
                  <mc:Choice xmlns:v="urn:schemas-microsoft-com:vml" Requires="v">
                    <p:oleObj spid="_x0000_s111798" name="Ecuación" r:id="rId5" imgW="139680" imgH="266400" progId="Equation.3">
                      <p:embed/>
                    </p:oleObj>
                  </mc:Choice>
                  <mc:Fallback>
                    <p:oleObj name="Ecuación" r:id="rId5" imgW="139680" imgH="266400" progId="Equation.3">
                      <p:embed/>
                      <p:pic>
                        <p:nvPicPr>
                          <p:cNvPr id="11" name="Object 1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52" y="2304"/>
                            <a:ext cx="120" cy="23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2" name="Object 15"/>
              <p:cNvGraphicFramePr>
                <a:graphicFrameLocks noChangeAspect="1"/>
              </p:cNvGraphicFramePr>
              <p:nvPr/>
            </p:nvGraphicFramePr>
            <p:xfrm>
              <a:off x="4664" y="2368"/>
              <a:ext cx="120" cy="230"/>
            </p:xfrm>
            <a:graphic>
              <a:graphicData uri="http://schemas.openxmlformats.org/presentationml/2006/ole">
                <mc:AlternateContent xmlns:mc="http://schemas.openxmlformats.org/markup-compatibility/2006">
                  <mc:Choice xmlns:v="urn:schemas-microsoft-com:vml" Requires="v">
                    <p:oleObj spid="_x0000_s111799" name="Ecuación" r:id="rId7" imgW="139680" imgH="266400" progId="Equation.3">
                      <p:embed/>
                    </p:oleObj>
                  </mc:Choice>
                  <mc:Fallback>
                    <p:oleObj name="Ecuación" r:id="rId7" imgW="139680" imgH="266400" progId="Equation.3">
                      <p:embed/>
                      <p:pic>
                        <p:nvPicPr>
                          <p:cNvPr id="12" name="Object 1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64" y="2368"/>
                            <a:ext cx="120" cy="23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3" name="Object 16"/>
              <p:cNvGraphicFramePr>
                <a:graphicFrameLocks noChangeAspect="1"/>
              </p:cNvGraphicFramePr>
              <p:nvPr/>
            </p:nvGraphicFramePr>
            <p:xfrm>
              <a:off x="5056" y="1912"/>
              <a:ext cx="120" cy="230"/>
            </p:xfrm>
            <a:graphic>
              <a:graphicData uri="http://schemas.openxmlformats.org/presentationml/2006/ole">
                <mc:AlternateContent xmlns:mc="http://schemas.openxmlformats.org/markup-compatibility/2006">
                  <mc:Choice xmlns:v="urn:schemas-microsoft-com:vml" Requires="v">
                    <p:oleObj spid="_x0000_s111800" name="Ecuación" r:id="rId8" imgW="139680" imgH="266400" progId="Equation.3">
                      <p:embed/>
                    </p:oleObj>
                  </mc:Choice>
                  <mc:Fallback>
                    <p:oleObj name="Ecuación" r:id="rId8" imgW="139680" imgH="266400" progId="Equation.3">
                      <p:embed/>
                      <p:pic>
                        <p:nvPicPr>
                          <p:cNvPr id="13" name="Object 1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56" y="1912"/>
                            <a:ext cx="120" cy="23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7" name="Line 15"/>
            <p:cNvSpPr>
              <a:spLocks noChangeShapeType="1"/>
            </p:cNvSpPr>
            <p:nvPr/>
          </p:nvSpPr>
          <p:spPr bwMode="auto">
            <a:xfrm flipV="1">
              <a:off x="7651750" y="1414462"/>
              <a:ext cx="0" cy="528320"/>
            </a:xfrm>
            <a:prstGeom prst="line">
              <a:avLst/>
            </a:prstGeom>
            <a:noFill/>
            <a:ln w="28575">
              <a:solidFill>
                <a:srgbClr val="9900FF"/>
              </a:solidFill>
              <a:round/>
              <a:headEnd/>
              <a:tailEnd type="triangle" w="med" len="lg"/>
            </a:ln>
          </p:spPr>
          <p:txBody>
            <a:bodyPr lIns="90000" tIns="46800" rIns="90000" bIns="46800" anchor="ctr">
              <a:spAutoFit/>
            </a:bodyPr>
            <a:lstStyle/>
            <a:p>
              <a:endParaRPr lang="pt-BR"/>
            </a:p>
          </p:txBody>
        </p:sp>
        <p:sp>
          <p:nvSpPr>
            <p:cNvPr id="8" name="Text Box 16"/>
            <p:cNvSpPr txBox="1">
              <a:spLocks noChangeArrowheads="1"/>
            </p:cNvSpPr>
            <p:nvPr/>
          </p:nvSpPr>
          <p:spPr bwMode="auto">
            <a:xfrm>
              <a:off x="7772284" y="1548500"/>
              <a:ext cx="116" cy="258974"/>
            </a:xfrm>
            <a:prstGeom prst="rect">
              <a:avLst/>
            </a:prstGeom>
            <a:noFill/>
            <a:ln w="12700">
              <a:noFill/>
              <a:miter lim="800000"/>
              <a:headEnd/>
              <a:tailEnd type="none" w="lg" len="med"/>
            </a:ln>
          </p:spPr>
          <p:txBody>
            <a:bodyPr lIns="90000" tIns="46800" rIns="90000" bIns="46800" anchor="ctr">
              <a:spAutoFit/>
            </a:bodyPr>
            <a:lstStyle/>
            <a:p>
              <a:pPr algn="ctr" eaLnBrk="0" hangingPunct="0">
                <a:spcBef>
                  <a:spcPct val="50000"/>
                </a:spcBef>
              </a:pPr>
              <a:r>
                <a:rPr lang="es-ES_tradnl" sz="2000" b="1"/>
                <a:t>i</a:t>
              </a:r>
            </a:p>
          </p:txBody>
        </p:sp>
        <p:cxnSp>
          <p:nvCxnSpPr>
            <p:cNvPr id="9" name="Conector de seta reta 8"/>
            <p:cNvCxnSpPr/>
            <p:nvPr/>
          </p:nvCxnSpPr>
          <p:spPr bwMode="auto">
            <a:xfrm rot="16200000" flipH="1">
              <a:off x="7584421" y="2704317"/>
              <a:ext cx="355600" cy="214289"/>
            </a:xfrm>
            <a:prstGeom prst="straightConnector1">
              <a:avLst/>
            </a:prstGeom>
            <a:ln w="22225">
              <a:solidFill>
                <a:schemeClr val="tx1"/>
              </a:solidFill>
              <a:tailEnd type="arrow" w="lg" len="lg"/>
            </a:ln>
          </p:spPr>
          <p:style>
            <a:lnRef idx="1">
              <a:schemeClr val="accent1"/>
            </a:lnRef>
            <a:fillRef idx="0">
              <a:schemeClr val="accent1"/>
            </a:fillRef>
            <a:effectRef idx="0">
              <a:schemeClr val="accent1"/>
            </a:effectRef>
            <a:fontRef idx="minor">
              <a:schemeClr val="tx1"/>
            </a:fontRef>
          </p:style>
        </p:cxnSp>
        <p:sp>
          <p:nvSpPr>
            <p:cNvPr id="10" name="Rectangle 5"/>
            <p:cNvSpPr>
              <a:spLocks noChangeArrowheads="1"/>
            </p:cNvSpPr>
            <p:nvPr/>
          </p:nvSpPr>
          <p:spPr bwMode="auto">
            <a:xfrm>
              <a:off x="7762240" y="2598102"/>
              <a:ext cx="106680" cy="158504"/>
            </a:xfrm>
            <a:prstGeom prst="rect">
              <a:avLst/>
            </a:prstGeom>
            <a:noFill/>
            <a:ln w="9525">
              <a:noFill/>
              <a:miter lim="800000"/>
              <a:headEnd/>
              <a:tailEnd/>
            </a:ln>
          </p:spPr>
          <p:txBody>
            <a:bodyPr lIns="0" tIns="0" rIns="0" bIns="0">
              <a:spAutoFit/>
            </a:bodyPr>
            <a:lstStyle/>
            <a:p>
              <a:pPr algn="just">
                <a:buClr>
                  <a:srgbClr val="800000"/>
                </a:buClr>
              </a:pPr>
              <a:r>
                <a:rPr lang="en-US" sz="1600" b="1" dirty="0">
                  <a:latin typeface="Comic Sans MS" pitchFamily="66" charset="0"/>
                </a:rPr>
                <a:t>R</a:t>
              </a:r>
            </a:p>
          </p:txBody>
        </p:sp>
      </p:grpSp>
      <p:sp>
        <p:nvSpPr>
          <p:cNvPr id="14" name="CaixaDeTexto 13"/>
          <p:cNvSpPr txBox="1"/>
          <p:nvPr/>
        </p:nvSpPr>
        <p:spPr>
          <a:xfrm>
            <a:off x="1524000" y="6093296"/>
            <a:ext cx="9144000" cy="400110"/>
          </a:xfrm>
          <a:prstGeom prst="rect">
            <a:avLst/>
          </a:prstGeom>
          <a:noFill/>
        </p:spPr>
        <p:txBody>
          <a:bodyPr wrap="square" rtlCol="0">
            <a:spAutoFit/>
          </a:bodyPr>
          <a:lstStyle/>
          <a:p>
            <a:pPr algn="ctr"/>
            <a:r>
              <a:rPr lang="pt-BR" sz="2000" dirty="0">
                <a:latin typeface="Arial" pitchFamily="34" charset="0"/>
                <a:cs typeface="Arial" pitchFamily="34" charset="0"/>
              </a:rPr>
              <a:t>Também conhecida como </a:t>
            </a:r>
            <a:r>
              <a:rPr lang="pt-BR" sz="2000" b="1" dirty="0">
                <a:solidFill>
                  <a:srgbClr val="0070C0"/>
                </a:solidFill>
                <a:latin typeface="Arial" pitchFamily="34" charset="0"/>
                <a:cs typeface="Arial" pitchFamily="34" charset="0"/>
              </a:rPr>
              <a:t>LEI DE AMPÈRE*</a:t>
            </a:r>
            <a:r>
              <a:rPr lang="pt-BR" sz="2000" dirty="0">
                <a:latin typeface="Arial" pitchFamily="34" charset="0"/>
                <a:cs typeface="Arial" pitchFamily="34" charset="0"/>
              </a:rPr>
              <a:t>.</a:t>
            </a:r>
            <a:endParaRPr lang="pt-BR" dirty="0">
              <a:latin typeface="Arial" pitchFamily="34" charset="0"/>
              <a:cs typeface="Arial" pitchFamily="34" charset="0"/>
            </a:endParaRPr>
          </a:p>
        </p:txBody>
      </p:sp>
    </p:spTree>
    <p:extLst>
      <p:ext uri="{BB962C8B-B14F-4D97-AF65-F5344CB8AC3E}">
        <p14:creationId xmlns:p14="http://schemas.microsoft.com/office/powerpoint/2010/main" val="3476728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ox(in)">
                                      <p:cBhvr>
                                        <p:cTn id="7" dur="500"/>
                                        <p:tgtEl>
                                          <p:spTgt spid="3"/>
                                        </p:tgtEl>
                                      </p:cBhvr>
                                    </p:animEffect>
                                  </p:childTnLst>
                                </p:cTn>
                              </p:par>
                              <p:par>
                                <p:cTn id="8" presetID="4" presetClass="entr" presetSubtype="16"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ox(in)">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4" presetClass="entr" presetSubtype="16"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box(in)">
                                      <p:cBhvr>
                                        <p:cTn id="1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7522" name="Picture 2" descr="Resultado de imagem para ultraviolet su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7681913"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CaixaDeTexto 2"/>
          <p:cNvSpPr txBox="1"/>
          <p:nvPr/>
        </p:nvSpPr>
        <p:spPr>
          <a:xfrm>
            <a:off x="7681913" y="3136612"/>
            <a:ext cx="4510087" cy="584775"/>
          </a:xfrm>
          <a:prstGeom prst="rect">
            <a:avLst/>
          </a:prstGeom>
          <a:noFill/>
        </p:spPr>
        <p:txBody>
          <a:bodyPr wrap="square" rtlCol="0">
            <a:spAutoFit/>
          </a:bodyPr>
          <a:lstStyle/>
          <a:p>
            <a:pPr algn="ctr"/>
            <a:r>
              <a:rPr lang="pt-BR" sz="3200" b="1" dirty="0">
                <a:solidFill>
                  <a:srgbClr val="FFFF00"/>
                </a:solidFill>
                <a:latin typeface="Arial" panose="020B0604020202020204" pitchFamily="34" charset="0"/>
              </a:rPr>
              <a:t>Ultravioleta</a:t>
            </a:r>
          </a:p>
        </p:txBody>
      </p:sp>
    </p:spTree>
    <p:extLst>
      <p:ext uri="{BB962C8B-B14F-4D97-AF65-F5344CB8AC3E}">
        <p14:creationId xmlns:p14="http://schemas.microsoft.com/office/powerpoint/2010/main" val="1446989791"/>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2" descr="Resultado de imagem para visible light su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888" y="1611886"/>
            <a:ext cx="3930569" cy="393056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Resultado de imagem para ultraviolet su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66449" y="1556792"/>
            <a:ext cx="4464496" cy="398566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Imagem relacionada"/>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75551" y="1556077"/>
            <a:ext cx="4119146" cy="39862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0057455"/>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Imagem 1" descr="luz-ultravioleta-emitida-pelo-ferro-no-sol-camara-eit-a-bordo-da-espaconave-soho.jpg"/>
          <p:cNvPicPr>
            <a:picLocks noChangeAspect="1"/>
          </p:cNvPicPr>
          <p:nvPr/>
        </p:nvPicPr>
        <p:blipFill>
          <a:blip r:embed="rId2" cstate="print"/>
          <a:stretch>
            <a:fillRect/>
          </a:stretch>
        </p:blipFill>
        <p:spPr>
          <a:xfrm>
            <a:off x="1" y="1162643"/>
            <a:ext cx="5663951" cy="5663951"/>
          </a:xfrm>
          <a:prstGeom prst="rect">
            <a:avLst/>
          </a:prstGeom>
        </p:spPr>
      </p:pic>
      <p:pic>
        <p:nvPicPr>
          <p:cNvPr id="3" name="Imagem 2" descr="ultravioleta_1.1.jpg"/>
          <p:cNvPicPr>
            <a:picLocks noChangeAspect="1"/>
          </p:cNvPicPr>
          <p:nvPr/>
        </p:nvPicPr>
        <p:blipFill>
          <a:blip r:embed="rId3" cstate="print"/>
          <a:stretch>
            <a:fillRect/>
          </a:stretch>
        </p:blipFill>
        <p:spPr>
          <a:xfrm>
            <a:off x="6502618" y="1162643"/>
            <a:ext cx="5689382" cy="5689382"/>
          </a:xfrm>
          <a:prstGeom prst="rect">
            <a:avLst/>
          </a:prstGeom>
        </p:spPr>
      </p:pic>
      <p:sp>
        <p:nvSpPr>
          <p:cNvPr id="4" name="CaixaDeTexto 3"/>
          <p:cNvSpPr txBox="1"/>
          <p:nvPr/>
        </p:nvSpPr>
        <p:spPr>
          <a:xfrm>
            <a:off x="0" y="428604"/>
            <a:ext cx="12192000" cy="553998"/>
          </a:xfrm>
          <a:prstGeom prst="rect">
            <a:avLst/>
          </a:prstGeom>
          <a:noFill/>
        </p:spPr>
        <p:txBody>
          <a:bodyPr wrap="square" rtlCol="0">
            <a:spAutoFit/>
          </a:bodyPr>
          <a:lstStyle/>
          <a:p>
            <a:pPr algn="ctr">
              <a:lnSpc>
                <a:spcPct val="150000"/>
              </a:lnSpc>
            </a:pPr>
            <a:r>
              <a:rPr lang="pt-BR" sz="2000" dirty="0">
                <a:latin typeface="Arial" pitchFamily="34" charset="0"/>
                <a:cs typeface="Arial" pitchFamily="34" charset="0"/>
              </a:rPr>
              <a:t>	</a:t>
            </a:r>
            <a:r>
              <a:rPr lang="pt-BR" sz="2000" dirty="0">
                <a:solidFill>
                  <a:schemeClr val="bg1"/>
                </a:solidFill>
                <a:latin typeface="Arial" pitchFamily="34" charset="0"/>
                <a:cs typeface="Arial" pitchFamily="34" charset="0"/>
              </a:rPr>
              <a:t>A radiação ultravioleta é intensamente produzida pelo Sol. </a:t>
            </a:r>
            <a:endParaRPr lang="pt-BR" dirty="0">
              <a:solidFill>
                <a:schemeClr val="bg1"/>
              </a:solidFill>
            </a:endParaRPr>
          </a:p>
        </p:txBody>
      </p:sp>
    </p:spTree>
    <p:extLst>
      <p:ext uri="{BB962C8B-B14F-4D97-AF65-F5344CB8AC3E}">
        <p14:creationId xmlns:p14="http://schemas.microsoft.com/office/powerpoint/2010/main" val="1307914332"/>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p:cNvSpPr txBox="1"/>
          <p:nvPr/>
        </p:nvSpPr>
        <p:spPr>
          <a:xfrm>
            <a:off x="0" y="1772816"/>
            <a:ext cx="12192000" cy="2062103"/>
          </a:xfrm>
          <a:prstGeom prst="rect">
            <a:avLst/>
          </a:prstGeom>
          <a:noFill/>
        </p:spPr>
        <p:txBody>
          <a:bodyPr wrap="square" rtlCol="0">
            <a:spAutoFit/>
          </a:bodyPr>
          <a:lstStyle/>
          <a:p>
            <a:pPr algn="ctr"/>
            <a:r>
              <a:rPr lang="pt-BR" sz="3200" b="1" dirty="0">
                <a:solidFill>
                  <a:srgbClr val="FF0000"/>
                </a:solidFill>
                <a:latin typeface="Arial" panose="020B0604020202020204" pitchFamily="34" charset="0"/>
              </a:rPr>
              <a:t>Vídeo:</a:t>
            </a:r>
          </a:p>
          <a:p>
            <a:pPr algn="ctr"/>
            <a:endParaRPr lang="pt-BR" sz="3200" b="1" dirty="0">
              <a:solidFill>
                <a:srgbClr val="FF0000"/>
              </a:solidFill>
              <a:latin typeface="Arial" panose="020B0604020202020204" pitchFamily="34" charset="0"/>
            </a:endParaRPr>
          </a:p>
          <a:p>
            <a:pPr algn="ctr"/>
            <a:endParaRPr lang="pt-BR" sz="3200" b="1" dirty="0">
              <a:solidFill>
                <a:srgbClr val="FF0000"/>
              </a:solidFill>
              <a:latin typeface="Arial" panose="020B0604020202020204" pitchFamily="34" charset="0"/>
            </a:endParaRPr>
          </a:p>
          <a:p>
            <a:pPr algn="ctr"/>
            <a:r>
              <a:rPr lang="pt-BR" sz="3200" b="1" dirty="0">
                <a:solidFill>
                  <a:srgbClr val="0070C0"/>
                </a:solidFill>
                <a:latin typeface="Arial" panose="020B0604020202020204" pitchFamily="34" charset="0"/>
                <a:hlinkClick r:id="rId2"/>
              </a:rPr>
              <a:t>Céu da Semana </a:t>
            </a:r>
            <a:r>
              <a:rPr lang="pt-BR" sz="3200" b="1" dirty="0" err="1">
                <a:solidFill>
                  <a:srgbClr val="0070C0"/>
                </a:solidFill>
                <a:latin typeface="Arial" panose="020B0604020202020204" pitchFamily="34" charset="0"/>
                <a:hlinkClick r:id="rId2"/>
              </a:rPr>
              <a:t>Ep</a:t>
            </a:r>
            <a:r>
              <a:rPr lang="pt-BR" sz="3200" b="1" dirty="0">
                <a:solidFill>
                  <a:srgbClr val="0070C0"/>
                </a:solidFill>
                <a:latin typeface="Arial" panose="020B0604020202020204" pitchFamily="34" charset="0"/>
                <a:hlinkClick r:id="rId2"/>
              </a:rPr>
              <a:t>. 283: Astronomia Ultravioleta</a:t>
            </a:r>
            <a:endParaRPr lang="pt-BR" sz="3200" b="1" dirty="0">
              <a:solidFill>
                <a:srgbClr val="0070C0"/>
              </a:solidFill>
              <a:latin typeface="Arial" panose="020B0604020202020204" pitchFamily="34" charset="0"/>
            </a:endParaRPr>
          </a:p>
        </p:txBody>
      </p:sp>
    </p:spTree>
    <p:extLst>
      <p:ext uri="{BB962C8B-B14F-4D97-AF65-F5344CB8AC3E}">
        <p14:creationId xmlns:p14="http://schemas.microsoft.com/office/powerpoint/2010/main" val="1890428128"/>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p:cNvSpPr txBox="1"/>
          <p:nvPr/>
        </p:nvSpPr>
        <p:spPr>
          <a:xfrm>
            <a:off x="0" y="260648"/>
            <a:ext cx="12192000" cy="584775"/>
          </a:xfrm>
          <a:prstGeom prst="rect">
            <a:avLst/>
          </a:prstGeom>
          <a:noFill/>
        </p:spPr>
        <p:txBody>
          <a:bodyPr wrap="square" rtlCol="0">
            <a:spAutoFit/>
          </a:bodyPr>
          <a:lstStyle/>
          <a:p>
            <a:pPr algn="ctr"/>
            <a:r>
              <a:rPr lang="pt-BR" sz="3200" b="1" dirty="0">
                <a:solidFill>
                  <a:srgbClr val="FF0000"/>
                </a:solidFill>
                <a:latin typeface="Arial" panose="020B0604020202020204" pitchFamily="34" charset="0"/>
              </a:rPr>
              <a:t>Recomendação de materiais</a:t>
            </a:r>
          </a:p>
        </p:txBody>
      </p:sp>
      <p:sp>
        <p:nvSpPr>
          <p:cNvPr id="3" name="CaixaDeTexto 2"/>
          <p:cNvSpPr txBox="1"/>
          <p:nvPr/>
        </p:nvSpPr>
        <p:spPr>
          <a:xfrm>
            <a:off x="335360" y="1268760"/>
            <a:ext cx="11449272" cy="4247317"/>
          </a:xfrm>
          <a:prstGeom prst="rect">
            <a:avLst/>
          </a:prstGeom>
          <a:noFill/>
        </p:spPr>
        <p:txBody>
          <a:bodyPr wrap="square" rtlCol="0">
            <a:spAutoFit/>
          </a:bodyPr>
          <a:lstStyle/>
          <a:p>
            <a:pPr algn="just">
              <a:lnSpc>
                <a:spcPct val="150000"/>
              </a:lnSpc>
            </a:pPr>
            <a:r>
              <a:rPr lang="pt-BR" sz="2000" dirty="0">
                <a:latin typeface="Arial" panose="020B0604020202020204" pitchFamily="34" charset="0"/>
                <a:cs typeface="Arial" panose="020B0604020202020204" pitchFamily="34" charset="0"/>
              </a:rPr>
              <a:t>Vídeo: </a:t>
            </a:r>
            <a:r>
              <a:rPr lang="pt-BR" sz="2000" dirty="0">
                <a:latin typeface="Arial" panose="020B0604020202020204" pitchFamily="34" charset="0"/>
                <a:cs typeface="Arial" panose="020B0604020202020204" pitchFamily="34" charset="0"/>
                <a:hlinkClick r:id="rId2"/>
              </a:rPr>
              <a:t>Globo Ecologia: Camada de Ozônio</a:t>
            </a:r>
            <a:endParaRPr lang="pt-BR" sz="2000" dirty="0">
              <a:solidFill>
                <a:srgbClr val="00B050"/>
              </a:solidFill>
              <a:latin typeface="Arial" panose="020B0604020202020204" pitchFamily="34" charset="0"/>
              <a:cs typeface="Arial" panose="020B0604020202020204" pitchFamily="34" charset="0"/>
            </a:endParaRPr>
          </a:p>
          <a:p>
            <a:pPr algn="just">
              <a:lnSpc>
                <a:spcPct val="150000"/>
              </a:lnSpc>
            </a:pPr>
            <a:r>
              <a:rPr lang="pt-BR" sz="2000" dirty="0">
                <a:latin typeface="Arial" panose="020B0604020202020204" pitchFamily="34" charset="0"/>
                <a:cs typeface="Arial" panose="020B0604020202020204" pitchFamily="34" charset="0"/>
              </a:rPr>
              <a:t>Vídeo: </a:t>
            </a:r>
            <a:r>
              <a:rPr lang="pt-BR" sz="2000" dirty="0">
                <a:latin typeface="Arial" panose="020B0604020202020204" pitchFamily="34" charset="0"/>
                <a:cs typeface="Arial" panose="020B0604020202020204" pitchFamily="34" charset="0"/>
                <a:hlinkClick r:id="rId3"/>
              </a:rPr>
              <a:t>Buraco na Camada de Ozônio Causas e Efeitos</a:t>
            </a:r>
            <a:endParaRPr lang="pt-BR" sz="2000" dirty="0">
              <a:latin typeface="Arial" panose="020B0604020202020204" pitchFamily="34" charset="0"/>
              <a:cs typeface="Arial" panose="020B0604020202020204" pitchFamily="34" charset="0"/>
            </a:endParaRPr>
          </a:p>
          <a:p>
            <a:pPr algn="just">
              <a:lnSpc>
                <a:spcPct val="150000"/>
              </a:lnSpc>
            </a:pPr>
            <a:r>
              <a:rPr lang="pt-BR" sz="2000" dirty="0">
                <a:latin typeface="Arial" panose="020B0604020202020204" pitchFamily="34" charset="0"/>
                <a:cs typeface="Arial" panose="020B0604020202020204" pitchFamily="34" charset="0"/>
              </a:rPr>
              <a:t>Vídeo: </a:t>
            </a:r>
            <a:r>
              <a:rPr lang="pt-BR" sz="2000" dirty="0">
                <a:latin typeface="Arial" panose="020B0604020202020204" pitchFamily="34" charset="0"/>
                <a:cs typeface="Arial" panose="020B0604020202020204" pitchFamily="34" charset="0"/>
                <a:hlinkClick r:id="rId4"/>
              </a:rPr>
              <a:t>Buraco na camada de ozônio na Antártida alcança tamanho recorde</a:t>
            </a:r>
            <a:endParaRPr lang="en-US" sz="2000" dirty="0">
              <a:latin typeface="Arial" panose="020B0604020202020204" pitchFamily="34" charset="0"/>
              <a:cs typeface="Arial" panose="020B0604020202020204" pitchFamily="34" charset="0"/>
            </a:endParaRPr>
          </a:p>
          <a:p>
            <a:pPr algn="just">
              <a:lnSpc>
                <a:spcPct val="150000"/>
              </a:lnSpc>
            </a:pPr>
            <a:r>
              <a:rPr lang="en-US" sz="2000" dirty="0" err="1">
                <a:latin typeface="Arial" panose="020B0604020202020204" pitchFamily="34" charset="0"/>
                <a:cs typeface="Arial" panose="020B0604020202020204" pitchFamily="34" charset="0"/>
              </a:rPr>
              <a:t>Vídeo</a:t>
            </a:r>
            <a:r>
              <a:rPr lang="en-US" sz="2000" dirty="0">
                <a:latin typeface="Arial" panose="020B0604020202020204" pitchFamily="34" charset="0"/>
                <a:cs typeface="Arial" panose="020B0604020202020204" pitchFamily="34" charset="0"/>
              </a:rPr>
              <a:t>: </a:t>
            </a:r>
            <a:r>
              <a:rPr lang="pt-BR" sz="2000" dirty="0">
                <a:latin typeface="Arial" panose="020B0604020202020204" pitchFamily="34" charset="0"/>
                <a:cs typeface="Arial" panose="020B0604020202020204" pitchFamily="34" charset="0"/>
                <a:hlinkClick r:id="rId5"/>
              </a:rPr>
              <a:t>Radiação ultravioleta está batendo recordes mesmo no inverno</a:t>
            </a:r>
            <a:endParaRPr lang="pt-BR" sz="2000" dirty="0">
              <a:latin typeface="Arial" panose="020B0604020202020204" pitchFamily="34" charset="0"/>
              <a:cs typeface="Arial" panose="020B0604020202020204" pitchFamily="34" charset="0"/>
            </a:endParaRPr>
          </a:p>
          <a:p>
            <a:pPr algn="just">
              <a:lnSpc>
                <a:spcPct val="150000"/>
              </a:lnSpc>
            </a:pPr>
            <a:r>
              <a:rPr lang="pt-BR" sz="2000" dirty="0">
                <a:latin typeface="Arial" panose="020B0604020202020204" pitchFamily="34" charset="0"/>
                <a:cs typeface="Arial" panose="020B0604020202020204" pitchFamily="34" charset="0"/>
              </a:rPr>
              <a:t>Vídeo: </a:t>
            </a:r>
            <a:r>
              <a:rPr lang="pt-BR" sz="2000" dirty="0">
                <a:latin typeface="Arial" panose="020B0604020202020204" pitchFamily="34" charset="0"/>
                <a:cs typeface="Arial" panose="020B0604020202020204" pitchFamily="34" charset="0"/>
                <a:hlinkClick r:id="rId6"/>
              </a:rPr>
              <a:t>Radiação UV saiba sobre os efeitos que causa em sua pele</a:t>
            </a:r>
            <a:endParaRPr lang="pt-BR" sz="2000" dirty="0">
              <a:latin typeface="Arial" panose="020B0604020202020204" pitchFamily="34" charset="0"/>
              <a:cs typeface="Arial" panose="020B0604020202020204" pitchFamily="34" charset="0"/>
            </a:endParaRPr>
          </a:p>
          <a:p>
            <a:pPr algn="just">
              <a:lnSpc>
                <a:spcPct val="150000"/>
              </a:lnSpc>
            </a:pPr>
            <a:r>
              <a:rPr lang="pt-BR" sz="2000" dirty="0">
                <a:latin typeface="Arial" panose="020B0604020202020204" pitchFamily="34" charset="0"/>
                <a:cs typeface="Arial" panose="020B0604020202020204" pitchFamily="34" charset="0"/>
              </a:rPr>
              <a:t>Vídeo: </a:t>
            </a:r>
            <a:r>
              <a:rPr lang="pt-BR" sz="2000" dirty="0">
                <a:latin typeface="Arial" panose="020B0604020202020204" pitchFamily="34" charset="0"/>
                <a:cs typeface="Arial" panose="020B0604020202020204" pitchFamily="34" charset="0"/>
                <a:hlinkClick r:id="rId7"/>
              </a:rPr>
              <a:t>Raios Ultra Violeta</a:t>
            </a:r>
            <a:endParaRPr lang="pt-BR" sz="2000" dirty="0">
              <a:latin typeface="Arial" panose="020B0604020202020204" pitchFamily="34" charset="0"/>
              <a:cs typeface="Arial" panose="020B0604020202020204" pitchFamily="34" charset="0"/>
            </a:endParaRPr>
          </a:p>
          <a:p>
            <a:pPr algn="just">
              <a:lnSpc>
                <a:spcPct val="150000"/>
              </a:lnSpc>
            </a:pPr>
            <a:r>
              <a:rPr lang="pt-BR" sz="2000" dirty="0">
                <a:latin typeface="Arial" panose="020B0604020202020204" pitchFamily="34" charset="0"/>
                <a:cs typeface="Arial" panose="020B0604020202020204" pitchFamily="34" charset="0"/>
              </a:rPr>
              <a:t>Vídeo: </a:t>
            </a:r>
            <a:r>
              <a:rPr lang="pt-BR" sz="2000" dirty="0">
                <a:latin typeface="Arial" panose="020B0604020202020204" pitchFamily="34" charset="0"/>
                <a:cs typeface="Arial" panose="020B0604020202020204" pitchFamily="34" charset="0"/>
                <a:hlinkClick r:id="rId8"/>
              </a:rPr>
              <a:t>Raios Ultravioleta - Física – 2016</a:t>
            </a:r>
            <a:endParaRPr lang="pt-BR" sz="2000" dirty="0">
              <a:latin typeface="Arial" panose="020B0604020202020204" pitchFamily="34" charset="0"/>
              <a:cs typeface="Arial" panose="020B0604020202020204" pitchFamily="34" charset="0"/>
            </a:endParaRPr>
          </a:p>
          <a:p>
            <a:pPr algn="just">
              <a:lnSpc>
                <a:spcPct val="150000"/>
              </a:lnSpc>
            </a:pPr>
            <a:r>
              <a:rPr lang="pt-BR" sz="2000" dirty="0">
                <a:latin typeface="Arial" panose="020B0604020202020204" pitchFamily="34" charset="0"/>
                <a:cs typeface="Arial" panose="020B0604020202020204" pitchFamily="34" charset="0"/>
              </a:rPr>
              <a:t>Vídeo: </a:t>
            </a:r>
            <a:r>
              <a:rPr lang="pt-BR" sz="2000" dirty="0">
                <a:latin typeface="Arial" panose="020B0604020202020204" pitchFamily="34" charset="0"/>
                <a:cs typeface="Arial" panose="020B0604020202020204" pitchFamily="34" charset="0"/>
                <a:hlinkClick r:id="rId9"/>
              </a:rPr>
              <a:t>2) Descomplicando a Ciência Um pouco sobre a Radiação ultravioleta (UV)</a:t>
            </a:r>
            <a:endParaRPr lang="pt-BR" sz="2000" dirty="0">
              <a:latin typeface="Arial" panose="020B0604020202020204" pitchFamily="34" charset="0"/>
              <a:cs typeface="Arial" panose="020B0604020202020204" pitchFamily="34" charset="0"/>
            </a:endParaRPr>
          </a:p>
          <a:p>
            <a:pPr algn="just">
              <a:lnSpc>
                <a:spcPct val="150000"/>
              </a:lnSpc>
            </a:pPr>
            <a:r>
              <a:rPr lang="pt-BR" sz="2000" dirty="0">
                <a:latin typeface="Arial" panose="020B0604020202020204" pitchFamily="34" charset="0"/>
                <a:cs typeface="Arial" panose="020B0604020202020204" pitchFamily="34" charset="0"/>
              </a:rPr>
              <a:t>Vídeo: Artigo: </a:t>
            </a:r>
            <a:r>
              <a:rPr lang="pt-BR" sz="2000" dirty="0">
                <a:latin typeface="Arial" panose="020B0604020202020204" pitchFamily="34" charset="0"/>
                <a:cs typeface="Arial" panose="020B0604020202020204" pitchFamily="34" charset="0"/>
                <a:hlinkClick r:id="rId10"/>
              </a:rPr>
              <a:t>Radiação Ultravioleta</a:t>
            </a:r>
            <a:endParaRPr lang="pt-BR"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00880674"/>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luxo">
  <a:themeElements>
    <a:clrScheme name="Personalizada 1">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0070C0"/>
      </a:hlink>
      <a:folHlink>
        <a:srgbClr val="00B050"/>
      </a:folHlink>
    </a:clrScheme>
    <a:fontScheme name="Fluxo">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uxo">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Tema do Office">
  <a:themeElements>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Flow</Template>
  <TotalTime>4402</TotalTime>
  <Words>1517</Words>
  <Application>Microsoft Office PowerPoint</Application>
  <PresentationFormat>Widescreen</PresentationFormat>
  <Paragraphs>247</Paragraphs>
  <Slides>94</Slides>
  <Notes>2</Notes>
  <HiddenSlides>0</HiddenSlides>
  <MMClips>0</MMClips>
  <ScaleCrop>false</ScaleCrop>
  <HeadingPairs>
    <vt:vector size="8" baseType="variant">
      <vt:variant>
        <vt:lpstr>Fontes usadas</vt:lpstr>
      </vt:variant>
      <vt:variant>
        <vt:i4>8</vt:i4>
      </vt:variant>
      <vt:variant>
        <vt:lpstr>Tema</vt:lpstr>
      </vt:variant>
      <vt:variant>
        <vt:i4>1</vt:i4>
      </vt:variant>
      <vt:variant>
        <vt:lpstr>Servidores OLE inseridos</vt:lpstr>
      </vt:variant>
      <vt:variant>
        <vt:i4>2</vt:i4>
      </vt:variant>
      <vt:variant>
        <vt:lpstr>Títulos de slides</vt:lpstr>
      </vt:variant>
      <vt:variant>
        <vt:i4>94</vt:i4>
      </vt:variant>
    </vt:vector>
  </HeadingPairs>
  <TitlesOfParts>
    <vt:vector size="105" baseType="lpstr">
      <vt:lpstr>Arial</vt:lpstr>
      <vt:lpstr>Arial Unicode MS</vt:lpstr>
      <vt:lpstr>Calibri</vt:lpstr>
      <vt:lpstr>Comic Sans MS</vt:lpstr>
      <vt:lpstr>Constantia</vt:lpstr>
      <vt:lpstr>Times New Roman</vt:lpstr>
      <vt:lpstr>Verdana</vt:lpstr>
      <vt:lpstr>Wingdings 2</vt:lpstr>
      <vt:lpstr>Fluxo</vt:lpstr>
      <vt:lpstr>Equation</vt:lpstr>
      <vt:lpstr>Ecuación</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Ricardo F. Pereira</dc:creator>
  <cp:lastModifiedBy>Ricardo Francisco pereira</cp:lastModifiedBy>
  <cp:revision>443</cp:revision>
  <dcterms:created xsi:type="dcterms:W3CDTF">2008-06-30T17:07:11Z</dcterms:created>
  <dcterms:modified xsi:type="dcterms:W3CDTF">2017-04-19T02:13:53Z</dcterms:modified>
</cp:coreProperties>
</file>