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5"/>
  </p:notesMasterIdLst>
  <p:sldIdLst>
    <p:sldId id="472" r:id="rId2"/>
    <p:sldId id="375" r:id="rId3"/>
    <p:sldId id="439" r:id="rId4"/>
    <p:sldId id="396" r:id="rId5"/>
    <p:sldId id="387" r:id="rId6"/>
    <p:sldId id="447" r:id="rId7"/>
    <p:sldId id="497" r:id="rId8"/>
    <p:sldId id="503" r:id="rId9"/>
    <p:sldId id="498" r:id="rId10"/>
    <p:sldId id="504" r:id="rId11"/>
    <p:sldId id="505" r:id="rId12"/>
    <p:sldId id="506" r:id="rId13"/>
    <p:sldId id="499" r:id="rId14"/>
    <p:sldId id="507" r:id="rId15"/>
    <p:sldId id="508" r:id="rId16"/>
    <p:sldId id="509" r:id="rId17"/>
    <p:sldId id="500" r:id="rId18"/>
    <p:sldId id="448" r:id="rId19"/>
    <p:sldId id="449" r:id="rId20"/>
    <p:sldId id="397" r:id="rId21"/>
    <p:sldId id="440" r:id="rId22"/>
    <p:sldId id="388" r:id="rId23"/>
    <p:sldId id="399" r:id="rId24"/>
    <p:sldId id="492" r:id="rId25"/>
    <p:sldId id="395" r:id="rId26"/>
    <p:sldId id="493" r:id="rId27"/>
    <p:sldId id="386" r:id="rId28"/>
    <p:sldId id="400" r:id="rId29"/>
    <p:sldId id="412" r:id="rId30"/>
    <p:sldId id="411" r:id="rId31"/>
    <p:sldId id="413" r:id="rId32"/>
    <p:sldId id="372" r:id="rId33"/>
    <p:sldId id="374" r:id="rId34"/>
    <p:sldId id="444" r:id="rId35"/>
    <p:sldId id="426" r:id="rId36"/>
    <p:sldId id="451" r:id="rId37"/>
    <p:sldId id="450" r:id="rId38"/>
    <p:sldId id="394" r:id="rId39"/>
    <p:sldId id="414" r:id="rId40"/>
    <p:sldId id="494" r:id="rId41"/>
    <p:sldId id="496" r:id="rId42"/>
    <p:sldId id="502" r:id="rId43"/>
    <p:sldId id="514" r:id="rId4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2611"/>
    <a:srgbClr val="4B0801"/>
    <a:srgbClr val="3F6AD7"/>
    <a:srgbClr val="32D3E4"/>
    <a:srgbClr val="470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3298" autoAdjust="0"/>
  </p:normalViewPr>
  <p:slideViewPr>
    <p:cSldViewPr>
      <p:cViewPr varScale="1">
        <p:scale>
          <a:sx n="68" d="100"/>
          <a:sy n="68" d="100"/>
        </p:scale>
        <p:origin x="-143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3FCAA2E-A78B-4C81-BEB2-128E378B9D3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37491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Obs.:</a:t>
            </a:r>
            <a:r>
              <a:rPr lang="pt-BR" baseline="0" dirty="0" smtClean="0"/>
              <a:t> William Shakespeare (1564-1616) nasceu no mesmo ano de nascimento de Galileu e faleceu no ano da primeira condenação de Galileu pela Igreja.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5639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53472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87744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831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70831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4817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0380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5668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Uma discussão ampla sobre a vida e a obra de Arquimedes, sobre o conceito do centro de gravidade e sobre a lei da alavanca, contendo muito material histórico, citações de textos originais e reproduções de diversos experimentos sobre esses temas realizados com material de baixo custo pode ser encontrada no livro</a:t>
            </a:r>
            <a:r>
              <a:rPr lang="pt-BR" baseline="0" dirty="0" smtClean="0"/>
              <a:t> </a:t>
            </a:r>
            <a:r>
              <a:rPr lang="pt-BR" b="1" i="1" baseline="0" dirty="0" smtClean="0"/>
              <a:t>Arquimedes, o Centro de Gravidade e a Lei da Alavanca</a:t>
            </a:r>
            <a:r>
              <a:rPr lang="pt-BR" baseline="0" dirty="0" smtClean="0"/>
              <a:t>. Disponível em: http://www.ifi.unicamp.br/~assis/Arquimedes.pdf (U$3,95 na </a:t>
            </a:r>
            <a:r>
              <a:rPr lang="pt-BR" baseline="0" dirty="0" err="1" smtClean="0"/>
              <a:t>Amazon</a:t>
            </a:r>
            <a:r>
              <a:rPr lang="pt-BR" baseline="0" dirty="0" smtClean="0"/>
              <a:t>).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aseline="0" dirty="0" smtClean="0"/>
              <a:t> </a:t>
            </a:r>
            <a:r>
              <a:rPr lang="pt-BR" dirty="0" smtClean="0"/>
              <a:t>O livro </a:t>
            </a:r>
            <a:r>
              <a:rPr lang="pt-BR" b="1" i="1" dirty="0" smtClean="0"/>
              <a:t>O Método Ilustrado de Arquimedes</a:t>
            </a:r>
            <a:r>
              <a:rPr lang="pt-BR" i="1" dirty="0" smtClean="0"/>
              <a:t> </a:t>
            </a:r>
            <a:r>
              <a:rPr lang="pt-BR" dirty="0" smtClean="0"/>
              <a:t>está disponível em: http://www.ifi.unicamp.br/~assis/O-Metodo-Ilustrado-de-Arquimedes.pdf (U$4,99</a:t>
            </a:r>
            <a:r>
              <a:rPr lang="pt-BR" baseline="0" dirty="0" smtClean="0"/>
              <a:t> na </a:t>
            </a:r>
            <a:r>
              <a:rPr lang="pt-BR" baseline="0" dirty="0" err="1" smtClean="0"/>
              <a:t>Amazon</a:t>
            </a:r>
            <a:r>
              <a:rPr lang="pt-BR" baseline="0" dirty="0" smtClean="0"/>
              <a:t>).</a:t>
            </a:r>
            <a:endParaRPr lang="pt-BR" dirty="0" smtClean="0"/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As principais obras de Arquimedes (287-212) ligadas com a Física já foram traduzidas para a língua portuguesa, a saber, </a:t>
            </a:r>
            <a:r>
              <a:rPr lang="pt-BR" i="1" dirty="0" smtClean="0"/>
              <a:t>Sobre o equilíbrio dos planos</a:t>
            </a:r>
            <a:r>
              <a:rPr lang="pt-BR" dirty="0" smtClean="0"/>
              <a:t> e </a:t>
            </a:r>
            <a:r>
              <a:rPr lang="pt-BR" i="1" dirty="0" smtClean="0"/>
              <a:t>Sobre os corpos flutuantes</a:t>
            </a:r>
            <a:r>
              <a:rPr lang="pt-BR" i="0" dirty="0" smtClean="0"/>
              <a:t>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ASSIS, A. K. T.</a:t>
            </a:r>
            <a:r>
              <a:rPr lang="pt-BR" baseline="0" dirty="0" smtClean="0"/>
              <a:t> </a:t>
            </a:r>
            <a:r>
              <a:rPr lang="pt-BR" dirty="0" smtClean="0"/>
              <a:t>Sobre o equilíbrio dos planos — tradução comentada de um texto de Arquimedes. </a:t>
            </a:r>
            <a:r>
              <a:rPr lang="pt-BR" i="1" dirty="0" smtClean="0"/>
              <a:t>Revista da Sociedade Brasileira de História da Ciência</a:t>
            </a:r>
            <a:r>
              <a:rPr lang="pt-BR" dirty="0" smtClean="0"/>
              <a:t>,</a:t>
            </a:r>
            <a:r>
              <a:rPr lang="pt-BR" baseline="0" dirty="0" smtClean="0"/>
              <a:t> v. </a:t>
            </a:r>
            <a:r>
              <a:rPr lang="pt-BR" dirty="0" smtClean="0"/>
              <a:t>18, p. 81–94, 1997.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Arquimedes. Sobre o equilíbrio dos planos (segunda parte). </a:t>
            </a:r>
            <a:r>
              <a:rPr lang="pt-BR" i="1" dirty="0" smtClean="0"/>
              <a:t>Revista da Sociedade Brasileira de História da Ciência</a:t>
            </a:r>
            <a:r>
              <a:rPr lang="pt-BR" dirty="0" smtClean="0"/>
              <a:t>, v. 2, p. 146–157, 2004. Introdução e tradução de A. K. T. Assis e N. B. F. Campos.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 ASSIS, A. K. T. Sobre os corpos flutuantes — tradução comentada de um texto de Arquimedes. </a:t>
            </a:r>
            <a:r>
              <a:rPr lang="pt-BR" i="1" dirty="0" smtClean="0"/>
              <a:t>Revista da Sociedade Brasileira de História da Ciência</a:t>
            </a:r>
            <a:r>
              <a:rPr lang="pt-BR" dirty="0" smtClean="0"/>
              <a:t>, v. 16, p. 69–80, 1996.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aseline="0" dirty="0" smtClean="0"/>
              <a:t> </a:t>
            </a:r>
            <a:r>
              <a:rPr lang="pt-BR" dirty="0" smtClean="0"/>
              <a:t>Arquimedes. Sobre os corpos flutuantes (segunda parte). </a:t>
            </a:r>
            <a:r>
              <a:rPr lang="pt-BR" i="1" dirty="0" smtClean="0"/>
              <a:t>Revista Brasileira de História da Ciência</a:t>
            </a:r>
            <a:r>
              <a:rPr lang="pt-BR" dirty="0" smtClean="0"/>
              <a:t>, v. 5, p. 369–397, 2012. Tradução de A. K. T. Assis e N. B. F. Campos.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1396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pt-BR" altLang="pt-BR" b="1" smtClean="0"/>
              <a:t>Referência: </a:t>
            </a:r>
            <a:r>
              <a:rPr lang="pt-BR" altLang="pt-BR" smtClean="0"/>
              <a:t>GALILEI, Galileu. </a:t>
            </a:r>
            <a:r>
              <a:rPr lang="pt-BR" altLang="pt-BR" i="1" smtClean="0"/>
              <a:t>Duas Novas Ciências</a:t>
            </a:r>
            <a:r>
              <a:rPr lang="pt-BR" altLang="pt-BR" smtClean="0"/>
              <a:t>. Rio de Janeiro: Museu de Astronomia e Ciências Afins; São Paulo: Nova Stella, 1988. 2</a:t>
            </a:r>
            <a:r>
              <a:rPr lang="pt-BR" altLang="pt-BR" u="sng" baseline="30000" smtClean="0"/>
              <a:t>a</a:t>
            </a:r>
            <a:r>
              <a:rPr lang="pt-BR" altLang="pt-BR" smtClean="0"/>
              <a:t> edição. Inclui: </a:t>
            </a:r>
            <a:r>
              <a:rPr lang="pt-BR" altLang="pt-BR" i="1" smtClean="0"/>
              <a:t>Da Força de Percussão</a:t>
            </a:r>
            <a:r>
              <a:rPr lang="pt-BR" altLang="pt-BR" smtClean="0"/>
              <a:t>. Título original: </a:t>
            </a:r>
            <a:r>
              <a:rPr lang="pt-BR" altLang="pt-BR" i="1" smtClean="0"/>
              <a:t>Discorsi e Dimostrazioni Matematiche intorno a due nuove scienze attenenti alla Mecanica ed ai Movimenti Localli</a:t>
            </a:r>
            <a:r>
              <a:rPr lang="pt-BR" altLang="pt-BR" smtClean="0"/>
              <a:t>. 1</a:t>
            </a:r>
            <a:r>
              <a:rPr lang="pt-BR" altLang="pt-BR" u="sng" baseline="30000" smtClean="0"/>
              <a:t>a</a:t>
            </a:r>
            <a:r>
              <a:rPr lang="pt-BR" altLang="pt-BR" smtClean="0"/>
              <a:t> edição: 1638. Tradução e notas: Letizio Mariconda e Pablo Rubén Mariconda.</a:t>
            </a:r>
          </a:p>
        </p:txBody>
      </p:sp>
      <p:sp>
        <p:nvSpPr>
          <p:cNvPr id="163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5F0FAA7-9E9D-4B58-AF35-D4A1E71E580A}" type="slidenum">
              <a:rPr lang="pt-BR" altLang="pt-BR" sz="1200" smtClean="0"/>
              <a:pPr/>
              <a:t>25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849583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pt-BR" altLang="pt-BR" b="1" smtClean="0"/>
              <a:t>Referência: </a:t>
            </a:r>
            <a:r>
              <a:rPr lang="pt-BR" altLang="pt-BR" smtClean="0"/>
              <a:t>GALILEI, Galileu. </a:t>
            </a:r>
            <a:r>
              <a:rPr lang="pt-BR" altLang="pt-BR" i="1" smtClean="0"/>
              <a:t>Duas Novas Ciências</a:t>
            </a:r>
            <a:r>
              <a:rPr lang="pt-BR" altLang="pt-BR" smtClean="0"/>
              <a:t>. Rio de Janeiro: Museu de Astronomia e Ciências Afins; São Paulo: Nova Stella, 1988. 2</a:t>
            </a:r>
            <a:r>
              <a:rPr lang="pt-BR" altLang="pt-BR" u="sng" baseline="30000" smtClean="0"/>
              <a:t>a</a:t>
            </a:r>
            <a:r>
              <a:rPr lang="pt-BR" altLang="pt-BR" smtClean="0"/>
              <a:t> edição. Inclui: </a:t>
            </a:r>
            <a:r>
              <a:rPr lang="pt-BR" altLang="pt-BR" i="1" smtClean="0"/>
              <a:t>Da Força de Percussão</a:t>
            </a:r>
            <a:r>
              <a:rPr lang="pt-BR" altLang="pt-BR" smtClean="0"/>
              <a:t>. Título original: </a:t>
            </a:r>
            <a:r>
              <a:rPr lang="pt-BR" altLang="pt-BR" i="1" smtClean="0"/>
              <a:t>Discorsi e Dimostrazioni Matematiche intorno a due nuove scienze attenenti alla Mecanica ed ai Movimenti Localli</a:t>
            </a:r>
            <a:r>
              <a:rPr lang="pt-BR" altLang="pt-BR" smtClean="0"/>
              <a:t>. 1</a:t>
            </a:r>
            <a:r>
              <a:rPr lang="pt-BR" altLang="pt-BR" u="sng" baseline="30000" smtClean="0"/>
              <a:t>a</a:t>
            </a:r>
            <a:r>
              <a:rPr lang="pt-BR" altLang="pt-BR" smtClean="0"/>
              <a:t> edição: 1638. Tradução e notas: Letizio Mariconda e Pablo Rubén Mariconda.</a:t>
            </a:r>
          </a:p>
        </p:txBody>
      </p:sp>
      <p:sp>
        <p:nvSpPr>
          <p:cNvPr id="163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5F0FAA7-9E9D-4B58-AF35-D4A1E71E580A}" type="slidenum">
              <a:rPr lang="pt-BR" altLang="pt-BR" sz="1200" smtClean="0"/>
              <a:pPr/>
              <a:t>26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440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61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A46900-2400-4384-A050-56D5A78FDDB9}" type="slidenum">
              <a:rPr lang="pt-BR" altLang="pt-BR" sz="1200" smtClean="0"/>
              <a:pPr/>
              <a:t>2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326269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algn="just">
              <a:buFontTx/>
              <a:buChar char="•"/>
            </a:pPr>
            <a:r>
              <a:rPr lang="pt-BR" altLang="pt-BR" dirty="0" smtClean="0"/>
              <a:t>Referência: </a:t>
            </a:r>
            <a:r>
              <a:rPr lang="pt-BR" altLang="pt-BR" dirty="0" err="1" smtClean="0"/>
              <a:t>Warhaft</a:t>
            </a:r>
            <a:r>
              <a:rPr lang="pt-BR" altLang="pt-BR" dirty="0" smtClean="0"/>
              <a:t>, S. (org.). </a:t>
            </a:r>
            <a:r>
              <a:rPr lang="pt-BR" altLang="pt-BR" i="1" dirty="0" smtClean="0"/>
              <a:t>Francis Bacon: A </a:t>
            </a:r>
            <a:r>
              <a:rPr lang="pt-BR" altLang="pt-BR" i="1" dirty="0" err="1" smtClean="0"/>
              <a:t>Selection</a:t>
            </a:r>
            <a:r>
              <a:rPr lang="pt-BR" altLang="pt-BR" i="1" dirty="0" smtClean="0"/>
              <a:t> </a:t>
            </a:r>
            <a:r>
              <a:rPr lang="pt-BR" altLang="pt-BR" i="1" dirty="0" err="1" smtClean="0"/>
              <a:t>of</a:t>
            </a:r>
            <a:r>
              <a:rPr lang="pt-BR" altLang="pt-BR" i="1" dirty="0" smtClean="0"/>
              <a:t> </a:t>
            </a:r>
            <a:r>
              <a:rPr lang="pt-BR" altLang="pt-BR" i="1" dirty="0" err="1" smtClean="0"/>
              <a:t>his</a:t>
            </a:r>
            <a:r>
              <a:rPr lang="pt-BR" altLang="pt-BR" i="1" dirty="0" smtClean="0"/>
              <a:t> Works</a:t>
            </a:r>
            <a:r>
              <a:rPr lang="pt-BR" altLang="pt-BR" dirty="0" smtClean="0"/>
              <a:t>, p. 17; apud ALVES, Rubem Azevedo, </a:t>
            </a:r>
            <a:r>
              <a:rPr lang="pt-BR" altLang="pt-BR" i="1" dirty="0" smtClean="0"/>
              <a:t>Filosofia da Ciência – Introdução ao jogo e suas regras</a:t>
            </a:r>
            <a:r>
              <a:rPr lang="pt-BR" altLang="pt-BR" dirty="0" smtClean="0"/>
              <a:t>, p. 16).</a:t>
            </a:r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66E028-8BD3-4873-B944-AAABCEBDDC56}" type="slidenum">
              <a:rPr lang="pt-BR" altLang="pt-BR" sz="1200" smtClean="0"/>
              <a:pPr/>
              <a:t>33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538886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Arcanjo é um anjo importante ou um líder entre os anjos. Na Bíblia, são estabelecidas nove ordens de seres celestiais. Os anjos compõem a mais baixa, com os arcanjos imediatamente acima.</a:t>
            </a:r>
            <a:endParaRPr lang="pt-BR" altLang="pt-BR" dirty="0" smtClean="0"/>
          </a:p>
          <a:p>
            <a:pPr marL="171450" indent="-171450" algn="just">
              <a:buFontTx/>
              <a:buChar char="•"/>
            </a:pPr>
            <a:r>
              <a:rPr lang="pt-BR" altLang="pt-BR" dirty="0" smtClean="0"/>
              <a:t>Obs.: De acordo com a oração muçulmana, a prosternação do corpo deve seguir um código muito preciso: sete ossos devem estar em contato com o chão – a testa, as duas mãos, os dois joelhos e a ponta dos dois pés (ONFRAY, Michel. </a:t>
            </a:r>
            <a:r>
              <a:rPr lang="pt-BR" altLang="pt-BR" i="1" dirty="0" smtClean="0"/>
              <a:t>Tratado de </a:t>
            </a:r>
            <a:r>
              <a:rPr lang="pt-BR" altLang="pt-BR" i="1" dirty="0" err="1" smtClean="0"/>
              <a:t>Ateologia</a:t>
            </a:r>
            <a:r>
              <a:rPr lang="pt-BR" altLang="pt-BR" dirty="0" smtClean="0"/>
              <a:t>, 2007, p. 61).</a:t>
            </a:r>
          </a:p>
          <a:p>
            <a:pPr marL="171450" indent="-171450" algn="just">
              <a:buFontTx/>
              <a:buChar char="•"/>
            </a:pPr>
            <a:r>
              <a:rPr lang="pt-BR" altLang="pt-BR" dirty="0" smtClean="0"/>
              <a:t>Obs.: Os pensadores que representam a fina nata da filosofia antiga, considerados os sete sábios da Antiguidade, são: </a:t>
            </a:r>
            <a:r>
              <a:rPr lang="pt-BR" altLang="pt-BR" dirty="0" err="1" smtClean="0"/>
              <a:t>Cleóbulo</a:t>
            </a:r>
            <a:r>
              <a:rPr lang="pt-BR" altLang="pt-BR" dirty="0" smtClean="0"/>
              <a:t>, </a:t>
            </a:r>
            <a:r>
              <a:rPr lang="pt-BR" altLang="pt-BR" dirty="0" err="1" smtClean="0"/>
              <a:t>Quílon</a:t>
            </a:r>
            <a:r>
              <a:rPr lang="pt-BR" altLang="pt-BR" dirty="0" smtClean="0"/>
              <a:t>, </a:t>
            </a:r>
            <a:r>
              <a:rPr lang="pt-BR" altLang="pt-BR" dirty="0" err="1" smtClean="0"/>
              <a:t>Periandro</a:t>
            </a:r>
            <a:r>
              <a:rPr lang="pt-BR" altLang="pt-BR" dirty="0" smtClean="0"/>
              <a:t>, </a:t>
            </a:r>
            <a:r>
              <a:rPr lang="pt-BR" altLang="pt-BR" dirty="0" err="1" smtClean="0"/>
              <a:t>Pítaco</a:t>
            </a:r>
            <a:r>
              <a:rPr lang="pt-BR" altLang="pt-BR" dirty="0" smtClean="0"/>
              <a:t>, Sólon, Bias e Tales.</a:t>
            </a:r>
          </a:p>
          <a:p>
            <a:pPr marL="171450" indent="-171450" algn="just">
              <a:buFontTx/>
              <a:buChar char="•"/>
            </a:pPr>
            <a:r>
              <a:rPr lang="pt-BR" altLang="pt-BR" dirty="0" smtClean="0"/>
              <a:t>Existem</a:t>
            </a:r>
            <a:r>
              <a:rPr lang="pt-BR" altLang="pt-BR" baseline="0" dirty="0" smtClean="0"/>
              <a:t> outras correspondências com o número 7, tais como as notas musicais e as cores do arco-íris.</a:t>
            </a:r>
            <a:endParaRPr lang="pt-BR" altLang="pt-BR" dirty="0" smtClean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AEBB0B-E400-4585-A18A-54F022421383}" type="slidenum">
              <a:rPr lang="pt-BR" altLang="pt-BR" sz="1200" smtClean="0"/>
              <a:pPr/>
              <a:t>34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24627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pt-BR" dirty="0" smtClean="0"/>
              <a:t> Obs.: O círculo central é a representação do olho de Cristo. A íris é ocupada por Ele, em pé, sobre o túmulo. A córnea é dividida em seções trapezoidais, dispostas radialmente, onde se encontram distribuídos os pecados capitais. Os cantos trazem outras formas circulares com representações da </a:t>
            </a:r>
            <a:r>
              <a:rPr lang="pt-BR" altLang="pt-BR" b="1" i="1" dirty="0" smtClean="0"/>
              <a:t>morte</a:t>
            </a:r>
            <a:r>
              <a:rPr lang="pt-BR" altLang="pt-BR" dirty="0" smtClean="0"/>
              <a:t>, </a:t>
            </a:r>
            <a:r>
              <a:rPr lang="pt-BR" altLang="pt-BR" b="1" i="1" dirty="0" smtClean="0"/>
              <a:t>julgamento</a:t>
            </a:r>
            <a:r>
              <a:rPr lang="pt-BR" altLang="pt-BR" dirty="0" smtClean="0"/>
              <a:t>, </a:t>
            </a:r>
            <a:r>
              <a:rPr lang="pt-BR" altLang="pt-BR" b="1" i="1" dirty="0" smtClean="0"/>
              <a:t>céu</a:t>
            </a:r>
            <a:r>
              <a:rPr lang="pt-BR" altLang="pt-BR" dirty="0" smtClean="0"/>
              <a:t> e </a:t>
            </a:r>
            <a:r>
              <a:rPr lang="pt-BR" altLang="pt-BR" b="1" i="1" dirty="0" smtClean="0"/>
              <a:t>inferno</a:t>
            </a:r>
            <a:r>
              <a:rPr lang="pt-BR" altLang="pt-BR" dirty="0" smtClean="0"/>
              <a:t>.</a:t>
            </a:r>
          </a:p>
          <a:p>
            <a:pPr algn="just"/>
            <a:r>
              <a:rPr lang="pt-BR" altLang="pt-BR" dirty="0" smtClean="0"/>
              <a:t>Obs.: Os textos em latim que aparecem em cima e na parte de baixo da pintura são derivados do Deuteronômio 32. O de cima diz: </a:t>
            </a:r>
            <a:r>
              <a:rPr lang="pt-BR" altLang="pt-BR" i="1" dirty="0" smtClean="0"/>
              <a:t>Porque é uma nação insensata, desprovida de inteligência. Se fossem sábios, compreenderiam e discerniriam aquilo que os espera</a:t>
            </a:r>
            <a:r>
              <a:rPr lang="pt-BR" altLang="pt-BR" dirty="0" smtClean="0"/>
              <a:t>. E o de baixo afirma: </a:t>
            </a:r>
            <a:r>
              <a:rPr lang="pt-BR" altLang="pt-BR" i="1" dirty="0" smtClean="0"/>
              <a:t>Ao ver tais coisas, o Senhor indignou-se com seus filhos e suas filhas e disse: vou ocultar-lhe o meu rosto e ver o que lhes sucederá... Pois são uma geração perversa, filhos sem lealdade</a:t>
            </a:r>
            <a:r>
              <a:rPr lang="pt-BR" altLang="pt-BR" dirty="0" smtClean="0"/>
              <a:t>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pt-BR" dirty="0" smtClean="0"/>
              <a:t> Obs.: Os sete pecados capitais foram formalizados no século 6, quando o papa Gregório Magno, tomando por base as Epístolas de São Paulo, definiu como sendo </a:t>
            </a:r>
            <a:r>
              <a:rPr lang="pt-BR" altLang="pt-BR" b="1" dirty="0" smtClean="0"/>
              <a:t>sete</a:t>
            </a:r>
            <a:r>
              <a:rPr lang="pt-BR" altLang="pt-BR" dirty="0" smtClean="0"/>
              <a:t> os principais vícios de conduta, em ordem decrescente daqueles que mais ofendiam ao amor: SOBERBA, INVEJA, IRA, PREGUIÇA, AVAREZA, GULA e LUXÚRIA.</a:t>
            </a:r>
          </a:p>
          <a:p>
            <a:pPr marL="0" indent="0" algn="just">
              <a:spcBef>
                <a:spcPts val="0"/>
              </a:spcBef>
              <a:buFontTx/>
              <a:buChar char="•"/>
            </a:pPr>
            <a:r>
              <a:rPr lang="pt-BR" altLang="pt-BR" dirty="0" smtClean="0"/>
              <a:t> Obs.: As sete virtudes capitais, que se opõem diretamente aos sete pecados capitais são: HUMILDADE, BONDADE, PACIÊNCIA, DILIGÊNCIA, CARIDADE, TEMPERANÇA e CASTIDADE.</a:t>
            </a:r>
          </a:p>
          <a:p>
            <a:pPr marL="0" indent="0" algn="just">
              <a:spcBef>
                <a:spcPts val="0"/>
              </a:spcBef>
              <a:buFontTx/>
              <a:buChar char="•"/>
            </a:pPr>
            <a:r>
              <a:rPr lang="pt-BR" altLang="pt-BR" dirty="0" smtClean="0"/>
              <a:t> Obs.: No desenho animado Bob Esponja</a:t>
            </a:r>
            <a:r>
              <a:rPr lang="pt-BR" altLang="pt-BR" baseline="0" dirty="0" smtClean="0"/>
              <a:t> Calça Quadrada, cada um dos sete personagens principais está associado com um dos pecados capitais: SOBERBA (VAIDADE) – SANDY; INVEJA – PLÂNCTON; IRA – LULA MOLUSCO; PREGUIÇA – PATRICK; AVAREZA – SIRIGUEJO; GULA – GARY; LUXÚRIA – BOB ESPONJA.</a:t>
            </a:r>
            <a:endParaRPr lang="pt-BR" altLang="pt-BR" dirty="0" smtClean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AEBB0B-E400-4585-A18A-54F022421383}" type="slidenum">
              <a:rPr lang="pt-BR" altLang="pt-BR" sz="1200" smtClean="0"/>
              <a:pPr/>
              <a:t>35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253070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pt-BR" dirty="0" smtClean="0"/>
              <a:t> </a:t>
            </a:r>
            <a:r>
              <a:rPr lang="pt-BR" altLang="pt-BR" i="0" dirty="0" smtClean="0"/>
              <a:t>O</a:t>
            </a:r>
            <a:r>
              <a:rPr lang="pt-BR" altLang="pt-BR" i="0" baseline="0" dirty="0" smtClean="0"/>
              <a:t> texto em letras góticas localizado na parte superior dos compartimentos foram extraídos do Salmo 32 e podem ser traduzidos do seguinte modo: “Ele disse e (as coisas) foram feitas” e “Ele comandou e (as coisas) foram criadas”. No canto superior esquerdo, o Criador é representado como um homem velho, que sentado em um trono de nuvens, aponta para um livro, provavelmente a Bíblia.</a:t>
            </a:r>
            <a:endParaRPr lang="pt-BR" altLang="pt-BR" dirty="0" smtClean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AEBB0B-E400-4585-A18A-54F022421383}" type="slidenum">
              <a:rPr lang="pt-BR" altLang="pt-BR" sz="1200" smtClean="0"/>
              <a:pPr/>
              <a:t>36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836364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pt-BR" dirty="0" smtClean="0"/>
              <a:t> O conteúdo desse tríptico ilustra o nascimento do mal com Eva, o pecado da luxúria do homem e a</a:t>
            </a:r>
            <a:r>
              <a:rPr lang="pt-BR" altLang="pt-BR" baseline="0" dirty="0" smtClean="0"/>
              <a:t> destruição final no Inferno.</a:t>
            </a:r>
            <a:endParaRPr lang="pt-BR" altLang="pt-BR" dirty="0" smtClean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AEBB0B-E400-4585-A18A-54F022421383}" type="slidenum">
              <a:rPr lang="pt-BR" altLang="pt-BR" sz="1200" smtClean="0"/>
              <a:pPr/>
              <a:t>37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307306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algn="just">
              <a:buFontTx/>
              <a:buChar char="•"/>
            </a:pPr>
            <a:endParaRPr lang="pt-BR" altLang="pt-BR" smtClean="0"/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9548A3-CF7B-4AA1-85BF-EE1BB99C4750}" type="slidenum">
              <a:rPr lang="pt-BR" altLang="pt-BR" sz="1200" smtClean="0"/>
              <a:pPr/>
              <a:t>38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605486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algn="just">
              <a:buFontTx/>
              <a:buChar char="•"/>
            </a:pPr>
            <a:endParaRPr lang="pt-BR" altLang="pt-BR" smtClean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51D6D3-371E-49D6-9843-6200CF336550}" type="slidenum">
              <a:rPr lang="pt-BR" altLang="pt-BR" sz="1200" smtClean="0"/>
              <a:pPr/>
              <a:t>39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816507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Char char="•"/>
            </a:pPr>
            <a:r>
              <a:rPr lang="pt-BR" altLang="pt-BR" dirty="0" smtClean="0"/>
              <a:t> Referência: MARICONDA,</a:t>
            </a:r>
            <a:r>
              <a:rPr lang="pt-BR" altLang="pt-BR" baseline="0" dirty="0" smtClean="0"/>
              <a:t> Pablo Rubén. O Diálogo de Galileu e a Condenação. </a:t>
            </a:r>
            <a:r>
              <a:rPr lang="pt-BR" altLang="pt-BR" i="1" baseline="0" dirty="0" smtClean="0"/>
              <a:t>Cadernos de História e Filosofia da Ciência</a:t>
            </a:r>
            <a:r>
              <a:rPr lang="pt-BR" altLang="pt-BR" baseline="0" dirty="0" smtClean="0"/>
              <a:t>, Série 3, v. 10, n. 1, p. 77-160, jan.-jun. 2000.</a:t>
            </a:r>
          </a:p>
          <a:p>
            <a:pPr marL="0" indent="0" algn="just">
              <a:spcBef>
                <a:spcPts val="0"/>
              </a:spcBef>
              <a:buFontTx/>
              <a:buChar char="•"/>
            </a:pPr>
            <a:r>
              <a:rPr lang="pt-BR" altLang="pt-BR" baseline="0" dirty="0" smtClean="0"/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Markus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Welser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(1558-1614) - humanista, historiador, editor e burgomestre (prefeito) de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Augsburgo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cidade da Alemanha.</a:t>
            </a:r>
          </a:p>
          <a:p>
            <a:pPr marL="0" indent="0" algn="just">
              <a:spcBef>
                <a:spcPts val="0"/>
              </a:spcBef>
              <a:buFontTx/>
              <a:buChar char="•"/>
            </a:pPr>
            <a:r>
              <a:rPr lang="pt-BR" altLang="pt-BR" baseline="0" dirty="0" smtClean="0"/>
              <a:t> </a:t>
            </a:r>
            <a:r>
              <a:rPr lang="pt-BR" altLang="pt-BR" baseline="0" dirty="0" err="1" smtClean="0"/>
              <a:t>Christoph</a:t>
            </a:r>
            <a:r>
              <a:rPr lang="pt-BR" altLang="pt-BR" baseline="0" dirty="0" smtClean="0"/>
              <a:t> </a:t>
            </a:r>
            <a:r>
              <a:rPr lang="pt-BR" altLang="pt-BR" baseline="0" dirty="0" err="1" smtClean="0"/>
              <a:t>Scheiner</a:t>
            </a:r>
            <a:r>
              <a:rPr lang="pt-BR" altLang="pt-BR" baseline="0" dirty="0" smtClean="0"/>
              <a:t> (1573-1650) – padre jesuíta alemão.</a:t>
            </a:r>
            <a:endParaRPr lang="pt-BR" altLang="pt-BR" dirty="0" smtClean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51D6D3-371E-49D6-9843-6200CF336550}" type="slidenum">
              <a:rPr lang="pt-BR" altLang="pt-BR" sz="1200" smtClean="0"/>
              <a:pPr/>
              <a:t>40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969828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pt-BR" altLang="pt-BR" smtClean="0"/>
              <a:t> Referência</a:t>
            </a:r>
            <a:r>
              <a:rPr lang="pt-BR" altLang="pt-BR" dirty="0" smtClean="0"/>
              <a:t>: MARICONDA,</a:t>
            </a:r>
            <a:r>
              <a:rPr lang="pt-BR" altLang="pt-BR" baseline="0" dirty="0" smtClean="0"/>
              <a:t> Pablo Rubén. O Diálogo de Galileu e a Condenação. </a:t>
            </a:r>
            <a:r>
              <a:rPr lang="pt-BR" altLang="pt-BR" i="1" baseline="0" dirty="0" smtClean="0"/>
              <a:t>Cadernos de História e Filosofia da Ciência</a:t>
            </a:r>
            <a:r>
              <a:rPr lang="pt-BR" altLang="pt-BR" baseline="0" dirty="0" smtClean="0"/>
              <a:t>, Série 3, v. 10, n. 1, p. 77-160, jan.-jun. 2000.</a:t>
            </a:r>
            <a:endParaRPr lang="pt-BR" altLang="pt-BR" dirty="0" smtClean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51D6D3-371E-49D6-9843-6200CF336550}" type="slidenum">
              <a:rPr lang="pt-BR" altLang="pt-BR" sz="1200" smtClean="0"/>
              <a:pPr/>
              <a:t>41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42309396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Char char="•"/>
            </a:pPr>
            <a:r>
              <a:rPr lang="pt-BR" altLang="pt-BR" dirty="0" smtClean="0"/>
              <a:t> Disponível</a:t>
            </a:r>
            <a:r>
              <a:rPr lang="pt-BR" altLang="pt-BR" baseline="0" dirty="0" smtClean="0"/>
              <a:t> em: https://www.youtube.com/watch?v=l3l6dFkh0Lo. Acesso em: 16/06/2017.</a:t>
            </a:r>
            <a:endParaRPr lang="pt-BR" altLang="pt-BR" dirty="0" smtClean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51D6D3-371E-49D6-9843-6200CF336550}" type="slidenum">
              <a:rPr lang="pt-BR" altLang="pt-BR" sz="1200" smtClean="0"/>
              <a:pPr/>
              <a:t>42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62775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pt-BR" altLang="pt-BR" dirty="0" smtClean="0"/>
              <a:t> </a:t>
            </a:r>
            <a:r>
              <a:rPr lang="it-IT" altLang="pt-BR" dirty="0" smtClean="0"/>
              <a:t>Discorso intorno alle cose che stanno in su l'acqua o che in quella se muovono = discurso em torno das coisas que flutuam sobre</a:t>
            </a:r>
            <a:r>
              <a:rPr lang="it-IT" altLang="pt-BR" baseline="0" dirty="0" smtClean="0"/>
              <a:t> a</a:t>
            </a:r>
            <a:r>
              <a:rPr lang="it-IT" altLang="pt-BR" dirty="0" smtClean="0"/>
              <a:t> água ou que nela se movem.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it-IT" altLang="pt-BR" dirty="0" smtClean="0"/>
              <a:t> </a:t>
            </a:r>
            <a:r>
              <a:rPr lang="pt-BR" altLang="pt-BR" dirty="0" err="1" smtClean="0"/>
              <a:t>Istoria</a:t>
            </a:r>
            <a:r>
              <a:rPr lang="pt-BR" altLang="pt-BR" dirty="0" smtClean="0"/>
              <a:t> e </a:t>
            </a:r>
            <a:r>
              <a:rPr lang="pt-BR" altLang="pt-BR" dirty="0" err="1" smtClean="0"/>
              <a:t>dimostrazione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intorno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alle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macchie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solari</a:t>
            </a:r>
            <a:r>
              <a:rPr lang="pt-BR" altLang="pt-BR" dirty="0" smtClean="0"/>
              <a:t> e loro </a:t>
            </a:r>
            <a:r>
              <a:rPr lang="pt-BR" altLang="pt-BR" dirty="0" err="1" smtClean="0"/>
              <a:t>accidenti</a:t>
            </a:r>
            <a:r>
              <a:rPr lang="pt-BR" altLang="pt-BR" dirty="0" smtClean="0"/>
              <a:t> = </a:t>
            </a:r>
            <a:r>
              <a:rPr lang="pt-BR" altLang="pt-BR" dirty="0" err="1" smtClean="0"/>
              <a:t>hsitória</a:t>
            </a:r>
            <a:r>
              <a:rPr lang="pt-BR" altLang="pt-BR" dirty="0" smtClean="0"/>
              <a:t> e demonstração sobre as manchas solares e seus acidentes.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ED3D79-98D7-4F24-99C3-41E2F205A518}" type="slidenum">
              <a:rPr lang="pt-BR" altLang="pt-BR" sz="1200" smtClean="0"/>
              <a:pPr/>
              <a:t>3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44410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aseline="0" dirty="0" smtClean="0"/>
              <a:t> Referência: MARTINS, Roberto de Andrade. </a:t>
            </a:r>
            <a:r>
              <a:rPr lang="pt-BR" i="1" baseline="0" dirty="0" smtClean="0"/>
              <a:t>Arquimedes e a coroa do rei: problemas históricos</a:t>
            </a:r>
            <a:r>
              <a:rPr lang="pt-BR" baseline="0" dirty="0" smtClean="0"/>
              <a:t>. Em: STUDART, N.; OLIVIERI, C. A.; VEIT, E.; ZYLBERSZTAJN, A. (</a:t>
            </a:r>
            <a:r>
              <a:rPr lang="pt-BR" baseline="0" dirty="0" err="1" smtClean="0"/>
              <a:t>orgs</a:t>
            </a:r>
            <a:r>
              <a:rPr lang="pt-BR" baseline="0" dirty="0" smtClean="0"/>
              <a:t>.). </a:t>
            </a:r>
            <a:r>
              <a:rPr lang="pt-BR" i="1" baseline="0" dirty="0" smtClean="0"/>
              <a:t>Física – Ensino Médio. Coleção Explorando o Ensino</a:t>
            </a:r>
            <a:r>
              <a:rPr lang="pt-BR" baseline="0" dirty="0" smtClean="0"/>
              <a:t>, v. 7. Brasília: Ministério da Educação, Secretaria de Educação Básica, 2005.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4995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42548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4259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8189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694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LUCIE, Pierre. </a:t>
            </a:r>
            <a:r>
              <a:rPr lang="pt-BR" dirty="0" err="1" smtClean="0"/>
              <a:t>Galileo</a:t>
            </a:r>
            <a:r>
              <a:rPr lang="pt-BR" dirty="0" smtClean="0"/>
              <a:t> e a tradição </a:t>
            </a:r>
            <a:r>
              <a:rPr lang="pt-BR" dirty="0" err="1" smtClean="0"/>
              <a:t>arquimedeana</a:t>
            </a:r>
            <a:r>
              <a:rPr lang="pt-BR" baseline="0" dirty="0" smtClean="0"/>
              <a:t> – </a:t>
            </a:r>
            <a:r>
              <a:rPr lang="pt-BR" i="1" baseline="0" dirty="0" smtClean="0"/>
              <a:t>La </a:t>
            </a:r>
            <a:r>
              <a:rPr lang="pt-BR" i="1" baseline="0" dirty="0" err="1" smtClean="0"/>
              <a:t>bilancetta</a:t>
            </a:r>
            <a:r>
              <a:rPr lang="pt-BR" baseline="0" dirty="0" smtClean="0"/>
              <a:t>. </a:t>
            </a:r>
            <a:r>
              <a:rPr lang="pt-BR" i="1" baseline="0" dirty="0" smtClean="0"/>
              <a:t>Cadernos de História e Filosofia da Ciência</a:t>
            </a:r>
            <a:r>
              <a:rPr lang="pt-BR" baseline="0" dirty="0" smtClean="0"/>
              <a:t>, v. 9, p. 95-104, 1986.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CAA2E-A78B-4C81-BEB2-128E378B9D35}" type="slidenum">
              <a:rPr lang="pt-BR" altLang="pt-BR" smtClean="0"/>
              <a:pPr>
                <a:defRPr/>
              </a:pPr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52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4105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D9CBA47-FABF-4F7F-AC75-8F5FDAB5A07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4183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02BC3-06E2-440C-99A2-2626261FD3E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021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B6242-7641-46F9-895A-D0BD0475BA4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7660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98F05-326C-489F-93AA-0497CF8567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044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D9454-B5E4-459A-ABFF-4844CCF30BE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289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5B239-A891-4B8B-B459-12EB2CE54EE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48F1-97C9-4031-B278-3073D7D7D1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434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3C2D8-D875-47FD-A603-75E13E880F2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64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35537-FD00-49DC-B906-29B254A1B33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0441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699ED-2161-4FD6-AC3C-DCE737DA408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1213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F5544-005F-4E3C-B422-90CCF60177E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637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76CD8-7AC8-48C5-924A-DCD03E525E7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56294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1031" name="Rectangle 1031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3081" name="Rectangle 1033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0C8C946-E062-45CF-9129-259CB9DBEC2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://images.google.com/imgres?imgurl=http://www.unerj.br/blogbiblioteca/wp-content/uploads/2009/08/galileu_galilei.jpg&amp;imgrefurl=http://www.unerj.br/blogbiblioteca/?p%3D3473&amp;usg=__0Vrd3gvsPhShHDJvtTAcYoCAXn4=&amp;h=527&amp;w=450&amp;sz=18&amp;hl=pt-BR&amp;start=3&amp;um=1&amp;tbnid=jLNNqardtkLchM:&amp;tbnh=132&amp;tbnw=113&amp;prev=/images?q%3DGALILEI,%2BGALILEU%26ndsp%3D18%26hl%3Dpt-BR%26lr%3D%26sa%3DN%26um%3D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://images.google.com/imgres?imgurl=http://www.unerj.br/blogbiblioteca/wp-content/uploads/2009/08/galileu_galilei.jpg&amp;imgrefurl=http://www.unerj.br/blogbiblioteca/?p%3D3473&amp;usg=__0Vrd3gvsPhShHDJvtTAcYoCAXn4=&amp;h=527&amp;w=450&amp;sz=18&amp;hl=pt-BR&amp;start=3&amp;um=1&amp;tbnid=jLNNqardtkLchM:&amp;tbnh=132&amp;tbnw=113&amp;prev=/images?q%3DGALILEI,%2BGALILEU%26ndsp%3D18%26hl%3Dpt-BR%26lr%3D%26sa%3DN%26um%3D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unerj.br/blogbiblioteca/wp-content/uploads/2009/08/galileu_galilei.jpg&amp;imgrefurl=http://www.unerj.br/blogbiblioteca/?p%3D3473&amp;usg=__0Vrd3gvsPhShHDJvtTAcYoCAXn4=&amp;h=527&amp;w=450&amp;sz=18&amp;hl=pt-BR&amp;start=3&amp;um=1&amp;tbnid=jLNNqardtkLchM:&amp;tbnh=132&amp;tbnw=113&amp;prev=/images?q%3DGALILEI,%2BGALILEU%26ndsp%3D18%26hl%3Dpt-BR%26lr%3D%26sa%3DN%26um%3D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Número de Slide 6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B43F773-2FF4-40DB-8E1F-993C190526B4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5900" y="1773238"/>
            <a:ext cx="8604250" cy="935682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altLang="pt-BR" sz="2600" b="1" dirty="0" smtClean="0"/>
              <a:t>O LEGADO CIENTÍFICO DE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altLang="pt-BR" sz="2600" b="1" dirty="0" smtClean="0"/>
              <a:t>GALILEU GALILEI (1564-1642)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altLang="pt-BR" sz="2600" b="1" dirty="0" smtClean="0"/>
              <a:t>1</a:t>
            </a:r>
            <a:r>
              <a:rPr lang="pt-BR" altLang="pt-BR" sz="2600" b="1" u="sng" baseline="30000" dirty="0" smtClean="0"/>
              <a:t>a</a:t>
            </a:r>
            <a:r>
              <a:rPr lang="pt-BR" altLang="pt-BR" sz="2600" b="1" dirty="0" smtClean="0"/>
              <a:t> Parte</a:t>
            </a:r>
          </a:p>
        </p:txBody>
      </p:sp>
      <p:sp>
        <p:nvSpPr>
          <p:cNvPr id="7066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07504" y="6237288"/>
            <a:ext cx="2589213" cy="431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pt-BR" sz="2000" b="1" dirty="0" smtClean="0"/>
              <a:t>Prof. Daniel Gardelli</a:t>
            </a:r>
          </a:p>
        </p:txBody>
      </p:sp>
      <p:sp>
        <p:nvSpPr>
          <p:cNvPr id="7066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graphicFrame>
        <p:nvGraphicFramePr>
          <p:cNvPr id="70662" name="Object 2"/>
          <p:cNvGraphicFramePr>
            <a:graphicFrameLocks noChangeAspect="1"/>
          </p:cNvGraphicFramePr>
          <p:nvPr/>
        </p:nvGraphicFramePr>
        <p:xfrm>
          <a:off x="7816850" y="357188"/>
          <a:ext cx="8001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6" r:id="rId5" imgW="2199132" imgH="2164385" progId="CDraw5">
                  <p:embed/>
                </p:oleObj>
              </mc:Choice>
              <mc:Fallback>
                <p:oleObj r:id="rId5" imgW="2199132" imgH="2164385" progId="CDraw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6850" y="357188"/>
                        <a:ext cx="8001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3" name="Rectangle 4"/>
          <p:cNvSpPr>
            <a:spLocks noChangeArrowheads="1"/>
          </p:cNvSpPr>
          <p:nvPr/>
        </p:nvSpPr>
        <p:spPr bwMode="auto">
          <a:xfrm>
            <a:off x="1325563" y="346075"/>
            <a:ext cx="63833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2400" b="1" dirty="0"/>
              <a:t>UNIVERSIDADE ESTADUAL DE MARINGÁ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2400" b="1" dirty="0"/>
              <a:t>DEPARTAMENTO DE FÍSICA</a:t>
            </a:r>
          </a:p>
        </p:txBody>
      </p:sp>
      <p:pic>
        <p:nvPicPr>
          <p:cNvPr id="70664" name="Picture 10" descr="http://www.ccvalg.pt/astronomia/historia/galileu_galilei/galileu_galile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2837458"/>
            <a:ext cx="342265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1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250" y="476672"/>
            <a:ext cx="5730875" cy="504279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LEI DA ALAVANCA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259632" y="2204864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</a:t>
            </a:r>
            <a:r>
              <a:rPr lang="pt-BR" sz="2200" dirty="0" smtClean="0"/>
              <a:t>“Duas grandezas, comensuráveis ou não, serão equilibradas a distâncias inversamente proporcionais às grandezas.” (ARQUIMEDES, </a:t>
            </a:r>
            <a:r>
              <a:rPr lang="pt-BR" sz="2200" i="1" dirty="0" smtClean="0"/>
              <a:t>Sobre o equilíbrio dos planos</a:t>
            </a:r>
            <a:r>
              <a:rPr lang="pt-BR" sz="2200" dirty="0" smtClean="0"/>
              <a:t>, Livro I, Proposição 6).</a:t>
            </a:r>
            <a:endParaRPr lang="pt-BR" sz="2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46646" t="28209" r="13911" b="60991"/>
          <a:stretch/>
        </p:blipFill>
        <p:spPr>
          <a:xfrm>
            <a:off x="2483769" y="5940527"/>
            <a:ext cx="3456384" cy="8008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CaixaDeTexto 10"/>
          <p:cNvSpPr txBox="1"/>
          <p:nvPr/>
        </p:nvSpPr>
        <p:spPr>
          <a:xfrm>
            <a:off x="35496" y="3573016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Assim, pode-se representar o peso </a:t>
            </a:r>
            <a:r>
              <a:rPr lang="pt-BR" sz="2600" i="1" dirty="0" smtClean="0"/>
              <a:t>P</a:t>
            </a:r>
            <a:r>
              <a:rPr lang="pt-BR" sz="2600" dirty="0" smtClean="0"/>
              <a:t> por </a:t>
            </a:r>
            <a:r>
              <a:rPr lang="pt-BR" sz="2600" i="1" dirty="0" err="1" smtClean="0"/>
              <a:t>cb</a:t>
            </a:r>
            <a:r>
              <a:rPr lang="pt-BR" sz="2600" dirty="0" smtClean="0"/>
              <a:t> (= </a:t>
            </a:r>
            <a:r>
              <a:rPr lang="pt-BR" sz="2600" i="1" dirty="0" smtClean="0"/>
              <a:t>ac</a:t>
            </a:r>
            <a:r>
              <a:rPr lang="pt-BR" sz="2600" dirty="0" smtClean="0"/>
              <a:t>), o peso do metal imerso na água </a:t>
            </a:r>
            <a:r>
              <a:rPr lang="pt-BR" sz="2600" i="1" dirty="0" smtClean="0"/>
              <a:t>P </a:t>
            </a:r>
            <a:r>
              <a:rPr lang="pt-BR" sz="2600" i="1" dirty="0"/>
              <a:t>– </a:t>
            </a:r>
            <a:r>
              <a:rPr lang="pt-BR" sz="2600" i="1" dirty="0" err="1" smtClean="0"/>
              <a:t>P</a:t>
            </a:r>
            <a:r>
              <a:rPr lang="pt-BR" sz="2600" i="1" baseline="-25000" dirty="0" err="1" smtClean="0"/>
              <a:t>a</a:t>
            </a:r>
            <a:r>
              <a:rPr lang="pt-BR" sz="2600" i="1" dirty="0"/>
              <a:t> </a:t>
            </a:r>
            <a:r>
              <a:rPr lang="pt-BR" sz="2600" dirty="0" smtClean="0"/>
              <a:t>por </a:t>
            </a:r>
            <a:r>
              <a:rPr lang="pt-BR" sz="2600" i="1" dirty="0" err="1" smtClean="0"/>
              <a:t>ec</a:t>
            </a:r>
            <a:r>
              <a:rPr lang="pt-BR" sz="2600" dirty="0" smtClean="0"/>
              <a:t>, e o empuxo </a:t>
            </a:r>
            <a:r>
              <a:rPr lang="pt-BR" sz="2600" i="1" dirty="0" err="1" smtClean="0"/>
              <a:t>P</a:t>
            </a:r>
            <a:r>
              <a:rPr lang="pt-BR" sz="2600" i="1" baseline="-25000" dirty="0" err="1" smtClean="0"/>
              <a:t>a</a:t>
            </a:r>
            <a:r>
              <a:rPr lang="pt-BR" sz="2600" dirty="0" smtClean="0"/>
              <a:t> por </a:t>
            </a:r>
            <a:r>
              <a:rPr lang="pt-BR" sz="2600" i="1" dirty="0" err="1" smtClean="0"/>
              <a:t>ae</a:t>
            </a:r>
            <a:r>
              <a:rPr lang="pt-BR" sz="2600" dirty="0" smtClean="0"/>
              <a:t>. </a:t>
            </a:r>
            <a:endParaRPr lang="pt-BR" sz="26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5496" y="1772816"/>
            <a:ext cx="8928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</a:t>
            </a:r>
            <a:r>
              <a:rPr lang="pt-BR" dirty="0" smtClean="0"/>
              <a:t>A “lei da alavanca” foi enunciada da seguinte forma: 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43426" r="10557" b="77000"/>
          <a:stretch/>
        </p:blipFill>
        <p:spPr>
          <a:xfrm>
            <a:off x="2483768" y="4489691"/>
            <a:ext cx="4004194" cy="14618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363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865461" y="476672"/>
            <a:ext cx="5730875" cy="504279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RELAÇÃO ENTRE AS DENSIDADES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7504" y="1772816"/>
            <a:ext cx="89289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Como </a:t>
            </a:r>
            <a:r>
              <a:rPr lang="pt-BR" sz="2600" i="1" dirty="0" err="1" smtClean="0"/>
              <a:t>P</a:t>
            </a:r>
            <a:r>
              <a:rPr lang="pt-BR" sz="2600" i="1" baseline="-25000" dirty="0" err="1" smtClean="0"/>
              <a:t>a</a:t>
            </a:r>
            <a:r>
              <a:rPr lang="pt-BR" sz="2600" dirty="0" smtClean="0"/>
              <a:t> é o peso de um volume de água igual ao volume do metal, a razão </a:t>
            </a:r>
            <a:r>
              <a:rPr lang="pt-BR" sz="2600" i="1" dirty="0" smtClean="0"/>
              <a:t>ac</a:t>
            </a:r>
            <a:r>
              <a:rPr lang="pt-BR" sz="2600" dirty="0" smtClean="0"/>
              <a:t> : </a:t>
            </a:r>
            <a:r>
              <a:rPr lang="pt-BR" sz="2600" i="1" dirty="0" err="1" smtClean="0"/>
              <a:t>ae</a:t>
            </a:r>
            <a:r>
              <a:rPr lang="pt-BR" sz="2600" dirty="0" smtClean="0"/>
              <a:t> representa o peso específico do metal (ou sua densidade em relação à água). Diz Galileu:</a:t>
            </a:r>
            <a:endParaRPr lang="pt-BR" sz="2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39552" y="306896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“O peso do metal será tantas vezes maior que o [peso] da água [de mesmo volume] quantas vezes a distância </a:t>
            </a:r>
            <a:r>
              <a:rPr lang="pt-BR" i="1" dirty="0" smtClean="0"/>
              <a:t>ac</a:t>
            </a:r>
            <a:r>
              <a:rPr lang="pt-BR" dirty="0" smtClean="0"/>
              <a:t> for maior que a distância </a:t>
            </a:r>
            <a:r>
              <a:rPr lang="pt-BR" i="1" dirty="0" err="1" smtClean="0"/>
              <a:t>ae</a:t>
            </a:r>
            <a:r>
              <a:rPr lang="pt-BR" dirty="0" smtClean="0"/>
              <a:t>.” (GALILEI, </a:t>
            </a:r>
            <a:r>
              <a:rPr lang="pt-BR" i="1" dirty="0" smtClean="0"/>
              <a:t>La </a:t>
            </a:r>
            <a:r>
              <a:rPr lang="pt-BR" i="1" dirty="0" err="1" smtClean="0"/>
              <a:t>bilancetta</a:t>
            </a:r>
            <a:r>
              <a:rPr lang="pt-BR" dirty="0" smtClean="0"/>
              <a:t>).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43426" r="10557" b="77000"/>
          <a:stretch/>
        </p:blipFill>
        <p:spPr>
          <a:xfrm>
            <a:off x="2123728" y="4473667"/>
            <a:ext cx="4861079" cy="17747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36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12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763688" y="476672"/>
            <a:ext cx="5730875" cy="504279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RELAÇÃO ENTRE AS DENSIDADES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7504" y="1772816"/>
            <a:ext cx="8928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De fato, da lei da alavanca, vem que:</a:t>
            </a:r>
            <a:endParaRPr lang="pt-BR" sz="26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43426" r="10557" b="77000"/>
          <a:stretch/>
        </p:blipFill>
        <p:spPr>
          <a:xfrm>
            <a:off x="395536" y="5301208"/>
            <a:ext cx="3816424" cy="13607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827584" y="2360493"/>
                <a:ext cx="316835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𝑒𝑐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𝑐𝑏</m:t>
                      </m:r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360493"/>
                <a:ext cx="3168352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3995936" y="2132856"/>
                <a:ext cx="3096344" cy="869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    </m:t>
                      </m:r>
                      <m:f>
                        <m:fPr>
                          <m:ctrlPr>
                            <a:rPr lang="pt-BR" sz="2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𝑒𝑐</m:t>
                          </m:r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𝑐𝑏</m:t>
                          </m:r>
                        </m:den>
                      </m:f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b="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sz="2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pt-BR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sz="2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2132856"/>
                <a:ext cx="3096344" cy="8690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/>
          <p:cNvSpPr txBox="1"/>
          <p:nvPr/>
        </p:nvSpPr>
        <p:spPr>
          <a:xfrm>
            <a:off x="107504" y="2996952"/>
            <a:ext cx="8928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Como  </a:t>
            </a:r>
            <a:r>
              <a:rPr lang="pt-BR" sz="2600" i="1" dirty="0" err="1" smtClean="0"/>
              <a:t>ec</a:t>
            </a:r>
            <a:r>
              <a:rPr lang="pt-BR" sz="2600" dirty="0" smtClean="0"/>
              <a:t> = </a:t>
            </a:r>
            <a:r>
              <a:rPr lang="pt-BR" sz="2600" i="1" dirty="0" smtClean="0"/>
              <a:t>ac – </a:t>
            </a:r>
            <a:r>
              <a:rPr lang="pt-BR" sz="2600" i="1" dirty="0" err="1" smtClean="0"/>
              <a:t>ae</a:t>
            </a:r>
            <a:r>
              <a:rPr lang="pt-BR" sz="2600" dirty="0" smtClean="0"/>
              <a:t>   e  </a:t>
            </a:r>
            <a:r>
              <a:rPr lang="pt-BR" sz="2600" i="1" dirty="0" err="1" smtClean="0"/>
              <a:t>cb</a:t>
            </a:r>
            <a:r>
              <a:rPr lang="pt-BR" sz="2600" dirty="0" smtClean="0"/>
              <a:t> = </a:t>
            </a:r>
            <a:r>
              <a:rPr lang="pt-BR" sz="2600" i="1" dirty="0" smtClean="0"/>
              <a:t>ac</a:t>
            </a:r>
            <a:r>
              <a:rPr lang="pt-BR" sz="2600" dirty="0" smtClean="0"/>
              <a:t>, então:</a:t>
            </a:r>
            <a:endParaRPr lang="pt-BR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755576" y="3501008"/>
                <a:ext cx="3240360" cy="878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𝑎𝑐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𝑎𝑒</m:t>
                          </m:r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𝑎𝑐</m:t>
                          </m:r>
                        </m:den>
                      </m:f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b="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sz="2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pt-BR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sz="2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501008"/>
                <a:ext cx="3240360" cy="87876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3563888" y="3429000"/>
                <a:ext cx="4248472" cy="84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    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pt-BR" sz="2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𝑎𝑒</m:t>
                          </m:r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𝑎𝑐</m:t>
                          </m:r>
                        </m:den>
                      </m:f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pt-BR" sz="26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3429000"/>
                <a:ext cx="4248472" cy="8416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1835696" y="4365104"/>
                <a:ext cx="2232248" cy="84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  </m:t>
                      </m:r>
                      <m:f>
                        <m:fPr>
                          <m:ctrlPr>
                            <a:rPr lang="pt-BR" sz="26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pt-BR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600" i="1">
                              <a:latin typeface="Cambria Math" panose="02040503050406030204" pitchFamily="18" charset="0"/>
                            </a:rPr>
                            <m:t>𝑎𝑒</m:t>
                          </m:r>
                        </m:num>
                        <m:den>
                          <m:r>
                            <a:rPr lang="pt-BR" sz="2600" i="1">
                              <a:latin typeface="Cambria Math" panose="02040503050406030204" pitchFamily="18" charset="0"/>
                            </a:rPr>
                            <m:t>𝑎𝑐</m:t>
                          </m:r>
                        </m:den>
                      </m:f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365104"/>
                <a:ext cx="2232248" cy="8416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3995936" y="4509120"/>
                <a:ext cx="72008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4509120"/>
                <a:ext cx="720080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4860032" y="4365104"/>
                <a:ext cx="1656184" cy="9069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pt-BR" sz="2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pt-BR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6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6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4365104"/>
                <a:ext cx="1656184" cy="90691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ixaDeTexto 19"/>
          <p:cNvSpPr txBox="1"/>
          <p:nvPr/>
        </p:nvSpPr>
        <p:spPr>
          <a:xfrm>
            <a:off x="4342595" y="5397023"/>
            <a:ext cx="4693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Obs.: A posição de </a:t>
            </a:r>
            <a:r>
              <a:rPr lang="pt-BR" i="1" dirty="0" smtClean="0"/>
              <a:t>e</a:t>
            </a:r>
            <a:r>
              <a:rPr lang="pt-BR" dirty="0" smtClean="0"/>
              <a:t> independe de </a:t>
            </a:r>
            <a:r>
              <a:rPr lang="pt-BR" i="1" dirty="0" smtClean="0"/>
              <a:t>P</a:t>
            </a:r>
            <a:r>
              <a:rPr lang="pt-BR" dirty="0" smtClean="0"/>
              <a:t>, ou seja, da quantidade de metal utilizado.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61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  <p:bldP spid="16" grpId="0"/>
      <p:bldP spid="17" grpId="0"/>
      <p:bldP spid="18" grpId="0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13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937469" y="476672"/>
            <a:ext cx="5730875" cy="504130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OS “PONTOS” DO OURO E DA PRATA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1772816"/>
            <a:ext cx="51845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As figuras ao lado representam as posições de equilíbrio da balança quando se utiliza como metal o ouro ou a prata.</a:t>
            </a:r>
            <a:endParaRPr lang="pt-BR" sz="26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1984" t="9712" r="62960" b="72514"/>
          <a:stretch/>
        </p:blipFill>
        <p:spPr>
          <a:xfrm>
            <a:off x="5364088" y="3794129"/>
            <a:ext cx="3502000" cy="17951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2640"/>
          <a:stretch/>
        </p:blipFill>
        <p:spPr>
          <a:xfrm>
            <a:off x="5364088" y="1984468"/>
            <a:ext cx="3502000" cy="18045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CaixaDeTexto 8"/>
          <p:cNvSpPr txBox="1"/>
          <p:nvPr/>
        </p:nvSpPr>
        <p:spPr>
          <a:xfrm>
            <a:off x="35496" y="3312274"/>
            <a:ext cx="51845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Como a densidade do ouro (d</a:t>
            </a:r>
            <a:r>
              <a:rPr lang="pt-BR" sz="2600" baseline="-25000" dirty="0" smtClean="0"/>
              <a:t>o</a:t>
            </a:r>
            <a:r>
              <a:rPr lang="pt-BR" sz="2600" dirty="0" smtClean="0"/>
              <a:t> = 19,3 kg/L) é quase o dobro da densidade da prata (</a:t>
            </a:r>
            <a:r>
              <a:rPr lang="pt-BR" sz="2600" dirty="0" err="1" smtClean="0"/>
              <a:t>d</a:t>
            </a:r>
            <a:r>
              <a:rPr lang="pt-BR" sz="2600" baseline="-25000" dirty="0" err="1" smtClean="0"/>
              <a:t>p</a:t>
            </a:r>
            <a:r>
              <a:rPr lang="pt-BR" sz="2600" dirty="0" smtClean="0"/>
              <a:t> = 10,5 kg/L</a:t>
            </a:r>
            <a:r>
              <a:rPr lang="pt-BR" sz="2600" dirty="0"/>
              <a:t>), </a:t>
            </a:r>
            <a:r>
              <a:rPr lang="pt-BR" sz="2600" dirty="0" smtClean="0"/>
              <a:t>proporcionalmente, a água retira menos peso do ouro do que retira do peso da prata.</a:t>
            </a:r>
            <a:endParaRPr lang="pt-BR" sz="26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5496" y="5632792"/>
            <a:ext cx="88910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Assim, o ponto </a:t>
            </a:r>
            <a:r>
              <a:rPr lang="pt-BR" sz="2600" i="1" dirty="0" smtClean="0"/>
              <a:t>e</a:t>
            </a:r>
            <a:r>
              <a:rPr lang="pt-BR" sz="2600" dirty="0" smtClean="0"/>
              <a:t> (do ouro) estará mais afastado do fulcro </a:t>
            </a:r>
            <a:r>
              <a:rPr lang="pt-BR" sz="2600" i="1" dirty="0" smtClean="0"/>
              <a:t>c</a:t>
            </a:r>
            <a:r>
              <a:rPr lang="pt-BR" sz="2600" dirty="0" smtClean="0"/>
              <a:t> do que o ponto </a:t>
            </a:r>
            <a:r>
              <a:rPr lang="pt-BR" sz="2600" i="1" dirty="0" smtClean="0"/>
              <a:t>f</a:t>
            </a:r>
            <a:r>
              <a:rPr lang="pt-BR" sz="2600" dirty="0" smtClean="0"/>
              <a:t> (da prata).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27264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763688" y="476672"/>
            <a:ext cx="5730875" cy="504279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“PONTO” DA LIGA METÁLICA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1772816"/>
            <a:ext cx="89289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Assim, se pendurarmos à extremidade </a:t>
            </a:r>
            <a:r>
              <a:rPr lang="pt-BR" sz="2600" i="1" dirty="0" smtClean="0"/>
              <a:t>b</a:t>
            </a:r>
            <a:r>
              <a:rPr lang="pt-BR" sz="2600" dirty="0" smtClean="0"/>
              <a:t> uma liga de ouro e prata, a posição </a:t>
            </a:r>
            <a:r>
              <a:rPr lang="pt-BR" sz="2600" i="1" dirty="0" smtClean="0"/>
              <a:t>g</a:t>
            </a:r>
            <a:r>
              <a:rPr lang="pt-BR" sz="2600" dirty="0" smtClean="0"/>
              <a:t> do contrapeso que equilibrará a balança estará necessariamente entre os pontos </a:t>
            </a:r>
            <a:r>
              <a:rPr lang="pt-BR" sz="2600" i="1" dirty="0" smtClean="0"/>
              <a:t>e</a:t>
            </a:r>
            <a:r>
              <a:rPr lang="pt-BR" sz="2600" dirty="0" smtClean="0"/>
              <a:t> </a:t>
            </a:r>
            <a:r>
              <a:rPr lang="pt-BR" sz="2600" dirty="0" err="1" smtClean="0"/>
              <a:t>e</a:t>
            </a:r>
            <a:r>
              <a:rPr lang="pt-BR" sz="2600" dirty="0" smtClean="0"/>
              <a:t> </a:t>
            </a:r>
            <a:r>
              <a:rPr lang="pt-BR" sz="2600" i="1" dirty="0" smtClean="0"/>
              <a:t>f</a:t>
            </a:r>
            <a:r>
              <a:rPr lang="pt-BR" sz="2600" dirty="0" smtClean="0"/>
              <a:t>.</a:t>
            </a:r>
            <a:endParaRPr lang="pt-BR" sz="2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8741" t="49004" r="58450" b="34410"/>
          <a:stretch/>
        </p:blipFill>
        <p:spPr>
          <a:xfrm>
            <a:off x="2051720" y="4028632"/>
            <a:ext cx="4822287" cy="17766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CaixaDeTexto 8"/>
          <p:cNvSpPr txBox="1"/>
          <p:nvPr/>
        </p:nvSpPr>
        <p:spPr>
          <a:xfrm>
            <a:off x="35496" y="2924944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O ponto </a:t>
            </a:r>
            <a:r>
              <a:rPr lang="pt-BR" sz="2600" i="1" dirty="0" smtClean="0"/>
              <a:t>g</a:t>
            </a:r>
            <a:r>
              <a:rPr lang="pt-BR" sz="2600" dirty="0" smtClean="0"/>
              <a:t> coincidiria com o ponto </a:t>
            </a:r>
            <a:r>
              <a:rPr lang="pt-BR" sz="2600" i="1" dirty="0" smtClean="0"/>
              <a:t>e</a:t>
            </a:r>
            <a:r>
              <a:rPr lang="pt-BR" sz="2600" dirty="0" smtClean="0"/>
              <a:t> se a coroa fosse de ouro puro e coincidiria com o ponto </a:t>
            </a:r>
            <a:r>
              <a:rPr lang="pt-BR" sz="2600" i="1" dirty="0" smtClean="0"/>
              <a:t>f </a:t>
            </a:r>
            <a:r>
              <a:rPr lang="pt-BR" sz="2600" dirty="0" smtClean="0"/>
              <a:t>se fosse de prata pura.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850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91680" y="332656"/>
            <a:ext cx="5730875" cy="792162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RAZÃO ENTRE OS PESOS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DE OURO E DE PRATA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1772816"/>
            <a:ext cx="8928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Galileu diz, então:</a:t>
            </a:r>
            <a:endParaRPr lang="pt-BR" sz="2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8741" t="49004" r="58450" b="34410"/>
          <a:stretch/>
        </p:blipFill>
        <p:spPr>
          <a:xfrm>
            <a:off x="1108988" y="5118178"/>
            <a:ext cx="3895060" cy="14350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539552" y="2204864"/>
            <a:ext cx="84249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“</a:t>
            </a:r>
            <a:r>
              <a:rPr lang="pt-BR" dirty="0" smtClean="0"/>
              <a:t>Afirmo que [os pesos de] ouro e prata que compõem a liga estão entre si na mesma razão que as distâncias [respectivas] </a:t>
            </a:r>
            <a:r>
              <a:rPr lang="pt-BR" i="1" dirty="0" err="1" smtClean="0"/>
              <a:t>gf</a:t>
            </a:r>
            <a:r>
              <a:rPr lang="pt-BR" dirty="0" smtClean="0"/>
              <a:t> e </a:t>
            </a:r>
            <a:r>
              <a:rPr lang="pt-BR" i="1" dirty="0" err="1" smtClean="0"/>
              <a:t>eg</a:t>
            </a:r>
            <a:r>
              <a:rPr lang="pt-BR" dirty="0" smtClean="0"/>
              <a:t>.” (GALILEU, </a:t>
            </a:r>
            <a:r>
              <a:rPr lang="pt-BR" i="1" dirty="0" smtClean="0"/>
              <a:t>La </a:t>
            </a:r>
            <a:r>
              <a:rPr lang="pt-BR" i="1" dirty="0" err="1" smtClean="0"/>
              <a:t>bilancetta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5496" y="3429000"/>
            <a:ext cx="89289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A seguir, ele chama a atenção sobre o fato de que </a:t>
            </a:r>
            <a:r>
              <a:rPr lang="pt-BR" sz="2600" i="1" dirty="0" err="1" smtClean="0"/>
              <a:t>gf</a:t>
            </a:r>
            <a:r>
              <a:rPr lang="pt-BR" sz="2600" dirty="0" smtClean="0"/>
              <a:t>, que começa no ponto da prata, mede a quantidade de ouro, enquanto que </a:t>
            </a:r>
            <a:r>
              <a:rPr lang="pt-BR" sz="2600" i="1" dirty="0" err="1" smtClean="0"/>
              <a:t>eg</a:t>
            </a:r>
            <a:r>
              <a:rPr lang="pt-BR" sz="2600" dirty="0" smtClean="0"/>
              <a:t>, que termina no “ponto do ouro”, mede a quantidade de prata.</a:t>
            </a:r>
            <a:endParaRPr lang="pt-BR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5580112" y="5319113"/>
                <a:ext cx="1872208" cy="99020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6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6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6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𝑔𝑓</m:t>
                          </m:r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𝑒𝑔</m:t>
                          </m:r>
                        </m:den>
                      </m:f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5319113"/>
                <a:ext cx="1872208" cy="9902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29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16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721445" y="476672"/>
            <a:ext cx="5730875" cy="504279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UMA POSSÍVEL JUSTIFICATIVA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1772816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Galileu não apresenta qualquer justificativa da afirmação que faz sobre a razão entre os pesos dos metais.</a:t>
            </a:r>
            <a:endParaRPr lang="pt-BR" sz="26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/>
          <a:srcRect l="62271" t="48767" r="8373" b="34648"/>
          <a:stretch/>
        </p:blipFill>
        <p:spPr>
          <a:xfrm>
            <a:off x="2267744" y="4293096"/>
            <a:ext cx="4523369" cy="18625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35496" y="2536448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Existe, no entanto, um raciocínio simples de se interpretar o resultado.</a:t>
            </a:r>
            <a:endParaRPr lang="pt-BR" sz="2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5496" y="3284984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Considere a posição de equilíbrio representada pela figura abaixo: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334436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5497" y="1700808"/>
            <a:ext cx="5112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</a:t>
            </a:r>
            <a:r>
              <a:rPr lang="pt-BR" sz="2200" dirty="0" smtClean="0"/>
              <a:t>A seguir, considere uma liga metálica resultante da fundição dos dois metais envolvidos.</a:t>
            </a:r>
            <a:endParaRPr lang="pt-BR" sz="22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7665" t="22747" r="60368" b="60664"/>
          <a:stretch/>
        </p:blipFill>
        <p:spPr>
          <a:xfrm>
            <a:off x="5220072" y="3393929"/>
            <a:ext cx="3878249" cy="13312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35495" y="2755954"/>
            <a:ext cx="511256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</a:t>
            </a:r>
            <a:r>
              <a:rPr lang="pt-BR" sz="2200" dirty="0" smtClean="0"/>
              <a:t>E substitua o conjunto dos contrapesos </a:t>
            </a:r>
            <a:r>
              <a:rPr lang="pt-BR" sz="2200" dirty="0" err="1" smtClean="0"/>
              <a:t>P</a:t>
            </a:r>
            <a:r>
              <a:rPr lang="pt-BR" sz="2200" baseline="-25000" dirty="0" err="1" smtClean="0"/>
              <a:t>o</a:t>
            </a:r>
            <a:r>
              <a:rPr lang="pt-BR" sz="2200" dirty="0" smtClean="0"/>
              <a:t> e P</a:t>
            </a:r>
            <a:r>
              <a:rPr lang="pt-BR" sz="2200" baseline="-25000" dirty="0" smtClean="0"/>
              <a:t>p</a:t>
            </a:r>
            <a:r>
              <a:rPr lang="pt-BR" sz="2200" dirty="0" smtClean="0"/>
              <a:t> por um contrapeso único de peso igual à soma dos dois (e consequentemente, igual ao peso da liga) suspenso no centro de gravidade </a:t>
            </a:r>
            <a:r>
              <a:rPr lang="pt-BR" sz="2200" i="1" dirty="0" smtClean="0"/>
              <a:t>g</a:t>
            </a:r>
            <a:r>
              <a:rPr lang="pt-BR" sz="2200" dirty="0" smtClean="0"/>
              <a:t> de </a:t>
            </a:r>
            <a:r>
              <a:rPr lang="pt-BR" sz="2200" dirty="0" err="1" smtClean="0"/>
              <a:t>P</a:t>
            </a:r>
            <a:r>
              <a:rPr lang="pt-BR" sz="2200" baseline="-25000" dirty="0" err="1" smtClean="0"/>
              <a:t>o</a:t>
            </a:r>
            <a:r>
              <a:rPr lang="pt-BR" sz="2200" dirty="0" smtClean="0"/>
              <a:t> (colocado em </a:t>
            </a:r>
            <a:r>
              <a:rPr lang="pt-BR" sz="2200" i="1" dirty="0" smtClean="0"/>
              <a:t>e</a:t>
            </a:r>
            <a:r>
              <a:rPr lang="pt-BR" sz="2200" dirty="0" smtClean="0"/>
              <a:t>) e de P</a:t>
            </a:r>
            <a:r>
              <a:rPr lang="pt-BR" sz="2200" baseline="-25000" dirty="0" smtClean="0"/>
              <a:t>p</a:t>
            </a:r>
            <a:r>
              <a:rPr lang="pt-BR" sz="2200" dirty="0" smtClean="0"/>
              <a:t> (colocado em </a:t>
            </a:r>
            <a:r>
              <a:rPr lang="pt-BR" sz="2200" i="1" dirty="0" smtClean="0"/>
              <a:t>f </a:t>
            </a:r>
            <a:r>
              <a:rPr lang="pt-BR" sz="2200" dirty="0" smtClean="0"/>
              <a:t>). </a:t>
            </a:r>
            <a:endParaRPr lang="pt-BR" sz="2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5495" y="4819799"/>
            <a:ext cx="906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 smtClean="0"/>
              <a:t>     Basta escrever que o centro de gravidade </a:t>
            </a:r>
            <a:r>
              <a:rPr lang="pt-BR" sz="2200" i="1" dirty="0" smtClean="0"/>
              <a:t>g</a:t>
            </a:r>
            <a:r>
              <a:rPr lang="pt-BR" sz="2200" dirty="0" smtClean="0"/>
              <a:t> divide o intervalo </a:t>
            </a:r>
            <a:r>
              <a:rPr lang="pt-BR" sz="2200" i="1" dirty="0" err="1" smtClean="0"/>
              <a:t>ef</a:t>
            </a:r>
            <a:r>
              <a:rPr lang="pt-BR" sz="2200" dirty="0" smtClean="0"/>
              <a:t> em razão inversa à razão dos pesos </a:t>
            </a:r>
            <a:r>
              <a:rPr lang="pt-BR" sz="2200" dirty="0" err="1" smtClean="0"/>
              <a:t>P</a:t>
            </a:r>
            <a:r>
              <a:rPr lang="pt-BR" sz="2200" baseline="-25000" dirty="0" err="1" smtClean="0"/>
              <a:t>o</a:t>
            </a:r>
            <a:r>
              <a:rPr lang="pt-BR" sz="2200" dirty="0" smtClean="0"/>
              <a:t> e P</a:t>
            </a:r>
            <a:r>
              <a:rPr lang="pt-BR" sz="2200" baseline="-25000" dirty="0" smtClean="0"/>
              <a:t>p </a:t>
            </a:r>
            <a:r>
              <a:rPr lang="pt-BR" sz="2200" dirty="0" smtClean="0"/>
              <a:t>, pois, da lei da alavanca, vem que:</a:t>
            </a:r>
            <a:endParaRPr lang="pt-BR" sz="2200" baseline="-25000" dirty="0" smtClean="0"/>
          </a:p>
        </p:txBody>
      </p:sp>
      <p:sp>
        <p:nvSpPr>
          <p:cNvPr id="10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721445" y="476672"/>
            <a:ext cx="5730875" cy="504279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UMA POSSÍVEL JUSTIFICATIVA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62882" t="48767" r="8372" b="34648"/>
          <a:stretch/>
        </p:blipFill>
        <p:spPr>
          <a:xfrm>
            <a:off x="5220072" y="1844824"/>
            <a:ext cx="3528392" cy="14474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1763688" y="5767821"/>
                <a:ext cx="2088232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𝑒𝑔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𝑔𝑓</m:t>
                      </m:r>
                    </m:oMath>
                  </m:oMathPara>
                </a14:m>
                <a:endParaRPr lang="pt-BR" baseline="-25000" dirty="0" smtClean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5767821"/>
                <a:ext cx="2088232" cy="490199"/>
              </a:xfrm>
              <a:prstGeom prst="rect">
                <a:avLst/>
              </a:prstGeom>
              <a:blipFill rotWithShape="0">
                <a:blip r:embed="rId6"/>
                <a:stretch>
                  <a:fillRect l="-292" r="-1749" b="-1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5076056" y="5607145"/>
                <a:ext cx="1872208" cy="89749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𝑔𝑓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𝑒𝑔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5607145"/>
                <a:ext cx="1872208" cy="89749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3995936" y="5805264"/>
                <a:ext cx="720080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pt-BR" baseline="-25000" dirty="0" smtClean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5805264"/>
                <a:ext cx="720080" cy="4531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20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18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75656" y="404664"/>
            <a:ext cx="5730875" cy="513571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INFLUÊNCIA DE ARQUIMEDES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07504" y="4224570"/>
            <a:ext cx="88727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</a:t>
            </a:r>
            <a:r>
              <a:rPr lang="pt-BR" sz="2600" dirty="0" smtClean="0"/>
              <a:t>Essa convicção era necessária para a investida contra um dos mais formidáveis obstáculos da física aristotélica. (LUCIE, 1986, p. 98).</a:t>
            </a:r>
            <a:endParaRPr lang="pt-BR" sz="2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5496" y="1844824"/>
            <a:ext cx="89289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O princípio de Arquimedes, cuja consequência é a de que um corpo descerá em um fluido se for mais denso do que este e subirá se for menos denso, convence Galileu de que não há corpos graves em si ou leves em si. </a:t>
            </a:r>
            <a:endParaRPr lang="pt-BR" sz="26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5496" y="3429000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</a:t>
            </a:r>
            <a:r>
              <a:rPr lang="pt-BR" sz="2600" dirty="0" smtClean="0"/>
              <a:t>Um corpo é grave (e descerá) ou leve (e subirá) em relação </a:t>
            </a:r>
            <a:r>
              <a:rPr lang="pt-BR" sz="2600" i="1" dirty="0" smtClean="0"/>
              <a:t>ao meio </a:t>
            </a:r>
            <a:r>
              <a:rPr lang="pt-BR" sz="2600" dirty="0" smtClean="0"/>
              <a:t>em que se encontra.</a:t>
            </a:r>
            <a:endParaRPr lang="pt-BR" sz="2600" dirty="0"/>
          </a:p>
        </p:txBody>
      </p:sp>
      <p:pic>
        <p:nvPicPr>
          <p:cNvPr id="152580" name="Picture 4" descr="Resultado de imagem para arquimed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517" y="44624"/>
            <a:ext cx="1241710" cy="139875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19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865461" y="404664"/>
            <a:ext cx="5730875" cy="513571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OBRAS DE ARQUIMEDES</a:t>
            </a:r>
          </a:p>
        </p:txBody>
      </p:sp>
      <p:pic>
        <p:nvPicPr>
          <p:cNvPr id="152578" name="Picture 2" descr="Resultado de imagem para o método ilustrado de arquime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/>
          <a:stretch/>
        </p:blipFill>
        <p:spPr bwMode="auto">
          <a:xfrm>
            <a:off x="4932041" y="1916023"/>
            <a:ext cx="2664296" cy="41257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838379" y="6093296"/>
            <a:ext cx="821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2014</a:t>
            </a:r>
            <a:endParaRPr lang="pt-BR" dirty="0"/>
          </a:p>
        </p:txBody>
      </p:sp>
      <p:pic>
        <p:nvPicPr>
          <p:cNvPr id="154626" name="Picture 2" descr="Resultado de imagem para arquimedes o centro de gravidade e a lei da alavanca pd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/>
          <a:stretch/>
        </p:blipFill>
        <p:spPr bwMode="auto">
          <a:xfrm>
            <a:off x="1403649" y="1916023"/>
            <a:ext cx="2664296" cy="410437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309987" y="6063679"/>
            <a:ext cx="821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2008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29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C158C99-7A17-4964-83A9-C87F3F166CA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512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116013" y="476672"/>
            <a:ext cx="6450012" cy="478274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PRINCIPAIS OBRAS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22625"/>
            <a:ext cx="8640763" cy="1382439"/>
          </a:xfrm>
        </p:spPr>
        <p:txBody>
          <a:bodyPr/>
          <a:lstStyle/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400" dirty="0" smtClean="0"/>
              <a:t> </a:t>
            </a:r>
            <a:r>
              <a:rPr lang="pt-BR" altLang="pt-BR" sz="2200" dirty="0" err="1" smtClean="0"/>
              <a:t>Theoremata</a:t>
            </a:r>
            <a:r>
              <a:rPr lang="pt-BR" altLang="pt-BR" sz="2200" dirty="0" smtClean="0"/>
              <a:t> </a:t>
            </a:r>
            <a:r>
              <a:rPr lang="pt-BR" altLang="pt-BR" sz="2200" dirty="0" err="1" smtClean="0"/>
              <a:t>circa</a:t>
            </a:r>
            <a:r>
              <a:rPr lang="pt-BR" altLang="pt-BR" sz="2200" dirty="0" smtClean="0"/>
              <a:t> </a:t>
            </a:r>
            <a:r>
              <a:rPr lang="pt-BR" altLang="pt-BR" sz="2200" dirty="0" err="1" smtClean="0"/>
              <a:t>centrum</a:t>
            </a:r>
            <a:r>
              <a:rPr lang="pt-BR" altLang="pt-BR" sz="2200" dirty="0" smtClean="0"/>
              <a:t> </a:t>
            </a:r>
            <a:r>
              <a:rPr lang="pt-BR" altLang="pt-BR" sz="2200" dirty="0" err="1" smtClean="0"/>
              <a:t>gravitatis</a:t>
            </a:r>
            <a:r>
              <a:rPr lang="pt-BR" altLang="pt-BR" sz="2200" dirty="0" smtClean="0"/>
              <a:t> </a:t>
            </a:r>
            <a:r>
              <a:rPr lang="pt-BR" altLang="pt-BR" sz="2200" dirty="0" err="1" smtClean="0"/>
              <a:t>solidorum</a:t>
            </a:r>
            <a:r>
              <a:rPr lang="pt-BR" altLang="pt-BR" sz="2200" dirty="0" smtClean="0"/>
              <a:t> - 1585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200" dirty="0"/>
              <a:t> </a:t>
            </a:r>
            <a:r>
              <a:rPr lang="pt-BR" altLang="pt-BR" sz="2200" dirty="0" smtClean="0"/>
              <a:t>La </a:t>
            </a:r>
            <a:r>
              <a:rPr lang="pt-BR" altLang="pt-BR" sz="2200" dirty="0" err="1" smtClean="0"/>
              <a:t>bilancetta</a:t>
            </a:r>
            <a:r>
              <a:rPr lang="pt-BR" altLang="pt-BR" sz="2200" dirty="0" smtClean="0"/>
              <a:t> (A pequena balança) – 1586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200" dirty="0" smtClean="0"/>
              <a:t> De motu (Do movimento) – 1589-1592</a:t>
            </a:r>
          </a:p>
        </p:txBody>
      </p:sp>
      <p:pic>
        <p:nvPicPr>
          <p:cNvPr id="5125" name="Picture 4" descr="galileu_galilei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71438"/>
            <a:ext cx="1147763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34925" y="4005064"/>
            <a:ext cx="89293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SzTx/>
              <a:buFont typeface="Wingdings" panose="05000000000000000000" pitchFamily="2" charset="2"/>
              <a:buChar char="v"/>
            </a:pPr>
            <a:r>
              <a:rPr lang="pt-BR" altLang="pt-BR" sz="2400" b="1" dirty="0"/>
              <a:t>Período Paduano (1592 a 1610) </a:t>
            </a:r>
            <a:r>
              <a:rPr lang="pt-BR" altLang="pt-BR" sz="2400" b="1" dirty="0" smtClean="0"/>
              <a:t>- </a:t>
            </a:r>
            <a:r>
              <a:rPr lang="pt-BR" altLang="pt-BR" sz="2400" dirty="0" smtClean="0"/>
              <a:t>É </a:t>
            </a:r>
            <a:r>
              <a:rPr lang="pt-BR" altLang="pt-BR" sz="2400" dirty="0"/>
              <a:t>rico em desenvolvimentos científicos originais ligados à criação de uma teoria geométrica do movimento.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5157192"/>
            <a:ext cx="8640763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200" kern="0" dirty="0" smtClean="0"/>
              <a:t>Le </a:t>
            </a:r>
            <a:r>
              <a:rPr lang="pt-BR" altLang="pt-BR" sz="2200" kern="0" dirty="0" err="1" smtClean="0"/>
              <a:t>Meccaniche</a:t>
            </a:r>
            <a:r>
              <a:rPr lang="pt-BR" altLang="pt-BR" sz="2200" kern="0" dirty="0" smtClean="0"/>
              <a:t> (As Máquinas) – 1593-1594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pt-BR" sz="2200" i="1" kern="0" dirty="0" smtClean="0"/>
              <a:t> </a:t>
            </a:r>
            <a:r>
              <a:rPr lang="it-IT" altLang="pt-BR" sz="2200" kern="0" dirty="0" smtClean="0"/>
              <a:t>Le operazioni del compasso geometrico et militare - 1597</a:t>
            </a:r>
            <a:endParaRPr lang="pt-BR" altLang="pt-BR" sz="2200" kern="0" dirty="0" smtClean="0"/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200" kern="0" dirty="0" smtClean="0"/>
              <a:t> </a:t>
            </a:r>
            <a:r>
              <a:rPr lang="it-IT" altLang="pt-BR" sz="2200" kern="0" dirty="0" smtClean="0"/>
              <a:t>Trattato della sfera ovvero cosmografia – 1597</a:t>
            </a:r>
            <a:endParaRPr lang="pt-BR" altLang="pt-BR" sz="2200" kern="0" dirty="0" smtClean="0"/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35496" y="1838434"/>
            <a:ext cx="89287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SzTx/>
              <a:buFont typeface="Wingdings" panose="05000000000000000000" pitchFamily="2" charset="2"/>
              <a:buChar char="v"/>
            </a:pPr>
            <a:r>
              <a:rPr lang="pt-BR" altLang="pt-BR" sz="2400" b="1" dirty="0"/>
              <a:t>Período </a:t>
            </a:r>
            <a:r>
              <a:rPr lang="pt-BR" altLang="pt-BR" sz="2400" b="1" dirty="0" smtClean="0"/>
              <a:t>Inicial </a:t>
            </a:r>
            <a:r>
              <a:rPr lang="pt-BR" altLang="pt-BR" sz="2400" b="1" dirty="0"/>
              <a:t>(</a:t>
            </a:r>
            <a:r>
              <a:rPr lang="pt-BR" altLang="pt-BR" sz="2400" b="1" dirty="0" smtClean="0"/>
              <a:t>1585 a 1592) </a:t>
            </a:r>
            <a:r>
              <a:rPr lang="pt-BR" altLang="pt-BR" sz="2400" b="1" dirty="0"/>
              <a:t>- S</a:t>
            </a:r>
            <a:r>
              <a:rPr lang="pt-BR" altLang="pt-BR" sz="2400" dirty="0"/>
              <a:t>ão considerados os anos de formação, dedicados ao estudo da </a:t>
            </a:r>
            <a:r>
              <a:rPr lang="pt-BR" altLang="pt-BR" sz="2400" dirty="0" smtClean="0"/>
              <a:t>Estática e da Hidrostática.</a:t>
            </a:r>
            <a:endParaRPr lang="pt-BR" alt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  <p:bldP spid="6" grpId="0"/>
      <p:bldP spid="7" grpId="0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45B9B4E-727D-4595-9384-7D2D9AE476EF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20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1267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547813" y="333375"/>
            <a:ext cx="5730875" cy="792163"/>
          </a:xfrm>
        </p:spPr>
        <p:txBody>
          <a:bodyPr/>
          <a:lstStyle/>
          <a:p>
            <a:pPr algn="ctr" eaLnBrk="1" hangingPunct="1"/>
            <a:r>
              <a:rPr lang="pt-BR" altLang="pt-BR" sz="2400" b="1" smtClean="0"/>
              <a:t>DE MOTU – 1590</a:t>
            </a:r>
            <a:br>
              <a:rPr lang="pt-BR" altLang="pt-BR" sz="2400" b="1" smtClean="0"/>
            </a:br>
            <a:r>
              <a:rPr lang="pt-BR" altLang="pt-BR" sz="2400" b="1" smtClean="0"/>
              <a:t>LE MECCANICHE - 1593</a:t>
            </a:r>
          </a:p>
        </p:txBody>
      </p:sp>
      <p:pic>
        <p:nvPicPr>
          <p:cNvPr id="11268" name="Picture 6" descr="Resultado de imagem para le meccaniche galil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516" r="2380" b="1631"/>
          <a:stretch>
            <a:fillRect/>
          </a:stretch>
        </p:blipFill>
        <p:spPr bwMode="auto">
          <a:xfrm>
            <a:off x="2916238" y="1989138"/>
            <a:ext cx="2879725" cy="43195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6A7ED51-E892-42C0-8211-1C468647D943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21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229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49413" y="333375"/>
            <a:ext cx="5730875" cy="792163"/>
          </a:xfrm>
        </p:spPr>
        <p:txBody>
          <a:bodyPr/>
          <a:lstStyle/>
          <a:p>
            <a:pPr algn="ctr" eaLnBrk="1" hangingPunct="1"/>
            <a:r>
              <a:rPr lang="pt-BR" altLang="pt-BR" sz="2400" b="1" smtClean="0"/>
              <a:t>LE OPERAZIONI DEL COMPASSO GEOMETRICO ET MILITARE - 1597</a:t>
            </a:r>
          </a:p>
        </p:txBody>
      </p:sp>
      <p:pic>
        <p:nvPicPr>
          <p:cNvPr id="12292" name="Picture 2" descr="Resultado de imagem para le meccaniche galil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9138"/>
            <a:ext cx="3171825" cy="43449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903E9D0-D63A-4DF6-AAEC-DCE2C43912A3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22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3315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250" y="404813"/>
            <a:ext cx="5730875" cy="792162"/>
          </a:xfrm>
        </p:spPr>
        <p:txBody>
          <a:bodyPr/>
          <a:lstStyle/>
          <a:p>
            <a:pPr algn="ctr" eaLnBrk="1" hangingPunct="1"/>
            <a:r>
              <a:rPr lang="pt-BR" altLang="pt-BR" sz="2400" b="1" smtClean="0"/>
              <a:t>TRATADO DA ESFERA</a:t>
            </a:r>
            <a:br>
              <a:rPr lang="pt-BR" altLang="pt-BR" sz="2400" b="1" smtClean="0"/>
            </a:br>
            <a:r>
              <a:rPr lang="pt-BR" altLang="pt-BR" sz="2400" b="1" smtClean="0"/>
              <a:t>1597</a:t>
            </a:r>
          </a:p>
        </p:txBody>
      </p:sp>
      <p:pic>
        <p:nvPicPr>
          <p:cNvPr id="13316" name="Picture 2" descr="https://cdn.globalauctionplatform.com/5709345f-ce96-4f98-951e-a60300dc2caa/f068d2bb-b20c-4bbd-ad1d-a60300e2a659/540x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9" r="30325"/>
          <a:stretch>
            <a:fillRect/>
          </a:stretch>
        </p:blipFill>
        <p:spPr bwMode="auto">
          <a:xfrm>
            <a:off x="3313113" y="2032000"/>
            <a:ext cx="2482850" cy="4133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6C503B4-D93B-490C-9847-3103A1F58C9F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23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4339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250" y="404813"/>
            <a:ext cx="5730875" cy="792162"/>
          </a:xfrm>
        </p:spPr>
        <p:txBody>
          <a:bodyPr/>
          <a:lstStyle/>
          <a:p>
            <a:pPr algn="ctr" eaLnBrk="1" hangingPunct="1"/>
            <a:r>
              <a:rPr lang="pt-BR" altLang="pt-BR" sz="2400" b="1" smtClean="0"/>
              <a:t>TRATADO DA ESFERA</a:t>
            </a:r>
            <a:br>
              <a:rPr lang="pt-BR" altLang="pt-BR" sz="2400" b="1" smtClean="0"/>
            </a:br>
            <a:r>
              <a:rPr lang="pt-BR" altLang="pt-BR" sz="2400" b="1" smtClean="0"/>
              <a:t>1597</a:t>
            </a:r>
          </a:p>
        </p:txBody>
      </p:sp>
      <p:sp>
        <p:nvSpPr>
          <p:cNvPr id="11268" name="CaixaDeTexto 1"/>
          <p:cNvSpPr txBox="1">
            <a:spLocks noChangeArrowheads="1"/>
          </p:cNvSpPr>
          <p:nvPr/>
        </p:nvSpPr>
        <p:spPr bwMode="auto">
          <a:xfrm>
            <a:off x="107950" y="1755973"/>
            <a:ext cx="89281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     </a:t>
            </a:r>
            <a:r>
              <a:rPr lang="pt-BR" altLang="pt-BR" sz="2800" dirty="0"/>
              <a:t>Nesta obra, Galileu descreve a distinção entre o mundo celeste e o mundo terrestre, de acordo com a tradição aristotélica:</a:t>
            </a:r>
          </a:p>
        </p:txBody>
      </p:sp>
      <p:sp>
        <p:nvSpPr>
          <p:cNvPr id="11269" name="CaixaDeTexto 2"/>
          <p:cNvSpPr txBox="1">
            <a:spLocks noChangeArrowheads="1"/>
          </p:cNvSpPr>
          <p:nvPr/>
        </p:nvSpPr>
        <p:spPr bwMode="auto">
          <a:xfrm>
            <a:off x="468313" y="3104381"/>
            <a:ext cx="856773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/>
              <a:t>     </a:t>
            </a:r>
            <a:r>
              <a:rPr lang="pt-BR" altLang="pt-BR" sz="2600" dirty="0" smtClean="0"/>
              <a:t>“Tomando </a:t>
            </a:r>
            <a:r>
              <a:rPr lang="pt-BR" altLang="pt-BR" sz="2600" dirty="0"/>
              <a:t>portanto nosso objeto, que é o mundo, comecemos primeiramente por distingui-lo em suas partes, as quais encontramos que são principalmente duas, que são muito diversas e quase contrárias uma da outra.</a:t>
            </a:r>
          </a:p>
        </p:txBody>
      </p:sp>
      <p:sp>
        <p:nvSpPr>
          <p:cNvPr id="6" name="CaixaDeTexto 2"/>
          <p:cNvSpPr txBox="1">
            <a:spLocks noChangeArrowheads="1"/>
          </p:cNvSpPr>
          <p:nvPr/>
        </p:nvSpPr>
        <p:spPr bwMode="auto">
          <a:xfrm>
            <a:off x="468313" y="4688557"/>
            <a:ext cx="856773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/>
              <a:t>     Pois se é verdade que nosso intelecto é guiado ao conhecimento das substâncias por meio dos seus acidentes, encontraremos nas partes do universo uma diferença notável, tomada da diversidade de seus principais acidentes</a:t>
            </a:r>
            <a:r>
              <a:rPr lang="pt-BR" altLang="pt-BR" sz="2600" dirty="0" smtClean="0"/>
              <a:t>.” [</a:t>
            </a:r>
            <a:r>
              <a:rPr lang="pt-BR" altLang="pt-BR" sz="2600" i="1" dirty="0" smtClean="0"/>
              <a:t>cont.</a:t>
            </a:r>
            <a:r>
              <a:rPr lang="pt-BR" altLang="pt-BR" sz="2600" dirty="0" smtClean="0"/>
              <a:t>]</a:t>
            </a:r>
            <a:endParaRPr lang="pt-BR" altLang="pt-BR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6C503B4-D93B-490C-9847-3103A1F58C9F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24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4339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250" y="404813"/>
            <a:ext cx="5730875" cy="792162"/>
          </a:xfrm>
        </p:spPr>
        <p:txBody>
          <a:bodyPr/>
          <a:lstStyle/>
          <a:p>
            <a:pPr algn="ctr" eaLnBrk="1" hangingPunct="1"/>
            <a:r>
              <a:rPr lang="pt-BR" altLang="pt-BR" sz="2400" b="1" smtClean="0"/>
              <a:t>TRATADO DA ESFERA</a:t>
            </a:r>
            <a:br>
              <a:rPr lang="pt-BR" altLang="pt-BR" sz="2400" b="1" smtClean="0"/>
            </a:br>
            <a:r>
              <a:rPr lang="pt-BR" altLang="pt-BR" sz="2400" b="1" smtClean="0"/>
              <a:t>1597</a:t>
            </a:r>
          </a:p>
        </p:txBody>
      </p:sp>
      <p:sp>
        <p:nvSpPr>
          <p:cNvPr id="7" name="CaixaDeTexto 2"/>
          <p:cNvSpPr txBox="1">
            <a:spLocks noChangeArrowheads="1"/>
          </p:cNvSpPr>
          <p:nvPr/>
        </p:nvSpPr>
        <p:spPr bwMode="auto">
          <a:xfrm>
            <a:off x="539552" y="1844824"/>
            <a:ext cx="842449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/>
              <a:t>     </a:t>
            </a:r>
            <a:r>
              <a:rPr lang="pt-BR" altLang="pt-BR" sz="2600" dirty="0" smtClean="0"/>
              <a:t>“Pois </a:t>
            </a:r>
            <a:r>
              <a:rPr lang="pt-BR" altLang="pt-BR" sz="2600" dirty="0"/>
              <a:t>se considerarmos a diversidade entre o movimento reto e o circular, dos quais este é infinito, deveremos assinalar uma enorme distinção entre essas partes do universo que giram eternamente, e as que só podem se mover por um breve tempo em linha reta.</a:t>
            </a:r>
          </a:p>
        </p:txBody>
      </p:sp>
      <p:sp>
        <p:nvSpPr>
          <p:cNvPr id="8" name="CaixaDeTexto 2"/>
          <p:cNvSpPr txBox="1">
            <a:spLocks noChangeArrowheads="1"/>
          </p:cNvSpPr>
          <p:nvPr/>
        </p:nvSpPr>
        <p:spPr bwMode="auto">
          <a:xfrm>
            <a:off x="539552" y="3789040"/>
            <a:ext cx="842449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000" dirty="0"/>
              <a:t>     </a:t>
            </a:r>
            <a:r>
              <a:rPr lang="pt-BR" altLang="pt-BR" sz="2600" dirty="0"/>
              <a:t>E assim diremos ser a parte elementar completamente diferente da celeste, pertencendo àquela o movimento reto e a esta o circular</a:t>
            </a:r>
            <a:r>
              <a:rPr lang="pt-BR" altLang="pt-BR" sz="2600" dirty="0" smtClean="0"/>
              <a:t>.” </a:t>
            </a:r>
            <a:r>
              <a:rPr lang="pt-BR" altLang="pt-BR" sz="2600" dirty="0"/>
              <a:t>(Em: MARTINS, R. de A.; CARDOSO, W. T. O </a:t>
            </a:r>
            <a:r>
              <a:rPr lang="pt-BR" altLang="pt-BR" sz="2600" i="1" dirty="0" err="1"/>
              <a:t>Trattato</a:t>
            </a:r>
            <a:r>
              <a:rPr lang="pt-BR" altLang="pt-BR" sz="2600" i="1" dirty="0"/>
              <a:t> dela </a:t>
            </a:r>
            <a:r>
              <a:rPr lang="pt-BR" altLang="pt-BR" sz="2600" i="1" dirty="0" err="1"/>
              <a:t>Sfera</a:t>
            </a:r>
            <a:r>
              <a:rPr lang="pt-BR" altLang="pt-BR" sz="2600" i="1" dirty="0"/>
              <a:t> </a:t>
            </a:r>
            <a:r>
              <a:rPr lang="pt-BR" altLang="pt-BR" sz="2600" i="1" dirty="0" err="1"/>
              <a:t>ovvero</a:t>
            </a:r>
            <a:r>
              <a:rPr lang="pt-BR" altLang="pt-BR" sz="2600" i="1" dirty="0"/>
              <a:t> Cosmografia</a:t>
            </a:r>
            <a:r>
              <a:rPr lang="pt-BR" altLang="pt-BR" sz="2600" dirty="0"/>
              <a:t> de </a:t>
            </a:r>
            <a:r>
              <a:rPr lang="pt-BR" altLang="pt-BR" sz="2600" dirty="0" err="1"/>
              <a:t>Galileo</a:t>
            </a:r>
            <a:r>
              <a:rPr lang="pt-BR" altLang="pt-BR" sz="2600" dirty="0"/>
              <a:t> Galilei e algumas Cosmografias e Tratados da Esfera do Século XVI, p. 5).</a:t>
            </a:r>
          </a:p>
        </p:txBody>
      </p:sp>
    </p:spTree>
    <p:extLst>
      <p:ext uri="{BB962C8B-B14F-4D97-AF65-F5344CB8AC3E}">
        <p14:creationId xmlns:p14="http://schemas.microsoft.com/office/powerpoint/2010/main" val="66947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1309560-72A6-4860-9832-4A8979984FAE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536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66825" y="404664"/>
            <a:ext cx="7121525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ADESÃO TEMERÁRIA AO HELIOCENTRISMO</a:t>
            </a:r>
          </a:p>
        </p:txBody>
      </p:sp>
      <p:sp>
        <p:nvSpPr>
          <p:cNvPr id="12292" name="CaixaDeTexto 1"/>
          <p:cNvSpPr txBox="1">
            <a:spLocks noChangeArrowheads="1"/>
          </p:cNvSpPr>
          <p:nvPr/>
        </p:nvSpPr>
        <p:spPr bwMode="auto">
          <a:xfrm>
            <a:off x="107950" y="1743199"/>
            <a:ext cx="8928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     Em carta de 4 de agosto de 1597, Galileu escreve a Kepler, dizendo:</a:t>
            </a:r>
          </a:p>
        </p:txBody>
      </p:sp>
      <p:sp>
        <p:nvSpPr>
          <p:cNvPr id="12293" name="CaixaDeTexto 2"/>
          <p:cNvSpPr txBox="1">
            <a:spLocks noChangeArrowheads="1"/>
          </p:cNvSpPr>
          <p:nvPr/>
        </p:nvSpPr>
        <p:spPr bwMode="auto">
          <a:xfrm>
            <a:off x="539750" y="2219380"/>
            <a:ext cx="84963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     </a:t>
            </a:r>
            <a:r>
              <a:rPr lang="pt-BR" altLang="pt-BR" sz="2400" dirty="0" smtClean="0"/>
              <a:t>“E </a:t>
            </a:r>
            <a:r>
              <a:rPr lang="pt-BR" altLang="pt-BR" sz="2400" dirty="0"/>
              <a:t>isto o faço com tanto mais vontade porquanto há muitos anos abracei a opinião copernicana, e por tal razão encontrei as razões de muitos efeitos naturais, os quais certamente não são explicáveis com as hipóteses comuns.</a:t>
            </a:r>
          </a:p>
        </p:txBody>
      </p:sp>
      <p:sp>
        <p:nvSpPr>
          <p:cNvPr id="7" name="CaixaDeTexto 2"/>
          <p:cNvSpPr txBox="1">
            <a:spLocks noChangeArrowheads="1"/>
          </p:cNvSpPr>
          <p:nvPr/>
        </p:nvSpPr>
        <p:spPr bwMode="auto">
          <a:xfrm>
            <a:off x="539750" y="3622372"/>
            <a:ext cx="84963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     Escrevi muitas razões e muitas objeções aos argumentos contrários, mas até agora não ousei publicá-las, assustado pela sorte do próprio Copérnico, nosso preceptor, o qual, ainda que para poucos tenha adquirido fama imortal, todavia, com respeito a um número infinito de homens, tornou-se ridículo e desprezível (tão grande é, de fato, o número de tolos). (GALILEI, G. </a:t>
            </a:r>
            <a:r>
              <a:rPr lang="pt-BR" altLang="pt-BR" sz="2400" i="1" dirty="0"/>
              <a:t>Opere</a:t>
            </a:r>
            <a:r>
              <a:rPr lang="pt-BR" altLang="pt-BR" sz="2400" dirty="0"/>
              <a:t>, v. II, p. 6. Em: MARICONDA, P. R. Introdução ao </a:t>
            </a:r>
            <a:r>
              <a:rPr lang="pt-BR" altLang="pt-BR" sz="2400" i="1" dirty="0"/>
              <a:t>Duas Novas Ciências</a:t>
            </a:r>
            <a:r>
              <a:rPr lang="pt-BR" altLang="pt-BR" sz="2400" dirty="0"/>
              <a:t>, p. XV).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1309560-72A6-4860-9832-4A8979984FAE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26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536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66825" y="404664"/>
            <a:ext cx="7121525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ADESÃO TEMERÁRIA AO HELIOCENTRISMO</a:t>
            </a:r>
          </a:p>
        </p:txBody>
      </p:sp>
      <p:sp>
        <p:nvSpPr>
          <p:cNvPr id="12294" name="CaixaDeTexto 6"/>
          <p:cNvSpPr txBox="1">
            <a:spLocks noChangeArrowheads="1"/>
          </p:cNvSpPr>
          <p:nvPr/>
        </p:nvSpPr>
        <p:spPr bwMode="auto">
          <a:xfrm>
            <a:off x="107950" y="1844824"/>
            <a:ext cx="89281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/>
              <a:t>     Os temores de Galileu não eram infundados, já que em 1600 Giordano Bruno seria condenado a morrer queimado pela Inquisição.</a:t>
            </a:r>
          </a:p>
        </p:txBody>
      </p:sp>
      <p:sp>
        <p:nvSpPr>
          <p:cNvPr id="8" name="CaixaDeTexto 6"/>
          <p:cNvSpPr txBox="1">
            <a:spLocks noChangeArrowheads="1"/>
          </p:cNvSpPr>
          <p:nvPr/>
        </p:nvSpPr>
        <p:spPr bwMode="auto">
          <a:xfrm>
            <a:off x="107950" y="2996952"/>
            <a:ext cx="89281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/>
              <a:t>     Mas a adesão tácita ao sistema copernicano dará lugar, a partir das observações com o telescópio, a uma adesão explícita e, depois, a uma defesa compulsiva e dramática do </a:t>
            </a:r>
            <a:r>
              <a:rPr lang="pt-BR" altLang="pt-BR" sz="2600" dirty="0" err="1"/>
              <a:t>heliocentrismo</a:t>
            </a:r>
            <a:r>
              <a:rPr lang="pt-BR" altLang="pt-BR" sz="2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00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2D7B8D2-92C5-4045-9CD0-1D01DFB818C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27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74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865461" y="332656"/>
            <a:ext cx="5730875" cy="792162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MENSAGEM DAS ESTRELAS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1610</a:t>
            </a:r>
          </a:p>
        </p:txBody>
      </p:sp>
      <p:pic>
        <p:nvPicPr>
          <p:cNvPr id="17412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1935163"/>
            <a:ext cx="2736850" cy="4335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935163"/>
            <a:ext cx="2982913" cy="4313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702CB03-35C0-46C8-9548-9A5C5D55EA3A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28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8435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187450" y="404664"/>
            <a:ext cx="7100888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OBSERVAÇÕES ASTRONÔMICAS DE GALILEU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44675"/>
            <a:ext cx="8785225" cy="4318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pt-BR" altLang="pt-BR" sz="2400" b="1" dirty="0" smtClean="0"/>
              <a:t>Observações descritas no </a:t>
            </a:r>
            <a:r>
              <a:rPr lang="pt-BR" altLang="pt-BR" sz="2400" b="1" i="1" dirty="0" err="1" smtClean="0"/>
              <a:t>Sidereus</a:t>
            </a:r>
            <a:r>
              <a:rPr lang="pt-BR" altLang="pt-BR" sz="2400" b="1" i="1" dirty="0" smtClean="0"/>
              <a:t> </a:t>
            </a:r>
            <a:r>
              <a:rPr lang="pt-BR" altLang="pt-BR" sz="2400" b="1" i="1" dirty="0" err="1" smtClean="0"/>
              <a:t>Nuncius</a:t>
            </a:r>
            <a:r>
              <a:rPr lang="pt-BR" altLang="pt-BR" sz="2400" b="1" dirty="0" smtClean="0"/>
              <a:t>, publicado em 1610: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388" y="4880520"/>
            <a:ext cx="87852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pt-BR" sz="2400" b="1" kern="0" dirty="0" smtClean="0"/>
              <a:t>Observações descritas posteriormente: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9388" y="2205038"/>
            <a:ext cx="87852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pt-BR" sz="2400" kern="0" dirty="0" smtClean="0"/>
              <a:t>Crateras, Montanhas e Vales Lunares;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388" y="2565400"/>
            <a:ext cx="87852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pt-BR" sz="2400" kern="0" dirty="0" smtClean="0"/>
              <a:t>Estrelas e a sugestão de que são corpos extremamente grandes e se encontram a enormes distâncias da Terra, explicando desta forma, o motivo da ausência de paralaxe;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388" y="3644702"/>
            <a:ext cx="87852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pt-BR" sz="2400" kern="0" dirty="0" smtClean="0"/>
              <a:t>Via-Láctea e a conclusão de que é formada por conglomerado de estrelas;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9388" y="4366369"/>
            <a:ext cx="8785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pt-BR" sz="2400" kern="0" dirty="0" smtClean="0"/>
              <a:t>4 Luas de Júpiter.</a:t>
            </a:r>
            <a:endParaRPr lang="pt-BR" sz="2400" kern="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388" y="5229448"/>
            <a:ext cx="8785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pt-BR" sz="2400" kern="0" dirty="0" smtClean="0"/>
              <a:t>“Orelhas” de Saturno (1611);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79388" y="5601171"/>
            <a:ext cx="8785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pt-BR" sz="2400" kern="0" dirty="0" smtClean="0"/>
              <a:t>Fases de Vênus (1611);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9388" y="5938416"/>
            <a:ext cx="87852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pt-BR" sz="2400" kern="0" dirty="0" smtClean="0"/>
              <a:t>Manchas Solares (1613). </a:t>
            </a:r>
            <a:endParaRPr lang="pt-BR" sz="240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2115A2E-5644-423C-8B09-EC616336E071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29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9459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143000" y="404664"/>
            <a:ext cx="7100888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IRREGULARIDADES NA SUPERFÍCIE LUNAR</a:t>
            </a:r>
          </a:p>
        </p:txBody>
      </p:sp>
      <p:sp>
        <p:nvSpPr>
          <p:cNvPr id="19460" name="AutoShape 2" descr="data:image/jpeg;base64,/9j/4AAQSkZJRgABAQAAAQABAAD/2wCEAAkGBxISEhUQEBIWFRUVFxUWFxcXGBcVGBUVFhgYFhUXGBgZHSggGBolHRgXIjEiJSorLi4uGh8zODUtNyguLisBCgoKBQUFDgUFDisZExkrKysrKysrKysrKysrKysrKysrKysrKysrKysrKysrKysrKysrKysrKysrKysrKysrK//AABEIAQgAvwMBIgACEQEDEQH/xAAcAAABBQEBAQAAAAAAAAAAAAAAAQQFBgcDAgj/xABBEAACAQMDAgQEAwUGBQMFAAABAhEDEiEABDEiQQUTUWEGBzJxQlKBFCORobEzYnLR4fAVU5KiwYKzwiQlQ3Oy/8QAFAEBAAAAAAAAAAAAAAAAAAAAAP/EABQRAQAAAAAAAAAAAAAAAAAAAAD/2gAMAwEAAhEDEQA/ANo0E6NGgJ0DSaUaA0ml0mgWdE6NN99vKdGm9as4SmgLMx4UDvoHGqx4/wDHez2ocXms6TclG1ipHZ2JCIfYmfbWcfFPzGrbw+VtS23oXRORUrLDSzFcosqeherHOQuqzsKwn+xLXiArf3ibEMdJUggLI6jcAQ0hg0I/M3cVT0bdaCki24mrUYZmAAMiMgBozzEajK3xrvxVSN8PLYFj+6oFZALBQ1htnAksRhvSTS6FUAIaVYA/TF3VcSpAAZZgMFgMCcLFozrzuqxKjcVBawPmAklm5CFQDByRJU4Mrx+INAofMXeU6hps1CqB+cGk93029BIkNPAYGOZxq2+A/HlGuy0ayilXckCmGZpjkKXRCx9lBntOsSovVW1aiCoi3yBABpqFIW5cmChi8Yt7ADTqorhCqkhCSCGpq7IepELPEhSStpxd+EATIfR6VAcgz/4PoR2Ptr1rMvl38XNuEXb1DU/aKVNSSysWenctlTpWCCtRQQROAwLSSNE2m8Dyv4lJBwQDaYJWf6dpHIIJB1pNGjQGkOl0HQJpdJpdAmlGk0o0Bo0aNAaNGjQGk0uk0BrHfmj4q27r/swaNrtqiLUUSPOqyvmGZAtphrRn67vQa0j4z8ZOz2O43SxdTTonjzGISnPtcy6xRfEkG3JqUrkdA/1AM4mKr4nrBYt7wxOdBX69QCnbRUm1gVqA5AMSrKRg3UwbhE2j3nv4duQCUdmKAkAhgoAqYDdX4GDyCeDHdgAwamOoo5UG4w31EK1pBnnBmYMFe0TqT8HNIqFLwQHAaok07H6rCPXls4MxcJEB3roy1DVAUJKkthRdNoleQSKhzJBhexWfGydMgpe8vJzfgiFE4I+n0OSZPUNPKO4ZEK1KeASkzh1ywlhgmFNuAQVjpkkcKgQtCkVGAaGUCZER0XAkFbZVe6CMnIcNpLiWwLUU3fSGlJMDkLYSOokQeBjXpqKeU1kO1MAECEVOpRgpbLGMw3ZSBxprTqs9OFiLTCnDLkQbuSYbBM8ryZtf7apikHp2iKjNaWtKKy9NRVACrEiS2OmCvJBPAPFzsdyd1VpeYFVwUv8ALIVha7oVBViAsQYkkdzOvoPbVg6Lk9XWr4xOVOMcGPcYPJn568TrN5lVyqwgUU1tulWF0Ky4kJnqIkXRMAa2v4V2VVdltlAHTt6C8gAlaag5iYxx6+2gsu2qFh1CGBhgOLhnHsQQR7Ea66aFSjI5PIFN/SeUP8SV97/Yad6A0aNGgNGjRoDQNGgaA0aNGgNGk0ugNJo0aDNfnturdnQozAq7hbh+ZER2I/6rD9wNZZt6tCkfL+pWRlYkCUIutOBJeHqIYOLiYxrTfnptw1LasWChXq88MSqdE9pUMZjFusuRxa9MiSwlKgBBbuCvbmGgZkNmajQDioRUsFN+gK09IAPS5VoJ+lgHSDkFRN0qS28NK9KVblklZzgzbDAH6Li09wT2HPTw2o6NTKsJYPIIlXW0kAxicMsj0XnjXXxLYXuChJgXEBlJlmtYwACjllmYiQBk6DrsHJQUwgUqWuJaD5QnMRFylcmIICYhYHX9lWBURFd2AMSDL/RaoJBVixQC1j6kiVv5Vd20qW+o2BSpamxiMBZhj0J7gAD6smQ2u1pSroxKqQ6npaOSe8sCGdsH83MAaBr4luKihg1NCtyMO4aDBBEYGWGRyQAQYGvW0pea11MBSoAMKGAVipDNabnB/NaclTiSAm9RatRitoUxaSxZT0kllIiQQzAD8MDHXC8PB9y6uCAtrR6kKBUIV1NOYjzGAWATEQeSHimyWsKrQrElsGYNxWSCWk28mOQ2YkbT4UK232tGkUZIpJTKwQbkRRPoJiOc4g6xJ9hUrOw2y+Y9QuqoB5UKgDecUUIqU/3oGZAIcd119DeAbFU2yUWY1LRaS7XkspIbqgT1Bs886Bp4Xu6j06lJwZpqSpIIypmnknJkfy1YQZyO+vFOmqCFEAf7knvrnsf7KnP5E/8A5Gg76NGjQJpdJpdAml0mlGgNGjRoA6NJpdAaTQdGgpHzg213h5rAE/s9WnVMflM0nMdwBUmD+XWOUkp1TepFqMWCjlbhJ5AJANzAR+FhyRr6T320StTejVW5KisjD1VhBH8Dr5c8Z8Pq7Hc1dsZvoswDAfUkBkePRlho46j6aBxSoEs1NkAmoXHJS4CKigzIZgRycRMgiQ+XcWSlSCQ1y0wxBW6QWxBi2OntIORGuWy33m+actcE/dyLKpA4g5QzM/h6zPaXfgVZGqVA0uxZ0E5PlP1FCDBDHA+5aZzoIncUiqqWJCEsHUjCsp6FYEAqWuBI9Q0Rzp3s6kEberJGCYcNANxUsykKRLYJBhmJxgadbx2S1XBkBQbwiq4/sywdZxcBzwQMDpiPYUqgYL0CQaTqYZp5SBmZmFEZJjmdA73dPEU2B/ErNH19PUQSCCWp4kYafU6akiQ7hgq3CAVC05y9kRgwSsA8+ynShQ5COVNp+mFBW9WaFnkZMCYAAmbZV75SVAzox/FgkkLmKdKx4YmARAMiwsMiNA/+Ca1niO3/AHqVRUvpFImabUy8spAuE0xkzbA5jGweHbkbakC6vDOSVDBxTvYtgkiUAYfYDvrMvlz4UW3pr9RpUaZUlF6Wq1JpmmWH41VmYheCAenA1qFyQUBRlNYUrVzFv1gjmRBkdgD6ToJbxE/umA5YWL/iqdC/zYacxriyyyjsuT9yIUfwuP8ADXbQGjRo0CaXSaXQJpRpNKNAaNGjQB0aNGgNJpdJoDVA+avwYd5TG626zuKSwVGGrUgbrQf+Ypyv3YdxF/0aD5KoiyVabm7zABADAMCMEEzP4SPY6f0qhqXS5YgsQQQpPd8H6pJBw0ggQAWk698wPliu6Zt3sitPcHLocU6x5ukf2dSc3DB78k6x3cVa+3qGlWpmlVpHrRlClwbRDqPqBzng3yDMHQd6NQ1A9WoYWR03CL1FxJBjBuBjCwSZFoGnNUIqSwFN1ZAyhmRgRDAiRlSQMCCDBznTV97etOmgAZWKlMhpEgwB3AtEHJg9teKlAraWbKkFGdRYVK3GBUUhyWIHcZnInQG+rCrlkpkXGXWA5BIy1pFxtYmCYEGYmBePhb4ZpbwU9zUq16hWt5dVC1OkgFIKQp6bnQohAAIOCCVMnUBsPhqpvKdMbOjumQWiq9R6K0hUUsrnbkwWUMSSAx4PJgjW/AfhltrRNKmF86oVNSoAQCYteBMqgHSoiYEk9WAldnTpU2SnQTyadpsRALcEElUSVTmcAE5nidPqIFFQEDMzSqqcFiGJZiYwuZJ7CIkkApsv3aikhNVgTJJwhMyGbgEcQM54yTp3ttvbLE3O31McfZVH4VHYfqSSSSHShTIEEyeSeJPf9PT2A170aNAaNGjQJpdGjQJpRo0DQGjRo0Bo0ajfHPHdvs08zc1QgzaMl3IyQiDqY/YY7xoJLSayrffNCvVYLs6KUkuAL1Q1WpDAWnykICmWGCTj+Va33xRu7oq7+s7gZRSKIkGW6adqstp9ew540G96NYt8uviCtVr09nXatcqVnZmcszTa9NCSbgFHmdUzlQcAa07ZM7daPUCutNlDyxWVBMh5I5GJxnQTeobxz4aobpleqslQVOTDIQQVIB9znnJ9ofPuHT66ZZfzU5Yj/FTyY4+ksfYDTmlUDAMpBB4IMg/roITefCe0qkNUo03IwC9NSbR+ElbSw/xT39TL/ceHq62OiusRaZCx9oMH3GdPtGgZ/sc5tpgxbwW6ZmB9MD210/ZQRDEsPSYX7QOR7MTpxo0HlEAAVQABgACAB7DXrRqJ3fjBBtoU/NMHrLWUQRwpqAMST/dVhggkHQS2gHUVS3L2ltxWSn6FAqjjIDVC1/bML2xpz+wg5NSqT/8AsZf5LA/loHmjWZfHXjG92G6pChvB5VVHIpVVDwacBiXsLAEunfAuJGNc9l81ylg3m2PVEmlhqZNxKsjErcAAT1g5PTg6DUNLqN8C8e228TzNrVWoB9QGGQ+joepT9xqS0BoGjS6BI0ml1w3u6WlTaq/0qJPqfQD3JgD3Ogh/i34mTZU+z1WBKJMYBAao57IJ/UwBk6w3xCvVr1G3O5fzapYMtUER5RiFVVPQgzA++R1kyni3jVbcl6tU2PVElMf2YZgtO4ZAWAARzJOC2YfdtK2AJ9U3NhjP1JVKmJ9DkMJJAIB0BRcNfUVW6SZY2gofRlMQCJ9QcTklWj9uGNO8G5FcJUqmm1QKtZWBJ5JNoJtwZA78SJoISDTbrCWlGAvbGFJBipEjuCQREYmPp+WpSbqiuynykYq4dhapQwerqItde5wROgt/wF4gibsJt9ooV6bgvWZ6ldlQgEs/0UgSYKokTEkwDrXdtuFa3BvpywUnkkFZLQJMMe3fWXfCfgavXG82lRa9Btu1y3UxWSqWp/u61NZg4ukYMTjAOhUNpUkPUVqSoQSLpm03QeqTJ/odB2O83ILnPbFoIX2zH9fXXvZ7suxekhSp+JGK2Vj3MKTY/a/7AyAIbbrxgsSjUbhngOI9piDn7fbUl4BuaDKVoiy02ss5DD1kyfv7aCQ224FRQyz3BBwVYGGVh2IIIP21100ajZV8xcLUgVB6sIFOp94Fh9RZ+XTvQGkYwJPbS6j/ABPd2JcADDQJiC3r7wcRjI/XQetzXWYaTi6wDgDql/5Y/r2h9nU6agpnqIYsQF8xqpuDED1AEDAGulLbinT8yt1VWHmVHZoWR+USbVEiAPRZ0y/4lT27CyhULOgfzGBZSOSqk5hR+EAAXffQR/w9sfIcNvK8vuMeXAUXTd1qDczW2gziWAMyALua4AgcjtBHafQwMHOq14VVQteS0tACvUZ26CWH1GeSce3fjT34h3SUtsz1EZphVSYeq7m2nSBBwztAn30Fc+b6M+3opToLVqVKq00JmabNBBUgghiyhQARz3jWU1a7KHWspWozAMxEHpim4JPCzOQCZgg8jV/+LNz4iuyfc7itToqxpom1pgFetrWWrUkXmD2kdIIgzqkVPEHemgBkG4EXIIuAFvcLAUZAPABAM6BvRr1tvUWvt2NKqpYqVdXvA6mtIJDK2JQyCI9NbP8AL/45Tfg0KoWnuqQ60B6XC4Z6Z9J5GY9SIOsXesptU9KswvUrmmwtW4Wjp7mZ9wOBp9tqZR1rUXt3KMWpuub46sx/+W0iQfqBIgidB9GaBqF+EvHl321TcBbWPTUT8lRYuH2yCJ7EamhoDVL+Y/iIAobX/ms9RhjKUbYEng3uhB7FQe2rprM/mGhbeEm6yntVHTBIao9YsY74ROR375gKfu6ils9ILzcuCGypWpJleqZPbgxBKxfidFA5d3hGNl6qP3dQdQuHI5mMcz065upDEAwjFYaLw0fTwYnERPYDsp0+2e3FRW6YDC1lNrR+V4KjpDXheCCrAWyx0HDZIfMRCBanbs4EBTTjqBEkx9QM2g/SOW6CyFS0HD02CjjDHsqWyRPcSGjB12oMJWmQ9MqxkD6JHXyMWnItn8SkCYtkPENyvlmsFYlWvifpcEXSRIWQ03YzHN06BPl0G/4nclQMXp7gFwLQ5YBjgrFlzDtg2wBEDafC6zVKbKxUkYEG4diDMCc/05nWNfCG4ppuASxNZqaik6AVaVEStU0XY5WoQjLAEAMMnFu2bVQhYKoADZgR2BB9/wDf20EVuFcN5ZQNjBgSe7EK03Rj9Rr34aShlyUUE4ZQO05PbvqSemxNyN/O6R9pjvpx5dwF4BP2I5/X00CyrqRMgiDHoR/kdG2diil8NAuji7ho9pnSUNuEwP8AXS0T9Q9GI/jDf/KP00C1mgHMHgH3Jhf5kaiG26Va0HrFIjkTawUdJbgk85zn31MO0c6gErGgju7y1VrrRcVVSSBBEy3rH6DE6Dz4huzUUqgVSgNoYzxiJWYxHr/LTbY7apVoI9SUe5rUueGoyYLUyy5Km4gyRxnXt9xEtYjGQXIiA44IDAYBHsQY++mtbxUI9KvUptc1RKdPDpIrMqljwGUKQYyMdjEB2p0E/eUtu91UAgn92QjkllvTBnmJ5Ewc6TxynXWhTqU6XmVqJuFIEKKqZDIGm260zJHVaRGdWGgW81gbQAAAsdR7hrp+nJERzr14gMSBJAaBMXGIg/79+2gyP5ifE+23Gy8pXZayV6YahVU0qojLXU2ggKrDIGqKlJmCszvYQcqDcDdGCSFY/TwJPvaJ3T5gUaP7FV/aaDbhVVXIWUPS6gS6kMqgm4x+FGPbOJbKggsp0QwqM1RS1yMpMeYgpxkwqIDdaQWJOMaDjW21S5EIZmtJUyyqUuFrrH9ndafXJMiQTp55UpdYVYGIgyjcEBQDDZEjA7ZVxrtRpkWK7BAJCtTNlhfpJUnqUDDBTgGYgABOPirVKLGmxzAacZCAqSmLQ4BIsbtwbSqgLR8pfFWpb3ymLW7kMhukregNSmVjAlQwzzIHK52zXzbuvEjQr0aqSXo1Urv1TAVlZhaBAUgk+154gk/SQ0BrLfmGHTxAWjprbVATzDUqlSSB62uJHcT6Z1I6o3zR2psobgYCVLHbItSqIDSM/WqrEGS/EwQGVbl/Jd6d1NlEHqVTAYCCQuQGkfxE5iXXhSAQRdxIBklFJW5RmYJAkcmY6u/J0XrUoAQxuXgWWEq9MiVkh7gQSjBnGQ0Nx2tyAVabioSSsBsHlrSpPQQI6Sf5Z0EmKuKiSC1tgpuQxgEgWsAcRJAIHIkBRGmlGr0eWWJYAGFDYECSWki31M4iYXkpaCWa3zCBcQDYSYmaYLXEEehzEac1r/IN9oFHKxcKgAUSSWgxkgTwS0zOgefBnhZ/bqYDMtimoWVZuYWlVgw0GahOO0fiBGxUFMhoIwQVknrOSTOYFtoj19NZbsKO48OelvqyK19Ah6alEFAVGSooDWnq6cj6SW5wJ0XY7s16dHc0zFN0uYN9Q5LBgCRIMjEgEc6CSoQoVQZEdzJNsDTxTpg6gsne0EgD3gEx3GI476epxoPWuO1M3H1d/wDtJQfyUa9bmtYpaJIGB+ZjhV+5MD9dG3pWqqzMAAn1Pc/qc6Dh4g5AAWLmDBZEi6LhP6BtVvx/eAWrcbXUEZGUIUiCeeOcnOZGp/xtTYrj8Dgn/CwNN/tCuT+nbnVafw9TNGrTLWk2zVZSbeodQIbt3MmO2gZU7bl25FYO0C+oQJhSxJKiwYX8I5PABw3+KNrXKCk5aoAsKSAzATmZyXHF2OBzr3v1QlmDdVKyCgggvJLWZYhYP3g8AE6ktkHqqzU2ZyCFkQ0W/wB0yIxwYMffQTngD0qwFeneCqCiQ83ACGIM/UZ/ECQc5OupqFoVm5dhH09Ck9wJMyoMfb1GobZ+KrRqGjWpiiuCrjhyIVmYgfu5gfViF57amEqjzsdTWGRP0qrWggREEzMmfv2CA+YFSuaFcbemzOtIE9AYPTYt5lNZkF8BuOAI9RkXwvWpmjVpkeY6FaikswLMqizngC2O4OfWDo/zG2VY0zvKTKtPbrXZ6i1KtKs1zLciWQpGGksDMCOSNZalOpSrKopFnXnrJcC1FVZSVVFUJmMcHAghJvUVyc3MymoFe6WJ4JgmZAIPsgwYuHrc7QinbVtZwvloVUzAAFrLNtyioIkxEzggGPfaEEqxttYkswCkwpCArb9I6un6bbhJt102+4NRUfzCCx6rWMGQFRnUHDCApmRnludBEfENOmsmn9JVgQSemoFBZJIkiYInt6Tj6opCAB6Af0181psmrbmltiLzWrUVe0YZGePNE5Bjlp/NmCDr6W0Bpt4jskr0noVBKVFZGjBhhEg9iOQexA05Ok0Hzr4xSr7CsdrXNxUmDbCvSm8VFIkw3UYEFWWpk9U+KKsfMqhg5blBaVDtlfqypiMDJHY99x+K/hmlvqYDwtWnJpVIkqTEqR3QwJHsDyNYb4v4K203C7bc07AQRTBkqwk4pscFRcT6iY72kFpeI06diuVaPQgwrN0glsECDOSeQTHPrzCQyQURiZPl3gK2HBAY2GOME5wbRbrgVUEimTeIhCIJ4JMEKew4wskR2DSvv3epda5fMRZ2EMUYS8xEnqiTxoNK2njP/Ef/ALeOiutIF6rL0MKLU1vsgG8lkNsxzB4Grp4RtEorT2wHQqEEsepyCWMLGFm7M/xwdZv8rrKp3SWMfNprUd2IwqVHShSAabpAqsWPcDtxom9qMXoILpaSWmQtKmLskHh2tWSc+kHQP6DtIvU3QRdIiA2B0+x59R9tSNLv+mfXtxprtqbFm5AwQcZOeIGRBH+50pdn6KRtX8VQfzWn6n+9wO0mQA9rU8xyB9FMwT+ap6D1C9/7xAmVI0615o0lRQqiFAgD0GvWg8VaYZSrCVYEEeoIgj+Gqn4pt670iKbsNxRaxoMeYsLDdUILlM9xlsSMW7TLf0WB82kJYKVZcfvEyQOR1KSSsmMsMXSAzvc7qo6NZ+7YKfNQKHJp5BFswe4MKDHfUl4LVreVaouR4YSQGphpIA47xzwQeMjUzv8Awpd0aW4pnKkgkj6kzcsMOk3AEyMEeuvVTw6jTBm1b2HUEDFuwWIPSAFAPaPXQV/4oqWU5drmWXRbgxuTM2sWJ47e+e+rTVdpRvx2ssKpKHouJM5tHTkwMRyQDBeEU6dWo6MVkSoAJvPBlcCAczHBH2iW8RNrBwC0yFGYDxksBOBmY/rGgoPzS8UPmUaJ8uqETzDRbqtq4k1qYIDKQWtI9WyMTQtjsxLCqBCghkWW6oHUQzQoICiZINxmArFbN8T7lnrbpywrS6hShJClaaJaVJkZXkY6pkydQe13jl1UrEtIBgscchiQYgARg8CBE6D3Xrhux6M3TaYWVBMAEPiRIwUaYK26abymZL0hlUUWiLatOSoJUZBUypE4AHodd97R6g1OSfqR0MgggYcAfSQAJIjsQBkL4V4fU3FddptILVIZQVDCkAIdnbP7oQRIy0qJM5C3fJfwLzK7bxg9m3BpoHkjznUBys/lT/3fbWzaj/APB6Wz29Pa0BCU1gExLHlmaOWJkn76kBoA6NGk0Bpl4v4VQ3VM0dzTWohnB7SCJVhlTBIkEHJ090aDJ/iD5QcNsty4AYEU6nVEcRUuERAyVZuM41VPFvl54sg8sbYVljLU6qN1DMgOytkxMqcAREa359wBwC3+ET/PgfqdNqniNpg02GJPBtExJtkYyeeAdBUfl/4BU2m3SlWQ3qarMYcq7M5GAw/JiYWf56tVLbMBCpMyZJCAySR2YiJwI9dVTxP5r7OhXfbtRrsyMUNqrNwMRa7Kf9NO/Cvmh4ZWiarUSePOQov61BKD9W0FqTayArmQPwgQv2Pdu/OD6ac68UqqsoZCGU5DAggj1BGDr3oDRo0aBNGjRoGVbaMrGpRgM2WQ4SocdRIBKvAi4A+4OI87eurylpSovKHpPrIIww/vKSNP9eKlFWm5QZ5kAz/HQVpdr5HmUqIMk+ZUdsXXGFUNJhQB/LPJIq3xh4xTSaTFvM3CtaADd5ahI6gMrKRznMDuNEr+HBhAd1/9V382kx7TH66pvivy5qVanmJvrACCtM0A6JAA6f3gK5APPP2AAZqqMyTAQlzKWwf3ePqOLmxIxljxrtvt5Z1ORJWDICiRORIzjkEZiACVg6CvyvVo83eOeJ8qmlOY9Q5dT/D1iJOp3wz4F2NEhzR81xbD1z5pBUQGCnoDe4UHQZr8NfDW43hc0FehTnprsISB3pqTNSQZEY9SDrWfhr4dobGl5VBeYLucvUPqx9B2HA7altLoDRo0aA0ml1zr1Qqljn0A5JOAB7k40BUqgEDkmYA5Mc/YcZ9x6jTepUkw0Edl/N/PMf8AjgaaVdx5bGZes4EhZaBm1RiYGcCByxiZPpdiTUV6jkNk2iOI449f940Hb9sLEqkAqSGJEgRznGeP4jXPd7YqRUDEi0oZObXIlpkDp59YmPTXLxSus2qZmSQOJgdR9u33iNMPD61VWUMGHSSwJEFZOckgFp4BxxxoMI+KPFDW3VSuXLtUg0zCJ5dK5rEKqJZgsdQI95xphslCoHUMryI6gEZSOIGRgn2McjIFt+Nqvh1WruadGmaG4pPW6rQU3bK8ENAJSoCHYNEEAye2q1BlEJGCOoCEYcd/oHJAMCBkKSRoJXwL4h3WzJfbv5ZMMQ39lUWALil1p4+ueBgjNuy/B3x1t98TRkU9woN1In6o+o05yQO45HuM6wBtq/UGDlVIkGFiWm6wAxnuAcnvMac/sXl1Fai48xGRgVa3y2iQQQwJAJmQcD831EPqHRqo/Lf4t/b9vFWBuKMLVAgXA/RVUDgNBkdiCPTVu0BpNGvNWoFBZjAH+wPcniO+g9a5NVJ+hZPEmQJ/qf0Ee+mfidYhJJCkkAAsBAPJMnqaJx2/SdMERqqkIWW0TaGtVj6kiIP8jzoJPcOVi+qckCEUCZ4kEMw+86q3jO/3I29aptty1IqatMGqtOynUUq4Zi4my0OgMnJUgHUtt9xTpsBeWYCGMOwkCTDH3iTJ941A/Hfh77nasNmPMDPTvpgqL6aPLKp/NhT/AOjtOQz2h8xt/ZI37FvyPS2wJIOQpFPPEEngGcasfg/zddMbukKqz9dEFXQRIBUko554ZTEGM6y/xJ3R2oVJBQhCHBBU05UKQZtCnMd5B9NcEQNbcRJJk9JU4LAjIgyT3AMmOMh9QfD/AMQ7be0/N2tUOO4gq6/4kaCPvwe06ldfLNDcttqqVaG4Za9MMLkDYUSOqR6ASrXLgCIgDbvl18wKfiC+TVtTdKCSowtVRy9P0915HuNBeNGjRoDTHfVbD5hEhAIA7uxtH8Af+7+D7TVlDCD1SS3HvK/wEDQMf2k0VF4DVHMyowqseScYHPadMXokVqtaRAEwRmRcD1N2g9j3MR3mtxtEdgWHK2xx04P9Y1GrRoWNRpkKbjcGUEwoOLW5EZ78z30DmvQJpXFQARLKTPPYt359O+vNLaAnC4gYgCJjk9wBxHv+i0NwfMMhmZwoXgqqxPOMevuR9tP67AY4BmT6CP8AfOgyL4q+E6lJtxX3FWlFSrVagil3rVC1Q1VUSOgAEgkTx7waPXoMBc9ykFiQQxf2DOR+a2B7HBnEn8T7+h/xDdNRJX97awYYvpjyqzSBIBI78dRzdGm425qstJyVUkwpEycqVIOUOJ5K9GDAOgjaG4cHpqMsKCy5W9CoImCfyxInPI/N63W1Aph1b8zQCBAcAkGSO0eo+mD6ytNKi3UqtrBbkDSORIBPZZC4MRmIGbYzcUQUYeaJUXQSTEcCew6jzOZ4BkB3+FvGX2O4TcUbWZbr1uA8+m5VXUT9LSshT3UESMN9KbautRFqIZV1VlPqrAEH+B18w7Pb/SCzoCHClW/tCGC2qPpZSJweCSYMjW3fKLxTz/DkGJovUo4kQqkPTEH0pug/TQXPTGo9z3fhQkIPz1Mgk+w4HvPtpxu6lqmJk4EepwP8/wBNRe3Ku3lyfLQAYJA6Yi71PE/Ye8hw3Xh9pO53TtUC9QRZgYjAmP4R767bbxcNTZkiZNoxAAAECD6ZnjvqMq796lO9wGZsdNosU8Zvxn09seibXbRuCKjladNbmDCAcKYLA5HfqHqO40HNl80TUjkmxSTE5mQBJzMj15OZjviOvU23h9esHdHICyr5XzKiJCkLg5iec6l12jOVrUJKvwrkK3MAlFHBAHPtPprh8Q7Xb09lVG8vqoigutMhDCMGFsFYhknkZUnQY18S+KHcNTrOqtVt6qwVVq1CXAF6rCuwXokKYBHJGm0I7XKPMJZZMrDDllYATxMHmcZKhh2+KN/QruH21NdvTpErTAlqrgMCztWJKsQSCACYls5M8PDqKvUdGexWBktaVuGbipPTxkE9pmAToPf7Oiqoi9clRdJEYVZzcvU8CDF/B7qhWmVfbM9KtTYNTaIKMktJOQRb24gTxI09Hh9pN7BR1Ei7pqLkLJMlWBnmSI47ltWuDHzAzEqSIAWolxPUSCYtYHnH1c50H0B8HfEC77bLXi1xKVU/5dVYuX7ZDD2YanBrG/ln4p5O5RYVVr/u6gWI8wy1NiAMEsbcE/XGOmdkGgNNlqADJGFn0xHp9tOdR5AVlJiGBpnEdYwP0IH8hoGO18W80i3BNwmVIibZGe8A5/hpd1txSS1mVwTcPMMd5gsZMT3/ANlBQTzwTGJENEGZHSBMGft7a6bmqjNaOogssAyRE5xkAlo/TQe/C9mR1u6seypwomRzmfXTmtuFZrARIgkQTAmJ9pOJ+/pqDpspqAWv0MCOgWgobiRie574zxqX39dKVM7hjYiKWYkcKOo45n0H6d9BivxTuBU39b/6YUzSvQyyoaq02amKhHT5rmZABPSoOY052G0BVXUgOFYFWjBJIZSJuMMnBPc/o58Wat4h53iRDmlRBFOiLUenQYiSwC9fF7dRjsDzphuJtyzQ11rAgAhplgwB5+kA9POMaBjWDq1NYPmiAZMjKq4SpB9MqT/lDXd7I028ykqmnUAlfrIAVgqgwekiQvPoRiHeRDBqsPcAJJwSpBXzCoEMRd1ccnBBB9bOyWQCSW+huLisgEA4wpBC9xcIIEB42XkOidKORU6ypBEVrlLC6S63gmTnpkeh0n5QUVSjulQzG5gmQQW8mjJkev8AWeedZHWoqrFTTqtRtK4+qmCymGU4LAggExhQcwQ2v/JzbW7F6hn99uaz5M/SEo89xNM/x0F3qcj7z/AH/wAxprRa1WYxGTjvyf8APXfcvAJicNiJnjH+mmG9S5FKY7iRE/xII49NA1eqESmCVZzU6VJngEZOJP8AP2OmzbdEZ61hJeSwMsFJMwIAJBM4jtp3tXVQTUpyrTkQw6cQfU47k/1OufSVEqXM4WRI9Qc8D3/rnQMfBbnY12RgUgAGLVSCOm0QeSc5MiTGm/xbtd2dhWp7dB5zqeqQJki9QD3KXxnmfUamv2k2h0mBwsE5IJzGWziAO41E/Ee2rbrY1kSoKLsKRZmqOqhQw81S4EgEKQWjEnkchgtVSUpMjSWBtIFsR0FA3sAv2kAABhK+Huyk+TIKMvSBJYDkkHuDHbE4082toAALCwMWUkMrvLLCELFouA4bqYkEjXRCh+pUDKpgUys9NsIVDZOAcTAM55AOrwKIYCQCyjM2AQrU2UGQJiIIgBVMQulpUL6dNvpcHAUFgskAA8Yhgx4BuBOI0bemUYsxchlJM8RBAvuMt0grcucwZH0+d9uSjq4llqGUamAUJwy5bBMGMmRJ9SNA7obnyrq1Om99EhyD5nKsWpsn4ubcHALET+b6JnXz6PF1qhlS0MEvTN0MwKtSczlLiB/0k6+go0BppWUG5HEqwnEz/eAAzPBkd2071w3dEsvSYYG5SeJHY/3SJB9idBGeIbMx5ockiTJnAAycEQY9u2mXhm4e8otMqHFy1V64kg8NMD1GMZGTqcpMtQEFeTDKezACVOeRHbsQR66Zf8PNGm/kks7d2IxJ7AjJgnn00HKh4T+9yxUpkFTMzwTIj17T7nXv4k8MXdbertme0OkAxcQQbgxH4gCFMd+MTph4F55rS/Im4tlrJwJx3/QR/F/4rdUo1VpOadQ3pcMNTYqQHEzNsg/bjMDQZfst+20TeeGhA+6ZGos8BaKoFjLfW0hwBIAlp9dRm3rDzWpORIHuRxbCsFBQgYKwZAWACgUsPFfD6tCstNlanVpiCbg17NgsGi4dJEMIs68ZzE71KikeYWF0ZEgXSwMBexPBAIPpxIWGvTyy02XhSoPTcGJKkoTCkgAFTEmCOASlaoBCytNzZyCVwVgEkAgXRBEEKZEFZWvpUVrSXuDhTHLSBNxReXWWyDJ+oGZXTu0sS0dafTWhgrCPxDvIPMkCCTAVm0D/AHodgyLmozL+6Lgl/MY0+n0liVI44KxB1u/w74WNrtaO2BnyqaqSMXMB1t+rSf11mPyw8BXcbkeIsCUo3LSkTfVHSXB/KlzjiCbYyp1r+g4br8JHZh/3Sn/yz7TpnWBUFSYC5VznBmecSOfTUjUSQVPBBB+xxrhRq3CGHUptYf3sdQ9AQZHsdBB1GIptTRYlgeQ3MgkA5Gbe3f00GnUUKWZS0MGVbmHVkOR24HP6d9OvFKEMABhvaFDeuIM8959NLuFRKYFdxcfoEkGfvMntz/poGmwogVM1OJBHVMTjMAxg5kj78mmfHXjDNVPhqi1GWm1UwFvpvVdQqgSbQASSIk4JUCNX9qaGiRSENBAKgSGI7yP14/1p3zK8S26U1KhP2pVIoraWIVXVKwYBelALgG4kGO8hUviv4Zp7SrQ8lnWnVoMyr/aeUw6SJbNjSImT9QJIMCB3qqzCkRK4yrkXrEowIXo6hgA5jkwdc9/49WqkV69ctUIKKQQALCQoRUhbQTxzDHIky23+8DHzLwjdUlSLswxt+kAXQ0chsSREAbpsgKCCCCCwAkESIp5sPbBsJXkTn1uapak7Uvo4aR9SlRKkRh1Z2ziJaCbso7VazK62qxpliSsKUOWAnAMmSvpDcE6Z7NCKpI5liY4ZQCAGEmAZA54L5PcLZ8KbOo1bb7e6RUrKpEcov7yrJxPQhIi4GB7R9A6yX5LeElnrb1gfLWKVGSTkqDUIB4ABAFuDew7ADWhoDRo0aBnu9u0+ZSi+IKnC1AOAT2YdmzHoRrkviFykqpLKRfTPS6g+0x2MGYMSDGdSOuVagr88jggkEfYj+nB0HLdHoIXuDAyMxgHuB/PVfSiabMICU/KalJKRSYu1pKmAwcENiTOIM6nnp1cfSYnva3BAMgQSZ9ABg6jvENm6UlVVaootDK3U7IJxIBJI6RPtMzoMU8SevSrmnv1qtVW1CXqM9yzcjU3t+kniCGFsQMjUe24AZkxC4gXrIgxCyQRaWmZBPOIIsPxL8J7+rVrsm1q1AzsyucKboz5TSQxVmVuAbfTlx4b8A7+sR5+2VFKgE1aijg4iws2MmSAeB3JIU6hcZYC+mDcWm1lx/ai44afqBySSYMzq1fBXwDW3ZFXzHpbVi0mClRkkSiTwG9ZIFp5J1evhT5ZUNrD7iody4mAyhaaSZICjLT3uJB5gavgHYaDltNslJFp01CooCqo4AHA110aNAabbhGBFRMkYZfzr2A/vA8fcjvIcnSaDlTK1FVsMOQY7/Y5B9jxxqP8AFfDPMMiMiDP8B9hp1W2zBvMpEAn6lMhX98fS3vBnuOCO1KrJIMgxNpiR9o5+4kaCvb/bNRpBVwfrc9RpqqW3AkCRg4x39BqrfMmhSNM16lZKdU0qn7OHZT5hI6qRBxaQJu4DGQQCQbx4opYwYyCDTP404ce8BieRx6aoPzK2m3aijMzhqBFPb1umoKl6u9Sk6wAFCU5LEyvOZhgyfxK+8u0C7JEFgzgC6WGQ5lfQiRMEaXbIL1YhRdaWhoa0lQKgAkzceRzJweqOe+rlrgT+ItGSLji0EcAqBif8x22nitv7lgLIMdoYwQeJjtH+WgfeH7ZQGWopW5lsfrUqVIZSCpEqbcECFOcAiHHgnhW43m5p7eiVd6iXVahmKSrCsz2hfpIMDBuNvqTYfAfg3d72AEWjtG6iagJEy0imisC0kK0TabiZnWu/Dfw7Q2NLyqC5Nt9RoNSqVFoLsBnHbgaBz4J4VS2lCntqCxTpiB6nuWY92JJJPqTp9o0aBNLo0aA0aTRoF0mjRoF0aNGgTS6TRoF0aTRoF0aNGgNcK+zp1CGqIGK8XCYPqAcA+/OjRoE/Zo4do9DDDiMki4/9Wqz8SfA67ukaRrlJqisGsuZKk9RU3iJBZfsfYaNGgrlD5LbeZq7yu+AuAiwFgKBIbAAAAMiO3EWjwH5f+H7QhqdHzHGQ9ZjVYHiVDdKn3AB0aNBadGjRoDRo0a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395663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19461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3240088" cy="4479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50AC0E2-0305-4ED0-A289-D5E333FA2D33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717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116013" y="332656"/>
            <a:ext cx="6450012" cy="582612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PRINCIPAIS OBRAS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3212976"/>
            <a:ext cx="9108504" cy="3035424"/>
          </a:xfrm>
        </p:spPr>
        <p:txBody>
          <a:bodyPr/>
          <a:lstStyle/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1800" dirty="0" smtClean="0"/>
              <a:t> </a:t>
            </a:r>
            <a:r>
              <a:rPr lang="pt-BR" altLang="pt-BR" sz="2000" dirty="0" err="1" smtClean="0"/>
              <a:t>Sidereus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nuncius</a:t>
            </a:r>
            <a:r>
              <a:rPr lang="pt-BR" altLang="pt-BR" sz="2000" dirty="0" smtClean="0"/>
              <a:t> (A mensagem das estrelas) – 1610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pt-BR" sz="2000" i="1" dirty="0" smtClean="0"/>
              <a:t> </a:t>
            </a:r>
            <a:r>
              <a:rPr lang="it-IT" altLang="pt-BR" sz="2000" dirty="0" smtClean="0"/>
              <a:t>Discorso intorno alle cose che stanno in su l'acqua o che in quella se muovono - 1611</a:t>
            </a:r>
            <a:endParaRPr lang="pt-BR" altLang="pt-BR" sz="2000" dirty="0" smtClean="0"/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Istoria</a:t>
            </a:r>
            <a:r>
              <a:rPr lang="pt-BR" altLang="pt-BR" sz="2000" dirty="0" smtClean="0"/>
              <a:t> e </a:t>
            </a:r>
            <a:r>
              <a:rPr lang="pt-BR" altLang="pt-BR" sz="2000" dirty="0" err="1" smtClean="0"/>
              <a:t>dimostrazione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intorno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alle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macchie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solari</a:t>
            </a:r>
            <a:r>
              <a:rPr lang="pt-BR" altLang="pt-BR" sz="2000" dirty="0" smtClean="0"/>
              <a:t> e loro </a:t>
            </a:r>
            <a:r>
              <a:rPr lang="pt-BR" altLang="pt-BR" sz="2000" dirty="0" err="1" smtClean="0"/>
              <a:t>accidenti</a:t>
            </a:r>
            <a:r>
              <a:rPr lang="pt-BR" altLang="pt-BR" sz="2000" dirty="0" smtClean="0"/>
              <a:t> – 1613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000" dirty="0" smtClean="0"/>
              <a:t> </a:t>
            </a:r>
            <a:r>
              <a:rPr lang="it-IT" altLang="pt-BR" sz="2000" dirty="0" smtClean="0"/>
              <a:t>Discorso sopra il flusso e il reflusso del mare - 1615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000" dirty="0" smtClean="0"/>
              <a:t> Ciência e Fé – cartas publicadas entre 1613 e 1616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Discorso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delle</a:t>
            </a:r>
            <a:r>
              <a:rPr lang="pt-BR" altLang="pt-BR" sz="2000" dirty="0" smtClean="0"/>
              <a:t> comete (Discurso sobre os cometas) - 1619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000" dirty="0" smtClean="0"/>
              <a:t> Il </a:t>
            </a:r>
            <a:r>
              <a:rPr lang="pt-BR" altLang="pt-BR" sz="2000" dirty="0" err="1" smtClean="0"/>
              <a:t>Saggiatore</a:t>
            </a:r>
            <a:r>
              <a:rPr lang="pt-BR" altLang="pt-BR" sz="2000" dirty="0" smtClean="0"/>
              <a:t> (O Ensaiador) - 1623</a:t>
            </a:r>
          </a:p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000" dirty="0" smtClean="0"/>
              <a:t> </a:t>
            </a:r>
            <a:r>
              <a:rPr lang="it-IT" altLang="pt-BR" sz="2000" dirty="0" smtClean="0"/>
              <a:t>Dialogo sopra i due massimi sistemi del mondo tolemaico e copernicano  – 1632</a:t>
            </a:r>
          </a:p>
        </p:txBody>
      </p:sp>
      <p:pic>
        <p:nvPicPr>
          <p:cNvPr id="7173" name="Picture 4" descr="galileu_galilei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71438"/>
            <a:ext cx="1147763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34925" y="1787525"/>
            <a:ext cx="88296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SzTx/>
              <a:buFont typeface="Wingdings" panose="05000000000000000000" pitchFamily="2" charset="2"/>
              <a:buChar char="v"/>
            </a:pPr>
            <a:r>
              <a:rPr lang="pt-BR" altLang="pt-BR" sz="2200" b="1" dirty="0"/>
              <a:t>Período Polêmico (1610 a 1633) – </a:t>
            </a:r>
            <a:r>
              <a:rPr lang="pt-BR" altLang="pt-BR" sz="2200" dirty="0"/>
              <a:t>Período no qual Galileu empreende a defesa da cosmologia copernicana a partir dos resultados observacionais alcançados com o uso do telescópio, e também de suas duas condenações pela Igreja;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93BF111-70C0-4C6A-A66B-D55F0ED4C2F4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30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048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116013" y="404664"/>
            <a:ext cx="7100887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ALTURA DE UMA MONTANHA LUNAR</a:t>
            </a:r>
          </a:p>
        </p:txBody>
      </p:sp>
      <p:pic>
        <p:nvPicPr>
          <p:cNvPr id="20484" name="Picture 2" descr="http://farlei.net/fisica/montanhalun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1773238"/>
            <a:ext cx="4733925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107950" y="3933825"/>
            <a:ext cx="8928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t-BR" altLang="pt-BR"/>
              <a:t>     Galileu observava o topo de uma montanha quando ele era iluminado pelo Sol e obtinha a distância L a partir de observações que fazia com a luneta. </a:t>
            </a: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07950" y="5013325"/>
            <a:ext cx="8928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t-BR" altLang="pt-BR"/>
              <a:t>     Como o raio R da Lua era conhecido desde que Aristarco o determinou no século 3 a.C., então foi possível a Galileu estimar a altura x de montanhas na Lua.</a:t>
            </a:r>
          </a:p>
        </p:txBody>
      </p:sp>
      <p:sp>
        <p:nvSpPr>
          <p:cNvPr id="7" name="CaixaDeTexto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59832" y="6084200"/>
            <a:ext cx="2900806" cy="5851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pt-BR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F6C775A-DE5E-4ECD-890D-DAD3BB7AF224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31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1507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92275" y="404664"/>
            <a:ext cx="5443538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AS LUAS DE JÚPITER</a:t>
            </a:r>
          </a:p>
        </p:txBody>
      </p:sp>
      <p:pic>
        <p:nvPicPr>
          <p:cNvPr id="18436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060575"/>
            <a:ext cx="2667000" cy="3971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085975"/>
            <a:ext cx="3057525" cy="394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3B8F1C1-595F-4588-94E7-D39A2F0FE1AA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32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253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547813" y="404664"/>
            <a:ext cx="5730875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AS LUAS DE JÚPITER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73238"/>
            <a:ext cx="8785225" cy="8636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smtClean="0"/>
              <a:t>     </a:t>
            </a:r>
            <a:r>
              <a:rPr lang="pt-BR" altLang="pt-BR" sz="2400" smtClean="0"/>
              <a:t>Como vimos, no </a:t>
            </a:r>
            <a:r>
              <a:rPr lang="pt-BR" altLang="pt-BR" sz="2400" i="1" smtClean="0"/>
              <a:t>Sidereus nuncius</a:t>
            </a:r>
            <a:r>
              <a:rPr lang="pt-BR" altLang="pt-BR" sz="2400" smtClean="0"/>
              <a:t>, Galileu anunciou algumas observações que havia feito com o “</a:t>
            </a:r>
            <a:r>
              <a:rPr lang="pt-BR" altLang="pt-BR" sz="2400" i="1" smtClean="0"/>
              <a:t>perspicillum</a:t>
            </a:r>
            <a:r>
              <a:rPr lang="pt-BR" altLang="pt-BR" sz="2400" smtClean="0"/>
              <a:t>”.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388" y="2565400"/>
            <a:ext cx="87852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kern="0" dirty="0" smtClean="0"/>
              <a:t>     Entre elas, a constatação de que Júpiter é acompanhado por quatro planetas menores que giram ao seu redor, o que caracterizava um golpe às ideias ptolomaicas vigentes, pelo menos por duas razões.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9388" y="3644900"/>
            <a:ext cx="87852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None/>
              <a:defRPr/>
            </a:pPr>
            <a:r>
              <a:rPr lang="pt-BR" altLang="pt-BR" sz="2400" kern="0" dirty="0" smtClean="0"/>
              <a:t>     Primeiramente porque </a:t>
            </a:r>
            <a:r>
              <a:rPr lang="pt-BR" altLang="pt-BR" sz="2400" kern="0" dirty="0"/>
              <a:t>os satélites (assim chamados por Kepler) giravam em torno de Júpiter, contrariando o fato de a Terra ser considerada o único centro de rotação de todos os corpos do universo. 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400" kern="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388" y="4725144"/>
            <a:ext cx="878522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kern="0" dirty="0" smtClean="0"/>
              <a:t>     Em segundo lugar porque muitos </a:t>
            </a:r>
            <a:r>
              <a:rPr lang="pt-BR" altLang="pt-BR" sz="2400" kern="0" dirty="0"/>
              <a:t>filósofos estavam plenamente convencidos da existência de apenas </a:t>
            </a:r>
            <a:r>
              <a:rPr lang="pt-BR" altLang="pt-BR" sz="2400" i="1" kern="0" dirty="0"/>
              <a:t>sete</a:t>
            </a:r>
            <a:r>
              <a:rPr lang="pt-BR" altLang="pt-BR" sz="2400" kern="0" dirty="0"/>
              <a:t> corpos celestes (à exceção das estrelas), o que impedia a aceitação de outro, por uma impossibilidade metafísica.</a:t>
            </a:r>
            <a:endParaRPr lang="pt-BR" altLang="pt-BR" sz="24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895FC6C-D17D-4F5C-B63E-83182BC17AB0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33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3555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58888" y="404664"/>
            <a:ext cx="6986587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POR QUE EXISTEM APENAS 7 “PLANETAS”?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9388" y="1844675"/>
            <a:ext cx="8785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SzTx/>
              <a:buFontTx/>
              <a:buNone/>
            </a:pPr>
            <a:r>
              <a:rPr lang="pt-BR" altLang="pt-BR" sz="2400"/>
              <a:t>     </a:t>
            </a:r>
            <a:r>
              <a:rPr lang="pt-BR" altLang="pt-BR" sz="2600"/>
              <a:t>De acordo com o filósofo inglês Francis Bacon (1561-1626):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0825" y="2348880"/>
            <a:ext cx="8785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SzTx/>
              <a:buFontTx/>
              <a:buNone/>
            </a:pPr>
            <a:r>
              <a:rPr lang="pt-BR" altLang="pt-BR" sz="2400" dirty="0"/>
              <a:t>     “Há sete janelas dadas aos animais no domicílio da cabeça, através das quais o ar é admitido no tabernáculo do corpo, para aquecê-lo e nutri-lo.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0825" y="3429000"/>
            <a:ext cx="87852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SzTx/>
              <a:buFontTx/>
              <a:buNone/>
            </a:pPr>
            <a:r>
              <a:rPr lang="pt-BR" altLang="pt-BR" sz="2400" dirty="0"/>
              <a:t>     Quais são estas partes do microcosmos? Duas narinas, dois olhos, dois ouvidos e uma boca. Da mesma forma, nos céus, como num macrocosmos, há duas estrelas favoráveis, duas desfavoráveis, dois luminares e Mercúrio, indeciso e indiferente.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4869160"/>
            <a:ext cx="8785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SzTx/>
              <a:buFontTx/>
              <a:buNone/>
            </a:pPr>
            <a:r>
              <a:rPr lang="pt-BR" altLang="pt-BR" sz="2400" dirty="0"/>
              <a:t>     A partir destas e de muitas outras similaridades na natureza, tais como os sete </a:t>
            </a:r>
            <a:r>
              <a:rPr lang="pt-BR" altLang="pt-BR" sz="2400" dirty="0" smtClean="0"/>
              <a:t>metais </a:t>
            </a:r>
            <a:r>
              <a:rPr lang="pt-BR" altLang="pt-BR" sz="2400" dirty="0"/>
              <a:t>etc., que seria cansativo enumerar, concluímos que o número dos planetas é necessariamente sete.”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B251D2C-02A5-469F-A268-0A0ED25B3C92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34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560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672" y="404664"/>
            <a:ext cx="6383015" cy="504850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CORRESPONDÊNCIAS COM O NÚMERO 7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409201"/>
              </p:ext>
            </p:extLst>
          </p:nvPr>
        </p:nvGraphicFramePr>
        <p:xfrm>
          <a:off x="3419872" y="2204864"/>
          <a:ext cx="2160240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</a:tblGrid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METAIS</a:t>
                      </a:r>
                      <a:endParaRPr lang="pt-BR" sz="2000" dirty="0"/>
                    </a:p>
                  </a:txBody>
                  <a:tcPr marL="91425" marR="91425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OURO</a:t>
                      </a:r>
                      <a:endParaRPr lang="pt-BR" sz="2000" dirty="0"/>
                    </a:p>
                  </a:txBody>
                  <a:tcPr marL="91425" marR="91425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PRATA</a:t>
                      </a:r>
                      <a:endParaRPr lang="pt-BR" sz="2000" dirty="0"/>
                    </a:p>
                  </a:txBody>
                  <a:tcPr marL="91425" marR="91425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MERCÚRIO</a:t>
                      </a:r>
                      <a:endParaRPr lang="pt-BR" sz="2000" dirty="0"/>
                    </a:p>
                  </a:txBody>
                  <a:tcPr marL="91425" marR="91425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COBRE</a:t>
                      </a:r>
                      <a:endParaRPr lang="pt-BR" sz="2000" dirty="0"/>
                    </a:p>
                  </a:txBody>
                  <a:tcPr marL="91425" marR="91425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FERRO</a:t>
                      </a:r>
                      <a:endParaRPr lang="pt-BR" sz="2000" dirty="0"/>
                    </a:p>
                  </a:txBody>
                  <a:tcPr marL="91425" marR="91425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ESTANHO</a:t>
                      </a:r>
                      <a:endParaRPr lang="pt-BR" sz="2000" dirty="0"/>
                    </a:p>
                  </a:txBody>
                  <a:tcPr marL="91425" marR="91425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CHUMBO</a:t>
                      </a:r>
                      <a:endParaRPr lang="pt-BR" sz="2000" dirty="0"/>
                    </a:p>
                  </a:txBody>
                  <a:tcPr marL="91425" marR="91425" marT="45725" marB="45725"/>
                </a:tc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166501"/>
              </p:ext>
            </p:extLst>
          </p:nvPr>
        </p:nvGraphicFramePr>
        <p:xfrm>
          <a:off x="6211613" y="2204864"/>
          <a:ext cx="2536851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6851"/>
              </a:tblGrid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ARCANJOS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MIGUEL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GABRIEL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RAFAEL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URIEL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SAMUEL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ZACARIEL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ORIFIEL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661641"/>
              </p:ext>
            </p:extLst>
          </p:nvPr>
        </p:nvGraphicFramePr>
        <p:xfrm>
          <a:off x="414015" y="2204864"/>
          <a:ext cx="2357785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785"/>
              </a:tblGrid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“PLANETAS”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SOL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LUA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MERCÚRIO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VÊNUS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MARTE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JÚPITER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SATURNO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5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B251D2C-02A5-469F-A268-0A0ED25B3C92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35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560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573361" y="260350"/>
            <a:ext cx="5878959" cy="865188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OS SETE PECADOS CAPITAIS</a:t>
            </a:r>
            <a:br>
              <a:rPr lang="pt-BR" altLang="pt-BR" sz="2400" b="1" dirty="0" smtClean="0"/>
            </a:br>
            <a:r>
              <a:rPr lang="pt-BR" altLang="pt-BR" sz="2400" b="1" dirty="0" err="1" smtClean="0"/>
              <a:t>Hieronymus</a:t>
            </a:r>
            <a:r>
              <a:rPr lang="pt-BR" altLang="pt-BR" sz="2400" b="1" dirty="0" smtClean="0"/>
              <a:t> Bosch ( (1450-1516)</a:t>
            </a:r>
          </a:p>
        </p:txBody>
      </p:sp>
      <p:pic>
        <p:nvPicPr>
          <p:cNvPr id="25604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00" y="90488"/>
            <a:ext cx="1322388" cy="1322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30388"/>
            <a:ext cx="5084763" cy="4262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84138" y="2262188"/>
          <a:ext cx="1679575" cy="296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575"/>
              </a:tblGrid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PECADOS</a:t>
                      </a:r>
                      <a:endParaRPr lang="pt-BR" sz="1800" dirty="0"/>
                    </a:p>
                  </a:txBody>
                  <a:tcPr marL="91425" marR="91425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SOBERBA</a:t>
                      </a:r>
                      <a:endParaRPr lang="pt-BR" sz="1800" dirty="0"/>
                    </a:p>
                  </a:txBody>
                  <a:tcPr marL="91425" marR="91425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INVEJA</a:t>
                      </a:r>
                      <a:endParaRPr lang="pt-BR" sz="1800" dirty="0"/>
                    </a:p>
                  </a:txBody>
                  <a:tcPr marL="91425" marR="91425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IRA</a:t>
                      </a:r>
                      <a:endParaRPr lang="pt-BR" sz="1800" dirty="0"/>
                    </a:p>
                  </a:txBody>
                  <a:tcPr marL="91425" marR="91425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PREGUIÇA</a:t>
                      </a:r>
                      <a:endParaRPr lang="pt-BR" sz="1800" dirty="0"/>
                    </a:p>
                  </a:txBody>
                  <a:tcPr marL="91425" marR="91425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AVAREZA</a:t>
                      </a:r>
                      <a:endParaRPr lang="pt-BR" sz="1800" dirty="0"/>
                    </a:p>
                  </a:txBody>
                  <a:tcPr marL="91425" marR="91425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GULA</a:t>
                      </a:r>
                      <a:endParaRPr lang="pt-BR" sz="1800" dirty="0"/>
                    </a:p>
                  </a:txBody>
                  <a:tcPr marL="91425" marR="91425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LUXÚRIA</a:t>
                      </a:r>
                      <a:endParaRPr lang="pt-BR" sz="1800" dirty="0"/>
                    </a:p>
                  </a:txBody>
                  <a:tcPr marL="91425" marR="91425" marT="45725" marB="45725"/>
                </a:tc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7164388" y="2276475"/>
          <a:ext cx="1835150" cy="296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150"/>
              </a:tblGrid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VIRTUDES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HUMILDADE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BONDADE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PACIÊNCIA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DILIGÊNCIA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CARIDADE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TEMPERANÇA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CASTIDADE</a:t>
                      </a:r>
                      <a:endParaRPr lang="pt-BR" sz="1800" dirty="0"/>
                    </a:p>
                  </a:txBody>
                  <a:tcPr marL="91413" marR="91413" marT="45725" marB="45725"/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908175" y="6093296"/>
            <a:ext cx="5084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i="1" dirty="0" smtClean="0"/>
              <a:t>Os sete pecados capitais</a:t>
            </a:r>
            <a:r>
              <a:rPr lang="pt-BR" sz="1800" dirty="0" smtClean="0"/>
              <a:t>, óleo sobre madeira, 120 x 150 cm. Museu  do Prado, Madri.</a:t>
            </a:r>
            <a:endParaRPr lang="pt-BR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B251D2C-02A5-469F-A268-0A0ED25B3C92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36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560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573361" y="260350"/>
            <a:ext cx="5878959" cy="865188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TRÍPTICO DO JARDIM DAS DELÍCIAS</a:t>
            </a:r>
            <a:br>
              <a:rPr lang="pt-BR" altLang="pt-BR" sz="2400" b="1" dirty="0" smtClean="0"/>
            </a:br>
            <a:r>
              <a:rPr lang="pt-BR" altLang="pt-BR" sz="2400" b="1" dirty="0" err="1" smtClean="0"/>
              <a:t>Hieronymus</a:t>
            </a:r>
            <a:r>
              <a:rPr lang="pt-BR" altLang="pt-BR" sz="2400" b="1" dirty="0" smtClean="0"/>
              <a:t> Bosch ( (1450-1516)</a:t>
            </a:r>
          </a:p>
        </p:txBody>
      </p:sp>
      <p:pic>
        <p:nvPicPr>
          <p:cNvPr id="25604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00" y="90488"/>
            <a:ext cx="1322388" cy="1322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123728" y="594928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i="1" dirty="0" smtClean="0"/>
              <a:t>A Criação do Mundo</a:t>
            </a:r>
            <a:r>
              <a:rPr lang="pt-BR" sz="1800" dirty="0" smtClean="0"/>
              <a:t>, óleo sobre madeira, 220 x 195 cm, 1480-1490. Museu  do Prado, Madri.</a:t>
            </a:r>
            <a:endParaRPr lang="pt-BR" sz="1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028" y="1737168"/>
            <a:ext cx="3943180" cy="42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1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B251D2C-02A5-469F-A268-0A0ED25B3C92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37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560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573361" y="260350"/>
            <a:ext cx="5878959" cy="865188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TRÍPTICO DO JARDIM DAS DELÍCIAS</a:t>
            </a:r>
            <a:br>
              <a:rPr lang="pt-BR" altLang="pt-BR" sz="2400" b="1" dirty="0" smtClean="0"/>
            </a:br>
            <a:r>
              <a:rPr lang="pt-BR" altLang="pt-BR" sz="2400" b="1" dirty="0" err="1" smtClean="0"/>
              <a:t>Hieronymus</a:t>
            </a:r>
            <a:r>
              <a:rPr lang="pt-BR" altLang="pt-BR" sz="2400" b="1" dirty="0" smtClean="0"/>
              <a:t> Bosch ( (1450-1516)</a:t>
            </a:r>
          </a:p>
        </p:txBody>
      </p:sp>
      <p:pic>
        <p:nvPicPr>
          <p:cNvPr id="25604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00" y="90488"/>
            <a:ext cx="1322388" cy="1322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5949280"/>
            <a:ext cx="7740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altLang="pt-BR" sz="1800" i="1" dirty="0" smtClean="0"/>
              <a:t>O Paraíso Terrestre</a:t>
            </a:r>
            <a:r>
              <a:rPr lang="pt-BR" altLang="pt-BR" sz="1800" dirty="0" smtClean="0"/>
              <a:t>, à esquerda; </a:t>
            </a:r>
            <a:r>
              <a:rPr lang="pt-BR" altLang="pt-BR" sz="1800" i="1" dirty="0" smtClean="0"/>
              <a:t>O Jardim das Delícias</a:t>
            </a:r>
            <a:r>
              <a:rPr lang="pt-BR" altLang="pt-BR" sz="1800" dirty="0" smtClean="0"/>
              <a:t>, ao centro; e </a:t>
            </a:r>
            <a:r>
              <a:rPr lang="pt-BR" altLang="pt-BR" sz="1800" i="1" dirty="0" smtClean="0"/>
              <a:t>O Inferno Musical</a:t>
            </a:r>
            <a:r>
              <a:rPr lang="pt-BR" altLang="pt-BR" sz="1800" dirty="0" smtClean="0"/>
              <a:t>, à direita.</a:t>
            </a:r>
            <a:endParaRPr lang="pt-BR" sz="1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923655"/>
            <a:ext cx="7632848" cy="40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2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B368992-01B3-4F9A-AF1C-C81956B8161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38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765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58888" y="116632"/>
            <a:ext cx="6481762" cy="1224806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HISTÓRIA E DEMONSTRAÇÃO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EM TORNO DAS MANCHAS SOLARES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1613</a:t>
            </a:r>
          </a:p>
        </p:txBody>
      </p:sp>
      <p:pic>
        <p:nvPicPr>
          <p:cNvPr id="27652" name="Picture 2" descr="http://mathematica.sns.it/media/img_opera/Galilei_istoria_e_dimostrazioni_macchie_solar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44675"/>
            <a:ext cx="3128962" cy="452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A68A0C1-FB14-46F7-9B7E-D2D80CA1C1A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39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9699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02606" y="188640"/>
            <a:ext cx="6481762" cy="1152798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HISTÓRIA E DEMONSTRAÇÃO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EM TORNO DAS MANCHAS SOLARES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1613</a:t>
            </a:r>
          </a:p>
        </p:txBody>
      </p:sp>
      <p:pic>
        <p:nvPicPr>
          <p:cNvPr id="29700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89138"/>
            <a:ext cx="3983038" cy="4259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7488D8D-6FC0-4318-88CD-36945918443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34925" y="1844675"/>
            <a:ext cx="88296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SzTx/>
              <a:buFont typeface="Wingdings" panose="05000000000000000000" pitchFamily="2" charset="2"/>
              <a:buChar char="v"/>
            </a:pPr>
            <a:r>
              <a:rPr lang="pt-BR" altLang="pt-BR" sz="2600" b="1" dirty="0"/>
              <a:t>Período de Retomada da Mecânica (1633-1642) –</a:t>
            </a:r>
            <a:r>
              <a:rPr lang="pt-BR" altLang="pt-BR" sz="2600" dirty="0"/>
              <a:t> Período em que Galileu retoma seus trabalhos sobre o movimento e compõe os </a:t>
            </a:r>
            <a:r>
              <a:rPr lang="pt-BR" altLang="pt-BR" sz="2600" i="1" dirty="0" err="1"/>
              <a:t>Discorsi</a:t>
            </a:r>
            <a:r>
              <a:rPr lang="pt-BR" altLang="pt-BR" sz="2600" dirty="0"/>
              <a:t>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850" y="3139306"/>
            <a:ext cx="86407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pt-BR" sz="2000" kern="0" dirty="0" smtClean="0"/>
              <a:t> </a:t>
            </a:r>
            <a:r>
              <a:rPr lang="it-IT" altLang="pt-BR" sz="2400" kern="0" dirty="0" smtClean="0"/>
              <a:t>Discorsi e Dimostrazioni Matematiche, intorno a due nuove scienze attenenti alla Mecanica ed ai Movimenti Localli - 1638</a:t>
            </a:r>
            <a:endParaRPr lang="pt-BR" altLang="pt-BR" sz="2400" kern="0" dirty="0" smtClean="0"/>
          </a:p>
        </p:txBody>
      </p:sp>
      <p:sp>
        <p:nvSpPr>
          <p:cNvPr id="922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116013" y="404664"/>
            <a:ext cx="6450012" cy="504056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PRINCIPAIS OBRAS</a:t>
            </a:r>
          </a:p>
        </p:txBody>
      </p:sp>
      <p:pic>
        <p:nvPicPr>
          <p:cNvPr id="9222" name="Picture 4" descr="galileu_galile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71438"/>
            <a:ext cx="1147763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A68A0C1-FB14-46F7-9B7E-D2D80CA1C1A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40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9699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03648" y="403994"/>
            <a:ext cx="6481762" cy="792758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POLÊMICA SOBRE A NATUREZA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DAS MANCHAS SOLARES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79512" y="1772816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Em três cartas endereçadas ao editor </a:t>
            </a:r>
            <a:r>
              <a:rPr lang="pt-BR" dirty="0" err="1" smtClean="0"/>
              <a:t>Markus</a:t>
            </a:r>
            <a:r>
              <a:rPr lang="pt-BR" dirty="0" smtClean="0"/>
              <a:t> </a:t>
            </a:r>
            <a:r>
              <a:rPr lang="pt-BR" dirty="0" err="1" smtClean="0"/>
              <a:t>Welser</a:t>
            </a:r>
            <a:r>
              <a:rPr lang="pt-BR" dirty="0" smtClean="0"/>
              <a:t> no final de 1611, e que seriam publicadas na forma de livro em 1612, o padre jesuíta </a:t>
            </a:r>
            <a:r>
              <a:rPr lang="pt-BR" dirty="0" err="1" smtClean="0"/>
              <a:t>Christoph</a:t>
            </a:r>
            <a:r>
              <a:rPr lang="pt-BR" dirty="0" smtClean="0"/>
              <a:t> </a:t>
            </a:r>
            <a:r>
              <a:rPr lang="pt-BR" dirty="0" err="1" smtClean="0"/>
              <a:t>Scheiner</a:t>
            </a:r>
            <a:r>
              <a:rPr lang="pt-BR" dirty="0" smtClean="0"/>
              <a:t> reclama para si a prioridade na observação das manchas solares e propõe uma explicação do fenômeno apta a salvar a tese cosmológica aristotélica da incorruptibilidade dos céus.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79512" y="357301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Ele propõe a hipótese de que as manchas são as sombras projetadas sobre a superfície do Sol por um conjunto de pequenos corpos opacos que, à semelhança de minúsculos planetas, giram em torno dele.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9512" y="465313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Ao longo de 1612, Galileu responde com três outras cartas, também endereçadas a </a:t>
            </a:r>
            <a:r>
              <a:rPr lang="pt-BR" dirty="0" err="1" smtClean="0"/>
              <a:t>Welser</a:t>
            </a:r>
            <a:r>
              <a:rPr lang="pt-BR" dirty="0" smtClean="0"/>
              <a:t>, e publicadas em seu livro de 1613.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79512" y="537321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Nessa obra, além de contestar a reivindicação de prioridade de </a:t>
            </a:r>
            <a:r>
              <a:rPr lang="pt-BR" dirty="0" err="1" smtClean="0"/>
              <a:t>Scheiner</a:t>
            </a:r>
            <a:r>
              <a:rPr lang="pt-BR" dirty="0" smtClean="0"/>
              <a:t>, Galileu submete </a:t>
            </a:r>
            <a:r>
              <a:rPr lang="pt-BR" dirty="0"/>
              <a:t>a explicação proposta pelo </a:t>
            </a:r>
            <a:r>
              <a:rPr lang="pt-BR" dirty="0" smtClean="0"/>
              <a:t>jesuíta a uma crítica devastadora.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3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A68A0C1-FB14-46F7-9B7E-D2D80CA1C1A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41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9699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03648" y="332656"/>
            <a:ext cx="6481762" cy="792758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POLÊMICA SOBRE A NATUREZA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DAS MANCHAS SOLARES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9512" y="3236783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Ou seja, as manchas solares são uma prova observacional irrecusável de que os corpos celestes (no caso, o Sol) sofrem alterações.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79512" y="429309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Por isso, o princípio cosmológico aristotélico de incorruptibilidade e imutabilidade do mundo celeste está irremediavelmente refutado. 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179512" y="5013176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A prova apresentada da contiguidade das manchas solares ao corpo do Sol determina uma vitória retumbante de Galileu contra os defensores da visão de mundo de Aristóteles. (MARICONDA, 2000, p. 83-84).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79512" y="1787332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Ele mostra, com base em uma análise detalhada dos registros observacionais, que as alterações de tamanho e forma das manchas no curso de seu trajeto pela face solar só podem ser explicadas supondo-se que elas são contíguas à superfície do Sol.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13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A68A0C1-FB14-46F7-9B7E-D2D80CA1C1A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42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9699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03648" y="476672"/>
            <a:ext cx="6481762" cy="504056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AS MANCHAS SOLARES</a:t>
            </a:r>
          </a:p>
        </p:txBody>
      </p:sp>
      <p:pic>
        <p:nvPicPr>
          <p:cNvPr id="3" name="MANCHAS SOLAR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000" end="550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7681" y="2060848"/>
            <a:ext cx="6587455" cy="362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1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ço Reservado para Número de Slide 1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D651F67-EB02-43B5-953C-D387E027239A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43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1187450" y="3213100"/>
            <a:ext cx="65532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6000"/>
              <a:t>ATÉ A PRÓXIMA!</a:t>
            </a:r>
          </a:p>
        </p:txBody>
      </p:sp>
    </p:spTree>
    <p:extLst>
      <p:ext uri="{BB962C8B-B14F-4D97-AF65-F5344CB8AC3E}">
        <p14:creationId xmlns:p14="http://schemas.microsoft.com/office/powerpoint/2010/main" val="96122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250" y="404813"/>
            <a:ext cx="5730875" cy="792162"/>
          </a:xfrm>
        </p:spPr>
        <p:txBody>
          <a:bodyPr/>
          <a:lstStyle/>
          <a:p>
            <a:pPr algn="ctr" eaLnBrk="1" hangingPunct="1"/>
            <a:r>
              <a:rPr lang="pt-BR" altLang="pt-BR" sz="2400" b="1" smtClean="0"/>
              <a:t>LA BILANCETTA</a:t>
            </a:r>
            <a:br>
              <a:rPr lang="pt-BR" altLang="pt-BR" sz="2400" b="1" smtClean="0"/>
            </a:br>
            <a:r>
              <a:rPr lang="pt-BR" altLang="pt-BR" sz="2400" b="1" smtClean="0"/>
              <a:t>1586</a:t>
            </a:r>
          </a:p>
        </p:txBody>
      </p:sp>
      <p:pic>
        <p:nvPicPr>
          <p:cNvPr id="10244" name="Picture 4" descr="http://www.universetoday.com/wp-content/uploads/2009/12/La_billancet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"/>
          <a:stretch>
            <a:fillRect/>
          </a:stretch>
        </p:blipFill>
        <p:spPr bwMode="auto">
          <a:xfrm>
            <a:off x="971550" y="2205038"/>
            <a:ext cx="2735263" cy="381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492375"/>
            <a:ext cx="3973513" cy="3092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250" y="404813"/>
            <a:ext cx="5730875" cy="792162"/>
          </a:xfrm>
        </p:spPr>
        <p:txBody>
          <a:bodyPr/>
          <a:lstStyle/>
          <a:p>
            <a:pPr algn="ctr" eaLnBrk="1" hangingPunct="1"/>
            <a:r>
              <a:rPr lang="pt-BR" altLang="pt-BR" sz="2400" b="1" smtClean="0"/>
              <a:t>LA BILANCETTA</a:t>
            </a:r>
            <a:br>
              <a:rPr lang="pt-BR" altLang="pt-BR" sz="2400" b="1" smtClean="0"/>
            </a:br>
            <a:r>
              <a:rPr lang="pt-BR" altLang="pt-BR" sz="2400" b="1" smtClean="0"/>
              <a:t>1586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07504" y="3400544"/>
            <a:ext cx="88569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De fato, Arquimedes confirmou a fraude, mas a maneira como procedeu é desconhecida.</a:t>
            </a:r>
            <a:endParaRPr lang="pt-BR" sz="26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07504" y="1844824"/>
            <a:ext cx="89289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Por volta de 250 a.C., Arquimedes (287-212) tinha sido encarregado de apurar uma suposta fraude na confecção de uma coroa de ouro que o rei </a:t>
            </a:r>
            <a:r>
              <a:rPr lang="pt-BR" sz="2600" dirty="0" err="1" smtClean="0"/>
              <a:t>Hieron</a:t>
            </a:r>
            <a:r>
              <a:rPr lang="pt-BR" sz="2600" dirty="0" smtClean="0"/>
              <a:t> de Siracusa havia encomendado para seu ourives.</a:t>
            </a:r>
            <a:endParaRPr lang="pt-BR" sz="2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496" y="4152562"/>
            <a:ext cx="89289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Em 1586, Galileu, então com 22 anos, entusiasmado com a descoberta da obra de Arquimedes, decidiu investigar de que maneira o matemático grego poderia ter resolvido o problema.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8827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793453" y="476672"/>
            <a:ext cx="5730875" cy="432271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BALANÇA DE EQUILÍBRIO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1844824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Na extremidade do braço da direita de uma balança, suspende-se um pedaço de metal. Seja </a:t>
            </a:r>
            <a:r>
              <a:rPr lang="pt-BR" sz="2600" i="1" dirty="0" smtClean="0"/>
              <a:t>P</a:t>
            </a:r>
            <a:r>
              <a:rPr lang="pt-BR" sz="2600" dirty="0" smtClean="0"/>
              <a:t> o seu peso.</a:t>
            </a:r>
            <a:endParaRPr lang="pt-BR" sz="26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3398" t="52414" b="23541"/>
          <a:stretch/>
        </p:blipFill>
        <p:spPr>
          <a:xfrm>
            <a:off x="1790700" y="4158617"/>
            <a:ext cx="5373588" cy="18322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35496" y="2608456"/>
            <a:ext cx="89289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Verifica-se que a balança se equilibra ao suspender-se uma tara (contrapeso) de mesmo peso </a:t>
            </a:r>
            <a:r>
              <a:rPr lang="pt-BR" sz="2600" i="1" dirty="0" smtClean="0"/>
              <a:t>P</a:t>
            </a:r>
            <a:r>
              <a:rPr lang="pt-BR" sz="2600" dirty="0" smtClean="0"/>
              <a:t> na extremidade do outro braço quando os braços </a:t>
            </a:r>
            <a:r>
              <a:rPr lang="pt-BR" sz="2600" i="1" dirty="0" err="1" smtClean="0"/>
              <a:t>cb</a:t>
            </a:r>
            <a:r>
              <a:rPr lang="pt-BR" sz="2600" dirty="0" smtClean="0"/>
              <a:t> e </a:t>
            </a:r>
            <a:r>
              <a:rPr lang="pt-BR" sz="2600" i="1" dirty="0" err="1" smtClean="0"/>
              <a:t>ca</a:t>
            </a:r>
            <a:r>
              <a:rPr lang="pt-BR" sz="2600" dirty="0" smtClean="0"/>
              <a:t> são iguais.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41144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75656" y="404664"/>
            <a:ext cx="5730875" cy="544349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PRINCÍPIO DE ARQUIMEDES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1772816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</a:t>
            </a:r>
            <a:r>
              <a:rPr lang="pt-BR" dirty="0" smtClean="0"/>
              <a:t>Mergulhando-se </a:t>
            </a:r>
            <a:r>
              <a:rPr lang="pt-BR" dirty="0" smtClean="0"/>
              <a:t>o </a:t>
            </a:r>
            <a:r>
              <a:rPr lang="pt-BR" dirty="0" smtClean="0"/>
              <a:t>pedaço de metal na água, a balança se desequilibra.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32960" t="71236" r="9722"/>
          <a:stretch/>
        </p:blipFill>
        <p:spPr>
          <a:xfrm>
            <a:off x="2123728" y="4893362"/>
            <a:ext cx="4654575" cy="17039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35496" y="2492896"/>
            <a:ext cx="89289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</a:t>
            </a:r>
            <a:r>
              <a:rPr lang="pt-BR" dirty="0" smtClean="0"/>
              <a:t>Com efeito: “O sólido pesado no fluido será mais leve que seu verdadeiro peso [no ar] de uma quantidade igual ao peso do líquido deslocado.” (ARQUIMEDES, </a:t>
            </a:r>
            <a:r>
              <a:rPr lang="pt-BR" i="1" dirty="0" smtClean="0"/>
              <a:t>Sobre os corpos flutuantes</a:t>
            </a:r>
            <a:r>
              <a:rPr lang="pt-BR" dirty="0" smtClean="0"/>
              <a:t>, Livro I, Proposição 7).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187896" y="3976608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</a:t>
            </a:r>
            <a:r>
              <a:rPr lang="pt-BR" dirty="0" smtClean="0"/>
              <a:t>Seja </a:t>
            </a:r>
            <a:r>
              <a:rPr lang="pt-BR" i="1" dirty="0" err="1" smtClean="0"/>
              <a:t>P</a:t>
            </a:r>
            <a:r>
              <a:rPr lang="pt-BR" i="1" baseline="-25000" dirty="0" err="1" smtClean="0"/>
              <a:t>a</a:t>
            </a:r>
            <a:r>
              <a:rPr lang="pt-BR" dirty="0"/>
              <a:t> </a:t>
            </a:r>
            <a:r>
              <a:rPr lang="pt-BR" dirty="0" smtClean="0"/>
              <a:t>o peso do líquido deslocado (empuxo). Assim, o peso do metal imerso na água será </a:t>
            </a:r>
            <a:r>
              <a:rPr lang="pt-BR" i="1" dirty="0" smtClean="0"/>
              <a:t>P – </a:t>
            </a:r>
            <a:r>
              <a:rPr lang="pt-BR" i="1" dirty="0" err="1" smtClean="0"/>
              <a:t>P</a:t>
            </a:r>
            <a:r>
              <a:rPr lang="pt-BR" i="1" baseline="-25000" dirty="0" err="1" smtClean="0"/>
              <a:t>a</a:t>
            </a:r>
            <a:r>
              <a:rPr lang="pt-BR" dirty="0" smtClean="0"/>
              <a:t> .</a:t>
            </a:r>
            <a:endParaRPr lang="pt-BR" baseline="-25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6660232" y="5651956"/>
            <a:ext cx="1037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empuxo</a:t>
            </a:r>
            <a:endParaRPr lang="pt-BR" sz="1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61992"/>
            <a:ext cx="1224391" cy="13792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64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6B4B7A-8C83-4CA8-A098-0B0F5CD13A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793453" y="476449"/>
            <a:ext cx="5730875" cy="504279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POSIÇÃO DE REEQUILÍBRIO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1844824"/>
            <a:ext cx="89289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     Para equilibrar a balança novamente, ou seja, para que os pesos desiguais </a:t>
            </a:r>
            <a:r>
              <a:rPr lang="pt-BR" sz="2600" i="1" dirty="0"/>
              <a:t>P – </a:t>
            </a:r>
            <a:r>
              <a:rPr lang="pt-BR" sz="2600" i="1" dirty="0" err="1"/>
              <a:t>P</a:t>
            </a:r>
            <a:r>
              <a:rPr lang="pt-BR" sz="2600" i="1" baseline="-25000" dirty="0" err="1"/>
              <a:t>a</a:t>
            </a:r>
            <a:r>
              <a:rPr lang="pt-BR" sz="2600" dirty="0"/>
              <a:t> </a:t>
            </a:r>
            <a:r>
              <a:rPr lang="pt-BR" sz="2600" dirty="0" smtClean="0"/>
              <a:t>de um lado, e </a:t>
            </a:r>
            <a:r>
              <a:rPr lang="pt-BR" sz="2600" i="1" dirty="0" smtClean="0"/>
              <a:t>P</a:t>
            </a:r>
            <a:r>
              <a:rPr lang="pt-BR" sz="2600" dirty="0" smtClean="0"/>
              <a:t>, do outro, estejam em equilíbrio em torno do fulcro </a:t>
            </a:r>
            <a:r>
              <a:rPr lang="pt-BR" sz="2600" i="1" dirty="0" smtClean="0"/>
              <a:t>c</a:t>
            </a:r>
            <a:r>
              <a:rPr lang="pt-BR" sz="2600" dirty="0" smtClean="0"/>
              <a:t>, é necessário aproximar o contrapeso deste fulcro até, digamos, a posição </a:t>
            </a:r>
            <a:r>
              <a:rPr lang="pt-BR" sz="2600" i="1" dirty="0" smtClean="0"/>
              <a:t>e</a:t>
            </a:r>
            <a:r>
              <a:rPr lang="pt-BR" sz="2600" dirty="0" smtClean="0"/>
              <a:t>.</a:t>
            </a:r>
            <a:endParaRPr lang="pt-BR" sz="26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43426" r="10557" b="77000"/>
          <a:stretch/>
        </p:blipFill>
        <p:spPr>
          <a:xfrm>
            <a:off x="1907704" y="3949030"/>
            <a:ext cx="5084314" cy="18562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030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Papel de arroz">
  <a:themeElements>
    <a:clrScheme name="Papel de arroz 2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Papel de arroz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apel de arroz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l de arroz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apresentação\Papel de arroz.pot</Template>
  <TotalTime>55699</TotalTime>
  <Words>4532</Words>
  <Application>Microsoft Office PowerPoint</Application>
  <PresentationFormat>Apresentação na tela (4:3)</PresentationFormat>
  <Paragraphs>311</Paragraphs>
  <Slides>43</Slides>
  <Notes>29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5" baseType="lpstr">
      <vt:lpstr>Papel de arroz</vt:lpstr>
      <vt:lpstr>CDraw5</vt:lpstr>
      <vt:lpstr>Apresentação do PowerPoint</vt:lpstr>
      <vt:lpstr>PRINCIPAIS OBRAS</vt:lpstr>
      <vt:lpstr>PRINCIPAIS OBRAS</vt:lpstr>
      <vt:lpstr>PRINCIPAIS OBRAS</vt:lpstr>
      <vt:lpstr>LA BILANCETTA 1586</vt:lpstr>
      <vt:lpstr>LA BILANCETTA 1586</vt:lpstr>
      <vt:lpstr>A BALANÇA DE EQUILÍBRIO</vt:lpstr>
      <vt:lpstr>O PRINCÍPIO DE ARQUIMEDES</vt:lpstr>
      <vt:lpstr>A POSIÇÃO DE REEQUILÍBRIO</vt:lpstr>
      <vt:lpstr>A LEI DA ALAVANCA</vt:lpstr>
      <vt:lpstr>A RELAÇÃO ENTRE AS DENSIDADES</vt:lpstr>
      <vt:lpstr>A RELAÇÃO ENTRE AS DENSIDADES</vt:lpstr>
      <vt:lpstr>OS “PONTOS” DO OURO E DA PRATA</vt:lpstr>
      <vt:lpstr>O “PONTO” DA LIGA METÁLICA</vt:lpstr>
      <vt:lpstr>A RAZÃO ENTRE OS PESOS DE OURO E DE PRATA</vt:lpstr>
      <vt:lpstr>UMA POSSÍVEL JUSTIFICATIVA</vt:lpstr>
      <vt:lpstr>UMA POSSÍVEL JUSTIFICATIVA</vt:lpstr>
      <vt:lpstr>A INFLUÊNCIA DE ARQUIMEDES</vt:lpstr>
      <vt:lpstr>OBRAS DE ARQUIMEDES</vt:lpstr>
      <vt:lpstr>DE MOTU – 1590 LE MECCANICHE - 1593</vt:lpstr>
      <vt:lpstr>LE OPERAZIONI DEL COMPASSO GEOMETRICO ET MILITARE - 1597</vt:lpstr>
      <vt:lpstr>TRATADO DA ESFERA 1597</vt:lpstr>
      <vt:lpstr>TRATADO DA ESFERA 1597</vt:lpstr>
      <vt:lpstr>TRATADO DA ESFERA 1597</vt:lpstr>
      <vt:lpstr>ADESÃO TEMERÁRIA AO HELIOCENTRISMO</vt:lpstr>
      <vt:lpstr>ADESÃO TEMERÁRIA AO HELIOCENTRISMO</vt:lpstr>
      <vt:lpstr>A MENSAGEM DAS ESTRELAS 1610</vt:lpstr>
      <vt:lpstr>OBSERVAÇÕES ASTRONÔMICAS DE GALILEU</vt:lpstr>
      <vt:lpstr>IRREGULARIDADES NA SUPERFÍCIE LUNAR</vt:lpstr>
      <vt:lpstr>ALTURA DE UMA MONTANHA LUNAR</vt:lpstr>
      <vt:lpstr>AS LUAS DE JÚPITER</vt:lpstr>
      <vt:lpstr>AS LUAS DE JÚPITER</vt:lpstr>
      <vt:lpstr>POR QUE EXISTEM APENAS 7 “PLANETAS”?</vt:lpstr>
      <vt:lpstr>CORRESPONDÊNCIAS COM O NÚMERO 7</vt:lpstr>
      <vt:lpstr>OS SETE PECADOS CAPITAIS Hieronymus Bosch ( (1450-1516)</vt:lpstr>
      <vt:lpstr>TRÍPTICO DO JARDIM DAS DELÍCIAS Hieronymus Bosch ( (1450-1516)</vt:lpstr>
      <vt:lpstr>TRÍPTICO DO JARDIM DAS DELÍCIAS Hieronymus Bosch ( (1450-1516)</vt:lpstr>
      <vt:lpstr>HISTÓRIA E DEMONSTRAÇÃO EM TORNO DAS MANCHAS SOLARES 1613</vt:lpstr>
      <vt:lpstr>HISTÓRIA E DEMONSTRAÇÃO EM TORNO DAS MANCHAS SOLARES 1613</vt:lpstr>
      <vt:lpstr>A POLÊMICA SOBRE A NATUREZA DAS MANCHAS SOLARES</vt:lpstr>
      <vt:lpstr>A POLÊMICA SOBRE A NATUREZA DAS MANCHAS SOLARES</vt:lpstr>
      <vt:lpstr>AS MANCHAS SOLARES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uso pessoal</dc:creator>
  <cp:lastModifiedBy>Daniel Gardelli</cp:lastModifiedBy>
  <cp:revision>610</cp:revision>
  <dcterms:created xsi:type="dcterms:W3CDTF">2004-05-20T16:07:03Z</dcterms:created>
  <dcterms:modified xsi:type="dcterms:W3CDTF">2017-09-22T13:22:42Z</dcterms:modified>
</cp:coreProperties>
</file>