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436" r:id="rId2"/>
    <p:sldId id="392" r:id="rId3"/>
    <p:sldId id="396" r:id="rId4"/>
    <p:sldId id="398" r:id="rId5"/>
    <p:sldId id="428" r:id="rId6"/>
    <p:sldId id="429" r:id="rId7"/>
    <p:sldId id="430" r:id="rId8"/>
    <p:sldId id="401" r:id="rId9"/>
    <p:sldId id="400" r:id="rId10"/>
    <p:sldId id="404" r:id="rId11"/>
    <p:sldId id="405" r:id="rId12"/>
    <p:sldId id="399" r:id="rId13"/>
    <p:sldId id="406" r:id="rId14"/>
    <p:sldId id="407" r:id="rId15"/>
    <p:sldId id="408" r:id="rId16"/>
    <p:sldId id="409" r:id="rId17"/>
    <p:sldId id="411" r:id="rId18"/>
    <p:sldId id="414" r:id="rId19"/>
    <p:sldId id="415" r:id="rId20"/>
    <p:sldId id="377" r:id="rId21"/>
    <p:sldId id="413" r:id="rId22"/>
    <p:sldId id="416" r:id="rId23"/>
    <p:sldId id="431" r:id="rId24"/>
    <p:sldId id="410" r:id="rId25"/>
    <p:sldId id="419" r:id="rId26"/>
    <p:sldId id="417" r:id="rId27"/>
    <p:sldId id="391" r:id="rId28"/>
    <p:sldId id="418" r:id="rId29"/>
    <p:sldId id="322" r:id="rId30"/>
    <p:sldId id="320" r:id="rId31"/>
    <p:sldId id="323" r:id="rId32"/>
    <p:sldId id="427" r:id="rId33"/>
    <p:sldId id="434" r:id="rId34"/>
    <p:sldId id="435" r:id="rId35"/>
    <p:sldId id="420" r:id="rId36"/>
    <p:sldId id="378" r:id="rId37"/>
    <p:sldId id="421" r:id="rId38"/>
    <p:sldId id="422" r:id="rId39"/>
    <p:sldId id="432" r:id="rId40"/>
    <p:sldId id="433" r:id="rId41"/>
    <p:sldId id="423" r:id="rId42"/>
    <p:sldId id="425" r:id="rId43"/>
    <p:sldId id="424" r:id="rId44"/>
    <p:sldId id="426" r:id="rId45"/>
    <p:sldId id="402" r:id="rId46"/>
    <p:sldId id="403" r:id="rId47"/>
  </p:sldIdLst>
  <p:sldSz cx="9144000" cy="6858000" type="screen4x3"/>
  <p:notesSz cx="6858000" cy="9144000"/>
  <p:defaultTextStyle>
    <a:defPPr>
      <a:defRPr lang="pt-BR"/>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408"/>
    <a:srgbClr val="470B05"/>
    <a:srgbClr val="FFC639"/>
    <a:srgbClr val="E6FD3B"/>
    <a:srgbClr val="FFFFFF"/>
    <a:srgbClr val="3F6AD7"/>
    <a:srgbClr val="32D3E4"/>
    <a:srgbClr val="ED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87" autoAdjust="0"/>
  </p:normalViewPr>
  <p:slideViewPr>
    <p:cSldViewPr>
      <p:cViewPr varScale="1">
        <p:scale>
          <a:sx n="66" d="100"/>
          <a:sy n="66" d="100"/>
        </p:scale>
        <p:origin x="1446" y="6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1944"/>
    </p:cViewPr>
  </p:sorterViewPr>
  <p:notesViewPr>
    <p:cSldViewPr>
      <p:cViewPr varScale="1">
        <p:scale>
          <a:sx n="59" d="100"/>
          <a:sy n="59" d="100"/>
        </p:scale>
        <p:origin x="-249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166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166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166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DED1C5D-C37F-4BF3-AE41-375EB8F32212}" type="slidenum">
              <a:rPr lang="pt-BR" altLang="pt-BR"/>
              <a:pPr>
                <a:defRPr/>
              </a:pPr>
              <a:t>‹nº›</a:t>
            </a:fld>
            <a:endParaRPr lang="pt-BR" altLang="pt-BR"/>
          </a:p>
        </p:txBody>
      </p:sp>
    </p:spTree>
    <p:extLst>
      <p:ext uri="{BB962C8B-B14F-4D97-AF65-F5344CB8AC3E}">
        <p14:creationId xmlns:p14="http://schemas.microsoft.com/office/powerpoint/2010/main" val="2479371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7DA484F-79C6-4EF4-B1CF-FC07F8394E85}" type="slidenum">
              <a:rPr lang="pt-BR" altLang="pt-BR"/>
              <a:pPr>
                <a:defRPr/>
              </a:pPr>
              <a:t>‹nº›</a:t>
            </a:fld>
            <a:endParaRPr lang="pt-BR" altLang="pt-BR"/>
          </a:p>
        </p:txBody>
      </p:sp>
    </p:spTree>
    <p:extLst>
      <p:ext uri="{BB962C8B-B14F-4D97-AF65-F5344CB8AC3E}">
        <p14:creationId xmlns:p14="http://schemas.microsoft.com/office/powerpoint/2010/main" val="2124543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454178-EB18-4E9F-BE74-182D3CB09DE9}" type="slidenum">
              <a:rPr lang="pt-BR" altLang="pt-BR" smtClean="0"/>
              <a:pPr>
                <a:spcBef>
                  <a:spcPct val="0"/>
                </a:spcBef>
              </a:pPr>
              <a:t>1</a:t>
            </a:fld>
            <a:endParaRPr lang="pt-BR" altLang="pt-B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eaLnBrk="1" hangingPunct="1">
              <a:spcBef>
                <a:spcPts val="0"/>
              </a:spcBef>
              <a:buFont typeface="Arial" panose="020B0604020202020204" pitchFamily="34" charset="0"/>
              <a:buChar char="•"/>
            </a:pPr>
            <a:r>
              <a:rPr lang="pt-BR" altLang="pt-BR" dirty="0" smtClean="0"/>
              <a:t> O nome Platão,</a:t>
            </a:r>
            <a:r>
              <a:rPr lang="pt-BR" altLang="pt-BR" baseline="0" dirty="0" smtClean="0"/>
              <a:t> com o qual se imortalizou, era na realidade um epíteto que lhe fora conferido por ter ombros muito largos. Seu nome verdadeiro era </a:t>
            </a:r>
            <a:r>
              <a:rPr lang="pt-BR" altLang="pt-BR" baseline="0" dirty="0" err="1" smtClean="0"/>
              <a:t>Aristocles</a:t>
            </a:r>
            <a:r>
              <a:rPr lang="pt-BR" altLang="pt-BR" baseline="0" dirty="0" smtClean="0"/>
              <a:t> ou </a:t>
            </a:r>
            <a:r>
              <a:rPr lang="pt-BR" altLang="pt-BR" baseline="0" dirty="0" err="1" smtClean="0"/>
              <a:t>Arístocles</a:t>
            </a:r>
            <a:r>
              <a:rPr lang="pt-BR" altLang="pt-BR" baseline="0" dirty="0" smtClean="0"/>
              <a:t>.</a:t>
            </a:r>
            <a:endParaRPr lang="pt-BR" altLang="pt-BR" dirty="0" smtClean="0"/>
          </a:p>
        </p:txBody>
      </p:sp>
    </p:spTree>
    <p:extLst>
      <p:ext uri="{BB962C8B-B14F-4D97-AF65-F5344CB8AC3E}">
        <p14:creationId xmlns:p14="http://schemas.microsoft.com/office/powerpoint/2010/main" val="257461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11</a:t>
            </a:fld>
            <a:endParaRPr lang="pt-BR" altLang="pt-BR" sz="1200" smtClean="0"/>
          </a:p>
        </p:txBody>
      </p:sp>
    </p:spTree>
    <p:extLst>
      <p:ext uri="{BB962C8B-B14F-4D97-AF65-F5344CB8AC3E}">
        <p14:creationId xmlns:p14="http://schemas.microsoft.com/office/powerpoint/2010/main" val="147453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12</a:t>
            </a:fld>
            <a:endParaRPr lang="pt-BR" altLang="pt-BR" sz="1200" smtClean="0"/>
          </a:p>
        </p:txBody>
      </p:sp>
    </p:spTree>
    <p:extLst>
      <p:ext uri="{BB962C8B-B14F-4D97-AF65-F5344CB8AC3E}">
        <p14:creationId xmlns:p14="http://schemas.microsoft.com/office/powerpoint/2010/main" val="51252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13</a:t>
            </a:fld>
            <a:endParaRPr lang="pt-BR" altLang="pt-BR" sz="1200" smtClean="0"/>
          </a:p>
        </p:txBody>
      </p:sp>
    </p:spTree>
    <p:extLst>
      <p:ext uri="{BB962C8B-B14F-4D97-AF65-F5344CB8AC3E}">
        <p14:creationId xmlns:p14="http://schemas.microsoft.com/office/powerpoint/2010/main" val="1760409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14</a:t>
            </a:fld>
            <a:endParaRPr lang="pt-BR" altLang="pt-BR" sz="1200" smtClean="0"/>
          </a:p>
        </p:txBody>
      </p:sp>
    </p:spTree>
    <p:extLst>
      <p:ext uri="{BB962C8B-B14F-4D97-AF65-F5344CB8AC3E}">
        <p14:creationId xmlns:p14="http://schemas.microsoft.com/office/powerpoint/2010/main" val="369540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15</a:t>
            </a:fld>
            <a:endParaRPr lang="pt-BR" altLang="pt-BR" sz="1200" smtClean="0"/>
          </a:p>
        </p:txBody>
      </p:sp>
    </p:spTree>
    <p:extLst>
      <p:ext uri="{BB962C8B-B14F-4D97-AF65-F5344CB8AC3E}">
        <p14:creationId xmlns:p14="http://schemas.microsoft.com/office/powerpoint/2010/main" val="26753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16</a:t>
            </a:fld>
            <a:endParaRPr lang="pt-BR" altLang="pt-BR" sz="1200" smtClean="0"/>
          </a:p>
        </p:txBody>
      </p:sp>
    </p:spTree>
    <p:extLst>
      <p:ext uri="{BB962C8B-B14F-4D97-AF65-F5344CB8AC3E}">
        <p14:creationId xmlns:p14="http://schemas.microsoft.com/office/powerpoint/2010/main" val="3162244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17</a:t>
            </a:fld>
            <a:endParaRPr lang="pt-BR" altLang="pt-BR" sz="1200" smtClean="0"/>
          </a:p>
        </p:txBody>
      </p:sp>
    </p:spTree>
    <p:extLst>
      <p:ext uri="{BB962C8B-B14F-4D97-AF65-F5344CB8AC3E}">
        <p14:creationId xmlns:p14="http://schemas.microsoft.com/office/powerpoint/2010/main" val="425550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sz="1200" baseline="0" dirty="0" smtClean="0"/>
              <a:t> Os outros seis movimentos, além do circular, são os retos</a:t>
            </a:r>
            <a:r>
              <a:rPr lang="pt-BR" sz="1200" dirty="0" smtClean="0"/>
              <a:t>, para cima ou para baixo, para frente ou para trás e para direita ou para esquerda.</a:t>
            </a:r>
          </a:p>
          <a:p>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18</a:t>
            </a:fld>
            <a:endParaRPr lang="pt-BR" altLang="pt-BR" sz="1200" smtClean="0"/>
          </a:p>
        </p:txBody>
      </p:sp>
    </p:spTree>
    <p:extLst>
      <p:ext uri="{BB962C8B-B14F-4D97-AF65-F5344CB8AC3E}">
        <p14:creationId xmlns:p14="http://schemas.microsoft.com/office/powerpoint/2010/main" val="2843270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19</a:t>
            </a:fld>
            <a:endParaRPr lang="pt-BR" altLang="pt-BR" sz="1200" smtClean="0"/>
          </a:p>
        </p:txBody>
      </p:sp>
    </p:spTree>
    <p:extLst>
      <p:ext uri="{BB962C8B-B14F-4D97-AF65-F5344CB8AC3E}">
        <p14:creationId xmlns:p14="http://schemas.microsoft.com/office/powerpoint/2010/main" val="76661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21</a:t>
            </a:fld>
            <a:endParaRPr lang="pt-BR" altLang="pt-BR" sz="1200" smtClean="0"/>
          </a:p>
        </p:txBody>
      </p:sp>
    </p:spTree>
    <p:extLst>
      <p:ext uri="{BB962C8B-B14F-4D97-AF65-F5344CB8AC3E}">
        <p14:creationId xmlns:p14="http://schemas.microsoft.com/office/powerpoint/2010/main" val="26468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Em </a:t>
            </a:r>
            <a:r>
              <a:rPr lang="pt-BR" sz="1200" b="1" i="1" kern="1200" dirty="0" err="1" smtClean="0">
                <a:solidFill>
                  <a:schemeClr val="tx1"/>
                </a:solidFill>
                <a:effectLst/>
                <a:latin typeface="Times New Roman" pitchFamily="18" charset="0"/>
                <a:ea typeface="+mn-ea"/>
                <a:cs typeface="+mn-cs"/>
              </a:rPr>
              <a:t>Teeteto</a:t>
            </a:r>
            <a:r>
              <a:rPr lang="pt-BR" sz="1200" b="0" i="0" kern="1200" dirty="0" smtClean="0">
                <a:solidFill>
                  <a:schemeClr val="tx1"/>
                </a:solidFill>
                <a:effectLst/>
                <a:latin typeface="Times New Roman" pitchFamily="18" charset="0"/>
                <a:ea typeface="+mn-ea"/>
                <a:cs typeface="+mn-cs"/>
              </a:rPr>
              <a:t>, a discussão</a:t>
            </a:r>
            <a:r>
              <a:rPr lang="pt-BR" sz="1200" b="0" i="0" kern="1200" baseline="0" dirty="0" smtClean="0">
                <a:solidFill>
                  <a:schemeClr val="tx1"/>
                </a:solidFill>
                <a:effectLst/>
                <a:latin typeface="Times New Roman" pitchFamily="18" charset="0"/>
                <a:ea typeface="+mn-ea"/>
                <a:cs typeface="+mn-cs"/>
              </a:rPr>
              <a:t> sobre o problema do conhecimento e as críticas à identificação do conhecimento com a sensação (posição atribuída a Protágoras de </a:t>
            </a:r>
            <a:r>
              <a:rPr lang="pt-BR" sz="1200" b="0" i="0" kern="1200" baseline="0" dirty="0" err="1" smtClean="0">
                <a:solidFill>
                  <a:schemeClr val="tx1"/>
                </a:solidFill>
                <a:effectLst/>
                <a:latin typeface="Times New Roman" pitchFamily="18" charset="0"/>
                <a:ea typeface="+mn-ea"/>
                <a:cs typeface="+mn-cs"/>
              </a:rPr>
              <a:t>Abdera</a:t>
            </a:r>
            <a:r>
              <a:rPr lang="pt-BR" sz="1200" b="0" i="0" kern="1200" baseline="0" dirty="0" smtClean="0">
                <a:solidFill>
                  <a:schemeClr val="tx1"/>
                </a:solidFill>
                <a:effectLst/>
                <a:latin typeface="Times New Roman" pitchFamily="18" charset="0"/>
                <a:ea typeface="+mn-ea"/>
                <a:cs typeface="+mn-cs"/>
              </a:rPr>
              <a:t> (c.486-415)) levam à reafirmação de que o conhecimento verdadeiro não pode dispensar a fundamentação nas ideias.</a:t>
            </a:r>
            <a:endParaRPr lang="pt-BR" sz="1200" b="0" i="0" kern="1200" dirty="0" smtClean="0">
              <a:solidFill>
                <a:schemeClr val="tx1"/>
              </a:solidFill>
              <a:effectLst/>
              <a:latin typeface="Times New Roman" pitchFamily="18" charset="0"/>
              <a:ea typeface="+mn-ea"/>
              <a:cs typeface="+mn-cs"/>
            </a:endParaRPr>
          </a:p>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O diálogo </a:t>
            </a:r>
            <a:r>
              <a:rPr lang="pt-BR" sz="1200" b="1" i="1" kern="1200" dirty="0" smtClean="0">
                <a:solidFill>
                  <a:schemeClr val="tx1"/>
                </a:solidFill>
                <a:effectLst/>
                <a:latin typeface="Times New Roman" pitchFamily="18" charset="0"/>
                <a:ea typeface="+mn-ea"/>
                <a:cs typeface="+mn-cs"/>
              </a:rPr>
              <a:t>Sofista</a:t>
            </a:r>
            <a:r>
              <a:rPr lang="pt-BR" sz="1200" b="0" i="0" kern="1200" dirty="0" smtClean="0">
                <a:solidFill>
                  <a:schemeClr val="tx1"/>
                </a:solidFill>
                <a:effectLst/>
                <a:latin typeface="Times New Roman" pitchFamily="18" charset="0"/>
                <a:ea typeface="+mn-ea"/>
                <a:cs typeface="+mn-cs"/>
              </a:rPr>
              <a:t> investia o mundo de essências estáveis e perenes. Ao</a:t>
            </a:r>
            <a:r>
              <a:rPr lang="pt-BR" sz="1200" b="0" i="0" kern="1200" baseline="0" dirty="0" smtClean="0">
                <a:solidFill>
                  <a:schemeClr val="tx1"/>
                </a:solidFill>
                <a:effectLst/>
                <a:latin typeface="Times New Roman" pitchFamily="18" charset="0"/>
                <a:ea typeface="+mn-ea"/>
                <a:cs typeface="+mn-cs"/>
              </a:rPr>
              <a:t> examinar as bases da distinção entre verdade e erro, apresenta uma crítica aguda à atividade docente dos sofistas, acusando-os de criar e difundir imagens falsas, simulacros (imitações) da verdade.</a:t>
            </a:r>
            <a:endParaRPr lang="pt-BR" sz="1200" b="0" i="0" kern="1200" dirty="0" smtClean="0">
              <a:solidFill>
                <a:schemeClr val="tx1"/>
              </a:solidFill>
              <a:effectLst/>
              <a:latin typeface="Times New Roman" pitchFamily="18" charset="0"/>
              <a:ea typeface="+mn-ea"/>
              <a:cs typeface="+mn-cs"/>
            </a:endParaRPr>
          </a:p>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Em </a:t>
            </a:r>
            <a:r>
              <a:rPr lang="pt-BR" sz="1200" b="1" i="1" kern="1200" dirty="0" err="1" smtClean="0">
                <a:solidFill>
                  <a:schemeClr val="tx1"/>
                </a:solidFill>
                <a:effectLst/>
                <a:latin typeface="Times New Roman" pitchFamily="18" charset="0"/>
                <a:ea typeface="+mn-ea"/>
                <a:cs typeface="+mn-cs"/>
              </a:rPr>
              <a:t>Eutidemo</a:t>
            </a:r>
            <a:r>
              <a:rPr lang="pt-BR" sz="1200" b="0" i="0" kern="1200" dirty="0" smtClean="0">
                <a:solidFill>
                  <a:schemeClr val="tx1"/>
                </a:solidFill>
                <a:effectLst/>
                <a:latin typeface="Times New Roman" pitchFamily="18" charset="0"/>
                <a:ea typeface="+mn-ea"/>
                <a:cs typeface="+mn-cs"/>
              </a:rPr>
              <a:t>, Platão procura estabelecer a distinção entre a </a:t>
            </a:r>
            <a:r>
              <a:rPr lang="pt-BR" sz="1200" b="0" i="1" kern="1200" dirty="0" smtClean="0">
                <a:solidFill>
                  <a:schemeClr val="tx1"/>
                </a:solidFill>
                <a:effectLst/>
                <a:latin typeface="Times New Roman" pitchFamily="18" charset="0"/>
                <a:ea typeface="+mn-ea"/>
                <a:cs typeface="+mn-cs"/>
              </a:rPr>
              <a:t>dialética socrática</a:t>
            </a:r>
            <a:r>
              <a:rPr lang="pt-BR" sz="1200" b="0" i="0" kern="1200" dirty="0" smtClean="0">
                <a:solidFill>
                  <a:schemeClr val="tx1"/>
                </a:solidFill>
                <a:effectLst/>
                <a:latin typeface="Times New Roman" pitchFamily="18" charset="0"/>
                <a:ea typeface="+mn-ea"/>
                <a:cs typeface="+mn-cs"/>
              </a:rPr>
              <a:t> e a </a:t>
            </a:r>
            <a:r>
              <a:rPr lang="pt-BR" sz="1200" b="0" i="1" kern="1200" dirty="0" smtClean="0">
                <a:solidFill>
                  <a:schemeClr val="tx1"/>
                </a:solidFill>
                <a:effectLst/>
                <a:latin typeface="Times New Roman" pitchFamily="18" charset="0"/>
                <a:ea typeface="+mn-ea"/>
                <a:cs typeface="+mn-cs"/>
              </a:rPr>
              <a:t>erística</a:t>
            </a:r>
            <a:r>
              <a:rPr lang="pt-BR" sz="1200" b="0" i="0" kern="1200" dirty="0" smtClean="0">
                <a:solidFill>
                  <a:schemeClr val="tx1"/>
                </a:solidFill>
                <a:effectLst/>
                <a:latin typeface="Times New Roman" pitchFamily="18" charset="0"/>
                <a:ea typeface="+mn-ea"/>
                <a:cs typeface="+mn-cs"/>
              </a:rPr>
              <a:t>, ou arte das discussões</a:t>
            </a:r>
            <a:r>
              <a:rPr lang="pt-BR" sz="1200" b="0" i="0" kern="1200" baseline="0" dirty="0" smtClean="0">
                <a:solidFill>
                  <a:schemeClr val="tx1"/>
                </a:solidFill>
                <a:effectLst/>
                <a:latin typeface="Times New Roman" pitchFamily="18" charset="0"/>
                <a:ea typeface="+mn-ea"/>
                <a:cs typeface="+mn-cs"/>
              </a:rPr>
              <a:t> lógicas sutis e da disputa verbal.</a:t>
            </a:r>
          </a:p>
          <a:p>
            <a:pPr marL="0" indent="0" algn="just">
              <a:spcBef>
                <a:spcPts val="0"/>
              </a:spcBef>
              <a:buFont typeface="Arial" panose="020B0604020202020204" pitchFamily="34" charset="0"/>
              <a:buChar char="•"/>
            </a:pPr>
            <a:r>
              <a:rPr lang="pt-BR" sz="1200" b="0" i="0" kern="1200" baseline="0" dirty="0" smtClean="0">
                <a:solidFill>
                  <a:schemeClr val="tx1"/>
                </a:solidFill>
                <a:effectLst/>
                <a:latin typeface="Times New Roman" pitchFamily="18" charset="0"/>
                <a:ea typeface="+mn-ea"/>
                <a:cs typeface="+mn-cs"/>
              </a:rPr>
              <a:t> No diálogo </a:t>
            </a:r>
            <a:r>
              <a:rPr lang="pt-BR" sz="1200" b="1" i="1" kern="1200" baseline="0" dirty="0" smtClean="0">
                <a:solidFill>
                  <a:schemeClr val="tx1"/>
                </a:solidFill>
                <a:effectLst/>
                <a:latin typeface="Times New Roman" pitchFamily="18" charset="0"/>
                <a:ea typeface="+mn-ea"/>
                <a:cs typeface="+mn-cs"/>
              </a:rPr>
              <a:t>Político</a:t>
            </a:r>
            <a:r>
              <a:rPr lang="pt-BR" sz="1200" b="0" i="0" kern="1200" baseline="0" dirty="0" smtClean="0">
                <a:solidFill>
                  <a:schemeClr val="tx1"/>
                </a:solidFill>
                <a:effectLst/>
                <a:latin typeface="Times New Roman" pitchFamily="18" charset="0"/>
                <a:ea typeface="+mn-ea"/>
                <a:cs typeface="+mn-cs"/>
              </a:rPr>
              <a:t>, Platão retoma a tese de que o ideal para a </a:t>
            </a:r>
            <a:r>
              <a:rPr lang="pt-BR" sz="1200" b="0" i="1" kern="1200" baseline="0" dirty="0" err="1" smtClean="0">
                <a:solidFill>
                  <a:schemeClr val="tx1"/>
                </a:solidFill>
                <a:effectLst/>
                <a:latin typeface="Times New Roman" pitchFamily="18" charset="0"/>
                <a:ea typeface="+mn-ea"/>
                <a:cs typeface="+mn-cs"/>
              </a:rPr>
              <a:t>pólis</a:t>
            </a:r>
            <a:r>
              <a:rPr lang="pt-BR" sz="1200" b="0" i="0" kern="1200" baseline="0" dirty="0" smtClean="0">
                <a:solidFill>
                  <a:schemeClr val="tx1"/>
                </a:solidFill>
                <a:effectLst/>
                <a:latin typeface="Times New Roman" pitchFamily="18" charset="0"/>
                <a:ea typeface="+mn-ea"/>
                <a:cs typeface="+mn-cs"/>
              </a:rPr>
              <a:t> seria a existência de um rei filósofo, que inclusive pudesse governar sem necessidade de leis.</a:t>
            </a:r>
          </a:p>
          <a:p>
            <a:pPr marL="0" indent="0" algn="just">
              <a:spcBef>
                <a:spcPts val="0"/>
              </a:spcBef>
              <a:buFont typeface="Arial" panose="020B0604020202020204" pitchFamily="34" charset="0"/>
              <a:buChar char="•"/>
            </a:pPr>
            <a:r>
              <a:rPr lang="pt-BR" sz="1200" b="0" i="0" kern="1200" baseline="0" dirty="0" smtClean="0">
                <a:solidFill>
                  <a:schemeClr val="tx1"/>
                </a:solidFill>
                <a:effectLst/>
                <a:latin typeface="Times New Roman" pitchFamily="18" charset="0"/>
                <a:ea typeface="+mn-ea"/>
                <a:cs typeface="+mn-cs"/>
              </a:rPr>
              <a:t> Em </a:t>
            </a:r>
            <a:r>
              <a:rPr lang="pt-BR" sz="1200" b="1" i="1" kern="1200" baseline="0" dirty="0" err="1" smtClean="0">
                <a:solidFill>
                  <a:schemeClr val="tx1"/>
                </a:solidFill>
                <a:effectLst/>
                <a:latin typeface="Times New Roman" pitchFamily="18" charset="0"/>
                <a:ea typeface="+mn-ea"/>
                <a:cs typeface="+mn-cs"/>
              </a:rPr>
              <a:t>Mênon</a:t>
            </a:r>
            <a:r>
              <a:rPr lang="pt-BR" sz="1200" b="0" i="0" kern="1200" baseline="0" dirty="0" smtClean="0">
                <a:solidFill>
                  <a:schemeClr val="tx1"/>
                </a:solidFill>
                <a:effectLst/>
                <a:latin typeface="Times New Roman" pitchFamily="18" charset="0"/>
                <a:ea typeface="+mn-ea"/>
                <a:cs typeface="+mn-cs"/>
              </a:rPr>
              <a:t>, Platão expõe a doutrina de que o intelecto pode apreender as ideias porque ele também é, como elas, incorpóreo.</a:t>
            </a:r>
            <a:endParaRPr lang="pt-BR" sz="1200" b="0" i="0" kern="1200" dirty="0" smtClean="0">
              <a:solidFill>
                <a:schemeClr val="tx1"/>
              </a:solidFill>
              <a:effectLst/>
              <a:latin typeface="Times New Roman" pitchFamily="18" charset="0"/>
              <a:ea typeface="+mn-ea"/>
              <a:cs typeface="+mn-cs"/>
            </a:endParaRPr>
          </a:p>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O diálogo </a:t>
            </a:r>
            <a:r>
              <a:rPr lang="pt-BR" sz="1200" b="1" i="1" kern="1200" dirty="0" err="1" smtClean="0">
                <a:solidFill>
                  <a:schemeClr val="tx1"/>
                </a:solidFill>
                <a:effectLst/>
                <a:latin typeface="Times New Roman" pitchFamily="18" charset="0"/>
                <a:ea typeface="+mn-ea"/>
                <a:cs typeface="+mn-cs"/>
              </a:rPr>
              <a:t>Crítias</a:t>
            </a:r>
            <a:r>
              <a:rPr lang="pt-BR" sz="1200" b="0" i="0" kern="1200" dirty="0" smtClean="0">
                <a:solidFill>
                  <a:schemeClr val="tx1"/>
                </a:solidFill>
                <a:effectLst/>
                <a:latin typeface="Times New Roman" pitchFamily="18" charset="0"/>
                <a:ea typeface="+mn-ea"/>
                <a:cs typeface="+mn-cs"/>
              </a:rPr>
              <a:t> descreve a guerra entre a Atenas pré-helênica e Atlântida, uma ilha que teria existido em um período remoto, em lugares "muito além dos Pilares de Hércules”. Este império ocidental hipotético e mitológico</a:t>
            </a:r>
            <a:r>
              <a:rPr lang="pt-BR" sz="1200" b="0" i="0" kern="1200" baseline="0" dirty="0" smtClean="0">
                <a:solidFill>
                  <a:schemeClr val="tx1"/>
                </a:solidFill>
                <a:effectLst/>
                <a:latin typeface="Times New Roman" pitchFamily="18" charset="0"/>
                <a:ea typeface="+mn-ea"/>
                <a:cs typeface="+mn-cs"/>
              </a:rPr>
              <a:t> teria sido</a:t>
            </a:r>
            <a:r>
              <a:rPr lang="pt-BR" sz="1200" b="0" i="0" kern="1200" dirty="0" smtClean="0">
                <a:solidFill>
                  <a:schemeClr val="tx1"/>
                </a:solidFill>
                <a:effectLst/>
                <a:latin typeface="Times New Roman" pitchFamily="18" charset="0"/>
                <a:ea typeface="+mn-ea"/>
                <a:cs typeface="+mn-cs"/>
              </a:rPr>
              <a:t> engolido pelo mar e se perdido para sempre.</a:t>
            </a:r>
          </a:p>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Em </a:t>
            </a:r>
            <a:r>
              <a:rPr lang="pt-BR" sz="1200" b="1" i="1" kern="1200" dirty="0" err="1" smtClean="0">
                <a:solidFill>
                  <a:schemeClr val="tx1"/>
                </a:solidFill>
                <a:effectLst/>
                <a:latin typeface="Times New Roman" pitchFamily="18" charset="0"/>
                <a:ea typeface="+mn-ea"/>
                <a:cs typeface="+mn-cs"/>
              </a:rPr>
              <a:t>Crátilo</a:t>
            </a:r>
            <a:r>
              <a:rPr lang="pt-BR" sz="1200" b="0" i="0" kern="1200" dirty="0" smtClean="0">
                <a:solidFill>
                  <a:schemeClr val="tx1"/>
                </a:solidFill>
                <a:effectLst/>
                <a:latin typeface="Times New Roman" pitchFamily="18" charset="0"/>
                <a:ea typeface="+mn-ea"/>
                <a:cs typeface="+mn-cs"/>
              </a:rPr>
              <a:t>,</a:t>
            </a:r>
            <a:r>
              <a:rPr lang="pt-BR" sz="1200" b="0" i="0" kern="1200" baseline="0" dirty="0" smtClean="0">
                <a:solidFill>
                  <a:schemeClr val="tx1"/>
                </a:solidFill>
                <a:effectLst/>
                <a:latin typeface="Times New Roman" pitchFamily="18" charset="0"/>
                <a:ea typeface="+mn-ea"/>
                <a:cs typeface="+mn-cs"/>
              </a:rPr>
              <a:t> Platão investiga a possibilidade de extrair a verdade filosófica da estrutura da linguagem, abrindo desta forma perspectivas que ainda hoje a filosofia e a linguística exploram.</a:t>
            </a:r>
            <a:endParaRPr lang="pt-BR" sz="1200" b="0" i="0" kern="1200" dirty="0" smtClean="0">
              <a:solidFill>
                <a:schemeClr val="tx1"/>
              </a:solidFill>
              <a:effectLst/>
              <a:latin typeface="Times New Roman" pitchFamily="18" charset="0"/>
              <a:ea typeface="+mn-ea"/>
              <a:cs typeface="+mn-cs"/>
            </a:endParaRPr>
          </a:p>
          <a:p>
            <a:pPr marL="0" indent="0" algn="just">
              <a:spcBef>
                <a:spcPts val="0"/>
              </a:spcBef>
              <a:buFont typeface="Arial" panose="020B0604020202020204" pitchFamily="34" charset="0"/>
              <a:buChar char="•"/>
            </a:pPr>
            <a:r>
              <a:rPr lang="pt-BR" altLang="pt-BR" sz="1200" b="0" i="0" kern="1200" dirty="0" smtClean="0">
                <a:solidFill>
                  <a:schemeClr val="tx1"/>
                </a:solidFill>
                <a:effectLst/>
                <a:latin typeface="Times New Roman" pitchFamily="18" charset="0"/>
                <a:ea typeface="+mn-ea"/>
                <a:cs typeface="+mn-cs"/>
              </a:rPr>
              <a:t> Em </a:t>
            </a:r>
            <a:r>
              <a:rPr lang="pt-BR" altLang="pt-BR" sz="1200" b="1" i="1" kern="1200" dirty="0" err="1" smtClean="0">
                <a:solidFill>
                  <a:schemeClr val="tx1"/>
                </a:solidFill>
                <a:effectLst/>
                <a:latin typeface="Times New Roman" pitchFamily="18" charset="0"/>
                <a:ea typeface="+mn-ea"/>
                <a:cs typeface="+mn-cs"/>
              </a:rPr>
              <a:t>Menexeno</a:t>
            </a:r>
            <a:r>
              <a:rPr lang="pt-BR" altLang="pt-BR" sz="1200" b="0" i="0" kern="1200" dirty="0" smtClean="0">
                <a:solidFill>
                  <a:schemeClr val="tx1"/>
                </a:solidFill>
                <a:effectLst/>
                <a:latin typeface="Times New Roman" pitchFamily="18" charset="0"/>
                <a:ea typeface="+mn-ea"/>
                <a:cs typeface="+mn-cs"/>
              </a:rPr>
              <a:t>,</a:t>
            </a:r>
            <a:r>
              <a:rPr lang="pt-BR" altLang="pt-BR" sz="1200" b="0" i="0" kern="1200" baseline="0" dirty="0" smtClean="0">
                <a:solidFill>
                  <a:schemeClr val="tx1"/>
                </a:solidFill>
                <a:effectLst/>
                <a:latin typeface="Times New Roman" pitchFamily="18" charset="0"/>
                <a:ea typeface="+mn-ea"/>
                <a:cs typeface="+mn-cs"/>
              </a:rPr>
              <a:t> o tema político reaparece, através da sátira a Péricles.</a:t>
            </a:r>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3</a:t>
            </a:fld>
            <a:endParaRPr lang="pt-BR" altLang="pt-BR" sz="1200" smtClean="0"/>
          </a:p>
        </p:txBody>
      </p:sp>
    </p:spTree>
    <p:extLst>
      <p:ext uri="{BB962C8B-B14F-4D97-AF65-F5344CB8AC3E}">
        <p14:creationId xmlns:p14="http://schemas.microsoft.com/office/powerpoint/2010/main" val="2203517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22</a:t>
            </a:fld>
            <a:endParaRPr lang="pt-BR" altLang="pt-BR" sz="1200" smtClean="0"/>
          </a:p>
        </p:txBody>
      </p:sp>
    </p:spTree>
    <p:extLst>
      <p:ext uri="{BB962C8B-B14F-4D97-AF65-F5344CB8AC3E}">
        <p14:creationId xmlns:p14="http://schemas.microsoft.com/office/powerpoint/2010/main" val="390882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23</a:t>
            </a:fld>
            <a:endParaRPr lang="pt-BR" altLang="pt-BR" sz="1200" smtClean="0"/>
          </a:p>
        </p:txBody>
      </p:sp>
    </p:spTree>
    <p:extLst>
      <p:ext uri="{BB962C8B-B14F-4D97-AF65-F5344CB8AC3E}">
        <p14:creationId xmlns:p14="http://schemas.microsoft.com/office/powerpoint/2010/main" val="189664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sz="1200" b="0" i="0" kern="1200" dirty="0" smtClean="0">
                <a:solidFill>
                  <a:schemeClr val="tx1"/>
                </a:solidFill>
                <a:effectLst/>
                <a:latin typeface="Times New Roman" pitchFamily="18" charset="0"/>
                <a:ea typeface="+mn-ea"/>
                <a:cs typeface="+mn-cs"/>
              </a:rPr>
              <a:t> </a:t>
            </a:r>
            <a:r>
              <a:rPr lang="pt-BR" sz="1200" b="0" i="0" kern="1200" dirty="0" err="1" smtClean="0">
                <a:solidFill>
                  <a:schemeClr val="tx1"/>
                </a:solidFill>
                <a:effectLst/>
                <a:latin typeface="Times New Roman" pitchFamily="18" charset="0"/>
                <a:ea typeface="+mn-ea"/>
                <a:cs typeface="+mn-cs"/>
              </a:rPr>
              <a:t>Arquitas</a:t>
            </a:r>
            <a:r>
              <a:rPr lang="pt-BR" sz="1200" b="0" i="0" kern="1200" dirty="0" smtClean="0">
                <a:solidFill>
                  <a:schemeClr val="tx1"/>
                </a:solidFill>
                <a:effectLst/>
                <a:latin typeface="Times New Roman" pitchFamily="18" charset="0"/>
                <a:ea typeface="+mn-ea"/>
                <a:cs typeface="+mn-cs"/>
              </a:rPr>
              <a:t> de </a:t>
            </a:r>
            <a:r>
              <a:rPr lang="pt-BR" sz="1200" b="0" i="0" kern="1200" dirty="0" err="1" smtClean="0">
                <a:solidFill>
                  <a:schemeClr val="tx1"/>
                </a:solidFill>
                <a:effectLst/>
                <a:latin typeface="Times New Roman" pitchFamily="18" charset="0"/>
                <a:ea typeface="+mn-ea"/>
                <a:cs typeface="+mn-cs"/>
              </a:rPr>
              <a:t>Tarento</a:t>
            </a:r>
            <a:r>
              <a:rPr lang="pt-BR" sz="1200" b="0" i="0" kern="1200" dirty="0" smtClean="0">
                <a:solidFill>
                  <a:schemeClr val="tx1"/>
                </a:solidFill>
                <a:effectLst/>
                <a:latin typeface="Times New Roman" pitchFamily="18" charset="0"/>
                <a:ea typeface="+mn-ea"/>
                <a:cs typeface="+mn-cs"/>
              </a:rPr>
              <a:t> (428-347) parece ter sido o primeiro a relacionar figuras geométricas tridimensionais (tetraedro, octaedro, icosaedro e hexaedro aos quatro elementos de Empédocles.</a:t>
            </a:r>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24</a:t>
            </a:fld>
            <a:endParaRPr lang="pt-BR" altLang="pt-BR" sz="1200" smtClean="0"/>
          </a:p>
        </p:txBody>
      </p:sp>
    </p:spTree>
    <p:extLst>
      <p:ext uri="{BB962C8B-B14F-4D97-AF65-F5344CB8AC3E}">
        <p14:creationId xmlns:p14="http://schemas.microsoft.com/office/powerpoint/2010/main" val="49424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None/>
            </a:pPr>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25</a:t>
            </a:fld>
            <a:endParaRPr lang="pt-BR" altLang="pt-BR" sz="1200" smtClean="0"/>
          </a:p>
        </p:txBody>
      </p:sp>
    </p:spTree>
    <p:extLst>
      <p:ext uri="{BB962C8B-B14F-4D97-AF65-F5344CB8AC3E}">
        <p14:creationId xmlns:p14="http://schemas.microsoft.com/office/powerpoint/2010/main" val="4272160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spcBef>
                <a:spcPts val="0"/>
              </a:spcBef>
              <a:buFont typeface="Arial" panose="020B0604020202020204" pitchFamily="34" charset="0"/>
              <a:buChar char="•"/>
            </a:pPr>
            <a:r>
              <a:rPr lang="pt-BR" dirty="0" smtClean="0"/>
              <a:t> Referência: PLATÃO.</a:t>
            </a:r>
            <a:r>
              <a:rPr lang="pt-BR" baseline="0" dirty="0" smtClean="0"/>
              <a:t> </a:t>
            </a:r>
            <a:r>
              <a:rPr lang="pt-BR" i="1" baseline="0" dirty="0" smtClean="0"/>
              <a:t>Fédon</a:t>
            </a:r>
            <a:r>
              <a:rPr lang="pt-BR" baseline="0" dirty="0" smtClean="0"/>
              <a:t>. São Paulo: Nova Cultural, 1999, p. 179. Coleção </a:t>
            </a:r>
            <a:r>
              <a:rPr lang="pt-BR" i="1" baseline="0" dirty="0" smtClean="0"/>
              <a:t>Os Pensadores</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07DA484F-79C6-4EF4-B1CF-FC07F8394E85}" type="slidenum">
              <a:rPr lang="pt-BR" altLang="pt-BR" smtClean="0"/>
              <a:pPr>
                <a:defRPr/>
              </a:pPr>
              <a:t>26</a:t>
            </a:fld>
            <a:endParaRPr lang="pt-BR" altLang="pt-BR"/>
          </a:p>
        </p:txBody>
      </p:sp>
    </p:spTree>
    <p:extLst>
      <p:ext uri="{BB962C8B-B14F-4D97-AF65-F5344CB8AC3E}">
        <p14:creationId xmlns:p14="http://schemas.microsoft.com/office/powerpoint/2010/main" val="42757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p:cNvSpPr>
            <a:spLocks noGrp="1" noRot="1" noChangeAspect="1" noTextEdit="1"/>
          </p:cNvSpPr>
          <p:nvPr>
            <p:ph type="sldImg"/>
          </p:nvPr>
        </p:nvSpPr>
        <p:spPr>
          <a:ln/>
        </p:spPr>
      </p:sp>
      <p:sp>
        <p:nvSpPr>
          <p:cNvPr id="1331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Char char="•"/>
            </a:pPr>
            <a:r>
              <a:rPr lang="pt-BR" altLang="pt-BR" dirty="0" smtClean="0"/>
              <a:t> Referência: COHEN, Morris R.; DRABKIN, I. E. </a:t>
            </a:r>
            <a:r>
              <a:rPr lang="pt-BR" altLang="pt-BR" i="1" dirty="0" smtClean="0"/>
              <a:t>A </a:t>
            </a:r>
            <a:r>
              <a:rPr lang="pt-BR" altLang="pt-BR" i="1" dirty="0" err="1" smtClean="0"/>
              <a:t>Source</a:t>
            </a:r>
            <a:r>
              <a:rPr lang="pt-BR" altLang="pt-BR" i="1" dirty="0" smtClean="0"/>
              <a:t> Book in </a:t>
            </a:r>
            <a:r>
              <a:rPr lang="pt-BR" altLang="pt-BR" i="1" dirty="0" err="1" smtClean="0"/>
              <a:t>Greek</a:t>
            </a:r>
            <a:r>
              <a:rPr lang="pt-BR" altLang="pt-BR" i="1" dirty="0" smtClean="0"/>
              <a:t> Science</a:t>
            </a:r>
            <a:r>
              <a:rPr lang="pt-BR" altLang="pt-BR" dirty="0" smtClean="0"/>
              <a:t>. Cambridge: Harvard </a:t>
            </a:r>
            <a:r>
              <a:rPr lang="pt-BR" altLang="pt-BR" dirty="0" err="1" smtClean="0"/>
              <a:t>University</a:t>
            </a:r>
            <a:r>
              <a:rPr lang="pt-BR" altLang="pt-BR" dirty="0" smtClean="0"/>
              <a:t> Press, 1958, p. 92. Em: SILVA, C. C. Pierre Curie e a Simetria das Grandezas Eletromagnéticas. Em: Silva (org.), C. C. </a:t>
            </a:r>
            <a:r>
              <a:rPr lang="pt-BR" altLang="pt-BR" i="1" dirty="0" smtClean="0"/>
              <a:t>Estudos de História e Filosofia das Ciências</a:t>
            </a:r>
            <a:r>
              <a:rPr lang="pt-BR" altLang="pt-BR" dirty="0" smtClean="0"/>
              <a:t>. São Paulo: Editora Livraria da Física, 2006, p. 117-138.</a:t>
            </a:r>
          </a:p>
        </p:txBody>
      </p:sp>
      <p:sp>
        <p:nvSpPr>
          <p:cNvPr id="1331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9FB82D-9022-4B07-BD17-8D433171089A}" type="slidenum">
              <a:rPr lang="pt-BR" altLang="pt-BR" smtClean="0"/>
              <a:pPr>
                <a:spcBef>
                  <a:spcPct val="0"/>
                </a:spcBef>
              </a:pPr>
              <a:t>27</a:t>
            </a:fld>
            <a:endParaRPr lang="pt-BR" altLang="pt-BR" smtClean="0"/>
          </a:p>
        </p:txBody>
      </p:sp>
    </p:spTree>
    <p:extLst>
      <p:ext uri="{BB962C8B-B14F-4D97-AF65-F5344CB8AC3E}">
        <p14:creationId xmlns:p14="http://schemas.microsoft.com/office/powerpoint/2010/main" val="118205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dirty="0" smtClean="0"/>
              <a:t> O planeta</a:t>
            </a:r>
            <a:r>
              <a:rPr lang="pt-BR" baseline="0" dirty="0" smtClean="0"/>
              <a:t> Vênus também é conhecido por “estrela matutina” (“estrela d’alva”) ou “estrela vespertina”, pois </a:t>
            </a:r>
            <a:r>
              <a:rPr lang="pt-BR" sz="1200" b="0" i="0" kern="1200" dirty="0" smtClean="0">
                <a:solidFill>
                  <a:schemeClr val="tx1"/>
                </a:solidFill>
                <a:effectLst/>
                <a:latin typeface="Times New Roman" pitchFamily="18" charset="0"/>
                <a:ea typeface="+mn-ea"/>
                <a:cs typeface="+mn-cs"/>
              </a:rPr>
              <a:t>atinge seu brilho máximo algumas horas antes da alvorada ou depois do ocaso.</a:t>
            </a:r>
            <a:endParaRPr lang="pt-BR" baseline="0" dirty="0" smtClean="0"/>
          </a:p>
          <a:p>
            <a:pPr marL="0" indent="0" algn="just">
              <a:spcBef>
                <a:spcPts val="0"/>
              </a:spcBef>
              <a:buFont typeface="Arial" panose="020B0604020202020204" pitchFamily="34" charset="0"/>
              <a:buChar char="•"/>
            </a:pPr>
            <a:r>
              <a:rPr lang="pt-BR" baseline="0" dirty="0" smtClean="0"/>
              <a:t> O planeta Mercúrio também é conhecido por “estrela consagrada a Hermes”, um dos deuses olímpicos, filho de Zeus.</a:t>
            </a:r>
            <a:endParaRPr lang="pt-BR" dirty="0"/>
          </a:p>
        </p:txBody>
      </p:sp>
      <p:sp>
        <p:nvSpPr>
          <p:cNvPr id="4" name="Espaço Reservado para Número de Slide 3"/>
          <p:cNvSpPr>
            <a:spLocks noGrp="1"/>
          </p:cNvSpPr>
          <p:nvPr>
            <p:ph type="sldNum" sz="quarter" idx="10"/>
          </p:nvPr>
        </p:nvSpPr>
        <p:spPr/>
        <p:txBody>
          <a:bodyPr/>
          <a:lstStyle/>
          <a:p>
            <a:pPr>
              <a:defRPr/>
            </a:pPr>
            <a:fld id="{07DA484F-79C6-4EF4-B1CF-FC07F8394E85}" type="slidenum">
              <a:rPr lang="pt-BR" altLang="pt-BR" smtClean="0"/>
              <a:pPr>
                <a:defRPr/>
              </a:pPr>
              <a:t>28</a:t>
            </a:fld>
            <a:endParaRPr lang="pt-BR" altLang="pt-BR"/>
          </a:p>
        </p:txBody>
      </p:sp>
    </p:spTree>
    <p:extLst>
      <p:ext uri="{BB962C8B-B14F-4D97-AF65-F5344CB8AC3E}">
        <p14:creationId xmlns:p14="http://schemas.microsoft.com/office/powerpoint/2010/main" val="377088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altLang="pt-BR" dirty="0" smtClean="0"/>
              <a:t> Referência: ÉVORA, Fátima Regina Rodrigues. Natureza e Movimento: um estudo da física e da cosmologia aristotélicas. </a:t>
            </a:r>
            <a:r>
              <a:rPr lang="pt-BR" altLang="pt-BR" i="1" dirty="0" smtClean="0"/>
              <a:t>Cadernos de História e Filosofia da Ciência</a:t>
            </a:r>
            <a:r>
              <a:rPr lang="pt-BR" altLang="pt-BR" dirty="0" smtClean="0"/>
              <a:t>, série 3, v. 15, n. 1, p. 148, jan.-jun. 2005.</a:t>
            </a:r>
          </a:p>
        </p:txBody>
      </p:sp>
      <p:sp>
        <p:nvSpPr>
          <p:cNvPr id="4" name="Espaço Reservado para Número de Slide 3"/>
          <p:cNvSpPr>
            <a:spLocks noGrp="1"/>
          </p:cNvSpPr>
          <p:nvPr>
            <p:ph type="sldNum" sz="quarter" idx="10"/>
          </p:nvPr>
        </p:nvSpPr>
        <p:spPr/>
        <p:txBody>
          <a:bodyPr/>
          <a:lstStyle/>
          <a:p>
            <a:pPr>
              <a:defRPr/>
            </a:pPr>
            <a:fld id="{07DA484F-79C6-4EF4-B1CF-FC07F8394E85}" type="slidenum">
              <a:rPr lang="pt-BR" altLang="pt-BR" smtClean="0"/>
              <a:pPr>
                <a:defRPr/>
              </a:pPr>
              <a:t>30</a:t>
            </a:fld>
            <a:endParaRPr lang="pt-BR" altLang="pt-BR"/>
          </a:p>
        </p:txBody>
      </p:sp>
    </p:spTree>
    <p:extLst>
      <p:ext uri="{BB962C8B-B14F-4D97-AF65-F5344CB8AC3E}">
        <p14:creationId xmlns:p14="http://schemas.microsoft.com/office/powerpoint/2010/main" val="1629450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baseline="0" dirty="0" smtClean="0"/>
              <a:t> </a:t>
            </a:r>
            <a:r>
              <a:rPr lang="pt-BR" sz="1200" b="1" i="0" kern="1200" dirty="0" err="1" smtClean="0">
                <a:solidFill>
                  <a:schemeClr val="tx1"/>
                </a:solidFill>
                <a:effectLst/>
                <a:latin typeface="Times New Roman" pitchFamily="18" charset="0"/>
                <a:ea typeface="+mn-ea"/>
                <a:cs typeface="+mn-cs"/>
              </a:rPr>
              <a:t>Cnido</a:t>
            </a:r>
            <a:r>
              <a:rPr lang="pt-BR" sz="1200" b="0" i="0" kern="1200" dirty="0" smtClean="0">
                <a:solidFill>
                  <a:schemeClr val="tx1"/>
                </a:solidFill>
                <a:effectLst/>
                <a:latin typeface="Times New Roman" pitchFamily="18" charset="0"/>
                <a:ea typeface="+mn-ea"/>
                <a:cs typeface="+mn-cs"/>
              </a:rPr>
              <a:t> era uma antiga cidade grega da Ásia</a:t>
            </a:r>
            <a:r>
              <a:rPr lang="pt-BR" sz="1200" b="0" i="0" kern="1200" baseline="0" dirty="0" smtClean="0">
                <a:solidFill>
                  <a:schemeClr val="tx1"/>
                </a:solidFill>
                <a:effectLst/>
                <a:latin typeface="Times New Roman" pitchFamily="18" charset="0"/>
                <a:ea typeface="+mn-ea"/>
                <a:cs typeface="+mn-cs"/>
              </a:rPr>
              <a:t> Menor, em</a:t>
            </a:r>
            <a:r>
              <a:rPr lang="pt-BR" sz="1200" b="0" i="0" kern="1200" dirty="0" smtClean="0">
                <a:solidFill>
                  <a:schemeClr val="tx1"/>
                </a:solidFill>
                <a:effectLst/>
                <a:latin typeface="Times New Roman" pitchFamily="18" charset="0"/>
                <a:ea typeface="+mn-ea"/>
                <a:cs typeface="+mn-cs"/>
              </a:rPr>
              <a:t> </a:t>
            </a:r>
            <a:r>
              <a:rPr lang="pt-BR" sz="1200" b="0" i="0" kern="1200" dirty="0" err="1" smtClean="0">
                <a:solidFill>
                  <a:schemeClr val="tx1"/>
                </a:solidFill>
                <a:effectLst/>
                <a:latin typeface="Times New Roman" pitchFamily="18" charset="0"/>
                <a:ea typeface="+mn-ea"/>
                <a:cs typeface="+mn-cs"/>
              </a:rPr>
              <a:t>Tekir</a:t>
            </a:r>
            <a:r>
              <a:rPr lang="pt-BR" sz="1200" b="0" i="0" kern="1200" dirty="0" smtClean="0">
                <a:solidFill>
                  <a:schemeClr val="tx1"/>
                </a:solidFill>
                <a:effectLst/>
                <a:latin typeface="Times New Roman" pitchFamily="18" charset="0"/>
                <a:ea typeface="+mn-ea"/>
                <a:cs typeface="+mn-cs"/>
              </a:rPr>
              <a:t>, na Turquia.</a:t>
            </a:r>
          </a:p>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sz="1200" b="0" i="0" kern="1200" baseline="0" dirty="0" smtClean="0">
                <a:solidFill>
                  <a:schemeClr val="tx1"/>
                </a:solidFill>
                <a:effectLst/>
                <a:latin typeface="Times New Roman" pitchFamily="18" charset="0"/>
                <a:ea typeface="+mn-ea"/>
                <a:cs typeface="+mn-cs"/>
              </a:rPr>
              <a:t> </a:t>
            </a:r>
            <a:r>
              <a:rPr lang="pt-BR" sz="1200" b="1" i="0" kern="1200" baseline="0" dirty="0" err="1" smtClean="0">
                <a:solidFill>
                  <a:schemeClr val="tx1"/>
                </a:solidFill>
                <a:effectLst/>
                <a:latin typeface="Times New Roman" pitchFamily="18" charset="0"/>
                <a:ea typeface="+mn-ea"/>
                <a:cs typeface="+mn-cs"/>
              </a:rPr>
              <a:t>Estagira</a:t>
            </a:r>
            <a:r>
              <a:rPr lang="pt-BR" sz="1200" b="0" i="0" kern="1200" baseline="0" dirty="0" smtClean="0">
                <a:solidFill>
                  <a:schemeClr val="tx1"/>
                </a:solidFill>
                <a:effectLst/>
                <a:latin typeface="Times New Roman" pitchFamily="18" charset="0"/>
                <a:ea typeface="+mn-ea"/>
                <a:cs typeface="+mn-cs"/>
              </a:rPr>
              <a:t> era </a:t>
            </a:r>
            <a:r>
              <a:rPr lang="pt-BR" sz="1200" b="0" i="0" kern="1200" dirty="0" smtClean="0">
                <a:solidFill>
                  <a:schemeClr val="tx1"/>
                </a:solidFill>
                <a:effectLst/>
                <a:latin typeface="Times New Roman" pitchFamily="18" charset="0"/>
                <a:ea typeface="+mn-ea"/>
                <a:cs typeface="+mn-cs"/>
              </a:rPr>
              <a:t>uma antiga cidade da Macedônia, situada hoje na Grécia, na região da </a:t>
            </a:r>
            <a:r>
              <a:rPr lang="pt-BR" sz="1200" b="0" i="0" kern="1200" dirty="0" err="1" smtClean="0">
                <a:solidFill>
                  <a:schemeClr val="tx1"/>
                </a:solidFill>
                <a:effectLst/>
                <a:latin typeface="Times New Roman" pitchFamily="18" charset="0"/>
                <a:ea typeface="+mn-ea"/>
                <a:cs typeface="+mn-cs"/>
              </a:rPr>
              <a:t>Calcídia</a:t>
            </a:r>
            <a:r>
              <a:rPr lang="pt-BR" sz="1200" b="0" i="0" kern="1200" dirty="0" smtClean="0">
                <a:solidFill>
                  <a:schemeClr val="tx1"/>
                </a:solidFill>
                <a:effectLst/>
                <a:latin typeface="Times New Roman" pitchFamily="18" charset="0"/>
                <a:ea typeface="+mn-ea"/>
                <a:cs typeface="+mn-cs"/>
              </a:rPr>
              <a:t>.</a:t>
            </a:r>
          </a:p>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sz="1200" b="0" i="0" kern="1200" baseline="0" dirty="0" smtClean="0">
                <a:solidFill>
                  <a:schemeClr val="tx1"/>
                </a:solidFill>
                <a:effectLst/>
                <a:latin typeface="Times New Roman" pitchFamily="18" charset="0"/>
                <a:ea typeface="+mn-ea"/>
                <a:cs typeface="+mn-cs"/>
              </a:rPr>
              <a:t> </a:t>
            </a:r>
            <a:r>
              <a:rPr lang="pt-BR" sz="1200" b="1" i="0" kern="1200" dirty="0" err="1" smtClean="0">
                <a:solidFill>
                  <a:schemeClr val="tx1"/>
                </a:solidFill>
                <a:effectLst/>
                <a:latin typeface="Times New Roman" pitchFamily="18" charset="0"/>
                <a:ea typeface="+mn-ea"/>
                <a:cs typeface="+mn-cs"/>
              </a:rPr>
              <a:t>Cálipo</a:t>
            </a:r>
            <a:r>
              <a:rPr lang="pt-BR" sz="1200" b="0" i="0" kern="1200" dirty="0" smtClean="0">
                <a:solidFill>
                  <a:schemeClr val="tx1"/>
                </a:solidFill>
                <a:effectLst/>
                <a:latin typeface="Times New Roman" pitchFamily="18" charset="0"/>
                <a:ea typeface="+mn-ea"/>
                <a:cs typeface="+mn-cs"/>
              </a:rPr>
              <a:t> foi aluno</a:t>
            </a:r>
            <a:r>
              <a:rPr lang="pt-BR" sz="1200" b="0" i="0" kern="1200" baseline="0" dirty="0" smtClean="0">
                <a:solidFill>
                  <a:schemeClr val="tx1"/>
                </a:solidFill>
                <a:effectLst/>
                <a:latin typeface="Times New Roman" pitchFamily="18" charset="0"/>
                <a:ea typeface="+mn-ea"/>
                <a:cs typeface="+mn-cs"/>
              </a:rPr>
              <a:t> de </a:t>
            </a:r>
            <a:r>
              <a:rPr lang="pt-BR" sz="1200" b="0" i="0" kern="1200" baseline="0" dirty="0" err="1" smtClean="0">
                <a:solidFill>
                  <a:schemeClr val="tx1"/>
                </a:solidFill>
                <a:effectLst/>
                <a:latin typeface="Times New Roman" pitchFamily="18" charset="0"/>
                <a:ea typeface="+mn-ea"/>
                <a:cs typeface="+mn-cs"/>
              </a:rPr>
              <a:t>Eudoxo</a:t>
            </a:r>
            <a:r>
              <a:rPr lang="pt-BR" sz="1200" b="0" i="0" kern="1200" baseline="0" dirty="0" smtClean="0">
                <a:solidFill>
                  <a:schemeClr val="tx1"/>
                </a:solidFill>
                <a:effectLst/>
                <a:latin typeface="Times New Roman" pitchFamily="18" charset="0"/>
                <a:ea typeface="+mn-ea"/>
                <a:cs typeface="+mn-cs"/>
              </a:rPr>
              <a:t> na Academia de Platão e de Aristóteles no Liceu. </a:t>
            </a:r>
            <a:r>
              <a:rPr lang="pt-BR" sz="1200" b="0" i="0" kern="1200" dirty="0" smtClean="0">
                <a:solidFill>
                  <a:schemeClr val="tx1"/>
                </a:solidFill>
                <a:effectLst/>
                <a:latin typeface="Times New Roman" pitchFamily="18" charset="0"/>
                <a:ea typeface="+mn-ea"/>
                <a:cs typeface="+mn-cs"/>
              </a:rPr>
              <a:t> Para ele, as 27 esferas concebidas por </a:t>
            </a:r>
            <a:r>
              <a:rPr lang="pt-BR" sz="1200" b="0" i="0" kern="1200" dirty="0" err="1" smtClean="0">
                <a:solidFill>
                  <a:schemeClr val="tx1"/>
                </a:solidFill>
                <a:effectLst/>
                <a:latin typeface="Times New Roman" pitchFamily="18" charset="0"/>
                <a:ea typeface="+mn-ea"/>
                <a:cs typeface="+mn-cs"/>
              </a:rPr>
              <a:t>Eudoxo</a:t>
            </a:r>
            <a:r>
              <a:rPr lang="pt-BR" sz="1200" b="0" i="0" kern="1200" dirty="0" smtClean="0">
                <a:solidFill>
                  <a:schemeClr val="tx1"/>
                </a:solidFill>
                <a:effectLst/>
                <a:latin typeface="Times New Roman" pitchFamily="18" charset="0"/>
                <a:ea typeface="+mn-ea"/>
                <a:cs typeface="+mn-cs"/>
              </a:rPr>
              <a:t> eram insuficientes para explicar os movimentos planetários, de modo que ele acrescentou mais 7, totalizando 34. Segundo a descrição na </a:t>
            </a:r>
            <a:r>
              <a:rPr lang="pt-BR" sz="1200" b="0" i="1" kern="1200" dirty="0" smtClean="0">
                <a:solidFill>
                  <a:schemeClr val="tx1"/>
                </a:solidFill>
                <a:effectLst/>
                <a:latin typeface="Times New Roman" pitchFamily="18" charset="0"/>
                <a:ea typeface="+mn-ea"/>
                <a:cs typeface="+mn-cs"/>
              </a:rPr>
              <a:t>Metafísica</a:t>
            </a:r>
            <a:r>
              <a:rPr lang="pt-BR" sz="1200" b="0" i="0" kern="1200" dirty="0" smtClean="0">
                <a:solidFill>
                  <a:schemeClr val="tx1"/>
                </a:solidFill>
                <a:effectLst/>
                <a:latin typeface="Times New Roman" pitchFamily="18" charset="0"/>
                <a:ea typeface="+mn-ea"/>
                <a:cs typeface="+mn-cs"/>
              </a:rPr>
              <a:t> de Aristóteles (XII,</a:t>
            </a:r>
            <a:r>
              <a:rPr lang="pt-BR" sz="1200" b="0" i="0" kern="1200" baseline="0" dirty="0" smtClean="0">
                <a:solidFill>
                  <a:schemeClr val="tx1"/>
                </a:solidFill>
                <a:effectLst/>
                <a:latin typeface="Times New Roman" pitchFamily="18" charset="0"/>
                <a:ea typeface="+mn-ea"/>
                <a:cs typeface="+mn-cs"/>
              </a:rPr>
              <a:t> </a:t>
            </a:r>
            <a:r>
              <a:rPr lang="pt-BR" sz="1200" b="0" i="0" kern="1200" dirty="0" smtClean="0">
                <a:solidFill>
                  <a:schemeClr val="tx1"/>
                </a:solidFill>
                <a:effectLst/>
                <a:latin typeface="Times New Roman" pitchFamily="18" charset="0"/>
                <a:ea typeface="+mn-ea"/>
                <a:cs typeface="+mn-cs"/>
              </a:rPr>
              <a:t>8), ele acrescentou duas esferas para o Sol, duas para a Lua e uma para cada um dos planetas Mercúrio,</a:t>
            </a:r>
            <a:r>
              <a:rPr lang="pt-BR" sz="1200" b="0" i="0" kern="1200" baseline="0" dirty="0" smtClean="0">
                <a:solidFill>
                  <a:schemeClr val="tx1"/>
                </a:solidFill>
                <a:effectLst/>
                <a:latin typeface="Times New Roman" pitchFamily="18" charset="0"/>
                <a:ea typeface="+mn-ea"/>
                <a:cs typeface="+mn-cs"/>
              </a:rPr>
              <a:t> Vênus e Marte</a:t>
            </a:r>
            <a:r>
              <a:rPr lang="pt-BR" sz="1200" b="0" i="0" kern="1200" dirty="0" smtClean="0">
                <a:solidFill>
                  <a:schemeClr val="tx1"/>
                </a:solidFill>
                <a:effectLst/>
                <a:latin typeface="Times New Roman" pitchFamily="18" charset="0"/>
                <a:ea typeface="+mn-ea"/>
                <a:cs typeface="+mn-cs"/>
              </a:rPr>
              <a:t>.</a:t>
            </a:r>
          </a:p>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b="1" baseline="0" dirty="0" smtClean="0"/>
              <a:t> </a:t>
            </a:r>
            <a:r>
              <a:rPr lang="pt-BR" b="1" baseline="0" dirty="0" err="1" smtClean="0"/>
              <a:t>Cízico</a:t>
            </a:r>
            <a:r>
              <a:rPr lang="pt-BR" sz="1200" b="0" i="0" kern="1200" dirty="0" smtClean="0">
                <a:solidFill>
                  <a:schemeClr val="tx1"/>
                </a:solidFill>
                <a:effectLst/>
                <a:latin typeface="Times New Roman" pitchFamily="18" charset="0"/>
                <a:ea typeface="+mn-ea"/>
                <a:cs typeface="+mn-cs"/>
              </a:rPr>
              <a:t> era uma antiga cidade da </a:t>
            </a:r>
            <a:r>
              <a:rPr lang="pt-BR" sz="1200" b="0" i="0" kern="1200" dirty="0" err="1" smtClean="0">
                <a:solidFill>
                  <a:schemeClr val="tx1"/>
                </a:solidFill>
                <a:effectLst/>
                <a:latin typeface="Times New Roman" pitchFamily="18" charset="0"/>
                <a:ea typeface="+mn-ea"/>
                <a:cs typeface="+mn-cs"/>
              </a:rPr>
              <a:t>Mísia</a:t>
            </a:r>
            <a:r>
              <a:rPr lang="pt-BR" sz="1200" b="0" i="0" kern="1200" dirty="0" smtClean="0">
                <a:solidFill>
                  <a:schemeClr val="tx1"/>
                </a:solidFill>
                <a:effectLst/>
                <a:latin typeface="Times New Roman" pitchFamily="18" charset="0"/>
                <a:ea typeface="+mn-ea"/>
                <a:cs typeface="+mn-cs"/>
              </a:rPr>
              <a:t>, na Anatólia,  situada na atual província turca de </a:t>
            </a:r>
            <a:r>
              <a:rPr lang="pt-BR" sz="1200" b="0" i="0" kern="1200" dirty="0" err="1" smtClean="0">
                <a:solidFill>
                  <a:schemeClr val="tx1"/>
                </a:solidFill>
                <a:effectLst/>
                <a:latin typeface="Times New Roman" pitchFamily="18" charset="0"/>
                <a:ea typeface="+mn-ea"/>
                <a:cs typeface="+mn-cs"/>
              </a:rPr>
              <a:t>Balikesir</a:t>
            </a:r>
            <a:r>
              <a:rPr lang="pt-BR" sz="1200" b="0" i="0" kern="1200" dirty="0" smtClean="0">
                <a:solidFill>
                  <a:schemeClr val="tx1"/>
                </a:solidFill>
                <a:effectLst/>
                <a:latin typeface="Times New Roman" pitchFamily="18" charset="0"/>
                <a:ea typeface="+mn-ea"/>
                <a:cs typeface="+mn-cs"/>
              </a:rPr>
              <a:t>, às </a:t>
            </a:r>
            <a:r>
              <a:rPr lang="pt-BR" sz="1200" b="0" i="0" kern="1200" dirty="0" err="1" smtClean="0">
                <a:solidFill>
                  <a:schemeClr val="tx1"/>
                </a:solidFill>
                <a:effectLst/>
                <a:latin typeface="Times New Roman" pitchFamily="18" charset="0"/>
                <a:ea typeface="+mn-ea"/>
                <a:cs typeface="+mn-cs"/>
              </a:rPr>
              <a:t>margesns</a:t>
            </a:r>
            <a:r>
              <a:rPr lang="pt-BR" sz="1200" b="0" i="0" kern="1200" dirty="0" smtClean="0">
                <a:solidFill>
                  <a:schemeClr val="tx1"/>
                </a:solidFill>
                <a:effectLst/>
                <a:latin typeface="Times New Roman" pitchFamily="18" charset="0"/>
                <a:ea typeface="+mn-ea"/>
                <a:cs typeface="+mn-cs"/>
              </a:rPr>
              <a:t> do mar de Mármara.</a:t>
            </a:r>
          </a:p>
        </p:txBody>
      </p:sp>
      <p:sp>
        <p:nvSpPr>
          <p:cNvPr id="4" name="Espaço Reservado para Número de Slide 3"/>
          <p:cNvSpPr>
            <a:spLocks noGrp="1"/>
          </p:cNvSpPr>
          <p:nvPr>
            <p:ph type="sldNum" sz="quarter" idx="10"/>
          </p:nvPr>
        </p:nvSpPr>
        <p:spPr/>
        <p:txBody>
          <a:bodyPr/>
          <a:lstStyle/>
          <a:p>
            <a:pPr>
              <a:defRPr/>
            </a:pPr>
            <a:fld id="{07DA484F-79C6-4EF4-B1CF-FC07F8394E85}" type="slidenum">
              <a:rPr lang="pt-BR" altLang="pt-BR" smtClean="0"/>
              <a:pPr>
                <a:defRPr/>
              </a:pPr>
              <a:t>31</a:t>
            </a:fld>
            <a:endParaRPr lang="pt-BR" altLang="pt-BR"/>
          </a:p>
        </p:txBody>
      </p:sp>
    </p:spTree>
    <p:extLst>
      <p:ext uri="{BB962C8B-B14F-4D97-AF65-F5344CB8AC3E}">
        <p14:creationId xmlns:p14="http://schemas.microsoft.com/office/powerpoint/2010/main" val="2479069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a:ln/>
        </p:spPr>
      </p:sp>
      <p:sp>
        <p:nvSpPr>
          <p:cNvPr id="378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altLang="pt-BR" dirty="0" smtClean="0"/>
              <a:t> Referência: ÉVORA, F. R. R. Natureza e Movimento: um estudo da física e da cosmologia aristotélicas. </a:t>
            </a:r>
            <a:r>
              <a:rPr lang="pt-BR" altLang="pt-BR" i="1" dirty="0" smtClean="0"/>
              <a:t>Cadernos de História e Filosofia da Ciência</a:t>
            </a:r>
            <a:r>
              <a:rPr lang="pt-BR" altLang="pt-BR" dirty="0" smtClean="0"/>
              <a:t>, série 3, v. 15, n. 1, p. 151,</a:t>
            </a:r>
            <a:r>
              <a:rPr lang="pt-BR" altLang="pt-BR" baseline="0" dirty="0" smtClean="0"/>
              <a:t> </a:t>
            </a:r>
            <a:r>
              <a:rPr lang="pt-BR" altLang="pt-BR" dirty="0" err="1" smtClean="0"/>
              <a:t>jan</a:t>
            </a:r>
            <a:r>
              <a:rPr lang="pt-BR" altLang="pt-BR" dirty="0" smtClean="0"/>
              <a:t>-jun. 2005).</a:t>
            </a:r>
          </a:p>
          <a:p>
            <a:pPr algn="just"/>
            <a:endParaRPr lang="pt-BR" altLang="pt-BR" dirty="0" smtClean="0"/>
          </a:p>
        </p:txBody>
      </p:sp>
      <p:sp>
        <p:nvSpPr>
          <p:cNvPr id="378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239D76DB-B08D-42EB-98D5-BB8D2D335065}" type="slidenum">
              <a:rPr lang="pt-BR" altLang="pt-BR" sz="1200" smtClean="0"/>
              <a:pPr/>
              <a:t>33</a:t>
            </a:fld>
            <a:endParaRPr lang="pt-BR" altLang="pt-BR" sz="1200" smtClean="0"/>
          </a:p>
        </p:txBody>
      </p:sp>
    </p:spTree>
    <p:extLst>
      <p:ext uri="{BB962C8B-B14F-4D97-AF65-F5344CB8AC3E}">
        <p14:creationId xmlns:p14="http://schemas.microsoft.com/office/powerpoint/2010/main" val="83093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4</a:t>
            </a:fld>
            <a:endParaRPr lang="pt-BR" altLang="pt-BR" sz="1200" smtClean="0"/>
          </a:p>
        </p:txBody>
      </p:sp>
    </p:spTree>
    <p:extLst>
      <p:ext uri="{BB962C8B-B14F-4D97-AF65-F5344CB8AC3E}">
        <p14:creationId xmlns:p14="http://schemas.microsoft.com/office/powerpoint/2010/main" val="301006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a:ln/>
        </p:spPr>
      </p:sp>
      <p:sp>
        <p:nvSpPr>
          <p:cNvPr id="378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altLang="pt-BR" dirty="0" smtClean="0"/>
              <a:t> Referência: ÉVORA, F. R. R. Natureza e Movimento: um estudo da física e da cosmologia aristotélicas. </a:t>
            </a:r>
            <a:r>
              <a:rPr lang="pt-BR" altLang="pt-BR" i="1" dirty="0" smtClean="0"/>
              <a:t>Cadernos de História e Filosofia da Ciência</a:t>
            </a:r>
            <a:r>
              <a:rPr lang="pt-BR" altLang="pt-BR" dirty="0" smtClean="0"/>
              <a:t>, série 3, v. 15, n. 1, p. 152,</a:t>
            </a:r>
            <a:r>
              <a:rPr lang="pt-BR" altLang="pt-BR" baseline="0" dirty="0" smtClean="0"/>
              <a:t> </a:t>
            </a:r>
            <a:r>
              <a:rPr lang="pt-BR" altLang="pt-BR" dirty="0" err="1" smtClean="0"/>
              <a:t>jan</a:t>
            </a:r>
            <a:r>
              <a:rPr lang="pt-BR" altLang="pt-BR" dirty="0" smtClean="0"/>
              <a:t>-jun. 2005).</a:t>
            </a:r>
          </a:p>
          <a:p>
            <a:pPr algn="just"/>
            <a:endParaRPr lang="pt-BR" altLang="pt-BR" dirty="0" smtClean="0"/>
          </a:p>
        </p:txBody>
      </p:sp>
      <p:sp>
        <p:nvSpPr>
          <p:cNvPr id="378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239D76DB-B08D-42EB-98D5-BB8D2D335065}" type="slidenum">
              <a:rPr lang="pt-BR" altLang="pt-BR" sz="1200" smtClean="0"/>
              <a:pPr/>
              <a:t>34</a:t>
            </a:fld>
            <a:endParaRPr lang="pt-BR" altLang="pt-BR" sz="1200" smtClean="0"/>
          </a:p>
        </p:txBody>
      </p:sp>
    </p:spTree>
    <p:extLst>
      <p:ext uri="{BB962C8B-B14F-4D97-AF65-F5344CB8AC3E}">
        <p14:creationId xmlns:p14="http://schemas.microsoft.com/office/powerpoint/2010/main" val="3351322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a:ln/>
        </p:spPr>
      </p:sp>
      <p:sp>
        <p:nvSpPr>
          <p:cNvPr id="378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altLang="pt-BR" dirty="0" smtClean="0"/>
              <a:t> Obs.: Aristóteles adota, como base inicial, o sistema de </a:t>
            </a:r>
            <a:r>
              <a:rPr lang="pt-BR" altLang="pt-BR" dirty="0" err="1" smtClean="0"/>
              <a:t>Calipo</a:t>
            </a:r>
            <a:r>
              <a:rPr lang="pt-BR" altLang="pt-BR" dirty="0" smtClean="0"/>
              <a:t>: é por isso que ele diz, de um lado, oito esferas e, de outro, vinte e cinco – oito é a soma das quatro de Júpiter e das quatro de Saturno, em relação às quais </a:t>
            </a:r>
            <a:r>
              <a:rPr lang="pt-BR" altLang="pt-BR" dirty="0" err="1" smtClean="0"/>
              <a:t>Calipo</a:t>
            </a:r>
            <a:r>
              <a:rPr lang="pt-BR" altLang="pt-BR" dirty="0" smtClean="0"/>
              <a:t> não avançou nenhuma novidade em relação a </a:t>
            </a:r>
            <a:r>
              <a:rPr lang="pt-BR" altLang="pt-BR" dirty="0" err="1" smtClean="0"/>
              <a:t>Eudoxo</a:t>
            </a:r>
            <a:r>
              <a:rPr lang="pt-BR" altLang="pt-BR" dirty="0" smtClean="0"/>
              <a:t>; vinte e cinco, por sua vez, é o resultado da soma das cinco esferas que </a:t>
            </a:r>
            <a:r>
              <a:rPr lang="pt-BR" altLang="pt-BR" dirty="0" err="1" smtClean="0"/>
              <a:t>Calipo</a:t>
            </a:r>
            <a:r>
              <a:rPr lang="pt-BR" altLang="pt-BR" dirty="0" smtClean="0"/>
              <a:t> (diferentemente de </a:t>
            </a:r>
            <a:r>
              <a:rPr lang="pt-BR" altLang="pt-BR" dirty="0" err="1" smtClean="0"/>
              <a:t>Eudoxo</a:t>
            </a:r>
            <a:r>
              <a:rPr lang="pt-BR" altLang="pt-BR" dirty="0" smtClean="0"/>
              <a:t>) atribuiu a cada um dos corpos restantes, a saber, Sol, Lua, Marte, Vênus e Mercúrio. (ÉVORA, F. R. R. Natureza e Movimento: um estudo da física e da cosmologia aristotélicas. </a:t>
            </a:r>
            <a:r>
              <a:rPr lang="pt-BR" altLang="pt-BR" i="1" dirty="0" smtClean="0"/>
              <a:t>Cadernos de História e Filosofia da Ciência</a:t>
            </a:r>
            <a:r>
              <a:rPr lang="pt-BR" altLang="pt-BR" dirty="0" smtClean="0"/>
              <a:t>, série 3, v. 15, n. 1, p. 152, nota 41, </a:t>
            </a:r>
            <a:r>
              <a:rPr lang="pt-BR" altLang="pt-BR" dirty="0" err="1" smtClean="0"/>
              <a:t>jan</a:t>
            </a:r>
            <a:r>
              <a:rPr lang="pt-BR" altLang="pt-BR" dirty="0" smtClean="0"/>
              <a:t>-jun. 2005).</a:t>
            </a:r>
          </a:p>
          <a:p>
            <a:pPr algn="just"/>
            <a:endParaRPr lang="pt-BR" altLang="pt-BR" dirty="0" smtClean="0"/>
          </a:p>
        </p:txBody>
      </p:sp>
      <p:sp>
        <p:nvSpPr>
          <p:cNvPr id="378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239D76DB-B08D-42EB-98D5-BB8D2D335065}" type="slidenum">
              <a:rPr lang="pt-BR" altLang="pt-BR" sz="1200" smtClean="0"/>
              <a:pPr/>
              <a:t>35</a:t>
            </a:fld>
            <a:endParaRPr lang="pt-BR" altLang="pt-BR" sz="1200" smtClean="0"/>
          </a:p>
        </p:txBody>
      </p:sp>
    </p:spTree>
    <p:extLst>
      <p:ext uri="{BB962C8B-B14F-4D97-AF65-F5344CB8AC3E}">
        <p14:creationId xmlns:p14="http://schemas.microsoft.com/office/powerpoint/2010/main" val="195920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454178-EB18-4E9F-BE74-182D3CB09DE9}" type="slidenum">
              <a:rPr lang="pt-BR" altLang="pt-BR" smtClean="0"/>
              <a:pPr>
                <a:spcBef>
                  <a:spcPct val="0"/>
                </a:spcBef>
              </a:pPr>
              <a:t>45</a:t>
            </a:fld>
            <a:endParaRPr lang="pt-BR" altLang="pt-B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eaLnBrk="1" hangingPunct="1">
              <a:spcBef>
                <a:spcPts val="0"/>
              </a:spcBef>
              <a:buFont typeface="Arial" panose="020B0604020202020204" pitchFamily="34" charset="0"/>
              <a:buChar char="•"/>
            </a:pPr>
            <a:r>
              <a:rPr lang="pt-BR" sz="1200" b="1" i="1" kern="1200" dirty="0" smtClean="0">
                <a:solidFill>
                  <a:schemeClr val="tx1"/>
                </a:solidFill>
                <a:effectLst/>
                <a:latin typeface="Times New Roman" pitchFamily="18" charset="0"/>
                <a:ea typeface="+mn-ea"/>
                <a:cs typeface="+mn-cs"/>
              </a:rPr>
              <a:t> Assim falou Zaratustra</a:t>
            </a:r>
            <a:r>
              <a:rPr lang="pt-BR" sz="1200" b="1" i="0" kern="1200" dirty="0" smtClean="0">
                <a:solidFill>
                  <a:schemeClr val="tx1"/>
                </a:solidFill>
                <a:effectLst/>
                <a:latin typeface="Times New Roman" pitchFamily="18" charset="0"/>
                <a:ea typeface="+mn-ea"/>
                <a:cs typeface="+mn-cs"/>
              </a:rPr>
              <a:t>, Op. 30</a:t>
            </a:r>
            <a:r>
              <a:rPr lang="pt-BR" sz="1200" b="0" i="0" kern="1200" dirty="0" smtClean="0">
                <a:solidFill>
                  <a:schemeClr val="tx1"/>
                </a:solidFill>
                <a:effectLst/>
                <a:latin typeface="Times New Roman" pitchFamily="18" charset="0"/>
                <a:ea typeface="+mn-ea"/>
                <a:cs typeface="+mn-cs"/>
              </a:rPr>
              <a:t> (em alemão: </a:t>
            </a:r>
            <a:r>
              <a:rPr lang="pt-BR" sz="1200" b="1" i="1" kern="1200" dirty="0" err="1" smtClean="0">
                <a:solidFill>
                  <a:schemeClr val="tx1"/>
                </a:solidFill>
                <a:effectLst/>
                <a:latin typeface="Times New Roman" pitchFamily="18" charset="0"/>
                <a:ea typeface="+mn-ea"/>
                <a:cs typeface="+mn-cs"/>
              </a:rPr>
              <a:t>Also</a:t>
            </a:r>
            <a:r>
              <a:rPr lang="pt-BR" sz="1200" b="1" i="1" kern="1200" dirty="0" smtClean="0">
                <a:solidFill>
                  <a:schemeClr val="tx1"/>
                </a:solidFill>
                <a:effectLst/>
                <a:latin typeface="Times New Roman" pitchFamily="18" charset="0"/>
                <a:ea typeface="+mn-ea"/>
                <a:cs typeface="+mn-cs"/>
              </a:rPr>
              <a:t> </a:t>
            </a:r>
            <a:r>
              <a:rPr lang="pt-BR" sz="1200" b="1" i="1" kern="1200" dirty="0" err="1" smtClean="0">
                <a:solidFill>
                  <a:schemeClr val="tx1"/>
                </a:solidFill>
                <a:effectLst/>
                <a:latin typeface="Times New Roman" pitchFamily="18" charset="0"/>
                <a:ea typeface="+mn-ea"/>
                <a:cs typeface="+mn-cs"/>
              </a:rPr>
              <a:t>sprach</a:t>
            </a:r>
            <a:r>
              <a:rPr lang="pt-BR" sz="1200" b="1" i="1" kern="1200" dirty="0" smtClean="0">
                <a:solidFill>
                  <a:schemeClr val="tx1"/>
                </a:solidFill>
                <a:effectLst/>
                <a:latin typeface="Times New Roman" pitchFamily="18" charset="0"/>
                <a:ea typeface="+mn-ea"/>
                <a:cs typeface="+mn-cs"/>
              </a:rPr>
              <a:t> </a:t>
            </a:r>
            <a:r>
              <a:rPr lang="pt-BR" sz="1200" b="1" i="1" kern="1200" dirty="0" err="1" smtClean="0">
                <a:solidFill>
                  <a:schemeClr val="tx1"/>
                </a:solidFill>
                <a:effectLst/>
                <a:latin typeface="Times New Roman" pitchFamily="18" charset="0"/>
                <a:ea typeface="+mn-ea"/>
                <a:cs typeface="+mn-cs"/>
              </a:rPr>
              <a:t>Zarathustra</a:t>
            </a:r>
            <a:r>
              <a:rPr lang="pt-BR" sz="1200" b="0" i="0" kern="1200" dirty="0" smtClean="0">
                <a:solidFill>
                  <a:schemeClr val="tx1"/>
                </a:solidFill>
                <a:effectLst/>
                <a:latin typeface="Times New Roman" pitchFamily="18" charset="0"/>
                <a:ea typeface="+mn-ea"/>
                <a:cs typeface="+mn-cs"/>
              </a:rPr>
              <a:t>) é um poema sinfônico com duração aproximada</a:t>
            </a:r>
            <a:r>
              <a:rPr lang="pt-BR" sz="1200" b="0" i="0" kern="1200" baseline="0" dirty="0" smtClean="0">
                <a:solidFill>
                  <a:schemeClr val="tx1"/>
                </a:solidFill>
                <a:effectLst/>
                <a:latin typeface="Times New Roman" pitchFamily="18" charset="0"/>
                <a:ea typeface="+mn-ea"/>
                <a:cs typeface="+mn-cs"/>
              </a:rPr>
              <a:t> de 30 minutos, </a:t>
            </a:r>
            <a:r>
              <a:rPr lang="pt-BR" sz="1200" b="0" i="0" kern="1200" dirty="0" smtClean="0">
                <a:solidFill>
                  <a:schemeClr val="tx1"/>
                </a:solidFill>
                <a:effectLst/>
                <a:latin typeface="Times New Roman" pitchFamily="18" charset="0"/>
                <a:ea typeface="+mn-ea"/>
                <a:cs typeface="+mn-cs"/>
              </a:rPr>
              <a:t>composto em 1896 por Richard Georg</a:t>
            </a:r>
            <a:r>
              <a:rPr lang="pt-BR" sz="1200" b="0" i="0" kern="1200" baseline="0" dirty="0" smtClean="0">
                <a:solidFill>
                  <a:schemeClr val="tx1"/>
                </a:solidFill>
                <a:effectLst/>
                <a:latin typeface="Times New Roman" pitchFamily="18" charset="0"/>
                <a:ea typeface="+mn-ea"/>
                <a:cs typeface="+mn-cs"/>
              </a:rPr>
              <a:t> </a:t>
            </a:r>
            <a:r>
              <a:rPr lang="pt-BR" sz="1200" b="0" i="0" kern="1200" dirty="0" smtClean="0">
                <a:solidFill>
                  <a:schemeClr val="tx1"/>
                </a:solidFill>
                <a:effectLst/>
                <a:latin typeface="Times New Roman" pitchFamily="18" charset="0"/>
                <a:ea typeface="+mn-ea"/>
                <a:cs typeface="+mn-cs"/>
              </a:rPr>
              <a:t>Strauss (1864-1949), inspirado no tratado filosófico</a:t>
            </a:r>
            <a:r>
              <a:rPr lang="pt-BR" sz="1200" b="0" i="0" kern="1200" baseline="0" dirty="0" smtClean="0">
                <a:solidFill>
                  <a:schemeClr val="tx1"/>
                </a:solidFill>
                <a:effectLst/>
                <a:latin typeface="Times New Roman" pitchFamily="18" charset="0"/>
                <a:ea typeface="+mn-ea"/>
                <a:cs typeface="+mn-cs"/>
              </a:rPr>
              <a:t> homônimo</a:t>
            </a:r>
            <a:r>
              <a:rPr lang="pt-BR" sz="1200" b="0" i="0" kern="1200" dirty="0" smtClean="0">
                <a:solidFill>
                  <a:schemeClr val="tx1"/>
                </a:solidFill>
                <a:effectLst/>
                <a:latin typeface="Times New Roman" pitchFamily="18" charset="0"/>
                <a:ea typeface="+mn-ea"/>
                <a:cs typeface="+mn-cs"/>
              </a:rPr>
              <a:t> de Friedrich Wilhelm</a:t>
            </a:r>
            <a:r>
              <a:rPr lang="pt-BR" sz="1200" b="0" i="0" kern="1200" baseline="0" dirty="0" smtClean="0">
                <a:solidFill>
                  <a:schemeClr val="tx1"/>
                </a:solidFill>
                <a:effectLst/>
                <a:latin typeface="Times New Roman" pitchFamily="18" charset="0"/>
                <a:ea typeface="+mn-ea"/>
                <a:cs typeface="+mn-cs"/>
              </a:rPr>
              <a:t> Nietzsche (1844-1900), escrito entre 1883 e 1885.</a:t>
            </a:r>
          </a:p>
          <a:p>
            <a:pPr marL="0" marR="0" lvl="0" indent="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pt-BR" altLang="pt-BR" sz="1200" b="0" i="0" kern="1200" baseline="0" dirty="0" smtClean="0">
                <a:solidFill>
                  <a:schemeClr val="tx1"/>
                </a:solidFill>
                <a:effectLst/>
                <a:latin typeface="Times New Roman" pitchFamily="18" charset="0"/>
                <a:ea typeface="+mn-ea"/>
                <a:cs typeface="+mn-cs"/>
              </a:rPr>
              <a:t> </a:t>
            </a:r>
            <a:r>
              <a:rPr lang="pt-BR" altLang="pt-BR" sz="1200" b="1" i="1" kern="1200" baseline="0" dirty="0" smtClean="0">
                <a:solidFill>
                  <a:schemeClr val="tx1"/>
                </a:solidFill>
                <a:effectLst/>
                <a:latin typeface="Times New Roman" pitchFamily="18" charset="0"/>
                <a:ea typeface="+mn-ea"/>
                <a:cs typeface="+mn-cs"/>
              </a:rPr>
              <a:t>O Grande Golpe </a:t>
            </a:r>
            <a:r>
              <a:rPr lang="pt-BR" altLang="pt-BR" sz="1200" b="1" i="0" kern="1200" baseline="0" dirty="0" smtClean="0">
                <a:solidFill>
                  <a:schemeClr val="tx1"/>
                </a:solidFill>
                <a:effectLst/>
                <a:latin typeface="Times New Roman" pitchFamily="18" charset="0"/>
                <a:ea typeface="+mn-ea"/>
                <a:cs typeface="+mn-cs"/>
              </a:rPr>
              <a:t>(</a:t>
            </a:r>
            <a:r>
              <a:rPr lang="pt-BR" sz="1200" b="1" i="1" kern="1200" dirty="0" smtClean="0">
                <a:solidFill>
                  <a:schemeClr val="tx1"/>
                </a:solidFill>
                <a:effectLst/>
                <a:latin typeface="Times New Roman" pitchFamily="18" charset="0"/>
                <a:ea typeface="+mn-ea"/>
                <a:cs typeface="+mn-cs"/>
              </a:rPr>
              <a:t>The Killing</a:t>
            </a:r>
            <a:r>
              <a:rPr lang="pt-BR" sz="1200" b="1" i="0" kern="1200" dirty="0" smtClean="0">
                <a:solidFill>
                  <a:schemeClr val="tx1"/>
                </a:solidFill>
                <a:effectLst/>
                <a:latin typeface="Times New Roman" pitchFamily="18" charset="0"/>
                <a:ea typeface="+mn-ea"/>
                <a:cs typeface="+mn-cs"/>
              </a:rPr>
              <a:t>)</a:t>
            </a:r>
            <a:r>
              <a:rPr lang="pt-BR" sz="1200" b="0" i="0" kern="1200" dirty="0" smtClean="0">
                <a:solidFill>
                  <a:schemeClr val="tx1"/>
                </a:solidFill>
                <a:effectLst/>
                <a:latin typeface="Times New Roman" pitchFamily="18" charset="0"/>
                <a:ea typeface="+mn-ea"/>
                <a:cs typeface="+mn-cs"/>
              </a:rPr>
              <a:t>,</a:t>
            </a:r>
            <a:r>
              <a:rPr lang="pt-BR" sz="1200" b="0" i="0" kern="1200" baseline="0" dirty="0" smtClean="0">
                <a:solidFill>
                  <a:schemeClr val="tx1"/>
                </a:solidFill>
                <a:effectLst/>
                <a:latin typeface="Times New Roman" pitchFamily="18" charset="0"/>
                <a:ea typeface="+mn-ea"/>
                <a:cs typeface="+mn-cs"/>
              </a:rPr>
              <a:t> de 1956, </a:t>
            </a:r>
            <a:r>
              <a:rPr lang="pt-BR" sz="1200" b="0" i="0" kern="1200" dirty="0" smtClean="0">
                <a:solidFill>
                  <a:schemeClr val="tx1"/>
                </a:solidFill>
                <a:effectLst/>
                <a:latin typeface="Times New Roman" pitchFamily="18" charset="0"/>
                <a:ea typeface="+mn-ea"/>
                <a:cs typeface="+mn-cs"/>
              </a:rPr>
              <a:t>é um filme baseado no romance </a:t>
            </a:r>
            <a:r>
              <a:rPr lang="pt-BR" sz="1200" b="0" i="1" kern="1200" dirty="0" smtClean="0">
                <a:solidFill>
                  <a:schemeClr val="tx1"/>
                </a:solidFill>
                <a:effectLst/>
                <a:latin typeface="Times New Roman" pitchFamily="18" charset="0"/>
                <a:ea typeface="+mn-ea"/>
                <a:cs typeface="+mn-cs"/>
              </a:rPr>
              <a:t>Clean Break</a:t>
            </a:r>
            <a:r>
              <a:rPr lang="pt-BR" sz="1200" b="0" i="0" kern="1200" dirty="0" smtClean="0">
                <a:solidFill>
                  <a:schemeClr val="tx1"/>
                </a:solidFill>
                <a:effectLst/>
                <a:latin typeface="Times New Roman" pitchFamily="18" charset="0"/>
                <a:ea typeface="+mn-ea"/>
                <a:cs typeface="+mn-cs"/>
              </a:rPr>
              <a:t> de Lionel White. O </a:t>
            </a:r>
            <a:r>
              <a:rPr lang="pt-BR" sz="1200" b="0" i="1" kern="1200" dirty="0" err="1" smtClean="0">
                <a:solidFill>
                  <a:schemeClr val="tx1"/>
                </a:solidFill>
                <a:effectLst/>
                <a:latin typeface="Times New Roman" pitchFamily="18" charset="0"/>
                <a:ea typeface="+mn-ea"/>
                <a:cs typeface="+mn-cs"/>
              </a:rPr>
              <a:t>film</a:t>
            </a:r>
            <a:r>
              <a:rPr lang="pt-BR" sz="1200" b="0" i="1" kern="1200" dirty="0" smtClean="0">
                <a:solidFill>
                  <a:schemeClr val="tx1"/>
                </a:solidFill>
                <a:effectLst/>
                <a:latin typeface="Times New Roman" pitchFamily="18" charset="0"/>
                <a:ea typeface="+mn-ea"/>
                <a:cs typeface="+mn-cs"/>
              </a:rPr>
              <a:t> </a:t>
            </a:r>
            <a:r>
              <a:rPr lang="pt-BR" sz="1200" b="0" i="1" kern="1200" dirty="0" err="1" smtClean="0">
                <a:solidFill>
                  <a:schemeClr val="tx1"/>
                </a:solidFill>
                <a:effectLst/>
                <a:latin typeface="Times New Roman" pitchFamily="18" charset="0"/>
                <a:ea typeface="+mn-ea"/>
                <a:cs typeface="+mn-cs"/>
              </a:rPr>
              <a:t>noir</a:t>
            </a:r>
            <a:r>
              <a:rPr lang="pt-BR" sz="1200" b="0" i="0" kern="1200" dirty="0" smtClean="0">
                <a:solidFill>
                  <a:schemeClr val="tx1"/>
                </a:solidFill>
                <a:effectLst/>
                <a:latin typeface="Times New Roman" pitchFamily="18" charset="0"/>
                <a:ea typeface="+mn-ea"/>
                <a:cs typeface="+mn-cs"/>
              </a:rPr>
              <a:t> descreve os esforços do </a:t>
            </a:r>
            <a:r>
              <a:rPr lang="pt-BR" sz="1200" b="0" i="0" kern="1200" dirty="0" err="1" smtClean="0">
                <a:solidFill>
                  <a:schemeClr val="tx1"/>
                </a:solidFill>
                <a:effectLst/>
                <a:latin typeface="Times New Roman" pitchFamily="18" charset="0"/>
                <a:ea typeface="+mn-ea"/>
                <a:cs typeface="+mn-cs"/>
              </a:rPr>
              <a:t>ex-presidiário</a:t>
            </a:r>
            <a:r>
              <a:rPr lang="pt-BR" sz="1200" b="0" i="0" kern="1200" dirty="0" smtClean="0">
                <a:solidFill>
                  <a:schemeClr val="tx1"/>
                </a:solidFill>
                <a:effectLst/>
                <a:latin typeface="Times New Roman" pitchFamily="18" charset="0"/>
                <a:ea typeface="+mn-ea"/>
                <a:cs typeface="+mn-cs"/>
              </a:rPr>
              <a:t> de Alcatraz Johnny Clay (Sterling </a:t>
            </a:r>
            <a:r>
              <a:rPr lang="pt-BR" sz="1200" b="0" i="0" kern="1200" dirty="0" err="1" smtClean="0">
                <a:solidFill>
                  <a:schemeClr val="tx1"/>
                </a:solidFill>
                <a:effectLst/>
                <a:latin typeface="Times New Roman" pitchFamily="18" charset="0"/>
                <a:ea typeface="+mn-ea"/>
                <a:cs typeface="+mn-cs"/>
              </a:rPr>
              <a:t>Hayden</a:t>
            </a:r>
            <a:r>
              <a:rPr lang="pt-BR" sz="1200" b="0" i="0" kern="1200" dirty="0" smtClean="0">
                <a:solidFill>
                  <a:schemeClr val="tx1"/>
                </a:solidFill>
                <a:effectLst/>
                <a:latin typeface="Times New Roman" pitchFamily="18" charset="0"/>
                <a:ea typeface="+mn-ea"/>
                <a:cs typeface="+mn-cs"/>
              </a:rPr>
              <a:t>) e uma gangue</a:t>
            </a:r>
            <a:r>
              <a:rPr lang="pt-BR" sz="1200" b="0" i="0" kern="1200" baseline="0" dirty="0" smtClean="0">
                <a:solidFill>
                  <a:schemeClr val="tx1"/>
                </a:solidFill>
                <a:effectLst/>
                <a:latin typeface="Times New Roman" pitchFamily="18" charset="0"/>
                <a:ea typeface="+mn-ea"/>
                <a:cs typeface="+mn-cs"/>
              </a:rPr>
              <a:t> reunida</a:t>
            </a:r>
            <a:r>
              <a:rPr lang="pt-BR" sz="1200" b="0" i="0" kern="1200" dirty="0" smtClean="0">
                <a:solidFill>
                  <a:schemeClr val="tx1"/>
                </a:solidFill>
                <a:effectLst/>
                <a:latin typeface="Times New Roman" pitchFamily="18" charset="0"/>
                <a:ea typeface="+mn-ea"/>
                <a:cs typeface="+mn-cs"/>
              </a:rPr>
              <a:t> para roubar um hipódromo. O uso de uma cronologia não-linear e múltiplos pontos de vista influenciou muitos cineastas posteriores, tais como Quentin Tarantino.</a:t>
            </a:r>
            <a:endParaRPr lang="pt-BR" altLang="pt-BR" dirty="0" smtClean="0"/>
          </a:p>
        </p:txBody>
      </p:sp>
    </p:spTree>
    <p:extLst>
      <p:ext uri="{BB962C8B-B14F-4D97-AF65-F5344CB8AC3E}">
        <p14:creationId xmlns:p14="http://schemas.microsoft.com/office/powerpoint/2010/main" val="317865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5</a:t>
            </a:fld>
            <a:endParaRPr lang="pt-BR" altLang="pt-BR" sz="1200" smtClean="0"/>
          </a:p>
        </p:txBody>
      </p:sp>
    </p:spTree>
    <p:extLst>
      <p:ext uri="{BB962C8B-B14F-4D97-AF65-F5344CB8AC3E}">
        <p14:creationId xmlns:p14="http://schemas.microsoft.com/office/powerpoint/2010/main" val="345460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6</a:t>
            </a:fld>
            <a:endParaRPr lang="pt-BR" altLang="pt-BR" sz="1200" smtClean="0"/>
          </a:p>
        </p:txBody>
      </p:sp>
    </p:spTree>
    <p:extLst>
      <p:ext uri="{BB962C8B-B14F-4D97-AF65-F5344CB8AC3E}">
        <p14:creationId xmlns:p14="http://schemas.microsoft.com/office/powerpoint/2010/main" val="56806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7</a:t>
            </a:fld>
            <a:endParaRPr lang="pt-BR" altLang="pt-BR" sz="1200" smtClean="0"/>
          </a:p>
        </p:txBody>
      </p:sp>
    </p:spTree>
    <p:extLst>
      <p:ext uri="{BB962C8B-B14F-4D97-AF65-F5344CB8AC3E}">
        <p14:creationId xmlns:p14="http://schemas.microsoft.com/office/powerpoint/2010/main" val="182279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Char char="•"/>
            </a:pPr>
            <a:r>
              <a:rPr lang="pt-BR" altLang="pt-BR" dirty="0" smtClean="0"/>
              <a:t> Obras em que </a:t>
            </a:r>
            <a:r>
              <a:rPr lang="pt-BR" altLang="pt-BR" dirty="0" err="1" smtClean="0"/>
              <a:t>Gottfried</a:t>
            </a:r>
            <a:r>
              <a:rPr lang="pt-BR" altLang="pt-BR" dirty="0" smtClean="0"/>
              <a:t> Wilhelm Leibniz (1646-1716) discorre sobre “o melhor</a:t>
            </a:r>
            <a:r>
              <a:rPr lang="pt-BR" altLang="pt-BR" baseline="0" dirty="0" smtClean="0"/>
              <a:t> dos mundos possíveis”: </a:t>
            </a:r>
            <a:r>
              <a:rPr lang="pt-BR" altLang="pt-BR" i="1" baseline="0" dirty="0" smtClean="0"/>
              <a:t>Discurso de Metafísica</a:t>
            </a:r>
            <a:r>
              <a:rPr lang="pt-BR" altLang="pt-BR" baseline="0" dirty="0" smtClean="0"/>
              <a:t>, escrito em 1686 e publicado apenas no século 19; e </a:t>
            </a:r>
            <a:r>
              <a:rPr lang="pt-BR" altLang="pt-BR" i="1" baseline="0" dirty="0" smtClean="0"/>
              <a:t>Os Princípios da Filosofia ou A </a:t>
            </a:r>
            <a:r>
              <a:rPr lang="pt-BR" altLang="pt-BR" i="1" baseline="0" dirty="0" err="1" smtClean="0"/>
              <a:t>Monadologia</a:t>
            </a:r>
            <a:r>
              <a:rPr lang="pt-BR" altLang="pt-BR" baseline="0" dirty="0" smtClean="0"/>
              <a:t>, escrita em 1714, mas publicada postumamente em 1720. </a:t>
            </a:r>
            <a:endParaRPr lang="pt-BR" altLang="pt-BR" dirty="0"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8</a:t>
            </a:fld>
            <a:endParaRPr lang="pt-BR" altLang="pt-BR" sz="1200" smtClean="0"/>
          </a:p>
        </p:txBody>
      </p:sp>
    </p:spTree>
    <p:extLst>
      <p:ext uri="{BB962C8B-B14F-4D97-AF65-F5344CB8AC3E}">
        <p14:creationId xmlns:p14="http://schemas.microsoft.com/office/powerpoint/2010/main" val="315749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9</a:t>
            </a:fld>
            <a:endParaRPr lang="pt-BR" altLang="pt-BR" sz="1200" smtClean="0"/>
          </a:p>
        </p:txBody>
      </p:sp>
    </p:spTree>
    <p:extLst>
      <p:ext uri="{BB962C8B-B14F-4D97-AF65-F5344CB8AC3E}">
        <p14:creationId xmlns:p14="http://schemas.microsoft.com/office/powerpoint/2010/main" val="275236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a:ln/>
        </p:spPr>
      </p:sp>
      <p:sp>
        <p:nvSpPr>
          <p:cNvPr id="92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92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81B5E8A4-4694-4659-A024-A1187B190F0D}" type="slidenum">
              <a:rPr lang="pt-BR" altLang="pt-BR" sz="1200" smtClean="0"/>
              <a:pPr/>
              <a:t>10</a:t>
            </a:fld>
            <a:endParaRPr lang="pt-BR" altLang="pt-BR" sz="1200" smtClean="0"/>
          </a:p>
        </p:txBody>
      </p:sp>
    </p:spTree>
    <p:extLst>
      <p:ext uri="{BB962C8B-B14F-4D97-AF65-F5344CB8AC3E}">
        <p14:creationId xmlns:p14="http://schemas.microsoft.com/office/powerpoint/2010/main" val="564006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4105"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pt-BR"/>
              <a:t>Clique para editar o estilo do título mestre</a:t>
            </a:r>
          </a:p>
        </p:txBody>
      </p:sp>
      <p:sp>
        <p:nvSpPr>
          <p:cNvPr id="4106"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pt-BR"/>
              <a:t>Clique para editar o estilo do subtítulo mestre</a:t>
            </a:r>
          </a:p>
        </p:txBody>
      </p:sp>
      <p:sp>
        <p:nvSpPr>
          <p:cNvPr id="11" name="Rectangle 11"/>
          <p:cNvSpPr>
            <a:spLocks noGrp="1" noChangeArrowheads="1"/>
          </p:cNvSpPr>
          <p:nvPr>
            <p:ph type="dt" sz="half" idx="10"/>
          </p:nvPr>
        </p:nvSpPr>
        <p:spPr/>
        <p:txBody>
          <a:bodyPr/>
          <a:lstStyle>
            <a:lvl1pPr>
              <a:defRPr/>
            </a:lvl1pPr>
          </a:lstStyle>
          <a:p>
            <a:pPr>
              <a:defRPr/>
            </a:pPr>
            <a:endParaRPr lang="pt-BR"/>
          </a:p>
        </p:txBody>
      </p:sp>
      <p:sp>
        <p:nvSpPr>
          <p:cNvPr id="12" name="Rectangle 12"/>
          <p:cNvSpPr>
            <a:spLocks noGrp="1" noChangeArrowheads="1"/>
          </p:cNvSpPr>
          <p:nvPr>
            <p:ph type="ftr" sz="quarter" idx="11"/>
          </p:nvPr>
        </p:nvSpPr>
        <p:spPr/>
        <p:txBody>
          <a:bodyPr/>
          <a:lstStyle>
            <a:lvl1pPr>
              <a:defRPr/>
            </a:lvl1pPr>
          </a:lstStyle>
          <a:p>
            <a:pPr>
              <a:defRPr/>
            </a:pPr>
            <a:endParaRPr lang="pt-B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891D35F3-7EEA-4F32-8823-D058475A00D5}" type="slidenum">
              <a:rPr lang="pt-BR" altLang="pt-BR"/>
              <a:pPr>
                <a:defRPr/>
              </a:pPr>
              <a:t>‹nº›</a:t>
            </a:fld>
            <a:endParaRPr lang="pt-BR" altLang="pt-BR"/>
          </a:p>
        </p:txBody>
      </p:sp>
    </p:spTree>
    <p:extLst>
      <p:ext uri="{BB962C8B-B14F-4D97-AF65-F5344CB8AC3E}">
        <p14:creationId xmlns:p14="http://schemas.microsoft.com/office/powerpoint/2010/main" val="110440250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C933ED08-5014-43F3-9B34-98AE835E075B}" type="slidenum">
              <a:rPr lang="pt-BR" altLang="pt-BR"/>
              <a:pPr>
                <a:defRPr/>
              </a:pPr>
              <a:t>‹nº›</a:t>
            </a:fld>
            <a:endParaRPr lang="pt-BR" altLang="pt-BR"/>
          </a:p>
        </p:txBody>
      </p:sp>
    </p:spTree>
    <p:extLst>
      <p:ext uri="{BB962C8B-B14F-4D97-AF65-F5344CB8AC3E}">
        <p14:creationId xmlns:p14="http://schemas.microsoft.com/office/powerpoint/2010/main" val="362100408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21488" y="284163"/>
            <a:ext cx="2044700" cy="5811837"/>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284163"/>
            <a:ext cx="5983288" cy="5811837"/>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8AAD283B-C709-4009-AEE4-1167C2A650E3}" type="slidenum">
              <a:rPr lang="pt-BR" altLang="pt-BR"/>
              <a:pPr>
                <a:defRPr/>
              </a:pPr>
              <a:t>‹nº›</a:t>
            </a:fld>
            <a:endParaRPr lang="pt-BR" altLang="pt-BR"/>
          </a:p>
        </p:txBody>
      </p:sp>
    </p:spTree>
    <p:extLst>
      <p:ext uri="{BB962C8B-B14F-4D97-AF65-F5344CB8AC3E}">
        <p14:creationId xmlns:p14="http://schemas.microsoft.com/office/powerpoint/2010/main" val="349746293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1007C3FF-4B59-4891-A23E-5D03EB709D2B}" type="slidenum">
              <a:rPr lang="pt-BR" altLang="pt-BR"/>
              <a:pPr>
                <a:defRPr/>
              </a:pPr>
              <a:t>‹nº›</a:t>
            </a:fld>
            <a:endParaRPr lang="pt-BR" altLang="pt-BR"/>
          </a:p>
        </p:txBody>
      </p:sp>
    </p:spTree>
    <p:extLst>
      <p:ext uri="{BB962C8B-B14F-4D97-AF65-F5344CB8AC3E}">
        <p14:creationId xmlns:p14="http://schemas.microsoft.com/office/powerpoint/2010/main" val="21105992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DEED71A2-9C0C-4C24-AE05-97A0454A55DC}" type="slidenum">
              <a:rPr lang="pt-BR" altLang="pt-BR"/>
              <a:pPr>
                <a:defRPr/>
              </a:pPr>
              <a:t>‹nº›</a:t>
            </a:fld>
            <a:endParaRPr lang="pt-BR" altLang="pt-BR"/>
          </a:p>
        </p:txBody>
      </p:sp>
    </p:spTree>
    <p:extLst>
      <p:ext uri="{BB962C8B-B14F-4D97-AF65-F5344CB8AC3E}">
        <p14:creationId xmlns:p14="http://schemas.microsoft.com/office/powerpoint/2010/main" val="388807438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15C2DFC7-0623-4014-A6BC-5ACBA26AF749}" type="slidenum">
              <a:rPr lang="pt-BR" altLang="pt-BR"/>
              <a:pPr>
                <a:defRPr/>
              </a:pPr>
              <a:t>‹nº›</a:t>
            </a:fld>
            <a:endParaRPr lang="pt-BR" altLang="pt-BR"/>
          </a:p>
        </p:txBody>
      </p:sp>
    </p:spTree>
    <p:extLst>
      <p:ext uri="{BB962C8B-B14F-4D97-AF65-F5344CB8AC3E}">
        <p14:creationId xmlns:p14="http://schemas.microsoft.com/office/powerpoint/2010/main" val="283571213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05B26722-157F-4BBB-B129-343A1C02F9D0}" type="slidenum">
              <a:rPr lang="pt-BR" altLang="pt-BR"/>
              <a:pPr>
                <a:defRPr/>
              </a:pPr>
              <a:t>‹nº›</a:t>
            </a:fld>
            <a:endParaRPr lang="pt-BR" altLang="pt-BR"/>
          </a:p>
        </p:txBody>
      </p:sp>
    </p:spTree>
    <p:extLst>
      <p:ext uri="{BB962C8B-B14F-4D97-AF65-F5344CB8AC3E}">
        <p14:creationId xmlns:p14="http://schemas.microsoft.com/office/powerpoint/2010/main" val="426076682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28"/>
          <p:cNvSpPr>
            <a:spLocks noGrp="1" noChangeArrowheads="1"/>
          </p:cNvSpPr>
          <p:nvPr>
            <p:ph type="dt" sz="half" idx="10"/>
          </p:nvPr>
        </p:nvSpPr>
        <p:spPr>
          <a:ln/>
        </p:spPr>
        <p:txBody>
          <a:bodyPr/>
          <a:lstStyle>
            <a:lvl1pPr>
              <a:defRPr/>
            </a:lvl1pPr>
          </a:lstStyle>
          <a:p>
            <a:pPr>
              <a:defRPr/>
            </a:pPr>
            <a:endParaRPr lang="pt-BR"/>
          </a:p>
        </p:txBody>
      </p:sp>
      <p:sp>
        <p:nvSpPr>
          <p:cNvPr id="8" name="Rectangle 1029"/>
          <p:cNvSpPr>
            <a:spLocks noGrp="1" noChangeArrowheads="1"/>
          </p:cNvSpPr>
          <p:nvPr>
            <p:ph type="ftr" sz="quarter" idx="11"/>
          </p:nvPr>
        </p:nvSpPr>
        <p:spPr>
          <a:ln/>
        </p:spPr>
        <p:txBody>
          <a:bodyPr/>
          <a:lstStyle>
            <a:lvl1pPr>
              <a:defRPr/>
            </a:lvl1pPr>
          </a:lstStyle>
          <a:p>
            <a:pPr>
              <a:defRPr/>
            </a:pPr>
            <a:endParaRPr lang="pt-BR"/>
          </a:p>
        </p:txBody>
      </p:sp>
      <p:sp>
        <p:nvSpPr>
          <p:cNvPr id="9" name="Rectangle 1033" descr="Large confetti"/>
          <p:cNvSpPr>
            <a:spLocks noGrp="1" noChangeArrowheads="1"/>
          </p:cNvSpPr>
          <p:nvPr>
            <p:ph type="sldNum" sz="quarter" idx="12"/>
          </p:nvPr>
        </p:nvSpPr>
        <p:spPr>
          <a:ln/>
        </p:spPr>
        <p:txBody>
          <a:bodyPr/>
          <a:lstStyle>
            <a:lvl1pPr>
              <a:defRPr/>
            </a:lvl1pPr>
          </a:lstStyle>
          <a:p>
            <a:pPr>
              <a:defRPr/>
            </a:pPr>
            <a:fld id="{B40696CD-9551-48BB-8B7A-BA5A84FFA3A2}" type="slidenum">
              <a:rPr lang="pt-BR" altLang="pt-BR"/>
              <a:pPr>
                <a:defRPr/>
              </a:pPr>
              <a:t>‹nº›</a:t>
            </a:fld>
            <a:endParaRPr lang="pt-BR" altLang="pt-BR"/>
          </a:p>
        </p:txBody>
      </p:sp>
    </p:spTree>
    <p:extLst>
      <p:ext uri="{BB962C8B-B14F-4D97-AF65-F5344CB8AC3E}">
        <p14:creationId xmlns:p14="http://schemas.microsoft.com/office/powerpoint/2010/main" val="418042544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28"/>
          <p:cNvSpPr>
            <a:spLocks noGrp="1" noChangeArrowheads="1"/>
          </p:cNvSpPr>
          <p:nvPr>
            <p:ph type="dt" sz="half" idx="10"/>
          </p:nvPr>
        </p:nvSpPr>
        <p:spPr>
          <a:ln/>
        </p:spPr>
        <p:txBody>
          <a:bodyPr/>
          <a:lstStyle>
            <a:lvl1pPr>
              <a:defRPr/>
            </a:lvl1pPr>
          </a:lstStyle>
          <a:p>
            <a:pPr>
              <a:defRPr/>
            </a:pPr>
            <a:endParaRPr lang="pt-BR"/>
          </a:p>
        </p:txBody>
      </p:sp>
      <p:sp>
        <p:nvSpPr>
          <p:cNvPr id="4" name="Rectangle 1029"/>
          <p:cNvSpPr>
            <a:spLocks noGrp="1" noChangeArrowheads="1"/>
          </p:cNvSpPr>
          <p:nvPr>
            <p:ph type="ftr" sz="quarter" idx="11"/>
          </p:nvPr>
        </p:nvSpPr>
        <p:spPr>
          <a:ln/>
        </p:spPr>
        <p:txBody>
          <a:bodyPr/>
          <a:lstStyle>
            <a:lvl1pPr>
              <a:defRPr/>
            </a:lvl1pPr>
          </a:lstStyle>
          <a:p>
            <a:pPr>
              <a:defRPr/>
            </a:pPr>
            <a:endParaRPr lang="pt-BR"/>
          </a:p>
        </p:txBody>
      </p:sp>
      <p:sp>
        <p:nvSpPr>
          <p:cNvPr id="5" name="Rectangle 1033" descr="Large confetti"/>
          <p:cNvSpPr>
            <a:spLocks noGrp="1" noChangeArrowheads="1"/>
          </p:cNvSpPr>
          <p:nvPr>
            <p:ph type="sldNum" sz="quarter" idx="12"/>
          </p:nvPr>
        </p:nvSpPr>
        <p:spPr>
          <a:ln/>
        </p:spPr>
        <p:txBody>
          <a:bodyPr/>
          <a:lstStyle>
            <a:lvl1pPr>
              <a:defRPr/>
            </a:lvl1pPr>
          </a:lstStyle>
          <a:p>
            <a:pPr>
              <a:defRPr/>
            </a:pPr>
            <a:fld id="{E2B93176-BFDB-40FC-805D-854594534D0E}" type="slidenum">
              <a:rPr lang="pt-BR" altLang="pt-BR"/>
              <a:pPr>
                <a:defRPr/>
              </a:pPr>
              <a:t>‹nº›</a:t>
            </a:fld>
            <a:endParaRPr lang="pt-BR" altLang="pt-BR"/>
          </a:p>
        </p:txBody>
      </p:sp>
    </p:spTree>
    <p:extLst>
      <p:ext uri="{BB962C8B-B14F-4D97-AF65-F5344CB8AC3E}">
        <p14:creationId xmlns:p14="http://schemas.microsoft.com/office/powerpoint/2010/main" val="220150265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pt-BR"/>
          </a:p>
        </p:txBody>
      </p:sp>
      <p:sp>
        <p:nvSpPr>
          <p:cNvPr id="3" name="Rectangle 1029"/>
          <p:cNvSpPr>
            <a:spLocks noGrp="1" noChangeArrowheads="1"/>
          </p:cNvSpPr>
          <p:nvPr>
            <p:ph type="ftr" sz="quarter" idx="11"/>
          </p:nvPr>
        </p:nvSpPr>
        <p:spPr>
          <a:ln/>
        </p:spPr>
        <p:txBody>
          <a:bodyPr/>
          <a:lstStyle>
            <a:lvl1pPr>
              <a:defRPr/>
            </a:lvl1pPr>
          </a:lstStyle>
          <a:p>
            <a:pPr>
              <a:defRPr/>
            </a:pPr>
            <a:endParaRPr lang="pt-BR"/>
          </a:p>
        </p:txBody>
      </p:sp>
      <p:sp>
        <p:nvSpPr>
          <p:cNvPr id="4" name="Rectangle 1033" descr="Large confetti"/>
          <p:cNvSpPr>
            <a:spLocks noGrp="1" noChangeArrowheads="1"/>
          </p:cNvSpPr>
          <p:nvPr>
            <p:ph type="sldNum" sz="quarter" idx="12"/>
          </p:nvPr>
        </p:nvSpPr>
        <p:spPr>
          <a:ln/>
        </p:spPr>
        <p:txBody>
          <a:bodyPr/>
          <a:lstStyle>
            <a:lvl1pPr>
              <a:defRPr/>
            </a:lvl1pPr>
          </a:lstStyle>
          <a:p>
            <a:pPr>
              <a:defRPr/>
            </a:pPr>
            <a:fld id="{B23C5652-DF2A-4529-A605-7FA39718A078}" type="slidenum">
              <a:rPr lang="pt-BR" altLang="pt-BR"/>
              <a:pPr>
                <a:defRPr/>
              </a:pPr>
              <a:t>‹nº›</a:t>
            </a:fld>
            <a:endParaRPr lang="pt-BR" altLang="pt-BR"/>
          </a:p>
        </p:txBody>
      </p:sp>
    </p:spTree>
    <p:extLst>
      <p:ext uri="{BB962C8B-B14F-4D97-AF65-F5344CB8AC3E}">
        <p14:creationId xmlns:p14="http://schemas.microsoft.com/office/powerpoint/2010/main" val="230394434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351F680A-F2BB-4B62-AB13-B2C8DFFE1EB7}" type="slidenum">
              <a:rPr lang="pt-BR" altLang="pt-BR"/>
              <a:pPr>
                <a:defRPr/>
              </a:pPr>
              <a:t>‹nº›</a:t>
            </a:fld>
            <a:endParaRPr lang="pt-BR" altLang="pt-BR"/>
          </a:p>
        </p:txBody>
      </p:sp>
    </p:spTree>
    <p:extLst>
      <p:ext uri="{BB962C8B-B14F-4D97-AF65-F5344CB8AC3E}">
        <p14:creationId xmlns:p14="http://schemas.microsoft.com/office/powerpoint/2010/main" val="326892706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68294201-AAF2-4115-B370-DF5C968AF3FF}" type="slidenum">
              <a:rPr lang="pt-BR" altLang="pt-BR"/>
              <a:pPr>
                <a:defRPr/>
              </a:pPr>
              <a:t>‹nº›</a:t>
            </a:fld>
            <a:endParaRPr lang="pt-BR" altLang="pt-BR"/>
          </a:p>
        </p:txBody>
      </p:sp>
    </p:spTree>
    <p:extLst>
      <p:ext uri="{BB962C8B-B14F-4D97-AF65-F5344CB8AC3E}">
        <p14:creationId xmlns:p14="http://schemas.microsoft.com/office/powerpoint/2010/main" val="303723931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1026"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smtClean="0"/>
              <a:t>Clique para editar o estilo do título mestre</a:t>
            </a:r>
          </a:p>
        </p:txBody>
      </p:sp>
      <p:sp>
        <p:nvSpPr>
          <p:cNvPr id="1027" name="Rectangle 1027"/>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pt-BR"/>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pt-BR"/>
          </a:p>
        </p:txBody>
      </p:sp>
      <p:sp>
        <p:nvSpPr>
          <p:cNvPr id="1030" name="Rectangle 1030"/>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1" name="Rectangle 1031"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2" name="Rectangle 1032"/>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3081" name="Rectangle 1033"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solidFill>
                  <a:schemeClr val="bg1"/>
                </a:solidFill>
              </a:defRPr>
            </a:lvl1pPr>
          </a:lstStyle>
          <a:p>
            <a:pPr>
              <a:defRPr/>
            </a:pPr>
            <a:fld id="{954DADAC-D3F0-41CA-A519-36A6B2B344D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999"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ransition spd="slow"/>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juliana\Desktop\02.08.2016%20-%20Pasta%20Daniel%20-%2012.08.2015\V&#237;deos%20do%20Youtube\Espa&#231;onave%20Terra%20-%20La&#231;ada%20dos%20Planetas.mp4" TargetMode="External"/><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jpeg"/><Relationship Id="rId2" Type="http://schemas.microsoft.com/office/2007/relationships/media" Target="file:///C:\Users\juliana\Desktop\V&#237;deos%20-%2002.08.2016\Eudoxo,%20Ptolomeo,%20Cop&#233;rnico.wmv" TargetMode="External"/><Relationship Id="rId1" Type="http://schemas.openxmlformats.org/officeDocument/2006/relationships/video" Target="NULL" TargetMode="External"/><Relationship Id="rId6" Type="http://schemas.openxmlformats.org/officeDocument/2006/relationships/image" Target="../media/image13.gif"/><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oglobo.globo.com/fotos/2006/10/25/25_MVG_cie_aristoteles1.jp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4.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3.jpeg"/><Relationship Id="rId4" Type="http://schemas.openxmlformats.org/officeDocument/2006/relationships/notesSlide" Target="../notesSlides/notesSlide32.xml"/><Relationship Id="rId9"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4395D23-4FE1-418F-9847-663A27AD6D11}" type="slidenum">
              <a:rPr lang="pt-BR" altLang="pt-BR" sz="1400" smtClean="0">
                <a:solidFill>
                  <a:schemeClr val="bg1"/>
                </a:solidFill>
              </a:rPr>
              <a:pPr>
                <a:spcBef>
                  <a:spcPct val="0"/>
                </a:spcBef>
                <a:buSzTx/>
                <a:buFontTx/>
                <a:buNone/>
              </a:pPr>
              <a:t>1</a:t>
            </a:fld>
            <a:endParaRPr lang="pt-BR" altLang="pt-BR" sz="1400" smtClean="0">
              <a:solidFill>
                <a:schemeClr val="bg1"/>
              </a:solidFill>
            </a:endParaRPr>
          </a:p>
        </p:txBody>
      </p:sp>
      <p:sp>
        <p:nvSpPr>
          <p:cNvPr id="5123" name="Rectangle 2" descr="Large confetti"/>
          <p:cNvSpPr>
            <a:spLocks noGrp="1" noChangeArrowheads="1"/>
          </p:cNvSpPr>
          <p:nvPr>
            <p:ph type="title"/>
          </p:nvPr>
        </p:nvSpPr>
        <p:spPr>
          <a:xfrm>
            <a:off x="900113" y="260350"/>
            <a:ext cx="7392987" cy="903288"/>
          </a:xfrm>
        </p:spPr>
        <p:txBody>
          <a:bodyPr/>
          <a:lstStyle/>
          <a:p>
            <a:pPr algn="ctr" eaLnBrk="1" hangingPunct="1"/>
            <a:r>
              <a:rPr lang="pt-BR" altLang="pt-BR" sz="2400" b="1" dirty="0" smtClean="0">
                <a:solidFill>
                  <a:schemeClr val="tx1"/>
                </a:solidFill>
              </a:rPr>
              <a:t>UNIVERSIDADE ESTADUAL DE MARINGÁ</a:t>
            </a:r>
            <a:br>
              <a:rPr lang="pt-BR" altLang="pt-BR" sz="2400" b="1" dirty="0" smtClean="0">
                <a:solidFill>
                  <a:schemeClr val="tx1"/>
                </a:solidFill>
              </a:rPr>
            </a:br>
            <a:r>
              <a:rPr lang="pt-BR" altLang="pt-BR" sz="2400" b="1" dirty="0" smtClean="0">
                <a:solidFill>
                  <a:schemeClr val="tx1"/>
                </a:solidFill>
              </a:rPr>
              <a:t>DEPARTAMENTO DE FÍSICA</a:t>
            </a:r>
            <a:endParaRPr lang="pt-BR" altLang="pt-BR" sz="2400" dirty="0" smtClean="0">
              <a:solidFill>
                <a:schemeClr val="tx1"/>
              </a:solidFill>
            </a:endParaRPr>
          </a:p>
        </p:txBody>
      </p:sp>
      <p:sp>
        <p:nvSpPr>
          <p:cNvPr id="5124" name="Rectangle 3"/>
          <p:cNvSpPr>
            <a:spLocks noGrp="1" noChangeArrowheads="1"/>
          </p:cNvSpPr>
          <p:nvPr>
            <p:ph type="body" sz="half" idx="1"/>
          </p:nvPr>
        </p:nvSpPr>
        <p:spPr>
          <a:xfrm>
            <a:off x="1547813" y="1772816"/>
            <a:ext cx="5832475" cy="720725"/>
          </a:xfrm>
        </p:spPr>
        <p:txBody>
          <a:bodyPr/>
          <a:lstStyle/>
          <a:p>
            <a:pPr algn="ctr" eaLnBrk="1" hangingPunct="1">
              <a:lnSpc>
                <a:spcPct val="80000"/>
              </a:lnSpc>
              <a:buFontTx/>
              <a:buNone/>
            </a:pPr>
            <a:r>
              <a:rPr lang="pt-BR" altLang="pt-BR" b="1" dirty="0" smtClean="0"/>
              <a:t>PLATÃO (427-347) E O</a:t>
            </a:r>
          </a:p>
          <a:p>
            <a:pPr algn="ctr" eaLnBrk="1" hangingPunct="1">
              <a:lnSpc>
                <a:spcPct val="80000"/>
              </a:lnSpc>
              <a:buFontTx/>
              <a:buNone/>
            </a:pPr>
            <a:r>
              <a:rPr lang="pt-BR" altLang="pt-BR" b="1" dirty="0" smtClean="0"/>
              <a:t>DOGMA DA CIRCULARIDADE</a:t>
            </a:r>
          </a:p>
          <a:p>
            <a:pPr algn="ctr" eaLnBrk="1" hangingPunct="1">
              <a:lnSpc>
                <a:spcPct val="80000"/>
              </a:lnSpc>
              <a:buFontTx/>
              <a:buNone/>
            </a:pPr>
            <a:endParaRPr lang="pt-BR" altLang="pt-BR" sz="1400" b="1" dirty="0" smtClean="0"/>
          </a:p>
        </p:txBody>
      </p:sp>
      <p:graphicFrame>
        <p:nvGraphicFramePr>
          <p:cNvPr id="5125" name="Object 6"/>
          <p:cNvGraphicFramePr>
            <a:graphicFrameLocks noChangeAspect="1"/>
          </p:cNvGraphicFramePr>
          <p:nvPr/>
        </p:nvGraphicFramePr>
        <p:xfrm>
          <a:off x="7885113" y="333375"/>
          <a:ext cx="917575" cy="903288"/>
        </p:xfrm>
        <a:graphic>
          <a:graphicData uri="http://schemas.openxmlformats.org/presentationml/2006/ole">
            <mc:AlternateContent xmlns:mc="http://schemas.openxmlformats.org/markup-compatibility/2006">
              <mc:Choice xmlns:v="urn:schemas-microsoft-com:vml" Requires="v">
                <p:oleObj spid="_x0000_s6147" r:id="rId5" imgW="2199132" imgH="2164385" progId="CDraw5">
                  <p:embed/>
                </p:oleObj>
              </mc:Choice>
              <mc:Fallback>
                <p:oleObj r:id="rId5" imgW="2199132" imgH="2164385" progId="CDraw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13" y="333375"/>
                        <a:ext cx="9175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6" name="Picture 9" descr="Resultado de imagem para PLATÃ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6532" y="2708920"/>
            <a:ext cx="2741612" cy="3498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79512" y="6165304"/>
            <a:ext cx="2520280" cy="400110"/>
          </a:xfrm>
          <a:prstGeom prst="rect">
            <a:avLst/>
          </a:prstGeom>
          <a:noFill/>
        </p:spPr>
        <p:txBody>
          <a:bodyPr wrap="square" rtlCol="0">
            <a:spAutoFit/>
          </a:bodyPr>
          <a:lstStyle/>
          <a:p>
            <a:pPr algn="ctr"/>
            <a:r>
              <a:rPr lang="pt-BR" sz="2000" b="1" dirty="0" smtClean="0"/>
              <a:t>Prof. Daniel Gardelli</a:t>
            </a:r>
            <a:endParaRPr lang="pt-BR" sz="2000" b="1" dirty="0"/>
          </a:p>
        </p:txBody>
      </p:sp>
    </p:spTree>
    <p:extLst>
      <p:ext uri="{BB962C8B-B14F-4D97-AF65-F5344CB8AC3E}">
        <p14:creationId xmlns:p14="http://schemas.microsoft.com/office/powerpoint/2010/main" val="225410717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10</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259632" y="476672"/>
            <a:ext cx="6404123" cy="504056"/>
          </a:xfrm>
        </p:spPr>
        <p:txBody>
          <a:bodyPr/>
          <a:lstStyle/>
          <a:p>
            <a:pPr algn="ctr" eaLnBrk="1" hangingPunct="1"/>
            <a:r>
              <a:rPr lang="pt-BR" altLang="pt-BR" sz="2400" b="1" dirty="0" smtClean="0"/>
              <a:t>A ORIGEM 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3236783"/>
            <a:ext cx="892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“Nasceu, pois é visível, tocável e dotado de corpo, coisas sensíveis todas elas. Ora, conforme já vimos, tudo o que é sensível e pode ser apreendido pela opinião com a ajuda da sensação, está sujeito ao devir e ao nascimento.”</a:t>
            </a:r>
            <a:endParaRPr lang="pt-BR" altLang="pt-BR" sz="2200" dirty="0"/>
          </a:p>
        </p:txBody>
      </p:sp>
      <p:sp>
        <p:nvSpPr>
          <p:cNvPr id="10" name="CaixaDeTexto 5"/>
          <p:cNvSpPr txBox="1">
            <a:spLocks noChangeArrowheads="1"/>
          </p:cNvSpPr>
          <p:nvPr/>
        </p:nvSpPr>
        <p:spPr bwMode="auto">
          <a:xfrm>
            <a:off x="107504" y="1917993"/>
            <a:ext cx="89281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smtClean="0"/>
              <a:t>     “Quanto ao céu ou mundo, antes de mais nada devemos considerar o que importa levar em conta no início de qualquer estudo: se sempre existiu e nunca teve princípio de nascimento, ou nasceu em algum momento e teve começo.”</a:t>
            </a:r>
            <a:endParaRPr lang="pt-BR" altLang="pt-BR" sz="2200" dirty="0"/>
          </a:p>
        </p:txBody>
      </p:sp>
      <p:sp>
        <p:nvSpPr>
          <p:cNvPr id="9" name="CaixaDeTexto 5"/>
          <p:cNvSpPr txBox="1">
            <a:spLocks noChangeArrowheads="1"/>
          </p:cNvSpPr>
          <p:nvPr/>
        </p:nvSpPr>
        <p:spPr bwMode="auto">
          <a:xfrm>
            <a:off x="107504" y="4365104"/>
            <a:ext cx="892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“Afirmamos ainda que tudo o que devém só nasce por efeito de alguma causa. Mas quanto ao autor e pai deste universo, é tarefa difícil encontrá-lo e, uma vez encontrado, impossível indicar o que seja.” (PLATÃO, </a:t>
            </a:r>
            <a:r>
              <a:rPr lang="pt-BR" altLang="pt-BR" sz="2200" i="1" dirty="0" err="1" smtClean="0"/>
              <a:t>Timeu</a:t>
            </a:r>
            <a:r>
              <a:rPr lang="pt-BR" altLang="pt-BR" sz="2200" dirty="0" smtClean="0"/>
              <a:t>, 28 b)</a:t>
            </a:r>
            <a:endParaRPr lang="pt-BR" altLang="pt-BR" sz="2200" dirty="0"/>
          </a:p>
        </p:txBody>
      </p:sp>
    </p:spTree>
    <p:extLst>
      <p:ext uri="{BB962C8B-B14F-4D97-AF65-F5344CB8AC3E}">
        <p14:creationId xmlns:p14="http://schemas.microsoft.com/office/powerpoint/2010/main" val="19410692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11</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259632" y="332656"/>
            <a:ext cx="6404123" cy="792088"/>
          </a:xfrm>
        </p:spPr>
        <p:txBody>
          <a:bodyPr/>
          <a:lstStyle/>
          <a:p>
            <a:pPr algn="ctr" eaLnBrk="1" hangingPunct="1"/>
            <a:r>
              <a:rPr lang="pt-BR" altLang="pt-BR" sz="2400" b="1" dirty="0" smtClean="0"/>
              <a:t>O MODELO QUE INSPIROU</a:t>
            </a:r>
            <a:br>
              <a:rPr lang="pt-BR" altLang="pt-BR" sz="2400" b="1" dirty="0" smtClean="0"/>
            </a:br>
            <a:r>
              <a:rPr lang="pt-BR" altLang="pt-BR" sz="2400" b="1" dirty="0" smtClean="0"/>
              <a:t>A CRIAÇÃO DO MUNDO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2732727"/>
            <a:ext cx="8928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“Ora, se este mundo é belo e o seu construtor é bondoso, sem dúvida nenhuma este fixou a vista no modelo eterno; mas se [o seu construtor] é o que nem se poderá mencionar, [então fixou a vista] no modelo sujeito ao nascimento.”</a:t>
            </a:r>
            <a:endParaRPr lang="pt-BR" altLang="pt-BR" sz="2200" dirty="0"/>
          </a:p>
        </p:txBody>
      </p:sp>
      <p:sp>
        <p:nvSpPr>
          <p:cNvPr id="10" name="CaixaDeTexto 5"/>
          <p:cNvSpPr txBox="1">
            <a:spLocks noChangeArrowheads="1"/>
          </p:cNvSpPr>
          <p:nvPr/>
        </p:nvSpPr>
        <p:spPr bwMode="auto">
          <a:xfrm>
            <a:off x="107504" y="1816948"/>
            <a:ext cx="89281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smtClean="0"/>
              <a:t>     “Outro ponto que precisamos deixar claro, é saber qual dos dois modelos o arquiteto tinha em vista quando o construiu: o imutável e sempre igual a si mesmo ou o que está sujeito ao nascimento?”</a:t>
            </a:r>
            <a:endParaRPr lang="pt-BR" altLang="pt-BR" sz="2200" dirty="0"/>
          </a:p>
        </p:txBody>
      </p:sp>
      <p:sp>
        <p:nvSpPr>
          <p:cNvPr id="9" name="CaixaDeTexto 5"/>
          <p:cNvSpPr txBox="1">
            <a:spLocks noChangeArrowheads="1"/>
          </p:cNvSpPr>
          <p:nvPr/>
        </p:nvSpPr>
        <p:spPr bwMode="auto">
          <a:xfrm>
            <a:off x="107504" y="4071843"/>
            <a:ext cx="89281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“No entanto, para todos nós é mais do que claro que ele tinha em mira o modelo eterno. Entre as coisas nascidas, não há o que seja mais belo do que o mundo, sendo seu autor a melhor das causas. Logo, se foi produzido dessa maneira, terá de ser apreendido pela razão e a inteligência, e segundo o modelo sempre idêntico a si mesmo.”</a:t>
            </a:r>
            <a:endParaRPr lang="pt-BR" altLang="pt-BR" sz="2200" dirty="0"/>
          </a:p>
        </p:txBody>
      </p:sp>
      <p:sp>
        <p:nvSpPr>
          <p:cNvPr id="11" name="CaixaDeTexto 5"/>
          <p:cNvSpPr txBox="1">
            <a:spLocks noChangeArrowheads="1"/>
          </p:cNvSpPr>
          <p:nvPr/>
        </p:nvSpPr>
        <p:spPr bwMode="auto">
          <a:xfrm>
            <a:off x="114400" y="5735578"/>
            <a:ext cx="89281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“Nessas condições, necessariamente o mundo terá de ser a imagem de alguma coisa.” (PLATÃO, </a:t>
            </a:r>
            <a:r>
              <a:rPr lang="pt-BR" altLang="pt-BR" sz="2200" i="1" dirty="0" err="1" smtClean="0"/>
              <a:t>Timeu</a:t>
            </a:r>
            <a:r>
              <a:rPr lang="pt-BR" altLang="pt-BR" sz="2200" dirty="0" smtClean="0"/>
              <a:t>, 29 </a:t>
            </a:r>
            <a:r>
              <a:rPr lang="pt-BR" altLang="pt-BR" sz="2200" dirty="0" err="1" smtClean="0"/>
              <a:t>a-b</a:t>
            </a:r>
            <a:r>
              <a:rPr lang="pt-BR" altLang="pt-BR" sz="2200" dirty="0" smtClean="0"/>
              <a:t>).</a:t>
            </a:r>
            <a:endParaRPr lang="pt-BR" altLang="pt-BR" sz="2200" dirty="0"/>
          </a:p>
        </p:txBody>
      </p:sp>
    </p:spTree>
    <p:extLst>
      <p:ext uri="{BB962C8B-B14F-4D97-AF65-F5344CB8AC3E}">
        <p14:creationId xmlns:p14="http://schemas.microsoft.com/office/powerpoint/2010/main" val="882628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12</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043608" y="548680"/>
            <a:ext cx="6912768" cy="432048"/>
          </a:xfrm>
        </p:spPr>
        <p:txBody>
          <a:bodyPr/>
          <a:lstStyle/>
          <a:p>
            <a:pPr algn="ctr" eaLnBrk="1" hangingPunct="1"/>
            <a:r>
              <a:rPr lang="pt-BR" altLang="pt-BR" sz="2400" b="1" dirty="0" smtClean="0"/>
              <a:t>DA POSSIBLIDADE DE CONHECER O MUNDO</a:t>
            </a:r>
          </a:p>
        </p:txBody>
      </p:sp>
      <p:sp>
        <p:nvSpPr>
          <p:cNvPr id="8196" name="CaixaDeTexto 5"/>
          <p:cNvSpPr txBox="1">
            <a:spLocks noChangeArrowheads="1"/>
          </p:cNvSpPr>
          <p:nvPr/>
        </p:nvSpPr>
        <p:spPr bwMode="auto">
          <a:xfrm>
            <a:off x="107950" y="1772816"/>
            <a:ext cx="892765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200" dirty="0" smtClean="0"/>
              <a:t>Na sequência, Platão discorre sobre a possibilidade de conhecer o mundo. Aquilo que é captado pelos sentidos está sempre se transformando. Assim, se tudo o que vemos no universo está sempre mudando, somente é possível ter </a:t>
            </a:r>
            <a:r>
              <a:rPr lang="pt-BR" altLang="pt-BR" sz="2200" i="1" dirty="0" smtClean="0"/>
              <a:t>opiniões</a:t>
            </a:r>
            <a:r>
              <a:rPr lang="pt-BR" altLang="pt-BR" sz="2200" dirty="0" smtClean="0"/>
              <a:t> sobre sua formação e seu funcionamento, e não um conhecimento confiável e definitivo sobre o mundo material.</a:t>
            </a:r>
            <a:endParaRPr lang="pt-BR" altLang="pt-BR" sz="2200" dirty="0"/>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44624"/>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5"/>
          <p:cNvSpPr txBox="1">
            <a:spLocks noChangeArrowheads="1"/>
          </p:cNvSpPr>
          <p:nvPr/>
        </p:nvSpPr>
        <p:spPr bwMode="auto">
          <a:xfrm>
            <a:off x="107504" y="3399383"/>
            <a:ext cx="892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200" dirty="0" smtClean="0"/>
              <a:t>Utilizando-se de </a:t>
            </a:r>
            <a:r>
              <a:rPr lang="pt-BR" altLang="pt-BR" sz="2200" dirty="0" err="1" smtClean="0"/>
              <a:t>Timeu</a:t>
            </a:r>
            <a:r>
              <a:rPr lang="pt-BR" altLang="pt-BR" sz="2200" dirty="0" smtClean="0"/>
              <a:t> como interlocutor, Platão nos diz:</a:t>
            </a:r>
            <a:endParaRPr lang="pt-BR" altLang="pt-BR" sz="2200" dirty="0"/>
          </a:p>
        </p:txBody>
      </p:sp>
      <p:sp>
        <p:nvSpPr>
          <p:cNvPr id="8" name="CaixaDeTexto 5"/>
          <p:cNvSpPr txBox="1">
            <a:spLocks noChangeArrowheads="1"/>
          </p:cNvSpPr>
          <p:nvPr/>
        </p:nvSpPr>
        <p:spPr bwMode="auto">
          <a:xfrm>
            <a:off x="1043608" y="3765808"/>
            <a:ext cx="7991996"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200" dirty="0" smtClean="0"/>
              <a:t>“Portanto, Sócrates, se entre as muitas opiniões sobre os deuses e a geração do universo, não formos capazes de apresentar noções que sejam totalmente exatas e consistentes umas com as outras em todos os aspectos, não se surpreenda. Será bastante se apresentarmos probabilidades tão razoáveis quanto outras quaisquer, pois devemos lembrar que eu, que falo, e vocês, que são juízes, somos apenas homens mortais. Devemos aceitar o mito que é provável e não investigar mais além.” (PLATÃO, </a:t>
            </a:r>
            <a:r>
              <a:rPr lang="pt-BR" altLang="pt-BR" sz="2200" i="1" dirty="0" err="1" smtClean="0"/>
              <a:t>Timeu</a:t>
            </a:r>
            <a:r>
              <a:rPr lang="pt-BR" altLang="pt-BR" sz="2200" dirty="0" smtClean="0"/>
              <a:t>, 29 d).</a:t>
            </a:r>
            <a:endParaRPr lang="pt-BR" altLang="pt-BR" sz="2200" dirty="0"/>
          </a:p>
        </p:txBody>
      </p:sp>
    </p:spTree>
    <p:extLst>
      <p:ext uri="{BB962C8B-B14F-4D97-AF65-F5344CB8AC3E}">
        <p14:creationId xmlns:p14="http://schemas.microsoft.com/office/powerpoint/2010/main" val="4280344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13</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332656"/>
            <a:ext cx="6552728" cy="792088"/>
          </a:xfrm>
        </p:spPr>
        <p:txBody>
          <a:bodyPr/>
          <a:lstStyle/>
          <a:p>
            <a:pPr algn="ctr" eaLnBrk="1" hangingPunct="1"/>
            <a:r>
              <a:rPr lang="pt-BR" altLang="pt-BR" sz="2400" b="1" dirty="0" smtClean="0"/>
              <a:t>O MOTIVO PELO QUAL</a:t>
            </a:r>
            <a:br>
              <a:rPr lang="pt-BR" altLang="pt-BR" sz="2400" b="1" dirty="0" smtClean="0"/>
            </a:br>
            <a:r>
              <a:rPr lang="pt-BR" altLang="pt-BR" sz="2400" b="1" dirty="0" smtClean="0"/>
              <a:t>O UNIVERSO FOI CRIADO</a:t>
            </a:r>
          </a:p>
        </p:txBody>
      </p:sp>
      <p:sp>
        <p:nvSpPr>
          <p:cNvPr id="8196" name="CaixaDeTexto 5"/>
          <p:cNvSpPr txBox="1">
            <a:spLocks noChangeArrowheads="1"/>
          </p:cNvSpPr>
          <p:nvPr/>
        </p:nvSpPr>
        <p:spPr bwMode="auto">
          <a:xfrm>
            <a:off x="107950" y="1922636"/>
            <a:ext cx="8927654"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200" dirty="0" smtClean="0"/>
              <a:t>Deixe-me contar-lhes por que o criador deu origem ao devir e ao universo. Ele era bom, e aquele que é bondoso não pode jamais ter ciúmes de nada. Assim, estando livre de ciúmes, ele desejou que todas coisas fossem tão semelhantes a ele próprio quanto fosse possível. Este é o princípio da criação e do universo, no sentido mais verdadeiro, pois devemos acreditar no testemunho dos sábios:</a:t>
            </a:r>
            <a:endParaRPr lang="pt-BR" altLang="pt-BR" sz="2200" dirty="0"/>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950" y="3938860"/>
            <a:ext cx="8856538"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Desejando que todas as coisas fossem boas e ausentes de defeitos, o Demiurgo pegou o conjunto das coisas visíveis, nunca em repouso, mas movimentando-se de modo irregular e desordenado, e fê-lo passar da desordem para a ordem, convencendo-se de que esta era superior àquela em todos os aspectos.” </a:t>
            </a:r>
            <a:r>
              <a:rPr lang="pt-BR" altLang="pt-BR" sz="2200" dirty="0"/>
              <a:t>(PLATÃO, </a:t>
            </a:r>
            <a:r>
              <a:rPr lang="pt-BR" altLang="pt-BR" sz="2200" i="1" dirty="0" err="1"/>
              <a:t>Timeu</a:t>
            </a:r>
            <a:r>
              <a:rPr lang="pt-BR" altLang="pt-BR" sz="2200" dirty="0"/>
              <a:t>, 29 e – 30 a</a:t>
            </a:r>
            <a:r>
              <a:rPr lang="pt-BR" altLang="pt-BR" sz="2200" dirty="0" smtClean="0"/>
              <a:t>).</a:t>
            </a:r>
            <a:endParaRPr lang="pt-BR" altLang="pt-BR" sz="2200" dirty="0"/>
          </a:p>
          <a:p>
            <a:pPr algn="just" eaLnBrk="1" hangingPunct="1">
              <a:spcBef>
                <a:spcPct val="0"/>
              </a:spcBef>
              <a:buSzTx/>
              <a:buFontTx/>
              <a:buNone/>
            </a:pPr>
            <a:endParaRPr lang="pt-BR" altLang="pt-BR" sz="2200" dirty="0"/>
          </a:p>
        </p:txBody>
      </p:sp>
    </p:spTree>
    <p:extLst>
      <p:ext uri="{BB962C8B-B14F-4D97-AF65-F5344CB8AC3E}">
        <p14:creationId xmlns:p14="http://schemas.microsoft.com/office/powerpoint/2010/main" val="33261535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14</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404664"/>
            <a:ext cx="6552728" cy="792088"/>
          </a:xfrm>
        </p:spPr>
        <p:txBody>
          <a:bodyPr/>
          <a:lstStyle/>
          <a:p>
            <a:pPr algn="ctr" eaLnBrk="1" hangingPunct="1"/>
            <a:r>
              <a:rPr lang="pt-BR" altLang="pt-BR" sz="2400" b="1" dirty="0" smtClean="0"/>
              <a:t>A CONCEPÇÃO DE UM UNIVERSO</a:t>
            </a:r>
            <a:br>
              <a:rPr lang="pt-BR" altLang="pt-BR" sz="2400" b="1" dirty="0" smtClean="0"/>
            </a:br>
            <a:r>
              <a:rPr lang="pt-BR" altLang="pt-BR" sz="2400" b="1" dirty="0" smtClean="0"/>
              <a:t>VIVO E INTELIGENTE</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5"/>
          <p:cNvSpPr txBox="1">
            <a:spLocks noChangeArrowheads="1"/>
          </p:cNvSpPr>
          <p:nvPr/>
        </p:nvSpPr>
        <p:spPr bwMode="auto">
          <a:xfrm>
            <a:off x="107950" y="1916832"/>
            <a:ext cx="88565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    “</a:t>
            </a:r>
            <a:r>
              <a:rPr lang="pt-BR" altLang="pt-BR" sz="2200" dirty="0" smtClean="0"/>
              <a:t>Depois de madura reflexão, o Demiurgo concluiu que das coisas visíveis por natureza, jamais poderia sair um todo privado de inteligência mais belo do que um todo inteligente.”</a:t>
            </a:r>
            <a:endParaRPr lang="pt-BR" altLang="pt-BR" sz="2200" dirty="0"/>
          </a:p>
        </p:txBody>
      </p:sp>
      <p:sp>
        <p:nvSpPr>
          <p:cNvPr id="10" name="CaixaDeTexto 5"/>
          <p:cNvSpPr txBox="1">
            <a:spLocks noChangeArrowheads="1"/>
          </p:cNvSpPr>
          <p:nvPr/>
        </p:nvSpPr>
        <p:spPr bwMode="auto">
          <a:xfrm>
            <a:off x="107504" y="2924944"/>
            <a:ext cx="8856538"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    “</a:t>
            </a:r>
            <a:r>
              <a:rPr lang="pt-BR" altLang="pt-BR" sz="2200" dirty="0" smtClean="0"/>
              <a:t>E também que em nenhum ser pode haver inteligência sem alma. Assim, ele pôs a inteligência na alma e a alma no corpo, e construiu o universo segundo tal critério, com o propósito de levar a cabo uma obra que fosse, por natureza, a mais bela e perfeita que se poderia imaginar, pois não era nem nunca foi possível que o melhor pudesse fazer uma coisa que não fosse a mais bela e perfeita de todas, na medida do possível.”</a:t>
            </a:r>
            <a:endParaRPr lang="pt-BR" altLang="pt-BR" sz="2200" dirty="0"/>
          </a:p>
        </p:txBody>
      </p:sp>
      <p:sp>
        <p:nvSpPr>
          <p:cNvPr id="11" name="CaixaDeTexto 5"/>
          <p:cNvSpPr txBox="1">
            <a:spLocks noChangeArrowheads="1"/>
          </p:cNvSpPr>
          <p:nvPr/>
        </p:nvSpPr>
        <p:spPr bwMode="auto">
          <a:xfrm>
            <a:off x="107504" y="4941168"/>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Desse princípio de verossimilhança, pode-se concluir que o mundo, esse animal dotado de alma e de razão, foi formado pela providência divina.” </a:t>
            </a:r>
            <a:r>
              <a:rPr lang="pt-BR" altLang="pt-BR" sz="2200" dirty="0"/>
              <a:t>(PLATÃO, </a:t>
            </a:r>
            <a:r>
              <a:rPr lang="pt-BR" altLang="pt-BR" sz="2200" i="1" dirty="0" err="1"/>
              <a:t>Timeu</a:t>
            </a:r>
            <a:r>
              <a:rPr lang="pt-BR" altLang="pt-BR" sz="2200" dirty="0"/>
              <a:t>, 30 b-c).</a:t>
            </a:r>
          </a:p>
          <a:p>
            <a:pPr algn="just" eaLnBrk="1" hangingPunct="1">
              <a:spcBef>
                <a:spcPct val="0"/>
              </a:spcBef>
              <a:buSzTx/>
              <a:buFontTx/>
              <a:buNone/>
            </a:pPr>
            <a:endParaRPr lang="pt-BR" altLang="pt-BR" sz="2200" dirty="0"/>
          </a:p>
        </p:txBody>
      </p:sp>
    </p:spTree>
    <p:extLst>
      <p:ext uri="{BB962C8B-B14F-4D97-AF65-F5344CB8AC3E}">
        <p14:creationId xmlns:p14="http://schemas.microsoft.com/office/powerpoint/2010/main" val="40791980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15</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548680"/>
            <a:ext cx="6552728" cy="432048"/>
          </a:xfrm>
        </p:spPr>
        <p:txBody>
          <a:bodyPr/>
          <a:lstStyle/>
          <a:p>
            <a:pPr algn="ctr" eaLnBrk="1" hangingPunct="1"/>
            <a:r>
              <a:rPr lang="pt-BR" altLang="pt-BR" sz="2400" b="1" dirty="0" smtClean="0"/>
              <a:t>A CONCEPÇÃO DE UM UNIVERSO ÚNICO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CaixaDeTexto 5"/>
          <p:cNvSpPr txBox="1">
            <a:spLocks noChangeArrowheads="1"/>
          </p:cNvSpPr>
          <p:nvPr/>
        </p:nvSpPr>
        <p:spPr bwMode="auto">
          <a:xfrm>
            <a:off x="107950" y="1879664"/>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    “</a:t>
            </a:r>
            <a:r>
              <a:rPr lang="pt-BR" altLang="pt-BR" sz="2200" dirty="0" smtClean="0"/>
              <a:t>Precisamos determinar ainda à semelhança de que ser vivo seu criador o fez. Não atribuamos tão grande privilégio a nada do que for naturalmente composto de partes. Jamais será belo o que se parece com um ser incompleto.”</a:t>
            </a:r>
            <a:endParaRPr lang="pt-BR" altLang="pt-BR" sz="2200" dirty="0"/>
          </a:p>
        </p:txBody>
      </p:sp>
      <p:sp>
        <p:nvSpPr>
          <p:cNvPr id="10" name="CaixaDeTexto 5"/>
          <p:cNvSpPr txBox="1">
            <a:spLocks noChangeArrowheads="1"/>
          </p:cNvSpPr>
          <p:nvPr/>
        </p:nvSpPr>
        <p:spPr bwMode="auto">
          <a:xfrm>
            <a:off x="107504" y="3212976"/>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a:t>
            </a:r>
            <a:r>
              <a:rPr lang="pt-BR" altLang="pt-BR" sz="2400" dirty="0" smtClean="0"/>
              <a:t>    “</a:t>
            </a:r>
            <a:r>
              <a:rPr lang="pt-BR" altLang="pt-BR" sz="2200" dirty="0" smtClean="0"/>
              <a:t>[...] Porque a divindade, desejando emprestar ao mundo a mais completa semelhança com o ser inteligível, o mais belo e o mais perfeito em tudo, formou-o à maneira de um só animal visível que em si próprio encerre todos os seres vivos aparentados por natureza.”</a:t>
            </a:r>
            <a:endParaRPr lang="pt-BR" altLang="pt-BR" sz="2200" dirty="0"/>
          </a:p>
        </p:txBody>
      </p:sp>
      <p:sp>
        <p:nvSpPr>
          <p:cNvPr id="11" name="CaixaDeTexto 5"/>
          <p:cNvSpPr txBox="1">
            <a:spLocks noChangeArrowheads="1"/>
          </p:cNvSpPr>
          <p:nvPr/>
        </p:nvSpPr>
        <p:spPr bwMode="auto">
          <a:xfrm>
            <a:off x="107504" y="4581128"/>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Mas, estaríamos certos quando nos referimos a um céu apenas, ou será mais de acordo com a verdade falarmos de muitos céus, e até mesmo de um número infinito?”</a:t>
            </a:r>
            <a:r>
              <a:rPr lang="pt-BR" altLang="pt-BR" sz="2200" dirty="0"/>
              <a:t> (PLATÃO, </a:t>
            </a:r>
            <a:r>
              <a:rPr lang="pt-BR" altLang="pt-BR" sz="2200" i="1" dirty="0" err="1"/>
              <a:t>Timeu</a:t>
            </a:r>
            <a:r>
              <a:rPr lang="pt-BR" altLang="pt-BR" sz="2200" dirty="0"/>
              <a:t>, 30 c- 31 </a:t>
            </a:r>
            <a:r>
              <a:rPr lang="pt-BR" altLang="pt-BR" sz="2200" dirty="0" smtClean="0"/>
              <a:t>a).</a:t>
            </a:r>
            <a:endParaRPr lang="pt-BR" altLang="pt-BR" sz="2200" dirty="0"/>
          </a:p>
          <a:p>
            <a:pPr algn="just" eaLnBrk="1" hangingPunct="1">
              <a:spcBef>
                <a:spcPct val="0"/>
              </a:spcBef>
              <a:buSzTx/>
              <a:buNone/>
            </a:pPr>
            <a:endParaRPr lang="pt-BR" altLang="pt-BR" sz="2200" dirty="0"/>
          </a:p>
        </p:txBody>
      </p:sp>
    </p:spTree>
    <p:extLst>
      <p:ext uri="{BB962C8B-B14F-4D97-AF65-F5344CB8AC3E}">
        <p14:creationId xmlns:p14="http://schemas.microsoft.com/office/powerpoint/2010/main" val="35124772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16</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4" y="476672"/>
            <a:ext cx="6552728" cy="504056"/>
          </a:xfrm>
        </p:spPr>
        <p:txBody>
          <a:bodyPr/>
          <a:lstStyle/>
          <a:p>
            <a:pPr algn="ctr" eaLnBrk="1" hangingPunct="1"/>
            <a:r>
              <a:rPr lang="pt-BR" altLang="pt-BR" sz="2400" b="1" dirty="0" smtClean="0"/>
              <a:t>A CONCEPÇÃO DE UM UNIVERSO ÚNICO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1844824"/>
            <a:ext cx="88565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Se ele foi construído de acordo com seu modelo, só deverá haver um, pois o que abrange todos os seres inteligíveis jamais poderá coexistir tendo um segundo ao seu lado.”</a:t>
            </a:r>
            <a:endParaRPr lang="pt-BR" altLang="pt-BR" sz="2200" dirty="0"/>
          </a:p>
        </p:txBody>
      </p:sp>
      <p:sp>
        <p:nvSpPr>
          <p:cNvPr id="12" name="CaixaDeTexto 5"/>
          <p:cNvSpPr txBox="1">
            <a:spLocks noChangeArrowheads="1"/>
          </p:cNvSpPr>
          <p:nvPr/>
        </p:nvSpPr>
        <p:spPr bwMode="auto">
          <a:xfrm>
            <a:off x="107504" y="2852936"/>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De outra forma, seria preciso admitir mais outro ser vivo que abrangesse os dois e do qual eles seriam partes, não sendo lícito, então, dizer que nosso mundo fora feito à semelhança daqueles, mas muito mais parecido à deste outro que os abrange.”</a:t>
            </a:r>
            <a:endParaRPr lang="pt-BR" altLang="pt-BR" sz="2200" dirty="0"/>
          </a:p>
        </p:txBody>
      </p:sp>
      <p:sp>
        <p:nvSpPr>
          <p:cNvPr id="13" name="CaixaDeTexto 5"/>
          <p:cNvSpPr txBox="1">
            <a:spLocks noChangeArrowheads="1"/>
          </p:cNvSpPr>
          <p:nvPr/>
        </p:nvSpPr>
        <p:spPr bwMode="auto">
          <a:xfrm>
            <a:off x="107504" y="4183920"/>
            <a:ext cx="88565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Logo, para que o mundo se assemelhe ao ser vivo e perfeito na sua unicidade, seu autor não fez nem dois nem um número infinito de mundos. Este céu é um só e único. Assim foi feito e assim sempre será.” </a:t>
            </a:r>
            <a:r>
              <a:rPr lang="pt-BR" altLang="pt-BR" sz="2200" dirty="0"/>
              <a:t>(PLATÃO, </a:t>
            </a:r>
            <a:r>
              <a:rPr lang="pt-BR" altLang="pt-BR" sz="2200" i="1" dirty="0" err="1"/>
              <a:t>Timeu</a:t>
            </a:r>
            <a:r>
              <a:rPr lang="pt-BR" altLang="pt-BR" sz="2200" dirty="0"/>
              <a:t>, </a:t>
            </a:r>
            <a:r>
              <a:rPr lang="pt-BR" altLang="pt-BR" sz="2200" dirty="0" smtClean="0"/>
              <a:t>31 </a:t>
            </a:r>
            <a:r>
              <a:rPr lang="pt-BR" altLang="pt-BR" sz="2200" dirty="0" err="1" smtClean="0"/>
              <a:t>a-b</a:t>
            </a:r>
            <a:r>
              <a:rPr lang="pt-BR" altLang="pt-BR" sz="2200" dirty="0" smtClean="0"/>
              <a:t>).</a:t>
            </a:r>
            <a:endParaRPr lang="pt-BR" altLang="pt-BR" sz="2200" dirty="0"/>
          </a:p>
        </p:txBody>
      </p:sp>
    </p:spTree>
    <p:extLst>
      <p:ext uri="{BB962C8B-B14F-4D97-AF65-F5344CB8AC3E}">
        <p14:creationId xmlns:p14="http://schemas.microsoft.com/office/powerpoint/2010/main" val="3448920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17</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548680"/>
            <a:ext cx="6552728" cy="432048"/>
          </a:xfrm>
        </p:spPr>
        <p:txBody>
          <a:bodyPr/>
          <a:lstStyle/>
          <a:p>
            <a:pPr algn="ctr" eaLnBrk="1" hangingPunct="1"/>
            <a:r>
              <a:rPr lang="pt-BR" altLang="pt-BR" sz="2400" b="1" dirty="0" smtClean="0"/>
              <a:t>A CONCEPÇÃO DA FORMA 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5"/>
          <p:cNvSpPr txBox="1">
            <a:spLocks noChangeArrowheads="1"/>
          </p:cNvSpPr>
          <p:nvPr/>
        </p:nvSpPr>
        <p:spPr bwMode="auto">
          <a:xfrm>
            <a:off x="35496" y="1700808"/>
            <a:ext cx="9036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200" dirty="0"/>
              <a:t> </a:t>
            </a:r>
            <a:r>
              <a:rPr lang="pt-BR" altLang="pt-BR" sz="2200" dirty="0" smtClean="0"/>
              <a:t>    “Quanto à forma do mundo, o Demiurgo concedeu-lhe a mais conveniente e natural. Ora, a forma mais conveniente ao animal que deveria conter em si mesmo todos os seres vivos, só poderia ser a que abrangesse todas as formas existentes.”</a:t>
            </a:r>
            <a:endParaRPr lang="pt-BR" altLang="pt-BR" sz="2200" dirty="0"/>
          </a:p>
        </p:txBody>
      </p:sp>
      <p:sp>
        <p:nvSpPr>
          <p:cNvPr id="7" name="CaixaDeTexto 5"/>
          <p:cNvSpPr txBox="1">
            <a:spLocks noChangeArrowheads="1"/>
          </p:cNvSpPr>
          <p:nvPr/>
        </p:nvSpPr>
        <p:spPr bwMode="auto">
          <a:xfrm>
            <a:off x="35496" y="2996952"/>
            <a:ext cx="9036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200" dirty="0"/>
              <a:t> </a:t>
            </a:r>
            <a:r>
              <a:rPr lang="pt-BR" altLang="pt-BR" sz="2200" dirty="0" smtClean="0"/>
              <a:t>    “Por isso, ele torneou o mundo em forma de esfera, por estarem todas as suas extremidades a igual distância do centro, a mais perfeita das formas e mais semelhante a si mesma, por acreditar que o semelhante é mil vezes mais belo do que o dessemelhante.”</a:t>
            </a:r>
            <a:endParaRPr lang="pt-BR" altLang="pt-BR" sz="2200" dirty="0"/>
          </a:p>
        </p:txBody>
      </p:sp>
      <p:sp>
        <p:nvSpPr>
          <p:cNvPr id="8" name="CaixaDeTexto 5"/>
          <p:cNvSpPr txBox="1">
            <a:spLocks noChangeArrowheads="1"/>
          </p:cNvSpPr>
          <p:nvPr/>
        </p:nvSpPr>
        <p:spPr bwMode="auto">
          <a:xfrm>
            <a:off x="35496" y="4293096"/>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200" dirty="0"/>
              <a:t> </a:t>
            </a:r>
            <a:r>
              <a:rPr lang="pt-BR" altLang="pt-BR" sz="2200" dirty="0" smtClean="0"/>
              <a:t>    “Ademais, por vários motivos, deixou a sua superfície externa lisa. De olhos não necessitava, pois do lado de fora nada ficou visível; nem de ouvidos, porque fora dele, também, nada havia para ser escutado. Do mesmo modo, ar respirável não o envolvia, não necessitando ele, igualmente, de nenhum órgão, quer fosse para receber alimentos ou para expeli-los, depois de lhes haver absorvido o suco, pois nada entrava nele ou saía dele por nenhuma parte, visto nada haver além dele.” (</a:t>
            </a:r>
            <a:r>
              <a:rPr lang="pt-BR" altLang="pt-BR" sz="2200" dirty="0"/>
              <a:t>PLATÃO, </a:t>
            </a:r>
            <a:r>
              <a:rPr lang="pt-BR" altLang="pt-BR" sz="2200" i="1" dirty="0" err="1"/>
              <a:t>Timeu</a:t>
            </a:r>
            <a:r>
              <a:rPr lang="pt-BR" altLang="pt-BR" sz="2200" dirty="0"/>
              <a:t>, </a:t>
            </a:r>
            <a:r>
              <a:rPr lang="pt-BR" altLang="pt-BR" sz="2200" dirty="0" smtClean="0"/>
              <a:t>33 b-c).</a:t>
            </a:r>
            <a:endParaRPr lang="pt-BR" altLang="pt-BR" sz="2200" dirty="0"/>
          </a:p>
        </p:txBody>
      </p:sp>
    </p:spTree>
    <p:extLst>
      <p:ext uri="{BB962C8B-B14F-4D97-AF65-F5344CB8AC3E}">
        <p14:creationId xmlns:p14="http://schemas.microsoft.com/office/powerpoint/2010/main" val="5488335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18</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548680"/>
            <a:ext cx="6552728" cy="432048"/>
          </a:xfrm>
        </p:spPr>
        <p:txBody>
          <a:bodyPr/>
          <a:lstStyle/>
          <a:p>
            <a:pPr algn="ctr" eaLnBrk="1" hangingPunct="1"/>
            <a:r>
              <a:rPr lang="pt-BR" altLang="pt-BR" sz="2400" b="1" dirty="0" smtClean="0"/>
              <a:t>A CONCEPÇÃO DA FORMA 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5"/>
          <p:cNvSpPr txBox="1">
            <a:spLocks noChangeArrowheads="1"/>
          </p:cNvSpPr>
          <p:nvPr/>
        </p:nvSpPr>
        <p:spPr bwMode="auto">
          <a:xfrm>
            <a:off x="107950" y="1844824"/>
            <a:ext cx="885653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200" dirty="0"/>
              <a:t> </a:t>
            </a:r>
            <a:r>
              <a:rPr lang="pt-BR" altLang="pt-BR" sz="2200" dirty="0" smtClean="0"/>
              <a:t>    “Com tal arte fora concebido, que se alimentava de seus próprios dejetos </a:t>
            </a:r>
            <a:r>
              <a:rPr lang="pt-BR" sz="2200" dirty="0"/>
              <a:t>e para agir e ser influenciado inteiramente por si mesmo e dentro de si </a:t>
            </a:r>
            <a:r>
              <a:rPr lang="pt-BR" sz="2200" dirty="0" smtClean="0"/>
              <a:t>mesmo, </a:t>
            </a:r>
            <a:r>
              <a:rPr lang="pt-BR" sz="2200" dirty="0"/>
              <a:t>porque seu construtor pensou que seria melhor que ele fosse </a:t>
            </a:r>
            <a:r>
              <a:rPr lang="pt-BR" sz="2200" dirty="0" smtClean="0"/>
              <a:t>autossuficiente </a:t>
            </a:r>
            <a:r>
              <a:rPr lang="pt-BR" sz="2200" dirty="0"/>
              <a:t>do que dependente de alguma outra coisa</a:t>
            </a:r>
            <a:r>
              <a:rPr lang="pt-BR" sz="2200" dirty="0" smtClean="0"/>
              <a:t>.</a:t>
            </a:r>
            <a:r>
              <a:rPr lang="pt-BR" altLang="pt-BR" sz="2200" dirty="0" smtClean="0"/>
              <a:t>”</a:t>
            </a:r>
            <a:endParaRPr lang="pt-BR" altLang="pt-BR" sz="2200" dirty="0"/>
          </a:p>
        </p:txBody>
      </p:sp>
      <p:sp>
        <p:nvSpPr>
          <p:cNvPr id="9" name="CaixaDeTexto 5"/>
          <p:cNvSpPr txBox="1">
            <a:spLocks noChangeArrowheads="1"/>
          </p:cNvSpPr>
          <p:nvPr/>
        </p:nvSpPr>
        <p:spPr bwMode="auto">
          <a:xfrm>
            <a:off x="107950" y="3185100"/>
            <a:ext cx="88565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pt-BR" altLang="pt-BR" sz="2200" dirty="0" smtClean="0"/>
              <a:t>     “</a:t>
            </a:r>
            <a:r>
              <a:rPr lang="pt-BR" sz="2200" dirty="0" smtClean="0"/>
              <a:t>Não </a:t>
            </a:r>
            <a:r>
              <a:rPr lang="pt-BR" sz="2200" dirty="0"/>
              <a:t>havia necessidade de mãos para </a:t>
            </a:r>
            <a:r>
              <a:rPr lang="pt-BR" sz="2200" dirty="0" smtClean="0"/>
              <a:t>segurar algo </a:t>
            </a:r>
            <a:r>
              <a:rPr lang="pt-BR" sz="2200" dirty="0"/>
              <a:t>ou para defender-se, nem de pés ou de algo que servisse para ficar parado; assim, não foi necessário adicionar-lhe esses membros sem nenhum propósito</a:t>
            </a:r>
            <a:r>
              <a:rPr lang="pt-BR" sz="2200" dirty="0" smtClean="0"/>
              <a:t>.”</a:t>
            </a:r>
            <a:endParaRPr lang="pt-BR" altLang="pt-BR" sz="2200" dirty="0"/>
          </a:p>
        </p:txBody>
      </p:sp>
      <p:sp>
        <p:nvSpPr>
          <p:cNvPr id="10" name="CaixaDeTexto 5"/>
          <p:cNvSpPr txBox="1">
            <a:spLocks noChangeArrowheads="1"/>
          </p:cNvSpPr>
          <p:nvPr/>
        </p:nvSpPr>
        <p:spPr bwMode="auto">
          <a:xfrm>
            <a:off x="107504" y="4164176"/>
            <a:ext cx="892899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pt-BR" sz="2200" dirty="0" smtClean="0"/>
              <a:t>     “Foi-lhe </a:t>
            </a:r>
            <a:r>
              <a:rPr lang="pt-BR" sz="2200" dirty="0"/>
              <a:t>dado </a:t>
            </a:r>
            <a:r>
              <a:rPr lang="pt-BR" sz="2200" dirty="0" smtClean="0"/>
              <a:t>movimento </a:t>
            </a:r>
            <a:r>
              <a:rPr lang="pt-BR" sz="2200" dirty="0"/>
              <a:t>adequado à sua forma corporal, a saber, o único dos sete que, acima de todos pertence à razão e à inteligência. Assim, ele o fez girar uniformemente no mesmo lugar e dentro de seus próprios </a:t>
            </a:r>
            <a:r>
              <a:rPr lang="pt-BR" sz="2200" dirty="0" smtClean="0"/>
              <a:t>limites, impondo-lhe um movimento circular incessante e privando-o dos </a:t>
            </a:r>
            <a:r>
              <a:rPr lang="pt-BR" sz="2200" dirty="0"/>
              <a:t>outros </a:t>
            </a:r>
            <a:r>
              <a:rPr lang="pt-BR" sz="2200" dirty="0" smtClean="0"/>
              <a:t>seis para que não sofresse as influências deles.”</a:t>
            </a:r>
            <a:r>
              <a:rPr lang="pt-BR" altLang="pt-BR" sz="2200" dirty="0"/>
              <a:t> (PLATÃO, </a:t>
            </a:r>
            <a:r>
              <a:rPr lang="pt-BR" altLang="pt-BR" sz="2200" i="1" dirty="0" err="1"/>
              <a:t>Timeu</a:t>
            </a:r>
            <a:r>
              <a:rPr lang="pt-BR" altLang="pt-BR" sz="2200" dirty="0"/>
              <a:t>, 33 d – 34 a).</a:t>
            </a:r>
          </a:p>
        </p:txBody>
      </p:sp>
    </p:spTree>
    <p:extLst>
      <p:ext uri="{BB962C8B-B14F-4D97-AF65-F5344CB8AC3E}">
        <p14:creationId xmlns:p14="http://schemas.microsoft.com/office/powerpoint/2010/main" val="10642586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19</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548680"/>
            <a:ext cx="6552728" cy="432048"/>
          </a:xfrm>
        </p:spPr>
        <p:txBody>
          <a:bodyPr/>
          <a:lstStyle/>
          <a:p>
            <a:pPr algn="ctr" eaLnBrk="1" hangingPunct="1"/>
            <a:r>
              <a:rPr lang="pt-BR" altLang="pt-BR" sz="2400" b="1" dirty="0" smtClean="0"/>
              <a:t>A CONCEPÇÃO DA FORMA 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79466" y="2492896"/>
            <a:ext cx="888502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200" dirty="0"/>
              <a:t> </a:t>
            </a:r>
            <a:r>
              <a:rPr lang="pt-BR" altLang="pt-BR" sz="2200" dirty="0" smtClean="0"/>
              <a:t>    “</a:t>
            </a:r>
            <a:r>
              <a:rPr lang="pt-BR" sz="2200" dirty="0"/>
              <a:t>Tudo isso, portanto, foi o plano do deus que existe sempre para o deus que devia surgir em algum tempo. </a:t>
            </a:r>
            <a:r>
              <a:rPr lang="pt-BR" sz="2200" dirty="0" smtClean="0"/>
              <a:t>De </a:t>
            </a:r>
            <a:r>
              <a:rPr lang="pt-BR" sz="2200" dirty="0"/>
              <a:t>acordo com esse plano, ele o fez liso e uniforme, </a:t>
            </a:r>
            <a:r>
              <a:rPr lang="pt-BR" sz="2200" dirty="0" smtClean="0"/>
              <a:t>equidistante </a:t>
            </a:r>
            <a:r>
              <a:rPr lang="pt-BR" sz="2200" dirty="0"/>
              <a:t>em todos os seus pontos de seu centro, um corpo completo e uno, com corpos </a:t>
            </a:r>
            <a:r>
              <a:rPr lang="pt-BR" sz="2200" dirty="0" smtClean="0"/>
              <a:t>perfeitos </a:t>
            </a:r>
            <a:r>
              <a:rPr lang="pt-BR" sz="2200" dirty="0"/>
              <a:t>formando suas partes</a:t>
            </a:r>
            <a:r>
              <a:rPr lang="pt-BR" sz="2200" dirty="0" smtClean="0"/>
              <a:t>.”</a:t>
            </a:r>
            <a:endParaRPr lang="pt-BR" altLang="pt-BR" sz="2200" dirty="0"/>
          </a:p>
        </p:txBody>
      </p:sp>
      <p:sp>
        <p:nvSpPr>
          <p:cNvPr id="11" name="CaixaDeTexto 5"/>
          <p:cNvSpPr txBox="1">
            <a:spLocks noChangeArrowheads="1"/>
          </p:cNvSpPr>
          <p:nvPr/>
        </p:nvSpPr>
        <p:spPr bwMode="auto">
          <a:xfrm>
            <a:off x="107504" y="3789040"/>
            <a:ext cx="888502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a:t>
            </a:r>
            <a:r>
              <a:rPr lang="pt-BR" altLang="pt-BR" sz="2200" dirty="0" smtClean="0"/>
              <a:t>“</a:t>
            </a:r>
            <a:r>
              <a:rPr lang="pt-BR" sz="2200" dirty="0" smtClean="0"/>
              <a:t>E </a:t>
            </a:r>
            <a:r>
              <a:rPr lang="pt-BR" sz="2200" dirty="0"/>
              <a:t>no centro, ele colocou uma alma e fez com que ela se </a:t>
            </a:r>
            <a:r>
              <a:rPr lang="pt-BR" sz="2200" dirty="0" smtClean="0"/>
              <a:t>estendesse </a:t>
            </a:r>
            <a:r>
              <a:rPr lang="pt-BR" sz="2200" dirty="0"/>
              <a:t>através do todo e além disso, envolvesse seu corpo </a:t>
            </a:r>
            <a:r>
              <a:rPr lang="pt-BR" sz="2200" dirty="0" smtClean="0"/>
              <a:t>todo por fora. </a:t>
            </a:r>
            <a:r>
              <a:rPr lang="pt-BR" sz="2200" dirty="0"/>
              <a:t>E assim, ele </a:t>
            </a:r>
            <a:r>
              <a:rPr lang="pt-BR" sz="2200" dirty="0" smtClean="0"/>
              <a:t>formou </a:t>
            </a:r>
            <a:r>
              <a:rPr lang="pt-BR" sz="2200" dirty="0"/>
              <a:t>um mundo redondo e girando em </a:t>
            </a:r>
            <a:r>
              <a:rPr lang="pt-BR" sz="2200" dirty="0" smtClean="0"/>
              <a:t>círculos, único e solitário, mas em virtude de sua própria excelência, capaz </a:t>
            </a:r>
            <a:r>
              <a:rPr lang="pt-BR" sz="2200" dirty="0"/>
              <a:t>de </a:t>
            </a:r>
            <a:r>
              <a:rPr lang="pt-BR" sz="2200" dirty="0" smtClean="0"/>
              <a:t>fazer companhia a si mesmo, </a:t>
            </a:r>
            <a:r>
              <a:rPr lang="pt-BR" sz="2200" dirty="0"/>
              <a:t>não necessitando de conhecidos ou amigos, mas bastando a si </a:t>
            </a:r>
            <a:r>
              <a:rPr lang="pt-BR" sz="2200" dirty="0" smtClean="0"/>
              <a:t>mesmo. </a:t>
            </a:r>
            <a:r>
              <a:rPr lang="pt-BR" sz="2200" dirty="0"/>
              <a:t>Por tudo isso, o mundo que ele gerou era </a:t>
            </a:r>
            <a:r>
              <a:rPr lang="pt-BR" sz="2200" dirty="0" smtClean="0"/>
              <a:t>uma divindade abençoada.</a:t>
            </a:r>
            <a:r>
              <a:rPr lang="pt-BR" altLang="pt-BR" sz="2200" dirty="0" smtClean="0"/>
              <a:t>” (</a:t>
            </a:r>
            <a:r>
              <a:rPr lang="pt-BR" altLang="pt-BR" sz="2200" dirty="0"/>
              <a:t>PLATÃO, </a:t>
            </a:r>
            <a:r>
              <a:rPr lang="pt-BR" altLang="pt-BR" sz="2200" i="1" dirty="0" err="1"/>
              <a:t>Timeu</a:t>
            </a:r>
            <a:r>
              <a:rPr lang="pt-BR" altLang="pt-BR" sz="2200" dirty="0"/>
              <a:t>, </a:t>
            </a:r>
            <a:r>
              <a:rPr lang="pt-BR" altLang="pt-BR" sz="2200" dirty="0" smtClean="0"/>
              <a:t>34 a – 34 b).</a:t>
            </a:r>
            <a:endParaRPr lang="pt-BR" altLang="pt-BR" sz="2200" dirty="0"/>
          </a:p>
        </p:txBody>
      </p:sp>
      <p:sp>
        <p:nvSpPr>
          <p:cNvPr id="2" name="Retângulo 1"/>
          <p:cNvSpPr/>
          <p:nvPr/>
        </p:nvSpPr>
        <p:spPr>
          <a:xfrm>
            <a:off x="107504" y="1844824"/>
            <a:ext cx="8856984" cy="769441"/>
          </a:xfrm>
          <a:prstGeom prst="rect">
            <a:avLst/>
          </a:prstGeom>
        </p:spPr>
        <p:txBody>
          <a:bodyPr wrap="square">
            <a:spAutoFit/>
          </a:bodyPr>
          <a:lstStyle/>
          <a:p>
            <a:pPr algn="just" eaLnBrk="1" hangingPunct="1"/>
            <a:r>
              <a:rPr lang="pt-BR" altLang="pt-BR" sz="2200" dirty="0" smtClean="0"/>
              <a:t>     “</a:t>
            </a:r>
            <a:r>
              <a:rPr lang="pt-BR" sz="2200" dirty="0"/>
              <a:t>E como não havia necessidade de apêndices para executar essa rotação, ele o fez desprovido de pés e pernas</a:t>
            </a:r>
            <a:r>
              <a:rPr lang="pt-BR" sz="2200" dirty="0" smtClean="0"/>
              <a:t>.</a:t>
            </a:r>
            <a:r>
              <a:rPr lang="pt-BR" altLang="pt-BR" sz="2200" dirty="0" smtClean="0"/>
              <a:t>”</a:t>
            </a:r>
            <a:endParaRPr lang="pt-BR" altLang="pt-BR" sz="2200" dirty="0"/>
          </a:p>
        </p:txBody>
      </p:sp>
    </p:spTree>
    <p:extLst>
      <p:ext uri="{BB962C8B-B14F-4D97-AF65-F5344CB8AC3E}">
        <p14:creationId xmlns:p14="http://schemas.microsoft.com/office/powerpoint/2010/main" val="1790253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4CBD61A-AB9B-4DE8-93AF-2DEC650BF630}" type="slidenum">
              <a:rPr lang="pt-BR" altLang="pt-BR" sz="1400" smtClean="0">
                <a:solidFill>
                  <a:schemeClr val="bg1"/>
                </a:solidFill>
              </a:rPr>
              <a:pPr>
                <a:spcBef>
                  <a:spcPct val="0"/>
                </a:spcBef>
                <a:buSzTx/>
                <a:buFontTx/>
                <a:buNone/>
              </a:pPr>
              <a:t>2</a:t>
            </a:fld>
            <a:endParaRPr lang="pt-BR" altLang="pt-BR" sz="1400" smtClean="0">
              <a:solidFill>
                <a:schemeClr val="bg1"/>
              </a:solidFill>
            </a:endParaRPr>
          </a:p>
        </p:txBody>
      </p:sp>
      <p:sp>
        <p:nvSpPr>
          <p:cNvPr id="7171" name="Rectangle 2" descr="Large confetti"/>
          <p:cNvSpPr>
            <a:spLocks noGrp="1" noChangeArrowheads="1"/>
          </p:cNvSpPr>
          <p:nvPr>
            <p:ph type="title"/>
          </p:nvPr>
        </p:nvSpPr>
        <p:spPr>
          <a:xfrm>
            <a:off x="1692275" y="461963"/>
            <a:ext cx="6335713" cy="519112"/>
          </a:xfrm>
        </p:spPr>
        <p:txBody>
          <a:bodyPr/>
          <a:lstStyle/>
          <a:p>
            <a:pPr algn="ctr" eaLnBrk="1" hangingPunct="1"/>
            <a:r>
              <a:rPr lang="pt-BR" altLang="pt-BR" sz="2400" b="1" smtClean="0"/>
              <a:t>PRINCIPAIS INFLUÊNCIAS ANTERIORES</a:t>
            </a:r>
          </a:p>
        </p:txBody>
      </p:sp>
      <p:pic>
        <p:nvPicPr>
          <p:cNvPr id="7173" name="Picture 4" descr="Resultado de imagem para heráclito de éfe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84" y="1679048"/>
            <a:ext cx="1686240" cy="20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Resultado de imagem para parmêni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345" y="4157663"/>
            <a:ext cx="1705379" cy="22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Resultado de imagem para anaxágoras"/>
          <p:cNvPicPr>
            <a:picLocks noChangeAspect="1" noChangeArrowheads="1"/>
          </p:cNvPicPr>
          <p:nvPr/>
        </p:nvPicPr>
        <p:blipFill>
          <a:blip r:embed="rId5" cstate="print">
            <a:extLst>
              <a:ext uri="{28A0092B-C50C-407E-A947-70E740481C1C}">
                <a14:useLocalDpi xmlns:a14="http://schemas.microsoft.com/office/drawing/2010/main" val="0"/>
              </a:ext>
            </a:extLst>
          </a:blip>
          <a:srcRect l="1289" r="12505"/>
          <a:stretch>
            <a:fillRect/>
          </a:stretch>
        </p:blipFill>
        <p:spPr bwMode="auto">
          <a:xfrm>
            <a:off x="6588223" y="4101555"/>
            <a:ext cx="1640149" cy="190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2728913"/>
            <a:ext cx="211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descr="Large confetti"/>
          <p:cNvSpPr txBox="1">
            <a:spLocks noChangeArrowheads="1"/>
          </p:cNvSpPr>
          <p:nvPr/>
        </p:nvSpPr>
        <p:spPr bwMode="auto">
          <a:xfrm>
            <a:off x="5724128" y="5967301"/>
            <a:ext cx="3384550" cy="41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lnSpc>
                <a:spcPct val="80000"/>
              </a:lnSpc>
              <a:defRPr/>
            </a:pPr>
            <a:r>
              <a:rPr lang="pt-BR" altLang="pt-BR" sz="1200" b="1" kern="0" dirty="0" smtClean="0"/>
              <a:t>ANAXÁGORAS DE CLAZÔMENA</a:t>
            </a:r>
          </a:p>
          <a:p>
            <a:pPr algn="ctr" eaLnBrk="1" hangingPunct="1">
              <a:lnSpc>
                <a:spcPct val="80000"/>
              </a:lnSpc>
              <a:defRPr/>
            </a:pPr>
            <a:r>
              <a:rPr lang="pt-BR" altLang="pt-BR" sz="1200" b="1" kern="0" dirty="0" smtClean="0"/>
              <a:t>(c. 500-428)</a:t>
            </a:r>
          </a:p>
        </p:txBody>
      </p:sp>
      <p:sp>
        <p:nvSpPr>
          <p:cNvPr id="10" name="Rectangle 2" descr="Large confetti"/>
          <p:cNvSpPr txBox="1">
            <a:spLocks noChangeArrowheads="1"/>
          </p:cNvSpPr>
          <p:nvPr/>
        </p:nvSpPr>
        <p:spPr bwMode="auto">
          <a:xfrm>
            <a:off x="6156176" y="3717032"/>
            <a:ext cx="259229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lnSpc>
                <a:spcPct val="80000"/>
              </a:lnSpc>
              <a:defRPr/>
            </a:pPr>
            <a:r>
              <a:rPr lang="pt-BR" altLang="pt-BR" sz="1200" b="1" kern="0" dirty="0" smtClean="0"/>
              <a:t>EMPÉDOCLES DE AGRIGENTO</a:t>
            </a:r>
          </a:p>
          <a:p>
            <a:pPr algn="ctr" eaLnBrk="1" hangingPunct="1">
              <a:lnSpc>
                <a:spcPct val="80000"/>
              </a:lnSpc>
              <a:defRPr/>
            </a:pPr>
            <a:r>
              <a:rPr lang="pt-BR" altLang="pt-BR" sz="1200" b="1" kern="0" dirty="0" smtClean="0"/>
              <a:t>(c. 490-430)</a:t>
            </a:r>
          </a:p>
        </p:txBody>
      </p:sp>
      <p:sp>
        <p:nvSpPr>
          <p:cNvPr id="11" name="Rectangle 2" descr="Large confetti"/>
          <p:cNvSpPr txBox="1">
            <a:spLocks noChangeArrowheads="1"/>
          </p:cNvSpPr>
          <p:nvPr/>
        </p:nvSpPr>
        <p:spPr bwMode="auto">
          <a:xfrm>
            <a:off x="684213" y="3789040"/>
            <a:ext cx="27352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lnSpc>
                <a:spcPct val="80000"/>
              </a:lnSpc>
              <a:defRPr/>
            </a:pPr>
            <a:r>
              <a:rPr lang="pt-BR" altLang="pt-BR" sz="1200" b="1" kern="0" dirty="0" smtClean="0"/>
              <a:t>HERÁCLITO DE ÉFESO</a:t>
            </a:r>
          </a:p>
          <a:p>
            <a:pPr algn="ctr" eaLnBrk="1" hangingPunct="1">
              <a:lnSpc>
                <a:spcPct val="80000"/>
              </a:lnSpc>
              <a:defRPr/>
            </a:pPr>
            <a:r>
              <a:rPr lang="pt-BR" altLang="pt-BR" sz="1200" b="1" kern="0" dirty="0" smtClean="0"/>
              <a:t>(c. 535-475)</a:t>
            </a:r>
          </a:p>
        </p:txBody>
      </p:sp>
      <p:sp>
        <p:nvSpPr>
          <p:cNvPr id="12" name="Rectangle 2" descr="Large confetti"/>
          <p:cNvSpPr txBox="1">
            <a:spLocks noChangeArrowheads="1"/>
          </p:cNvSpPr>
          <p:nvPr/>
        </p:nvSpPr>
        <p:spPr bwMode="auto">
          <a:xfrm>
            <a:off x="683568" y="6381329"/>
            <a:ext cx="279876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lnSpc>
                <a:spcPct val="80000"/>
              </a:lnSpc>
              <a:defRPr/>
            </a:pPr>
            <a:r>
              <a:rPr lang="pt-BR" altLang="pt-BR" sz="1200" b="1" kern="0" dirty="0" smtClean="0"/>
              <a:t>PARMÊNIDES DE ELEIA</a:t>
            </a:r>
          </a:p>
          <a:p>
            <a:pPr algn="ctr" eaLnBrk="1" hangingPunct="1">
              <a:lnSpc>
                <a:spcPct val="80000"/>
              </a:lnSpc>
              <a:defRPr/>
            </a:pPr>
            <a:r>
              <a:rPr lang="pt-BR" altLang="pt-BR" sz="1200" b="1" kern="0" dirty="0" smtClean="0"/>
              <a:t>(c. 530-460)</a:t>
            </a:r>
          </a:p>
        </p:txBody>
      </p:sp>
      <p:sp>
        <p:nvSpPr>
          <p:cNvPr id="13" name="Rectangle 2" descr="Large confetti"/>
          <p:cNvSpPr txBox="1">
            <a:spLocks noChangeArrowheads="1"/>
          </p:cNvSpPr>
          <p:nvPr/>
        </p:nvSpPr>
        <p:spPr bwMode="auto">
          <a:xfrm>
            <a:off x="3284538" y="5687913"/>
            <a:ext cx="28003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lnSpc>
                <a:spcPct val="80000"/>
              </a:lnSpc>
              <a:defRPr/>
            </a:pPr>
            <a:r>
              <a:rPr lang="pt-BR" altLang="pt-BR" sz="1200" b="1" kern="0" dirty="0" smtClean="0"/>
              <a:t>SÓCRATES DE ATENAS</a:t>
            </a:r>
          </a:p>
          <a:p>
            <a:pPr algn="ctr" eaLnBrk="1" hangingPunct="1">
              <a:lnSpc>
                <a:spcPct val="80000"/>
              </a:lnSpc>
              <a:defRPr/>
            </a:pPr>
            <a:r>
              <a:rPr lang="pt-BR" altLang="pt-BR" sz="1200" b="1" kern="0" dirty="0" smtClean="0"/>
              <a:t>(c. 469-399)</a:t>
            </a:r>
          </a:p>
        </p:txBody>
      </p:sp>
      <p:pic>
        <p:nvPicPr>
          <p:cNvPr id="14" name="Picture 17" descr="Resultado de imagem para empédo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3" y="1700808"/>
            <a:ext cx="1640149" cy="19681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20</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2266280" y="332656"/>
            <a:ext cx="4826000" cy="806599"/>
          </a:xfrm>
        </p:spPr>
        <p:txBody>
          <a:bodyPr/>
          <a:lstStyle/>
          <a:p>
            <a:pPr algn="ctr" eaLnBrk="1" hangingPunct="1"/>
            <a:r>
              <a:rPr lang="pt-BR" altLang="pt-BR" sz="2400" b="1" dirty="0" smtClean="0"/>
              <a:t>O MOVIMENTO INTRÍNSECO À MATÉRIA PRÉ-EXISTENTE</a:t>
            </a:r>
          </a:p>
        </p:txBody>
      </p:sp>
      <p:sp>
        <p:nvSpPr>
          <p:cNvPr id="5" name="Rectangle 3"/>
          <p:cNvSpPr txBox="1">
            <a:spLocks noChangeArrowheads="1"/>
          </p:cNvSpPr>
          <p:nvPr/>
        </p:nvSpPr>
        <p:spPr bwMode="auto">
          <a:xfrm>
            <a:off x="179512" y="1844824"/>
            <a:ext cx="878497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altLang="pt-BR" sz="2400" kern="0" dirty="0" smtClean="0"/>
              <a:t>     Para Platão, o </a:t>
            </a:r>
            <a:r>
              <a:rPr lang="pt-BR" altLang="pt-BR" sz="2400" b="1" i="1" kern="0" dirty="0" smtClean="0"/>
              <a:t>movimento</a:t>
            </a:r>
            <a:r>
              <a:rPr lang="pt-BR" altLang="pt-BR" sz="2400" kern="0" dirty="0" smtClean="0"/>
              <a:t> era uma </a:t>
            </a:r>
            <a:r>
              <a:rPr lang="pt-BR" altLang="pt-BR" sz="2400" b="1" i="1" kern="0" dirty="0" smtClean="0"/>
              <a:t>propriedade inerente à matéria</a:t>
            </a:r>
            <a:r>
              <a:rPr lang="pt-BR" altLang="pt-BR" sz="2400" kern="0" dirty="0" smtClean="0"/>
              <a:t>, considerada um organismo vivo. Assim, a realidade física era dotada de movimento porque a natureza tinha uma alma vivente imortal e era imortal porque estava sempre em movimento, como os corpos celestes.</a:t>
            </a:r>
          </a:p>
        </p:txBody>
      </p:sp>
      <p:sp>
        <p:nvSpPr>
          <p:cNvPr id="7" name="Rectangle 3"/>
          <p:cNvSpPr txBox="1">
            <a:spLocks noChangeArrowheads="1"/>
          </p:cNvSpPr>
          <p:nvPr/>
        </p:nvSpPr>
        <p:spPr bwMode="auto">
          <a:xfrm>
            <a:off x="179512" y="3645024"/>
            <a:ext cx="87849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altLang="pt-BR" sz="2400" kern="0" dirty="0" smtClean="0"/>
              <a:t>     Como o universo foi criado a partir de uma matéria pré-existente que se encontrava em movimento irregular e desordenado, não era possível ao Demiurgo criar um universo exatamente igual a si mesmo, ou seja, eterno, imutável, imóvel. </a:t>
            </a:r>
          </a:p>
        </p:txBody>
      </p:sp>
      <p:sp>
        <p:nvSpPr>
          <p:cNvPr id="8" name="Rectangle 3"/>
          <p:cNvSpPr txBox="1">
            <a:spLocks noChangeArrowheads="1"/>
          </p:cNvSpPr>
          <p:nvPr/>
        </p:nvSpPr>
        <p:spPr bwMode="auto">
          <a:xfrm>
            <a:off x="179512" y="5085184"/>
            <a:ext cx="878497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altLang="pt-BR" sz="2400" kern="0" dirty="0" smtClean="0"/>
              <a:t>     Somente as </a:t>
            </a:r>
            <a:r>
              <a:rPr lang="pt-BR" altLang="pt-BR" sz="2400" i="1" kern="0" dirty="0" smtClean="0"/>
              <a:t>ideias</a:t>
            </a:r>
            <a:r>
              <a:rPr lang="pt-BR" altLang="pt-BR" sz="2400" kern="0" dirty="0" smtClean="0"/>
              <a:t> podiam ser perfeitas, ou seja, trazer consigo os atributos de eternidade, imutabilidade e imobilidade.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21</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4" y="476672"/>
            <a:ext cx="6264696" cy="504056"/>
          </a:xfrm>
        </p:spPr>
        <p:txBody>
          <a:bodyPr/>
          <a:lstStyle/>
          <a:p>
            <a:pPr algn="ctr" eaLnBrk="1" hangingPunct="1"/>
            <a:r>
              <a:rPr lang="pt-BR" altLang="pt-BR" sz="2400" b="1" dirty="0" smtClean="0"/>
              <a:t>A ORIGEM DO TEMPO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5"/>
          <p:cNvSpPr txBox="1">
            <a:spLocks noChangeArrowheads="1"/>
          </p:cNvSpPr>
          <p:nvPr/>
        </p:nvSpPr>
        <p:spPr bwMode="auto">
          <a:xfrm>
            <a:off x="107504" y="3567787"/>
            <a:ext cx="885653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a:t>
            </a:r>
            <a:r>
              <a:rPr lang="pt-BR" altLang="pt-BR" sz="2300" dirty="0" smtClean="0"/>
              <a:t>“Mas a natureza eterna desse ser vivo não podia ser atribuída em toda a sua plenitude ao que é engendrado. Então, pensou em compor uma </a:t>
            </a:r>
            <a:r>
              <a:rPr lang="pt-BR" altLang="pt-BR" sz="2300" b="1" i="1" dirty="0" smtClean="0"/>
              <a:t>imagem móvel da eternidade</a:t>
            </a:r>
            <a:r>
              <a:rPr lang="pt-BR" altLang="pt-BR" sz="2300" dirty="0" smtClean="0"/>
              <a:t>, e, ao mesmo tempo em que organizou o céu, fez da eternidade que perdura na unidade, essa imagem eterna que se movimenta de acordo com o número e a que chamamos </a:t>
            </a:r>
            <a:r>
              <a:rPr lang="pt-BR" altLang="pt-BR" sz="2300" b="1" i="1" dirty="0" smtClean="0"/>
              <a:t>tempo</a:t>
            </a:r>
            <a:r>
              <a:rPr lang="pt-BR" altLang="pt-BR" sz="2300" dirty="0" smtClean="0"/>
              <a:t>.”</a:t>
            </a:r>
            <a:endParaRPr lang="pt-BR" altLang="pt-BR" sz="2300" dirty="0"/>
          </a:p>
        </p:txBody>
      </p:sp>
      <p:sp>
        <p:nvSpPr>
          <p:cNvPr id="7" name="CaixaDeTexto 5"/>
          <p:cNvSpPr txBox="1">
            <a:spLocks noChangeArrowheads="1"/>
          </p:cNvSpPr>
          <p:nvPr/>
        </p:nvSpPr>
        <p:spPr bwMode="auto">
          <a:xfrm>
            <a:off x="72454" y="1850048"/>
            <a:ext cx="89640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300" dirty="0" smtClean="0"/>
              <a:t>“Quando o pai percebeu vivo e em movimento o mundo que ele havia gerado à semelhança dos deuses eternos, regozijou-se, e na sua alegria determinou deixá-lo ainda mais parecido com seu modelo. E por ser esse modelo um animal eterno, cuidou de fazer também eterno o universo, na medida do possível.”</a:t>
            </a:r>
            <a:endParaRPr lang="pt-BR" altLang="pt-BR" sz="2300" dirty="0"/>
          </a:p>
        </p:txBody>
      </p:sp>
      <p:sp>
        <p:nvSpPr>
          <p:cNvPr id="8" name="CaixaDeTexto 5"/>
          <p:cNvSpPr txBox="1">
            <a:spLocks noChangeArrowheads="1"/>
          </p:cNvSpPr>
          <p:nvPr/>
        </p:nvSpPr>
        <p:spPr bwMode="auto">
          <a:xfrm>
            <a:off x="107504" y="5325015"/>
            <a:ext cx="88565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a:t>
            </a:r>
            <a:r>
              <a:rPr lang="pt-BR" altLang="pt-BR" sz="2300" dirty="0" smtClean="0"/>
              <a:t>“E como antes do nascimento do céu não havia nem dias, nem noites, nem meses, nem anos, foi durante aquele trabalho que ele cuidou do seu aparecimento.” (</a:t>
            </a:r>
            <a:r>
              <a:rPr lang="pt-BR" altLang="pt-BR" sz="2300" dirty="0"/>
              <a:t>PLATÃO, </a:t>
            </a:r>
            <a:r>
              <a:rPr lang="pt-BR" altLang="pt-BR" sz="2300" i="1" dirty="0" err="1"/>
              <a:t>Timeu</a:t>
            </a:r>
            <a:r>
              <a:rPr lang="pt-BR" altLang="pt-BR" sz="2300" dirty="0"/>
              <a:t>, </a:t>
            </a:r>
            <a:r>
              <a:rPr lang="pt-BR" altLang="pt-BR" sz="2300" dirty="0" smtClean="0"/>
              <a:t>37 </a:t>
            </a:r>
            <a:r>
              <a:rPr lang="pt-BR" altLang="pt-BR" sz="2300" dirty="0" err="1" smtClean="0"/>
              <a:t>d-e</a:t>
            </a:r>
            <a:r>
              <a:rPr lang="pt-BR" altLang="pt-BR" sz="2300" dirty="0" smtClean="0"/>
              <a:t>, nossa ênfase).</a:t>
            </a:r>
            <a:endParaRPr lang="pt-BR" altLang="pt-BR" sz="2300" dirty="0"/>
          </a:p>
        </p:txBody>
      </p:sp>
    </p:spTree>
    <p:extLst>
      <p:ext uri="{BB962C8B-B14F-4D97-AF65-F5344CB8AC3E}">
        <p14:creationId xmlns:p14="http://schemas.microsoft.com/office/powerpoint/2010/main" val="2426986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22</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259632" y="476672"/>
            <a:ext cx="6264696" cy="504056"/>
          </a:xfrm>
        </p:spPr>
        <p:txBody>
          <a:bodyPr/>
          <a:lstStyle/>
          <a:p>
            <a:pPr algn="ctr" eaLnBrk="1" hangingPunct="1"/>
            <a:r>
              <a:rPr lang="pt-BR" altLang="pt-BR" sz="2400" b="1" dirty="0" smtClean="0"/>
              <a:t>A MEDIDA DO TEMPO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1844824"/>
            <a:ext cx="88565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“Seja como for, o tempo nasceu com o céu, para que, havendo sido criados concomitantemente, se dissolvessem juntos, caso venham algum dia a acabar.”</a:t>
            </a:r>
            <a:endParaRPr lang="pt-BR" altLang="pt-BR" sz="2200" dirty="0"/>
          </a:p>
        </p:txBody>
      </p:sp>
      <p:sp>
        <p:nvSpPr>
          <p:cNvPr id="9" name="CaixaDeTexto 5"/>
          <p:cNvSpPr txBox="1">
            <a:spLocks noChangeArrowheads="1"/>
          </p:cNvSpPr>
          <p:nvPr/>
        </p:nvSpPr>
        <p:spPr bwMode="auto">
          <a:xfrm>
            <a:off x="111358" y="2996952"/>
            <a:ext cx="8856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“Foi feito de acordo com o modelo da natureza eterna, para que se lhe assemelhasse o mais possível, porque o modelo existe desde toda a eternidade, enquanto o céu </a:t>
            </a:r>
            <a:r>
              <a:rPr lang="pt-BR" altLang="pt-BR" sz="2400" i="1" dirty="0" smtClean="0"/>
              <a:t>foi</a:t>
            </a:r>
            <a:r>
              <a:rPr lang="pt-BR" altLang="pt-BR" sz="2400" dirty="0" smtClean="0"/>
              <a:t>, </a:t>
            </a:r>
            <a:r>
              <a:rPr lang="pt-BR" altLang="pt-BR" sz="2400" i="1" dirty="0" smtClean="0"/>
              <a:t>é</a:t>
            </a:r>
            <a:r>
              <a:rPr lang="pt-BR" altLang="pt-BR" sz="2400" dirty="0" smtClean="0"/>
              <a:t> e </a:t>
            </a:r>
            <a:r>
              <a:rPr lang="pt-BR" altLang="pt-BR" sz="2400" i="1" dirty="0" smtClean="0"/>
              <a:t>será</a:t>
            </a:r>
            <a:r>
              <a:rPr lang="pt-BR" altLang="pt-BR" sz="2400" dirty="0" smtClean="0"/>
              <a:t> perpetuamente na duração do tempo.”</a:t>
            </a:r>
            <a:endParaRPr lang="pt-BR" altLang="pt-BR" sz="2200" dirty="0"/>
          </a:p>
        </p:txBody>
      </p:sp>
      <p:sp>
        <p:nvSpPr>
          <p:cNvPr id="10" name="CaixaDeTexto 5"/>
          <p:cNvSpPr txBox="1">
            <a:spLocks noChangeArrowheads="1"/>
          </p:cNvSpPr>
          <p:nvPr/>
        </p:nvSpPr>
        <p:spPr bwMode="auto">
          <a:xfrm>
            <a:off x="107504" y="4509120"/>
            <a:ext cx="8856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“O nascimento do tempo decorre da sabedoria e desse plano da divindade, e para que o tempo nascesse, também nasceram a lua, o sol e os outros cinco astros denominados errantes ou planetas, para definir e conservar os números do tempo.” </a:t>
            </a:r>
            <a:r>
              <a:rPr lang="pt-BR" altLang="pt-BR" sz="2200" dirty="0" smtClean="0"/>
              <a:t>(PLATÃO</a:t>
            </a:r>
            <a:r>
              <a:rPr lang="pt-BR" altLang="pt-BR" sz="2200" dirty="0"/>
              <a:t>, </a:t>
            </a:r>
            <a:r>
              <a:rPr lang="pt-BR" altLang="pt-BR" sz="2200" i="1" dirty="0" err="1"/>
              <a:t>Timeu</a:t>
            </a:r>
            <a:r>
              <a:rPr lang="pt-BR" altLang="pt-BR" sz="2200" dirty="0"/>
              <a:t>, </a:t>
            </a:r>
            <a:r>
              <a:rPr lang="pt-BR" altLang="pt-BR" sz="2200" dirty="0" smtClean="0"/>
              <a:t>38 c).</a:t>
            </a:r>
            <a:endParaRPr lang="pt-BR" altLang="pt-BR" sz="2200" dirty="0"/>
          </a:p>
        </p:txBody>
      </p:sp>
    </p:spTree>
    <p:extLst>
      <p:ext uri="{BB962C8B-B14F-4D97-AF65-F5344CB8AC3E}">
        <p14:creationId xmlns:p14="http://schemas.microsoft.com/office/powerpoint/2010/main" val="11624518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23</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15616" y="476672"/>
            <a:ext cx="6696744" cy="504056"/>
          </a:xfrm>
        </p:spPr>
        <p:txBody>
          <a:bodyPr/>
          <a:lstStyle/>
          <a:p>
            <a:pPr algn="ctr" eaLnBrk="1" hangingPunct="1"/>
            <a:r>
              <a:rPr lang="pt-BR" altLang="pt-BR" sz="2400" b="1" dirty="0" smtClean="0"/>
              <a:t>O TEMPO COMO MOVIMENTO PERIÓDICO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1877923"/>
            <a:ext cx="885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Qual é a imagem em movimento mais </a:t>
            </a:r>
            <a:r>
              <a:rPr lang="pt-BR" altLang="pt-BR" sz="2400" smtClean="0"/>
              <a:t>perfeita possível, que seja capaz de </a:t>
            </a:r>
            <a:r>
              <a:rPr lang="pt-BR" altLang="pt-BR" sz="2400" dirty="0" smtClean="0"/>
              <a:t>imitar a eternidade?</a:t>
            </a:r>
            <a:endParaRPr lang="pt-BR" altLang="pt-BR" sz="2200" dirty="0"/>
          </a:p>
        </p:txBody>
      </p:sp>
      <p:sp>
        <p:nvSpPr>
          <p:cNvPr id="9" name="CaixaDeTexto 5"/>
          <p:cNvSpPr txBox="1">
            <a:spLocks noChangeArrowheads="1"/>
          </p:cNvSpPr>
          <p:nvPr/>
        </p:nvSpPr>
        <p:spPr bwMode="auto">
          <a:xfrm>
            <a:off x="111358" y="2780928"/>
            <a:ext cx="88565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Deve ser a imagem de um corpo em movimento que se repete, ou seja, de um movimento periódico, pois este é o que mais se aproxima do imutável.</a:t>
            </a:r>
            <a:endParaRPr lang="pt-BR" altLang="pt-BR" sz="2200" dirty="0"/>
          </a:p>
        </p:txBody>
      </p:sp>
      <p:sp>
        <p:nvSpPr>
          <p:cNvPr id="10" name="CaixaDeTexto 5"/>
          <p:cNvSpPr txBox="1">
            <a:spLocks noChangeArrowheads="1"/>
          </p:cNvSpPr>
          <p:nvPr/>
        </p:nvSpPr>
        <p:spPr bwMode="auto">
          <a:xfrm>
            <a:off x="107504" y="4005064"/>
            <a:ext cx="885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E o movimento periódico mais perfeito que existe é o movimento circular e uniforme, a que Platão deu o nome de TEMPO!</a:t>
            </a:r>
            <a:endParaRPr lang="pt-BR" altLang="pt-BR" sz="2200" dirty="0"/>
          </a:p>
        </p:txBody>
      </p:sp>
    </p:spTree>
    <p:extLst>
      <p:ext uri="{BB962C8B-B14F-4D97-AF65-F5344CB8AC3E}">
        <p14:creationId xmlns:p14="http://schemas.microsoft.com/office/powerpoint/2010/main" val="12972219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24</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332656"/>
            <a:ext cx="6552728" cy="792088"/>
          </a:xfrm>
        </p:spPr>
        <p:txBody>
          <a:bodyPr/>
          <a:lstStyle/>
          <a:p>
            <a:pPr algn="ctr" eaLnBrk="1" hangingPunct="1"/>
            <a:r>
              <a:rPr lang="pt-BR" altLang="pt-BR" sz="2400" b="1" dirty="0" smtClean="0"/>
              <a:t>OS ELEMENTOS FORMADORES</a:t>
            </a:r>
            <a:br>
              <a:rPr lang="pt-BR" altLang="pt-BR" sz="2400" b="1" dirty="0" smtClean="0"/>
            </a:br>
            <a:r>
              <a:rPr lang="pt-BR" altLang="pt-BR" sz="2400" b="1" dirty="0" smtClean="0"/>
              <a:t>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5"/>
          <p:cNvSpPr txBox="1">
            <a:spLocks noChangeArrowheads="1"/>
          </p:cNvSpPr>
          <p:nvPr/>
        </p:nvSpPr>
        <p:spPr bwMode="auto">
          <a:xfrm>
            <a:off x="179958" y="1772816"/>
            <a:ext cx="88565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Seguindo a tradição pitagórica, Platão assume que tudo foi planejado de acordo com leis matemáticas e, por isso, desenvolve argumentos para provar que devem existir quatro e apenas quatro elementos naturais, associando cada um desses elementos a quatro figuras geométricas tridimensionais.</a:t>
            </a:r>
            <a:endParaRPr lang="pt-BR" altLang="pt-BR" sz="2200" dirty="0" smtClean="0"/>
          </a:p>
        </p:txBody>
      </p:sp>
      <p:sp>
        <p:nvSpPr>
          <p:cNvPr id="10" name="CaixaDeTexto 5"/>
          <p:cNvSpPr txBox="1">
            <a:spLocks noChangeArrowheads="1"/>
          </p:cNvSpPr>
          <p:nvPr/>
        </p:nvSpPr>
        <p:spPr bwMode="auto">
          <a:xfrm>
            <a:off x="683568" y="3573016"/>
            <a:ext cx="828092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a:t>
            </a:r>
            <a:r>
              <a:rPr lang="pt-BR" altLang="pt-BR" sz="2200" dirty="0" smtClean="0"/>
              <a:t>Atribuamos à terra a forma cúbica, pois dos quatro elementos, </a:t>
            </a:r>
            <a:r>
              <a:rPr lang="pt-BR" altLang="pt-BR" sz="2200" dirty="0"/>
              <a:t>o mais estável </a:t>
            </a:r>
            <a:r>
              <a:rPr lang="pt-BR" altLang="pt-BR" sz="2200" dirty="0" smtClean="0"/>
              <a:t>e o mais plástico dos corpos é </a:t>
            </a:r>
            <a:r>
              <a:rPr lang="pt-BR" altLang="pt-BR" sz="2200" dirty="0"/>
              <a:t>a terra </a:t>
            </a:r>
            <a:r>
              <a:rPr lang="pt-BR" altLang="pt-BR" sz="2200" dirty="0" smtClean="0"/>
              <a:t>, qualidades que devem necessariamente produzir o corpo de base mais ampla. [...]”</a:t>
            </a:r>
          </a:p>
        </p:txBody>
      </p:sp>
      <p:sp>
        <p:nvSpPr>
          <p:cNvPr id="11" name="CaixaDeTexto 5"/>
          <p:cNvSpPr txBox="1">
            <a:spLocks noChangeArrowheads="1"/>
          </p:cNvSpPr>
          <p:nvPr/>
        </p:nvSpPr>
        <p:spPr bwMode="auto">
          <a:xfrm>
            <a:off x="683568" y="4575899"/>
            <a:ext cx="820846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a:t> </a:t>
            </a:r>
            <a:r>
              <a:rPr lang="pt-BR" altLang="pt-BR" sz="2400" dirty="0" smtClean="0"/>
              <a:t>    “</a:t>
            </a:r>
            <a:r>
              <a:rPr lang="pt-BR" altLang="pt-BR" sz="2200" dirty="0" smtClean="0"/>
              <a:t>Atribuindo, portanto, essa forma à terra, não nos afastamos da verossimilhança de nossa exposição, o que também ocorrerá se dermos à água a forma </a:t>
            </a:r>
            <a:r>
              <a:rPr lang="pt-BR" altLang="pt-BR" sz="2200" dirty="0" err="1" smtClean="0"/>
              <a:t>icosaédrica</a:t>
            </a:r>
            <a:r>
              <a:rPr lang="pt-BR" altLang="pt-BR" sz="2200" dirty="0" smtClean="0"/>
              <a:t>, a menos móvel das restantes; ao fogo a forma tetraédrica, a mais móvel; e ao ar, a forma octaédrica, a figura intermediária.” </a:t>
            </a:r>
            <a:r>
              <a:rPr lang="pt-BR" altLang="pt-BR" sz="2200" dirty="0"/>
              <a:t>(PLATÃO, </a:t>
            </a:r>
            <a:r>
              <a:rPr lang="pt-BR" altLang="pt-BR" sz="2200" i="1" dirty="0" err="1"/>
              <a:t>Timeu</a:t>
            </a:r>
            <a:r>
              <a:rPr lang="pt-BR" altLang="pt-BR" sz="2200" dirty="0"/>
              <a:t>, 55 e – 56 b). </a:t>
            </a:r>
            <a:endParaRPr lang="pt-BR" altLang="pt-BR" sz="2200" dirty="0" smtClean="0"/>
          </a:p>
        </p:txBody>
      </p:sp>
    </p:spTree>
    <p:extLst>
      <p:ext uri="{BB962C8B-B14F-4D97-AF65-F5344CB8AC3E}">
        <p14:creationId xmlns:p14="http://schemas.microsoft.com/office/powerpoint/2010/main" val="4276571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25</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5" y="332656"/>
            <a:ext cx="6552728" cy="792088"/>
          </a:xfrm>
        </p:spPr>
        <p:txBody>
          <a:bodyPr/>
          <a:lstStyle/>
          <a:p>
            <a:pPr algn="ctr" eaLnBrk="1" hangingPunct="1"/>
            <a:r>
              <a:rPr lang="pt-BR" altLang="pt-BR" sz="2400" b="1" dirty="0" smtClean="0"/>
              <a:t>OS ELEMENTOS FORMADORES</a:t>
            </a:r>
            <a:br>
              <a:rPr lang="pt-BR" altLang="pt-BR" sz="2400" b="1" dirty="0" smtClean="0"/>
            </a:br>
            <a:r>
              <a:rPr lang="pt-BR" altLang="pt-BR" sz="2400" b="1" dirty="0" smtClean="0"/>
              <a:t>DO UNIVERSO</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5"/>
          <p:cNvSpPr txBox="1">
            <a:spLocks noChangeArrowheads="1"/>
          </p:cNvSpPr>
          <p:nvPr/>
        </p:nvSpPr>
        <p:spPr bwMode="auto">
          <a:xfrm>
            <a:off x="35720" y="1871821"/>
            <a:ext cx="4681329"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100" dirty="0"/>
              <a:t> </a:t>
            </a:r>
            <a:r>
              <a:rPr lang="pt-BR" altLang="pt-BR" sz="2100" dirty="0" smtClean="0"/>
              <a:t>    As partículas constituintes dos quatro elementos não seriam indivisíveis, como os átomos de Leucipo e Demócrito, mas formadas por triângulos ou quadrados (no caso da terra). Por isso, segundo </a:t>
            </a:r>
            <a:r>
              <a:rPr lang="pt-BR" altLang="pt-BR" sz="2100" dirty="0" err="1" smtClean="0"/>
              <a:t>Timeu</a:t>
            </a:r>
            <a:r>
              <a:rPr lang="pt-BR" altLang="pt-BR" sz="2100" dirty="0" smtClean="0"/>
              <a:t>, a água, o ar e o fogo poderiam se transformar uns nos outros, mas nenhum deles poderia se transformar em terra.</a:t>
            </a:r>
          </a:p>
          <a:p>
            <a:pPr algn="just" eaLnBrk="1" hangingPunct="1">
              <a:spcBef>
                <a:spcPct val="0"/>
              </a:spcBef>
              <a:buSzTx/>
              <a:buNone/>
            </a:pPr>
            <a:r>
              <a:rPr lang="pt-BR" altLang="pt-BR" sz="2100" dirty="0"/>
              <a:t> </a:t>
            </a:r>
            <a:r>
              <a:rPr lang="pt-BR" altLang="pt-BR" sz="2100" dirty="0" smtClean="0"/>
              <a:t>    Como eram conhecidos cinco sólidos regulares, foi concebido um quinto elemento, que estaria associado ao dodecaedro. Este seria o éter, mas diferentemente dos outros, era imaterial.</a:t>
            </a:r>
          </a:p>
        </p:txBody>
      </p:sp>
      <p:pic>
        <p:nvPicPr>
          <p:cNvPr id="9218" name="Picture 2" descr="Resultado de imagem para os elementos de Platão no tim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916831"/>
            <a:ext cx="4104456" cy="41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47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8BEA0DF-49DB-4D67-8A63-887C4514989A}" type="slidenum">
              <a:rPr lang="pt-BR" altLang="pt-BR" sz="1400" smtClean="0">
                <a:solidFill>
                  <a:schemeClr val="bg1"/>
                </a:solidFill>
              </a:rPr>
              <a:pPr>
                <a:spcBef>
                  <a:spcPct val="0"/>
                </a:spcBef>
                <a:buSzTx/>
                <a:buFontTx/>
                <a:buNone/>
              </a:pPr>
              <a:t>26</a:t>
            </a:fld>
            <a:endParaRPr lang="pt-BR" altLang="pt-BR" sz="1400" smtClean="0">
              <a:solidFill>
                <a:schemeClr val="bg1"/>
              </a:solidFill>
            </a:endParaRPr>
          </a:p>
        </p:txBody>
      </p:sp>
      <p:sp>
        <p:nvSpPr>
          <p:cNvPr id="19459" name="Rectangle 2" descr="Large confetti"/>
          <p:cNvSpPr>
            <a:spLocks noGrp="1" noChangeArrowheads="1"/>
          </p:cNvSpPr>
          <p:nvPr>
            <p:ph type="title"/>
          </p:nvPr>
        </p:nvSpPr>
        <p:spPr>
          <a:xfrm>
            <a:off x="1044451" y="404813"/>
            <a:ext cx="6839917" cy="808037"/>
          </a:xfrm>
        </p:spPr>
        <p:txBody>
          <a:bodyPr/>
          <a:lstStyle/>
          <a:p>
            <a:pPr algn="ctr" eaLnBrk="1" hangingPunct="1"/>
            <a:r>
              <a:rPr lang="pt-BR" altLang="pt-BR" sz="2400" b="1" dirty="0" smtClean="0"/>
              <a:t>MODELO GEOCÊNTRICO DE</a:t>
            </a:r>
            <a:br>
              <a:rPr lang="pt-BR" altLang="pt-BR" sz="2400" b="1" dirty="0" smtClean="0"/>
            </a:br>
            <a:r>
              <a:rPr lang="pt-BR" altLang="pt-BR" sz="2400" b="1" dirty="0" smtClean="0"/>
              <a:t>ESFERAS HOMOCÊNTRICAS DE PLATÃO</a:t>
            </a:r>
          </a:p>
        </p:txBody>
      </p:sp>
      <p:sp>
        <p:nvSpPr>
          <p:cNvPr id="19460" name="Rectangle 3"/>
          <p:cNvSpPr>
            <a:spLocks noGrp="1" noChangeArrowheads="1"/>
          </p:cNvSpPr>
          <p:nvPr>
            <p:ph type="body" idx="1"/>
          </p:nvPr>
        </p:nvSpPr>
        <p:spPr>
          <a:xfrm>
            <a:off x="179512" y="1772816"/>
            <a:ext cx="8784976" cy="1656184"/>
          </a:xfrm>
        </p:spPr>
        <p:txBody>
          <a:bodyPr/>
          <a:lstStyle/>
          <a:p>
            <a:pPr marL="0" indent="0" algn="just" eaLnBrk="1" hangingPunct="1">
              <a:lnSpc>
                <a:spcPct val="90000"/>
              </a:lnSpc>
              <a:buNone/>
            </a:pPr>
            <a:r>
              <a:rPr lang="pt-BR" altLang="pt-BR" sz="2400" dirty="0" smtClean="0"/>
              <a:t>     De acordo com Platão, a Terra encontrava-se imóvel no centro do universo, envolvida por 4 camadas esféricas homocêntricas, sendo a mais próxima do centro composta de água, a segunda de ar, a terceira de fogo e uma quarta onde se encontravam  as estrelas. Seu argumento para defender o geocentrismo era o seguinte:</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3"/>
          <p:cNvSpPr txBox="1">
            <a:spLocks noChangeArrowheads="1"/>
          </p:cNvSpPr>
          <p:nvPr/>
        </p:nvSpPr>
        <p:spPr bwMode="auto">
          <a:xfrm>
            <a:off x="1044451" y="3429000"/>
            <a:ext cx="785261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a:t>“Em primeiro lugar – disse Sócrates – estou convencido de que se a Terra está localizada no meio do céu e possui forma esférica, não necessita do ar nem de nenhum outro apoio que a impeça de cair, uma vez que o próprio céu, que a rodeia em partes uniformes de cada lado, e seu próprio equilíbrio são suficientes para sustentá-la. Pois tudo o que se encontra em equilíbrio numa coisa que a comprime da mesma maneira em todas as direções não poderá se inclinar para um lado ou para outro e se mantém em sua posição sem pender para os lados</a:t>
            </a:r>
            <a:r>
              <a:rPr lang="pt-BR" altLang="pt-BR" sz="2200" dirty="0" smtClean="0"/>
              <a:t>.” (PLATÃO, </a:t>
            </a:r>
            <a:r>
              <a:rPr lang="pt-BR" altLang="pt-BR" sz="2200" i="1" dirty="0" smtClean="0"/>
              <a:t>Fédon</a:t>
            </a:r>
            <a:r>
              <a:rPr lang="pt-BR" altLang="pt-BR" sz="2200" dirty="0" smtClean="0"/>
              <a:t>).</a:t>
            </a:r>
            <a:endParaRPr lang="pt-BR" altLang="pt-BR" sz="2200" dirty="0"/>
          </a:p>
        </p:txBody>
      </p:sp>
    </p:spTree>
    <p:extLst>
      <p:ext uri="{BB962C8B-B14F-4D97-AF65-F5344CB8AC3E}">
        <p14:creationId xmlns:p14="http://schemas.microsoft.com/office/powerpoint/2010/main" val="22972100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641FEAA-DBCF-4283-890B-7839B6FA4FF8}" type="slidenum">
              <a:rPr lang="pt-BR" altLang="pt-BR" sz="1400" smtClean="0">
                <a:solidFill>
                  <a:schemeClr val="bg1"/>
                </a:solidFill>
              </a:rPr>
              <a:pPr>
                <a:spcBef>
                  <a:spcPct val="0"/>
                </a:spcBef>
                <a:buSzTx/>
                <a:buFontTx/>
                <a:buNone/>
              </a:pPr>
              <a:t>27</a:t>
            </a:fld>
            <a:endParaRPr lang="pt-BR" altLang="pt-BR" sz="1400" smtClean="0">
              <a:solidFill>
                <a:schemeClr val="bg1"/>
              </a:solidFill>
            </a:endParaRPr>
          </a:p>
        </p:txBody>
      </p:sp>
      <p:sp>
        <p:nvSpPr>
          <p:cNvPr id="3" name="Retângulo 2"/>
          <p:cNvSpPr/>
          <p:nvPr/>
        </p:nvSpPr>
        <p:spPr>
          <a:xfrm>
            <a:off x="1691680" y="404664"/>
            <a:ext cx="5975350" cy="830997"/>
          </a:xfrm>
          <a:prstGeom prst="rect">
            <a:avLst/>
          </a:prstGeom>
        </p:spPr>
        <p:txBody>
          <a:bodyPr>
            <a:spAutoFit/>
          </a:bodyPr>
          <a:lstStyle/>
          <a:p>
            <a:pPr algn="ctr" eaLnBrk="1" hangingPunct="1">
              <a:defRPr/>
            </a:pPr>
            <a:r>
              <a:rPr lang="pt-BR" sz="2400" b="1" kern="0" dirty="0">
                <a:solidFill>
                  <a:schemeClr val="tx2"/>
                </a:solidFill>
              </a:rPr>
              <a:t>O ARGUMENTO DE </a:t>
            </a:r>
            <a:r>
              <a:rPr lang="pt-BR" sz="2400" b="1" kern="0" dirty="0" smtClean="0">
                <a:solidFill>
                  <a:schemeClr val="tx2"/>
                </a:solidFill>
              </a:rPr>
              <a:t>ANAXIMANDRO</a:t>
            </a:r>
          </a:p>
          <a:p>
            <a:pPr algn="ctr" eaLnBrk="1" hangingPunct="1">
              <a:defRPr/>
            </a:pPr>
            <a:r>
              <a:rPr lang="pt-BR" sz="2400" b="1" kern="0" dirty="0" smtClean="0">
                <a:solidFill>
                  <a:schemeClr val="tx2"/>
                </a:solidFill>
              </a:rPr>
              <a:t>PARA A CENTRALIDADE DA TERRA</a:t>
            </a:r>
            <a:endParaRPr lang="pt-BR" sz="2400" b="1" kern="0" dirty="0">
              <a:solidFill>
                <a:schemeClr val="tx2"/>
              </a:solidFill>
            </a:endParaRPr>
          </a:p>
        </p:txBody>
      </p:sp>
      <p:sp>
        <p:nvSpPr>
          <p:cNvPr id="12292" name="CaixaDeTexto 3"/>
          <p:cNvSpPr txBox="1">
            <a:spLocks noChangeArrowheads="1"/>
          </p:cNvSpPr>
          <p:nvPr/>
        </p:nvSpPr>
        <p:spPr bwMode="auto">
          <a:xfrm>
            <a:off x="179512" y="1807076"/>
            <a:ext cx="87849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a:t>     Um argumento muito parecido </a:t>
            </a:r>
            <a:r>
              <a:rPr lang="pt-BR" altLang="pt-BR" sz="2400" dirty="0" smtClean="0"/>
              <a:t>para defender a centralidade da Terra no universo já </a:t>
            </a:r>
            <a:r>
              <a:rPr lang="pt-BR" altLang="pt-BR" sz="2400" dirty="0"/>
              <a:t>havia sido utilizado no século 6 </a:t>
            </a:r>
            <a:r>
              <a:rPr lang="pt-BR" altLang="pt-BR" sz="2400" dirty="0" smtClean="0"/>
              <a:t>a.C., por Anaximandro</a:t>
            </a:r>
            <a:r>
              <a:rPr lang="pt-BR" altLang="pt-BR" sz="2400" dirty="0"/>
              <a:t>.</a:t>
            </a:r>
          </a:p>
        </p:txBody>
      </p:sp>
      <p:sp>
        <p:nvSpPr>
          <p:cNvPr id="5" name="CaixaDeTexto 3"/>
          <p:cNvSpPr txBox="1">
            <a:spLocks noChangeArrowheads="1"/>
          </p:cNvSpPr>
          <p:nvPr/>
        </p:nvSpPr>
        <p:spPr bwMode="auto">
          <a:xfrm>
            <a:off x="180975" y="2867452"/>
            <a:ext cx="87835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O filósofo de Mileto imaginou que a </a:t>
            </a:r>
            <a:r>
              <a:rPr lang="pt-BR" altLang="pt-BR" sz="2400" dirty="0"/>
              <a:t>Terra não caía (como as pedras caem</a:t>
            </a:r>
            <a:r>
              <a:rPr lang="pt-BR" altLang="pt-BR" sz="2400" dirty="0" smtClean="0"/>
              <a:t>), pois estaria </a:t>
            </a:r>
            <a:r>
              <a:rPr lang="pt-BR" altLang="pt-BR" sz="2400" dirty="0"/>
              <a:t>localizada no centro de um universo esférico, de modo que não haveria </a:t>
            </a:r>
            <a:r>
              <a:rPr lang="pt-BR" altLang="pt-BR" sz="2400" dirty="0" smtClean="0"/>
              <a:t>qualquer </a:t>
            </a:r>
            <a:r>
              <a:rPr lang="pt-BR" altLang="pt-BR" sz="2400" dirty="0"/>
              <a:t>motivo para que ela se movesse para </a:t>
            </a:r>
            <a:r>
              <a:rPr lang="pt-BR" altLang="pt-BR" sz="2400" dirty="0" smtClean="0"/>
              <a:t>algum lugar:</a:t>
            </a:r>
            <a:endParaRPr lang="pt-BR" altLang="pt-BR" sz="2400" dirty="0"/>
          </a:p>
        </p:txBody>
      </p:sp>
      <p:sp>
        <p:nvSpPr>
          <p:cNvPr id="6" name="CaixaDeTexto 3"/>
          <p:cNvSpPr txBox="1">
            <a:spLocks noChangeArrowheads="1"/>
          </p:cNvSpPr>
          <p:nvPr/>
        </p:nvSpPr>
        <p:spPr bwMode="auto">
          <a:xfrm>
            <a:off x="179512" y="5589240"/>
            <a:ext cx="8783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 diferença em relação a Platão </a:t>
            </a:r>
            <a:r>
              <a:rPr lang="pt-BR" altLang="pt-BR" sz="2400" dirty="0"/>
              <a:t>é que, para ele, a Terra teria um formato </a:t>
            </a:r>
            <a:r>
              <a:rPr lang="pt-BR" altLang="pt-BR" sz="2400" dirty="0" smtClean="0"/>
              <a:t>cilíndrico e não esférico.</a:t>
            </a:r>
            <a:endParaRPr lang="pt-BR" altLang="pt-BR" sz="2400" dirty="0"/>
          </a:p>
        </p:txBody>
      </p:sp>
      <p:sp>
        <p:nvSpPr>
          <p:cNvPr id="7" name="CaixaDeTexto 3"/>
          <p:cNvSpPr txBox="1">
            <a:spLocks noChangeArrowheads="1"/>
          </p:cNvSpPr>
          <p:nvPr/>
        </p:nvSpPr>
        <p:spPr bwMode="auto">
          <a:xfrm>
            <a:off x="683568" y="4450467"/>
            <a:ext cx="827945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200" dirty="0" smtClean="0"/>
              <a:t>“</a:t>
            </a:r>
            <a:r>
              <a:rPr lang="pt-BR" altLang="pt-BR" sz="2200" dirty="0"/>
              <a:t>A Terra está equilibrada sozinha, sem ser sustentada por coisa alguma e permanece onde está por causa </a:t>
            </a:r>
            <a:r>
              <a:rPr lang="pt-BR" altLang="pt-BR" sz="2200" dirty="0" smtClean="0"/>
              <a:t>da sua equidistância de </a:t>
            </a:r>
            <a:r>
              <a:rPr lang="pt-BR" altLang="pt-BR" sz="2200" dirty="0"/>
              <a:t>todas as outras coisas</a:t>
            </a:r>
            <a:r>
              <a:rPr lang="pt-BR" altLang="pt-BR" sz="2200" dirty="0" smtClean="0"/>
              <a:t>”.     </a:t>
            </a:r>
            <a:endParaRPr lang="pt-BR" altLang="pt-BR" sz="2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DD4B40B-ECA1-4E83-A413-55B553940990}" type="slidenum">
              <a:rPr lang="pt-BR" altLang="pt-BR" sz="1400" smtClean="0">
                <a:solidFill>
                  <a:schemeClr val="bg1"/>
                </a:solidFill>
              </a:rPr>
              <a:pPr>
                <a:spcBef>
                  <a:spcPct val="0"/>
                </a:spcBef>
                <a:buSzTx/>
                <a:buFontTx/>
                <a:buNone/>
              </a:pPr>
              <a:t>28</a:t>
            </a:fld>
            <a:endParaRPr lang="pt-BR" altLang="pt-BR" sz="1400" smtClean="0">
              <a:solidFill>
                <a:schemeClr val="bg1"/>
              </a:solidFill>
            </a:endParaRPr>
          </a:p>
        </p:txBody>
      </p:sp>
      <p:sp>
        <p:nvSpPr>
          <p:cNvPr id="14339" name="Rectangle 4" descr="Large confetti"/>
          <p:cNvSpPr>
            <a:spLocks noGrp="1" noChangeArrowheads="1"/>
          </p:cNvSpPr>
          <p:nvPr>
            <p:ph type="title"/>
          </p:nvPr>
        </p:nvSpPr>
        <p:spPr>
          <a:xfrm>
            <a:off x="1043608" y="404813"/>
            <a:ext cx="6835775" cy="566737"/>
          </a:xfrm>
        </p:spPr>
        <p:txBody>
          <a:bodyPr/>
          <a:lstStyle/>
          <a:p>
            <a:pPr algn="ctr" eaLnBrk="1" hangingPunct="1"/>
            <a:r>
              <a:rPr lang="pt-BR" altLang="pt-BR" sz="2400" b="1" dirty="0" smtClean="0"/>
              <a:t>A ORDEM DOS ASTROS NO CÉU</a:t>
            </a:r>
          </a:p>
        </p:txBody>
      </p:sp>
      <p:sp>
        <p:nvSpPr>
          <p:cNvPr id="7" name="Rectangle 3"/>
          <p:cNvSpPr txBox="1">
            <a:spLocks noChangeArrowheads="1"/>
          </p:cNvSpPr>
          <p:nvPr/>
        </p:nvSpPr>
        <p:spPr bwMode="auto">
          <a:xfrm>
            <a:off x="179512" y="1844824"/>
            <a:ext cx="878497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lnSpc>
                <a:spcPct val="90000"/>
              </a:lnSpc>
              <a:buFontTx/>
              <a:buNone/>
            </a:pPr>
            <a:r>
              <a:rPr lang="pt-BR" altLang="pt-BR" sz="2400" kern="0" dirty="0" smtClean="0"/>
              <a:t>     Para o filósofo ateniense, a Lua, o Sol e os cinco planetas conhecidos na época movimentavam-se no céu, dotados de dois movimentos circulares uniformes e de acordo com a seguinte ordem:</a:t>
            </a:r>
          </a:p>
        </p:txBody>
      </p:sp>
      <p:sp>
        <p:nvSpPr>
          <p:cNvPr id="8" name="Rectangle 3"/>
          <p:cNvSpPr txBox="1">
            <a:spLocks noChangeArrowheads="1"/>
          </p:cNvSpPr>
          <p:nvPr/>
        </p:nvSpPr>
        <p:spPr bwMode="auto">
          <a:xfrm>
            <a:off x="683568" y="2924944"/>
            <a:ext cx="828092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lnSpc>
                <a:spcPct val="90000"/>
              </a:lnSpc>
              <a:buFontTx/>
              <a:buNone/>
            </a:pPr>
            <a:r>
              <a:rPr lang="pt-BR" altLang="pt-BR" sz="2400" kern="0" dirty="0" smtClean="0"/>
              <a:t>     </a:t>
            </a:r>
            <a:r>
              <a:rPr lang="pt-BR" altLang="pt-BR" sz="2200" kern="0" dirty="0" smtClean="0"/>
              <a:t>“Depois de formar os corpos de todos os astros, a divindade colocou-os nos circuitos em que se move a revolução do Outro, sete corpos em sete órbitas: a Lua, no primeiro e mais próximo da Terra; o Sol, no segundo, acima da Lua; depois, a estrela matutina e a [estrela] consagrada a Hermes [...].”</a:t>
            </a:r>
          </a:p>
        </p:txBody>
      </p:sp>
      <p:sp>
        <p:nvSpPr>
          <p:cNvPr id="9" name="Rectangle 3"/>
          <p:cNvSpPr txBox="1">
            <a:spLocks noChangeArrowheads="1"/>
          </p:cNvSpPr>
          <p:nvPr/>
        </p:nvSpPr>
        <p:spPr bwMode="auto">
          <a:xfrm>
            <a:off x="683568" y="4437112"/>
            <a:ext cx="8208912"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lnSpc>
                <a:spcPct val="90000"/>
              </a:lnSpc>
              <a:buFontTx/>
              <a:buNone/>
            </a:pPr>
            <a:r>
              <a:rPr lang="pt-BR" altLang="pt-BR" sz="2400" kern="0" dirty="0" smtClean="0"/>
              <a:t>     </a:t>
            </a:r>
            <a:r>
              <a:rPr lang="pt-BR" altLang="pt-BR" sz="2200" kern="0" dirty="0" smtClean="0"/>
              <a:t>“Quanto aos restantes, caso nos dispuséssemos a indicar pormenorizadamente as posições em que ele os acomodou e todas as suas razões para fazê-lo assim, tal descrição, que teria aqui somente um peso secundário, revelar-se-ia um trabalho mais árduo do que o tema principal ao qual isso está subordinado.” (PLATÃO, </a:t>
            </a:r>
            <a:r>
              <a:rPr lang="pt-BR" altLang="pt-BR" sz="2200" i="1" kern="0" dirty="0" err="1" smtClean="0"/>
              <a:t>Timeu</a:t>
            </a:r>
            <a:r>
              <a:rPr lang="pt-BR" altLang="pt-BR" sz="2200" kern="0" dirty="0" smtClean="0"/>
              <a:t>, 38 </a:t>
            </a:r>
            <a:r>
              <a:rPr lang="pt-BR" altLang="pt-BR" sz="2200" kern="0" dirty="0" err="1" smtClean="0"/>
              <a:t>d-e</a:t>
            </a:r>
            <a:r>
              <a:rPr lang="pt-BR" altLang="pt-BR" sz="2200" kern="0" dirty="0" smtClean="0"/>
              <a:t>).</a:t>
            </a:r>
          </a:p>
        </p:txBody>
      </p:sp>
      <p:pic>
        <p:nvPicPr>
          <p:cNvPr id="10"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91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DD4B40B-ECA1-4E83-A413-55B553940990}" type="slidenum">
              <a:rPr lang="pt-BR" altLang="pt-BR" sz="1400" smtClean="0">
                <a:solidFill>
                  <a:schemeClr val="bg1"/>
                </a:solidFill>
              </a:rPr>
              <a:pPr>
                <a:spcBef>
                  <a:spcPct val="0"/>
                </a:spcBef>
                <a:buSzTx/>
                <a:buFontTx/>
                <a:buNone/>
              </a:pPr>
              <a:t>29</a:t>
            </a:fld>
            <a:endParaRPr lang="pt-BR" altLang="pt-BR" sz="1400" smtClean="0">
              <a:solidFill>
                <a:schemeClr val="bg1"/>
              </a:solidFill>
            </a:endParaRPr>
          </a:p>
        </p:txBody>
      </p:sp>
      <p:sp>
        <p:nvSpPr>
          <p:cNvPr id="14339" name="Rectangle 4" descr="Large confetti"/>
          <p:cNvSpPr>
            <a:spLocks noGrp="1" noChangeArrowheads="1"/>
          </p:cNvSpPr>
          <p:nvPr>
            <p:ph type="title"/>
          </p:nvPr>
        </p:nvSpPr>
        <p:spPr>
          <a:xfrm>
            <a:off x="1336675" y="404813"/>
            <a:ext cx="6835775" cy="566737"/>
          </a:xfrm>
        </p:spPr>
        <p:txBody>
          <a:bodyPr/>
          <a:lstStyle/>
          <a:p>
            <a:pPr algn="ctr" eaLnBrk="1" hangingPunct="1"/>
            <a:r>
              <a:rPr lang="pt-BR" altLang="pt-BR" sz="2400" b="1" smtClean="0"/>
              <a:t>AS “LAÇADAS” DOS PLANETAS</a:t>
            </a:r>
          </a:p>
        </p:txBody>
      </p:sp>
      <p:pic>
        <p:nvPicPr>
          <p:cNvPr id="14340" name="Picture 6"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99" y="3573611"/>
            <a:ext cx="3690937" cy="2879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1" name="CaixaDeTexto 5"/>
          <p:cNvSpPr txBox="1">
            <a:spLocks noChangeArrowheads="1"/>
          </p:cNvSpPr>
          <p:nvPr/>
        </p:nvSpPr>
        <p:spPr bwMode="auto">
          <a:xfrm>
            <a:off x="4067944" y="5325015"/>
            <a:ext cx="50040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1800" dirty="0"/>
              <a:t>Trajetória aparente de Marte em relação às estrelas fixas, mostrando um movimento de regressão. (Programa </a:t>
            </a:r>
            <a:r>
              <a:rPr lang="pt-BR" altLang="pt-BR" sz="1800" i="1" dirty="0"/>
              <a:t>Espaçonave Terra</a:t>
            </a:r>
            <a:r>
              <a:rPr lang="pt-BR" altLang="pt-BR" sz="1800" dirty="0"/>
              <a:t> – Semana 6).   </a:t>
            </a:r>
          </a:p>
          <a:p>
            <a:pPr algn="just" eaLnBrk="1" hangingPunct="1">
              <a:spcBef>
                <a:spcPct val="0"/>
              </a:spcBef>
              <a:buSzTx/>
              <a:buFontTx/>
              <a:buNone/>
            </a:pPr>
            <a:endParaRPr lang="pt-BR" altLang="pt-BR" sz="1800" dirty="0"/>
          </a:p>
        </p:txBody>
      </p:sp>
      <p:sp>
        <p:nvSpPr>
          <p:cNvPr id="14342" name="CaixaDeTexto 7"/>
          <p:cNvSpPr txBox="1">
            <a:spLocks noChangeArrowheads="1"/>
          </p:cNvSpPr>
          <p:nvPr/>
        </p:nvSpPr>
        <p:spPr bwMode="auto">
          <a:xfrm>
            <a:off x="179512" y="1772816"/>
            <a:ext cx="878497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400" dirty="0"/>
              <a:t>O modelo platônico explicava os mesmos fenômenos que os primeiros modelos pitagóricos (movimento do Sol, previsão de eclipses), </a:t>
            </a:r>
            <a:r>
              <a:rPr lang="pt-BR" altLang="pt-BR" sz="2400" dirty="0" smtClean="0"/>
              <a:t>mas assim como os primeiros, </a:t>
            </a:r>
            <a:r>
              <a:rPr lang="pt-BR" altLang="pt-BR" sz="2400" dirty="0"/>
              <a:t>também não explicava </a:t>
            </a:r>
            <a:r>
              <a:rPr lang="pt-BR" altLang="pt-BR" sz="2400" dirty="0" smtClean="0"/>
              <a:t>os famosos </a:t>
            </a:r>
            <a:r>
              <a:rPr lang="pt-BR" altLang="pt-BR" sz="2400" i="1" dirty="0" smtClean="0"/>
              <a:t>movimentos retrógrados</a:t>
            </a:r>
            <a:r>
              <a:rPr lang="pt-BR" altLang="pt-BR" sz="2400" dirty="0" smtClean="0"/>
              <a:t> dos planetas observados no céu.</a:t>
            </a:r>
            <a:endParaRPr lang="pt-BR" altLang="pt-BR" sz="2400" dirty="0"/>
          </a:p>
        </p:txBody>
      </p:sp>
      <p:pic>
        <p:nvPicPr>
          <p:cNvPr id="7" name="Espaçonave Terra - Laçada dos Planetas">
            <a:hlinkClick r:id="" action="ppaction://media"/>
          </p:cNvPr>
          <p:cNvPicPr>
            <a:picLocks noChangeAspect="1"/>
          </p:cNvPicPr>
          <p:nvPr>
            <a:videoFile r:link="rId1"/>
            <p:extLst>
              <p:ext uri="{DAA4B4D4-6D71-4841-9C94-3DE7FCFB9230}">
                <p14:media xmlns:p14="http://schemas.microsoft.com/office/powerpoint/2010/main" r:link="rId2">
                  <p14:trim st="310200" end="267931"/>
                </p14:media>
              </p:ext>
            </p:extLst>
          </p:nvPr>
        </p:nvPicPr>
        <p:blipFill>
          <a:blip r:embed="rId6"/>
          <a:stretch>
            <a:fillRect/>
          </a:stretch>
        </p:blipFill>
        <p:spPr>
          <a:xfrm>
            <a:off x="5477388" y="3655993"/>
            <a:ext cx="2118948" cy="158921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8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17" fill="hold" display="0">
                  <p:stCondLst>
                    <p:cond delay="indefinite"/>
                  </p:stCondLst>
                </p:cTn>
                <p:tgtEl>
                  <p:spTgt spid="7"/>
                </p:tgtEl>
              </p:cMediaNode>
            </p:video>
          </p:childTnLst>
        </p:cTn>
      </p:par>
    </p:tnLst>
    <p:bldLst>
      <p:bldP spid="14341" grpId="0"/>
      <p:bldP spid="143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3</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907704" y="332656"/>
            <a:ext cx="4896544" cy="792088"/>
          </a:xfrm>
        </p:spPr>
        <p:txBody>
          <a:bodyPr/>
          <a:lstStyle/>
          <a:p>
            <a:pPr algn="ctr" eaLnBrk="1" hangingPunct="1">
              <a:lnSpc>
                <a:spcPct val="120000"/>
              </a:lnSpc>
            </a:pPr>
            <a:r>
              <a:rPr lang="pt-BR" altLang="pt-BR" sz="2400" b="1" dirty="0" smtClean="0"/>
              <a:t>PLATÃO DE ATENAS (427-347)</a:t>
            </a:r>
            <a:br>
              <a:rPr lang="pt-BR" altLang="pt-BR" sz="2400" b="1" dirty="0" smtClean="0"/>
            </a:br>
            <a:r>
              <a:rPr lang="pt-BR" altLang="pt-BR" sz="2400" b="1" dirty="0" smtClean="0"/>
              <a:t>Principais Obras</a:t>
            </a:r>
          </a:p>
        </p:txBody>
      </p:sp>
      <p:sp>
        <p:nvSpPr>
          <p:cNvPr id="8196" name="CaixaDeTexto 5"/>
          <p:cNvSpPr txBox="1">
            <a:spLocks noChangeArrowheads="1"/>
          </p:cNvSpPr>
          <p:nvPr/>
        </p:nvSpPr>
        <p:spPr bwMode="auto">
          <a:xfrm>
            <a:off x="1259632" y="1700808"/>
            <a:ext cx="2304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smtClean="0"/>
              <a:t>A República</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771"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5"/>
          <p:cNvSpPr txBox="1">
            <a:spLocks noChangeArrowheads="1"/>
          </p:cNvSpPr>
          <p:nvPr/>
        </p:nvSpPr>
        <p:spPr bwMode="auto">
          <a:xfrm>
            <a:off x="5148064" y="1735402"/>
            <a:ext cx="194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smtClean="0"/>
              <a:t>As Leis</a:t>
            </a:r>
          </a:p>
        </p:txBody>
      </p:sp>
      <p:sp>
        <p:nvSpPr>
          <p:cNvPr id="8" name="CaixaDeTexto 5"/>
          <p:cNvSpPr txBox="1">
            <a:spLocks noChangeArrowheads="1"/>
          </p:cNvSpPr>
          <p:nvPr/>
        </p:nvSpPr>
        <p:spPr bwMode="auto">
          <a:xfrm>
            <a:off x="827584" y="2575932"/>
            <a:ext cx="396044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err="1" smtClean="0"/>
              <a:t>Teeteto</a:t>
            </a:r>
            <a:r>
              <a:rPr lang="pt-BR" altLang="pt-BR" sz="2000" dirty="0" smtClean="0"/>
              <a:t> (ou </a:t>
            </a:r>
            <a:r>
              <a:rPr lang="pt-BR" altLang="pt-BR" sz="2000" i="1" dirty="0" smtClean="0"/>
              <a:t>Do Conhecimento</a:t>
            </a:r>
            <a:r>
              <a:rPr lang="pt-BR" altLang="pt-BR" sz="2000" dirty="0" smtClean="0"/>
              <a:t>)</a:t>
            </a:r>
          </a:p>
          <a:p>
            <a:pPr algn="just" eaLnBrk="1" hangingPunct="1">
              <a:spcBef>
                <a:spcPct val="0"/>
              </a:spcBef>
              <a:buSzTx/>
              <a:buFontTx/>
              <a:buNone/>
            </a:pPr>
            <a:r>
              <a:rPr lang="pt-BR" altLang="pt-BR" sz="2000" dirty="0" smtClean="0"/>
              <a:t>Sofista (ou </a:t>
            </a:r>
            <a:r>
              <a:rPr lang="pt-BR" altLang="pt-BR" sz="2000" i="1" dirty="0" smtClean="0"/>
              <a:t>Do Ser</a:t>
            </a:r>
            <a:r>
              <a:rPr lang="pt-BR" altLang="pt-BR" sz="2000" dirty="0" smtClean="0"/>
              <a:t>)</a:t>
            </a:r>
          </a:p>
          <a:p>
            <a:pPr algn="just" eaLnBrk="1" hangingPunct="1">
              <a:spcBef>
                <a:spcPct val="0"/>
              </a:spcBef>
              <a:buSzTx/>
              <a:buFontTx/>
              <a:buNone/>
            </a:pPr>
            <a:r>
              <a:rPr lang="pt-BR" altLang="pt-BR" sz="2000" dirty="0" smtClean="0"/>
              <a:t>Protágoras (ou </a:t>
            </a:r>
            <a:r>
              <a:rPr lang="pt-BR" altLang="pt-BR" sz="2000" i="1" dirty="0" smtClean="0"/>
              <a:t>Sofistas</a:t>
            </a:r>
            <a:r>
              <a:rPr lang="pt-BR" altLang="pt-BR" sz="2000" dirty="0" smtClean="0"/>
              <a:t>)</a:t>
            </a:r>
          </a:p>
          <a:p>
            <a:pPr algn="just" eaLnBrk="1" hangingPunct="1">
              <a:spcBef>
                <a:spcPct val="0"/>
              </a:spcBef>
              <a:buSzTx/>
              <a:buFontTx/>
              <a:buNone/>
            </a:pPr>
            <a:r>
              <a:rPr lang="pt-BR" altLang="pt-BR" sz="2000" dirty="0" smtClean="0"/>
              <a:t>Górgias (ou </a:t>
            </a:r>
            <a:r>
              <a:rPr lang="pt-BR" altLang="pt-BR" sz="2000" i="1" dirty="0" smtClean="0"/>
              <a:t>Da Retórica</a:t>
            </a:r>
            <a:r>
              <a:rPr lang="pt-BR" altLang="pt-BR" sz="2000" dirty="0" smtClean="0"/>
              <a:t>)</a:t>
            </a:r>
          </a:p>
          <a:p>
            <a:pPr algn="just" eaLnBrk="1" hangingPunct="1">
              <a:spcBef>
                <a:spcPct val="0"/>
              </a:spcBef>
              <a:buSzTx/>
              <a:buFontTx/>
              <a:buNone/>
            </a:pPr>
            <a:r>
              <a:rPr lang="pt-BR" altLang="pt-BR" sz="2000" dirty="0" err="1" smtClean="0"/>
              <a:t>Eutidemo</a:t>
            </a:r>
            <a:r>
              <a:rPr lang="pt-BR" altLang="pt-BR" sz="2000" dirty="0" smtClean="0"/>
              <a:t> (ou </a:t>
            </a:r>
            <a:r>
              <a:rPr lang="pt-BR" altLang="pt-BR" sz="2000" i="1" dirty="0" smtClean="0"/>
              <a:t>Da Disputa</a:t>
            </a:r>
            <a:r>
              <a:rPr lang="pt-BR" altLang="pt-BR" sz="2000" dirty="0" smtClean="0"/>
              <a:t>)</a:t>
            </a:r>
          </a:p>
          <a:p>
            <a:pPr algn="just" eaLnBrk="1" hangingPunct="1">
              <a:spcBef>
                <a:spcPct val="0"/>
              </a:spcBef>
              <a:buSzTx/>
              <a:buFontTx/>
              <a:buNone/>
            </a:pPr>
            <a:r>
              <a:rPr lang="pt-BR" altLang="pt-BR" sz="2000" dirty="0" err="1" smtClean="0"/>
              <a:t>Hípias</a:t>
            </a:r>
            <a:r>
              <a:rPr lang="pt-BR" altLang="pt-BR" sz="2000" dirty="0" smtClean="0"/>
              <a:t> Maior (ou </a:t>
            </a:r>
            <a:r>
              <a:rPr lang="pt-BR" altLang="pt-BR" sz="2000" i="1" dirty="0" smtClean="0"/>
              <a:t>Do Belo</a:t>
            </a:r>
            <a:r>
              <a:rPr lang="pt-BR" altLang="pt-BR" sz="2000" dirty="0" smtClean="0"/>
              <a:t>)</a:t>
            </a:r>
          </a:p>
          <a:p>
            <a:pPr algn="just" eaLnBrk="1" hangingPunct="1">
              <a:spcBef>
                <a:spcPct val="0"/>
              </a:spcBef>
              <a:buSzTx/>
              <a:buFontTx/>
              <a:buNone/>
            </a:pPr>
            <a:r>
              <a:rPr lang="pt-BR" altLang="pt-BR" sz="2000" dirty="0" err="1" smtClean="0"/>
              <a:t>Hípias</a:t>
            </a:r>
            <a:r>
              <a:rPr lang="pt-BR" altLang="pt-BR" sz="2000" dirty="0" smtClean="0"/>
              <a:t> Menor (ou </a:t>
            </a:r>
            <a:r>
              <a:rPr lang="pt-BR" altLang="pt-BR" sz="2000" i="1" dirty="0" smtClean="0"/>
              <a:t>Do Falso</a:t>
            </a:r>
            <a:r>
              <a:rPr lang="pt-BR" altLang="pt-BR" sz="2000" dirty="0" smtClean="0"/>
              <a:t>)</a:t>
            </a:r>
          </a:p>
          <a:p>
            <a:pPr algn="just" eaLnBrk="1" hangingPunct="1">
              <a:spcBef>
                <a:spcPct val="0"/>
              </a:spcBef>
              <a:buSzTx/>
              <a:buFontTx/>
              <a:buNone/>
            </a:pPr>
            <a:r>
              <a:rPr lang="pt-BR" altLang="pt-BR" sz="2000" dirty="0" err="1"/>
              <a:t>Fedro</a:t>
            </a:r>
            <a:r>
              <a:rPr lang="pt-BR" altLang="pt-BR" sz="2000" dirty="0"/>
              <a:t> (ou </a:t>
            </a:r>
            <a:r>
              <a:rPr lang="pt-BR" altLang="pt-BR" sz="2000" i="1" dirty="0"/>
              <a:t>Do Belo</a:t>
            </a:r>
            <a:r>
              <a:rPr lang="pt-BR" altLang="pt-BR" sz="2000" dirty="0" smtClean="0"/>
              <a:t>)</a:t>
            </a:r>
          </a:p>
          <a:p>
            <a:pPr algn="just" eaLnBrk="1" hangingPunct="1">
              <a:spcBef>
                <a:spcPct val="0"/>
              </a:spcBef>
              <a:buSzTx/>
              <a:buNone/>
            </a:pPr>
            <a:r>
              <a:rPr lang="pt-BR" altLang="pt-BR" sz="2000" dirty="0" err="1"/>
              <a:t>Eutífron</a:t>
            </a:r>
            <a:r>
              <a:rPr lang="pt-BR" altLang="pt-BR" sz="2000" dirty="0"/>
              <a:t> (ou </a:t>
            </a:r>
            <a:r>
              <a:rPr lang="pt-BR" altLang="pt-BR" sz="2000" i="1" dirty="0"/>
              <a:t>Da Religiosidade</a:t>
            </a:r>
            <a:r>
              <a:rPr lang="pt-BR" altLang="pt-BR" sz="2000" dirty="0"/>
              <a:t>)</a:t>
            </a:r>
          </a:p>
          <a:p>
            <a:pPr algn="just" eaLnBrk="1" hangingPunct="1">
              <a:spcBef>
                <a:spcPct val="0"/>
              </a:spcBef>
              <a:buSzTx/>
              <a:buFontTx/>
              <a:buNone/>
            </a:pPr>
            <a:r>
              <a:rPr lang="pt-BR" altLang="pt-BR" sz="2000" dirty="0"/>
              <a:t>Apologia de Sócrates</a:t>
            </a:r>
          </a:p>
          <a:p>
            <a:pPr algn="just" eaLnBrk="1" hangingPunct="1">
              <a:spcBef>
                <a:spcPct val="0"/>
              </a:spcBef>
              <a:buSzTx/>
              <a:buFontTx/>
              <a:buNone/>
            </a:pPr>
            <a:r>
              <a:rPr lang="pt-BR" altLang="pt-BR" sz="2000" dirty="0" err="1"/>
              <a:t>Críton</a:t>
            </a:r>
            <a:r>
              <a:rPr lang="pt-BR" altLang="pt-BR" sz="2000" dirty="0"/>
              <a:t> (ou </a:t>
            </a:r>
            <a:r>
              <a:rPr lang="pt-BR" altLang="pt-BR" sz="2000" i="1" dirty="0"/>
              <a:t>Do Dever</a:t>
            </a:r>
            <a:r>
              <a:rPr lang="pt-BR" altLang="pt-BR" sz="2000" dirty="0"/>
              <a:t>)</a:t>
            </a:r>
          </a:p>
          <a:p>
            <a:pPr algn="just" eaLnBrk="1" hangingPunct="1">
              <a:spcBef>
                <a:spcPct val="0"/>
              </a:spcBef>
              <a:buSzTx/>
              <a:buNone/>
            </a:pPr>
            <a:r>
              <a:rPr lang="pt-BR" altLang="pt-BR" sz="2000" dirty="0"/>
              <a:t>Fédon (ou </a:t>
            </a:r>
            <a:r>
              <a:rPr lang="pt-BR" altLang="pt-BR" sz="2000" i="1" dirty="0"/>
              <a:t>Da </a:t>
            </a:r>
            <a:r>
              <a:rPr lang="pt-BR" altLang="pt-BR" sz="2000" i="1" dirty="0" smtClean="0"/>
              <a:t>Alma</a:t>
            </a:r>
            <a:r>
              <a:rPr lang="pt-BR" altLang="pt-BR" sz="2000" dirty="0" smtClean="0"/>
              <a:t>)</a:t>
            </a:r>
          </a:p>
          <a:p>
            <a:pPr algn="just" eaLnBrk="1" hangingPunct="1">
              <a:spcBef>
                <a:spcPct val="0"/>
              </a:spcBef>
              <a:buSzTx/>
              <a:buNone/>
            </a:pPr>
            <a:r>
              <a:rPr lang="pt-BR" altLang="pt-BR" sz="2000" dirty="0" smtClean="0"/>
              <a:t>Parmênides </a:t>
            </a:r>
            <a:r>
              <a:rPr lang="pt-BR" altLang="pt-BR" sz="2000" dirty="0"/>
              <a:t>(ou </a:t>
            </a:r>
            <a:r>
              <a:rPr lang="pt-BR" altLang="pt-BR" sz="2000" i="1" dirty="0"/>
              <a:t>Das Formas</a:t>
            </a:r>
            <a:r>
              <a:rPr lang="pt-BR" altLang="pt-BR" sz="2000" dirty="0" smtClean="0"/>
              <a:t>)</a:t>
            </a:r>
            <a:endParaRPr lang="pt-BR" altLang="pt-BR" sz="2000" dirty="0"/>
          </a:p>
        </p:txBody>
      </p:sp>
      <p:sp>
        <p:nvSpPr>
          <p:cNvPr id="9" name="CaixaDeTexto 5"/>
          <p:cNvSpPr txBox="1">
            <a:spLocks noChangeArrowheads="1"/>
          </p:cNvSpPr>
          <p:nvPr/>
        </p:nvSpPr>
        <p:spPr bwMode="auto">
          <a:xfrm>
            <a:off x="4644008" y="2595676"/>
            <a:ext cx="417646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Político (ou </a:t>
            </a:r>
            <a:r>
              <a:rPr lang="pt-BR" altLang="pt-BR" sz="2000" i="1" dirty="0" smtClean="0"/>
              <a:t>Da Realeza</a:t>
            </a:r>
            <a:r>
              <a:rPr lang="pt-BR" altLang="pt-BR" sz="2000" dirty="0" smtClean="0"/>
              <a:t>)</a:t>
            </a:r>
          </a:p>
          <a:p>
            <a:pPr algn="just" eaLnBrk="1" hangingPunct="1">
              <a:spcBef>
                <a:spcPct val="0"/>
              </a:spcBef>
              <a:buSzTx/>
              <a:buFontTx/>
              <a:buNone/>
            </a:pPr>
            <a:r>
              <a:rPr lang="pt-BR" altLang="pt-BR" sz="2000" dirty="0" err="1" smtClean="0"/>
              <a:t>Filebo</a:t>
            </a:r>
            <a:r>
              <a:rPr lang="pt-BR" altLang="pt-BR" sz="2000" dirty="0" smtClean="0"/>
              <a:t> (ou </a:t>
            </a:r>
            <a:r>
              <a:rPr lang="pt-BR" altLang="pt-BR" sz="2000" i="1" dirty="0" smtClean="0"/>
              <a:t>Do Prazer</a:t>
            </a:r>
            <a:r>
              <a:rPr lang="pt-BR" altLang="pt-BR" sz="2000" dirty="0" smtClean="0"/>
              <a:t>)</a:t>
            </a:r>
          </a:p>
          <a:p>
            <a:pPr algn="just" eaLnBrk="1" hangingPunct="1">
              <a:spcBef>
                <a:spcPct val="0"/>
              </a:spcBef>
              <a:buSzTx/>
              <a:buFontTx/>
              <a:buNone/>
            </a:pPr>
            <a:r>
              <a:rPr lang="pt-BR" altLang="pt-BR" sz="2000" dirty="0" err="1" smtClean="0"/>
              <a:t>Lísis</a:t>
            </a:r>
            <a:r>
              <a:rPr lang="pt-BR" altLang="pt-BR" sz="2000" dirty="0" smtClean="0"/>
              <a:t> (ou </a:t>
            </a:r>
            <a:r>
              <a:rPr lang="pt-BR" altLang="pt-BR" sz="2000" i="1" dirty="0" smtClean="0"/>
              <a:t>Da Amizade</a:t>
            </a:r>
            <a:r>
              <a:rPr lang="pt-BR" altLang="pt-BR" sz="2000" dirty="0" smtClean="0"/>
              <a:t>)</a:t>
            </a:r>
          </a:p>
          <a:p>
            <a:pPr algn="just" eaLnBrk="1" hangingPunct="1">
              <a:spcBef>
                <a:spcPct val="0"/>
              </a:spcBef>
              <a:buSzTx/>
              <a:buFontTx/>
              <a:buNone/>
            </a:pPr>
            <a:r>
              <a:rPr lang="pt-BR" altLang="pt-BR" sz="2000" dirty="0" smtClean="0"/>
              <a:t>O Banquete (ou </a:t>
            </a:r>
            <a:r>
              <a:rPr lang="pt-BR" altLang="pt-BR" sz="2000" i="1" dirty="0" smtClean="0"/>
              <a:t>Do Amor</a:t>
            </a:r>
            <a:r>
              <a:rPr lang="pt-BR" altLang="pt-BR" sz="2000" dirty="0" smtClean="0"/>
              <a:t>)</a:t>
            </a:r>
          </a:p>
          <a:p>
            <a:pPr algn="just" eaLnBrk="1" hangingPunct="1">
              <a:spcBef>
                <a:spcPct val="0"/>
              </a:spcBef>
              <a:buSzTx/>
              <a:buFontTx/>
              <a:buNone/>
            </a:pPr>
            <a:r>
              <a:rPr lang="pt-BR" altLang="pt-BR" sz="2000" dirty="0" err="1" smtClean="0"/>
              <a:t>Mênon</a:t>
            </a:r>
            <a:r>
              <a:rPr lang="pt-BR" altLang="pt-BR" sz="2000" dirty="0" smtClean="0"/>
              <a:t> (ou </a:t>
            </a:r>
            <a:r>
              <a:rPr lang="pt-BR" altLang="pt-BR" sz="2000" i="1" dirty="0" smtClean="0"/>
              <a:t>Da Virtude</a:t>
            </a:r>
            <a:r>
              <a:rPr lang="pt-BR" altLang="pt-BR" sz="2000" dirty="0" smtClean="0"/>
              <a:t>)</a:t>
            </a:r>
          </a:p>
          <a:p>
            <a:pPr algn="just" eaLnBrk="1" hangingPunct="1">
              <a:spcBef>
                <a:spcPct val="0"/>
              </a:spcBef>
              <a:buSzTx/>
              <a:buFontTx/>
              <a:buNone/>
            </a:pPr>
            <a:r>
              <a:rPr lang="pt-BR" altLang="pt-BR" sz="2000" b="1" dirty="0" err="1" smtClean="0"/>
              <a:t>Timeu</a:t>
            </a:r>
            <a:r>
              <a:rPr lang="pt-BR" altLang="pt-BR" sz="2000" dirty="0" smtClean="0"/>
              <a:t> (ou </a:t>
            </a:r>
            <a:r>
              <a:rPr lang="pt-BR" altLang="pt-BR" sz="2000" i="1" dirty="0" smtClean="0"/>
              <a:t>Do Universo</a:t>
            </a:r>
            <a:r>
              <a:rPr lang="pt-BR" altLang="pt-BR" sz="2000" dirty="0" smtClean="0"/>
              <a:t> e </a:t>
            </a:r>
            <a:r>
              <a:rPr lang="pt-BR" altLang="pt-BR" sz="2000" i="1" dirty="0" smtClean="0"/>
              <a:t>Do Homem</a:t>
            </a:r>
            <a:r>
              <a:rPr lang="pt-BR" altLang="pt-BR" sz="2000" dirty="0" smtClean="0"/>
              <a:t>)</a:t>
            </a:r>
          </a:p>
          <a:p>
            <a:pPr algn="just" eaLnBrk="1" hangingPunct="1">
              <a:spcBef>
                <a:spcPct val="0"/>
              </a:spcBef>
              <a:buSzTx/>
              <a:buFontTx/>
              <a:buNone/>
            </a:pPr>
            <a:r>
              <a:rPr lang="pt-BR" altLang="pt-BR" sz="2000" dirty="0" err="1" smtClean="0"/>
              <a:t>Crítias</a:t>
            </a:r>
            <a:r>
              <a:rPr lang="pt-BR" altLang="pt-BR" sz="2000" dirty="0" smtClean="0"/>
              <a:t> (ou </a:t>
            </a:r>
            <a:r>
              <a:rPr lang="pt-BR" altLang="pt-BR" sz="2000" i="1" dirty="0" smtClean="0"/>
              <a:t>Atlântida</a:t>
            </a:r>
            <a:r>
              <a:rPr lang="pt-BR" altLang="pt-BR" sz="2000" dirty="0" smtClean="0"/>
              <a:t>)</a:t>
            </a:r>
          </a:p>
          <a:p>
            <a:pPr algn="just" eaLnBrk="1" hangingPunct="1">
              <a:spcBef>
                <a:spcPct val="0"/>
              </a:spcBef>
              <a:buSzTx/>
              <a:buFontTx/>
              <a:buNone/>
            </a:pPr>
            <a:r>
              <a:rPr lang="pt-BR" altLang="pt-BR" sz="2000" dirty="0" err="1" smtClean="0"/>
              <a:t>Crátilo</a:t>
            </a:r>
            <a:r>
              <a:rPr lang="pt-BR" altLang="pt-BR" sz="2000" dirty="0" smtClean="0"/>
              <a:t> </a:t>
            </a:r>
            <a:r>
              <a:rPr lang="pt-BR" altLang="pt-BR" sz="2000" dirty="0"/>
              <a:t>(ou </a:t>
            </a:r>
            <a:r>
              <a:rPr lang="pt-BR" altLang="pt-BR" sz="2000" i="1" dirty="0"/>
              <a:t>Da Correção dos Nomes</a:t>
            </a:r>
            <a:r>
              <a:rPr lang="pt-BR" altLang="pt-BR" sz="2000" dirty="0"/>
              <a:t>)</a:t>
            </a:r>
          </a:p>
          <a:p>
            <a:pPr algn="just" eaLnBrk="1" hangingPunct="1">
              <a:spcBef>
                <a:spcPct val="0"/>
              </a:spcBef>
              <a:buSzTx/>
              <a:buFontTx/>
              <a:buNone/>
            </a:pPr>
            <a:r>
              <a:rPr lang="pt-BR" altLang="pt-BR" sz="2000" dirty="0" err="1"/>
              <a:t>Cármides</a:t>
            </a:r>
            <a:r>
              <a:rPr lang="pt-BR" altLang="pt-BR" sz="2000" dirty="0"/>
              <a:t> (ou </a:t>
            </a:r>
            <a:r>
              <a:rPr lang="pt-BR" altLang="pt-BR" sz="2000" i="1" dirty="0"/>
              <a:t>Da Moderação</a:t>
            </a:r>
            <a:r>
              <a:rPr lang="pt-BR" altLang="pt-BR" sz="2000" dirty="0"/>
              <a:t>)</a:t>
            </a:r>
          </a:p>
          <a:p>
            <a:pPr algn="just" eaLnBrk="1" hangingPunct="1">
              <a:spcBef>
                <a:spcPct val="0"/>
              </a:spcBef>
              <a:buSzTx/>
              <a:buFontTx/>
              <a:buNone/>
            </a:pPr>
            <a:r>
              <a:rPr lang="pt-BR" altLang="pt-BR" sz="2000" dirty="0"/>
              <a:t>Laques (ou </a:t>
            </a:r>
            <a:r>
              <a:rPr lang="pt-BR" altLang="pt-BR" sz="2000" i="1" dirty="0"/>
              <a:t>Da Coragem</a:t>
            </a:r>
            <a:r>
              <a:rPr lang="pt-BR" altLang="pt-BR" sz="2000" dirty="0"/>
              <a:t>)</a:t>
            </a:r>
          </a:p>
          <a:p>
            <a:pPr algn="just" eaLnBrk="1" hangingPunct="1">
              <a:spcBef>
                <a:spcPct val="0"/>
              </a:spcBef>
              <a:buSzTx/>
              <a:buFontTx/>
              <a:buNone/>
            </a:pPr>
            <a:r>
              <a:rPr lang="pt-BR" altLang="pt-BR" sz="2000" dirty="0" err="1"/>
              <a:t>Ion</a:t>
            </a:r>
            <a:r>
              <a:rPr lang="pt-BR" altLang="pt-BR" sz="2000" dirty="0"/>
              <a:t> (ou </a:t>
            </a:r>
            <a:r>
              <a:rPr lang="pt-BR" altLang="pt-BR" sz="2000" i="1" dirty="0"/>
              <a:t>Da Ilíada</a:t>
            </a:r>
            <a:r>
              <a:rPr lang="pt-BR" altLang="pt-BR" sz="2000" dirty="0"/>
              <a:t>)</a:t>
            </a:r>
          </a:p>
          <a:p>
            <a:pPr algn="just" eaLnBrk="1" hangingPunct="1">
              <a:spcBef>
                <a:spcPct val="0"/>
              </a:spcBef>
              <a:buSzTx/>
              <a:buFontTx/>
              <a:buNone/>
            </a:pPr>
            <a:r>
              <a:rPr lang="pt-BR" altLang="pt-BR" sz="2000" dirty="0" err="1"/>
              <a:t>Menexeno</a:t>
            </a:r>
            <a:r>
              <a:rPr lang="pt-BR" altLang="pt-BR" sz="2000" dirty="0"/>
              <a:t> (ou </a:t>
            </a:r>
            <a:r>
              <a:rPr lang="pt-BR" altLang="pt-BR" sz="2000" i="1" dirty="0"/>
              <a:t>Oração Fúnebre</a:t>
            </a:r>
            <a:r>
              <a:rPr lang="pt-BR" altLang="pt-BR" sz="2000" dirty="0" smtClean="0"/>
              <a:t>)</a:t>
            </a:r>
            <a:endParaRPr lang="pt-BR" altLang="pt-BR" sz="2000" dirty="0"/>
          </a:p>
        </p:txBody>
      </p:sp>
      <p:sp>
        <p:nvSpPr>
          <p:cNvPr id="10" name="CaixaDeTexto 5"/>
          <p:cNvSpPr txBox="1">
            <a:spLocks noChangeArrowheads="1"/>
          </p:cNvSpPr>
          <p:nvPr/>
        </p:nvSpPr>
        <p:spPr bwMode="auto">
          <a:xfrm>
            <a:off x="3347418" y="2109050"/>
            <a:ext cx="2160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smtClean="0"/>
              <a:t>Diálogos</a:t>
            </a:r>
          </a:p>
        </p:txBody>
      </p:sp>
    </p:spTree>
    <p:extLst>
      <p:ext uri="{BB962C8B-B14F-4D97-AF65-F5344CB8AC3E}">
        <p14:creationId xmlns:p14="http://schemas.microsoft.com/office/powerpoint/2010/main" val="32281127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38F355A-FEEA-4E57-ADB8-D16B850CC269}" type="slidenum">
              <a:rPr lang="pt-BR" altLang="pt-BR" sz="1400" smtClean="0">
                <a:solidFill>
                  <a:schemeClr val="bg1"/>
                </a:solidFill>
              </a:rPr>
              <a:pPr>
                <a:spcBef>
                  <a:spcPct val="0"/>
                </a:spcBef>
                <a:buSzTx/>
                <a:buFontTx/>
                <a:buNone/>
              </a:pPr>
              <a:t>30</a:t>
            </a:fld>
            <a:endParaRPr lang="pt-BR" altLang="pt-BR" sz="1400" smtClean="0">
              <a:solidFill>
                <a:schemeClr val="bg1"/>
              </a:solidFill>
            </a:endParaRPr>
          </a:p>
        </p:txBody>
      </p:sp>
      <p:sp>
        <p:nvSpPr>
          <p:cNvPr id="16387" name="Rectangle 2" descr="Large confetti"/>
          <p:cNvSpPr>
            <a:spLocks noGrp="1" noChangeArrowheads="1"/>
          </p:cNvSpPr>
          <p:nvPr>
            <p:ph type="title"/>
          </p:nvPr>
        </p:nvSpPr>
        <p:spPr>
          <a:xfrm>
            <a:off x="1547813" y="333375"/>
            <a:ext cx="5854700" cy="854075"/>
          </a:xfrm>
        </p:spPr>
        <p:txBody>
          <a:bodyPr/>
          <a:lstStyle/>
          <a:p>
            <a:pPr algn="ctr" eaLnBrk="1" hangingPunct="1"/>
            <a:r>
              <a:rPr lang="pt-BR" altLang="pt-BR" sz="2400" b="1" dirty="0" smtClean="0"/>
              <a:t>A ORIGEM DO</a:t>
            </a:r>
            <a:br>
              <a:rPr lang="pt-BR" altLang="pt-BR" sz="2400" b="1" dirty="0" smtClean="0"/>
            </a:br>
            <a:r>
              <a:rPr lang="pt-BR" altLang="pt-BR" sz="2400" b="1" dirty="0" smtClean="0"/>
              <a:t>DOGMA DA CIRCULARIDADE</a:t>
            </a:r>
          </a:p>
        </p:txBody>
      </p:sp>
      <p:sp>
        <p:nvSpPr>
          <p:cNvPr id="16388" name="Rectangle 3"/>
          <p:cNvSpPr>
            <a:spLocks noGrp="1" noChangeArrowheads="1"/>
          </p:cNvSpPr>
          <p:nvPr>
            <p:ph type="body" idx="1"/>
          </p:nvPr>
        </p:nvSpPr>
        <p:spPr>
          <a:xfrm>
            <a:off x="179388" y="1844825"/>
            <a:ext cx="8785100" cy="1152127"/>
          </a:xfrm>
        </p:spPr>
        <p:txBody>
          <a:bodyPr/>
          <a:lstStyle/>
          <a:p>
            <a:pPr marL="0" indent="0" algn="just" eaLnBrk="1" hangingPunct="1">
              <a:spcBef>
                <a:spcPts val="0"/>
              </a:spcBef>
              <a:buNone/>
            </a:pPr>
            <a:r>
              <a:rPr lang="pt-BR" altLang="pt-BR" sz="2400" dirty="0" smtClean="0"/>
              <a:t>     Para Platão, as irregularidades eram necessariamente aparentes, meras ilusões. E o problema de explicar tais aparências, que perdurou cerca de dois mil anos, foi então lançado:</a:t>
            </a:r>
          </a:p>
        </p:txBody>
      </p:sp>
      <p:sp>
        <p:nvSpPr>
          <p:cNvPr id="5" name="Rectangle 3"/>
          <p:cNvSpPr txBox="1">
            <a:spLocks noChangeArrowheads="1"/>
          </p:cNvSpPr>
          <p:nvPr/>
        </p:nvSpPr>
        <p:spPr bwMode="auto">
          <a:xfrm>
            <a:off x="179388" y="4437112"/>
            <a:ext cx="8785100" cy="12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altLang="pt-BR" sz="2400" b="1" kern="0" dirty="0" smtClean="0"/>
              <a:t>     Em outras palavras, como explicar as irregularidades observadas nas trajetórias descritas pelos planetas utilizando-se apenas combinações de movimentos circulares e uniformes?</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179512" y="3140968"/>
            <a:ext cx="8785100" cy="12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altLang="pt-BR" sz="2400" b="1" kern="0" dirty="0" smtClean="0"/>
              <a:t>     Quais são os movimentos circulares uniformes e ordenados que podem ser tomados como hipóteses para explicar os movimentos aparentes dos planetas? (PLATÃO, </a:t>
            </a:r>
            <a:r>
              <a:rPr lang="pt-BR" altLang="pt-BR" sz="2400" b="1" i="1" kern="0" dirty="0" smtClean="0"/>
              <a:t>República</a:t>
            </a:r>
            <a:r>
              <a:rPr lang="pt-BR" altLang="pt-BR" sz="2400" b="1" kern="0" dirty="0" smtClean="0"/>
              <a:t>, VII, 527)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5"/>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677859B-32EB-430C-B486-2D8382A494AB}" type="slidenum">
              <a:rPr lang="pt-BR" altLang="pt-BR" sz="1400" smtClean="0">
                <a:solidFill>
                  <a:schemeClr val="bg1"/>
                </a:solidFill>
              </a:rPr>
              <a:pPr>
                <a:spcBef>
                  <a:spcPct val="0"/>
                </a:spcBef>
                <a:buSzTx/>
                <a:buFontTx/>
                <a:buNone/>
              </a:pPr>
              <a:t>31</a:t>
            </a:fld>
            <a:endParaRPr lang="pt-BR" altLang="pt-BR" sz="1400" smtClean="0">
              <a:solidFill>
                <a:schemeClr val="bg1"/>
              </a:solidFill>
            </a:endParaRPr>
          </a:p>
        </p:txBody>
      </p:sp>
      <p:sp>
        <p:nvSpPr>
          <p:cNvPr id="17411" name="Rectangle 2" descr="Large confetti"/>
          <p:cNvSpPr>
            <a:spLocks noGrp="1" noChangeArrowheads="1"/>
          </p:cNvSpPr>
          <p:nvPr>
            <p:ph type="title"/>
          </p:nvPr>
        </p:nvSpPr>
        <p:spPr>
          <a:xfrm>
            <a:off x="1475656" y="260350"/>
            <a:ext cx="6573838" cy="879475"/>
          </a:xfrm>
        </p:spPr>
        <p:txBody>
          <a:bodyPr/>
          <a:lstStyle/>
          <a:p>
            <a:pPr algn="ctr" eaLnBrk="1" hangingPunct="1"/>
            <a:r>
              <a:rPr lang="pt-BR" altLang="pt-BR" sz="2400" b="1" dirty="0" smtClean="0"/>
              <a:t>MODELO DE ESFERAS HOMOCÊNTRICAS</a:t>
            </a:r>
            <a:br>
              <a:rPr lang="pt-BR" altLang="pt-BR" sz="2400" b="1" dirty="0" smtClean="0"/>
            </a:br>
            <a:r>
              <a:rPr lang="pt-BR" altLang="pt-BR" sz="2400" b="1" dirty="0" smtClean="0"/>
              <a:t>DE EUDOXO DE CNIDO (408-355 a.C.)</a:t>
            </a:r>
            <a:endParaRPr lang="pt-BR" altLang="pt-BR" sz="2800" b="1" dirty="0" smtClean="0"/>
          </a:p>
        </p:txBody>
      </p:sp>
      <p:sp>
        <p:nvSpPr>
          <p:cNvPr id="17412" name="Rectangle 3"/>
          <p:cNvSpPr>
            <a:spLocks noGrp="1" noChangeArrowheads="1"/>
          </p:cNvSpPr>
          <p:nvPr>
            <p:ph type="body" idx="1"/>
          </p:nvPr>
        </p:nvSpPr>
        <p:spPr>
          <a:xfrm>
            <a:off x="179512" y="1772816"/>
            <a:ext cx="4320480" cy="2376264"/>
          </a:xfrm>
        </p:spPr>
        <p:txBody>
          <a:bodyPr/>
          <a:lstStyle/>
          <a:p>
            <a:pPr marL="0" indent="0" algn="just" eaLnBrk="1" hangingPunct="1">
              <a:spcBef>
                <a:spcPts val="0"/>
              </a:spcBef>
              <a:buNone/>
            </a:pPr>
            <a:r>
              <a:rPr lang="pt-BR" altLang="pt-BR" sz="2400" dirty="0" smtClean="0"/>
              <a:t>     </a:t>
            </a:r>
            <a:r>
              <a:rPr lang="pt-BR" altLang="pt-BR" sz="2100" dirty="0" smtClean="0"/>
              <a:t>Para </a:t>
            </a:r>
            <a:r>
              <a:rPr lang="pt-BR" altLang="pt-BR" sz="2100" dirty="0" err="1" smtClean="0"/>
              <a:t>Eudoxo</a:t>
            </a:r>
            <a:r>
              <a:rPr lang="pt-BR" altLang="pt-BR" sz="2100" dirty="0" smtClean="0"/>
              <a:t>, o movimento observado dos astros no céu era consequência de um movimento conjunto de 27 esferas homocêntricas à Terra: 4 para cada um dos 5 planetas até então conhecidos, 3 para o Sol, 3 para a Lua e 1 para as estrelas fixas.</a:t>
            </a:r>
          </a:p>
        </p:txBody>
      </p:sp>
      <p:pic>
        <p:nvPicPr>
          <p:cNvPr id="6146" name="Picture 2" descr="Resultado de imagem para esferas homocentricas de eudox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452" y="1988840"/>
            <a:ext cx="1802036" cy="2333784"/>
          </a:xfrm>
          <a:prstGeom prst="rect">
            <a:avLst/>
          </a:prstGeom>
          <a:solidFill>
            <a:srgbClr val="470B05"/>
          </a:solidFill>
          <a:ln w="3175">
            <a:solidFill>
              <a:srgbClr val="000408"/>
            </a:solidFill>
          </a:ln>
        </p:spPr>
      </p:pic>
      <p:pic>
        <p:nvPicPr>
          <p:cNvPr id="2" name="Picture 2" descr="Imagem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988840"/>
            <a:ext cx="2432565" cy="3892106"/>
          </a:xfrm>
          <a:prstGeom prst="rect">
            <a:avLst/>
          </a:prstGeom>
          <a:noFill/>
          <a:ln>
            <a:solidFill>
              <a:srgbClr val="000408"/>
            </a:solidFill>
          </a:ln>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587707" y="5877272"/>
            <a:ext cx="2432565" cy="338554"/>
          </a:xfrm>
          <a:prstGeom prst="rect">
            <a:avLst/>
          </a:prstGeom>
          <a:noFill/>
        </p:spPr>
        <p:txBody>
          <a:bodyPr wrap="square" rtlCol="0">
            <a:spAutoFit/>
          </a:bodyPr>
          <a:lstStyle/>
          <a:p>
            <a:pPr algn="ctr"/>
            <a:r>
              <a:rPr lang="pt-BR" sz="1600" dirty="0" smtClean="0"/>
              <a:t>Esfera armilar</a:t>
            </a:r>
            <a:endParaRPr lang="pt-BR" sz="1600" dirty="0"/>
          </a:p>
        </p:txBody>
      </p:sp>
      <p:sp>
        <p:nvSpPr>
          <p:cNvPr id="10" name="CaixaDeTexto 9"/>
          <p:cNvSpPr txBox="1"/>
          <p:nvPr/>
        </p:nvSpPr>
        <p:spPr>
          <a:xfrm>
            <a:off x="7162452" y="4293096"/>
            <a:ext cx="1874044" cy="584775"/>
          </a:xfrm>
          <a:prstGeom prst="rect">
            <a:avLst/>
          </a:prstGeom>
          <a:noFill/>
        </p:spPr>
        <p:txBody>
          <a:bodyPr wrap="square" rtlCol="0">
            <a:spAutoFit/>
          </a:bodyPr>
          <a:lstStyle/>
          <a:p>
            <a:pPr algn="ctr"/>
            <a:r>
              <a:rPr lang="pt-BR" sz="1600" dirty="0" smtClean="0"/>
              <a:t>Representação matemática</a:t>
            </a:r>
            <a:endParaRPr lang="pt-BR" sz="1600" dirty="0"/>
          </a:p>
        </p:txBody>
      </p:sp>
      <p:sp>
        <p:nvSpPr>
          <p:cNvPr id="9" name="Rectangle 3"/>
          <p:cNvSpPr txBox="1">
            <a:spLocks noChangeArrowheads="1"/>
          </p:cNvSpPr>
          <p:nvPr/>
        </p:nvSpPr>
        <p:spPr bwMode="auto">
          <a:xfrm>
            <a:off x="179512" y="4095270"/>
            <a:ext cx="4320480" cy="137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altLang="pt-BR" sz="2100" kern="0" dirty="0" smtClean="0"/>
              <a:t>     Posteriormente, este modelo seria aperfeiçoado por </a:t>
            </a:r>
            <a:r>
              <a:rPr lang="pt-BR" altLang="pt-BR" sz="2100" kern="0" dirty="0" err="1" smtClean="0"/>
              <a:t>Calipo</a:t>
            </a:r>
            <a:r>
              <a:rPr lang="pt-BR" altLang="pt-BR" sz="2100" kern="0" dirty="0" smtClean="0"/>
              <a:t> </a:t>
            </a:r>
            <a:r>
              <a:rPr lang="pt-BR" altLang="pt-BR" sz="2100" kern="0" dirty="0"/>
              <a:t>de </a:t>
            </a:r>
            <a:r>
              <a:rPr lang="pt-BR" altLang="pt-BR" sz="2100" kern="0" dirty="0" err="1"/>
              <a:t>Cízico</a:t>
            </a:r>
            <a:r>
              <a:rPr lang="pt-BR" altLang="pt-BR" sz="2100" kern="0" dirty="0"/>
              <a:t> (370-300</a:t>
            </a:r>
            <a:r>
              <a:rPr lang="pt-BR" altLang="pt-BR" sz="2100" kern="0" dirty="0" smtClean="0"/>
              <a:t>)</a:t>
            </a:r>
            <a:r>
              <a:rPr lang="pt-BR" altLang="pt-BR" sz="2100" kern="0" dirty="0"/>
              <a:t> e </a:t>
            </a:r>
            <a:r>
              <a:rPr lang="pt-BR" altLang="pt-BR" sz="2100" kern="0" dirty="0" smtClean="0"/>
              <a:t>por Aristóteles de </a:t>
            </a:r>
            <a:r>
              <a:rPr lang="pt-BR" altLang="pt-BR" sz="2100" kern="0" dirty="0" err="1" smtClean="0"/>
              <a:t>Estagira</a:t>
            </a:r>
            <a:r>
              <a:rPr lang="pt-BR" altLang="pt-BR" sz="2100" kern="0" dirty="0" smtClean="0"/>
              <a:t> (384-322 a.C.).</a:t>
            </a:r>
          </a:p>
        </p:txBody>
      </p:sp>
      <p:pic>
        <p:nvPicPr>
          <p:cNvPr id="11" name="Eudoxo, Ptolomeo, Copérnico.wmv">
            <a:hlinkClick r:id="" action="ppaction://media"/>
          </p:cNvPr>
          <p:cNvPicPr>
            <a:picLocks noChangeAspect="1"/>
          </p:cNvPicPr>
          <p:nvPr>
            <a:videoFile r:link="rId1"/>
            <p:extLst>
              <p:ext uri="{DAA4B4D4-6D71-4841-9C94-3DE7FCFB9230}">
                <p14:media xmlns:p14="http://schemas.microsoft.com/office/powerpoint/2010/main" r:link="rId2">
                  <p14:trim end="100886"/>
                </p14:media>
              </p:ext>
            </p:extLst>
          </p:nvPr>
        </p:nvPicPr>
        <p:blipFill>
          <a:blip r:embed="rId8"/>
          <a:srcRect/>
          <a:stretch>
            <a:fillRect/>
          </a:stretch>
        </p:blipFill>
        <p:spPr bwMode="auto">
          <a:xfrm>
            <a:off x="7443068" y="4955057"/>
            <a:ext cx="1307232" cy="130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2000" fill="hold"/>
                                        <p:tgtEl>
                                          <p:spTgt spid="11"/>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5" fill="hold" display="0">
                  <p:stCondLst>
                    <p:cond delay="indefinite"/>
                  </p:stCondLst>
                </p:cTn>
                <p:tgtEl>
                  <p:spTgt spid="11"/>
                </p:tgtEl>
              </p:cMediaNode>
            </p:video>
          </p:childTnLst>
        </p:cTn>
      </p:par>
    </p:tnLst>
    <p:bldLst>
      <p:bldP spid="17412" grpId="0" uiExpand="1" build="p"/>
      <p:bldP spid="3" grpId="0"/>
      <p:bldP spid="10" grpId="0"/>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590DDA2-B239-41E3-8C11-CEAB60C7B35F}" type="slidenum">
              <a:rPr lang="pt-BR" altLang="pt-BR" sz="1400" smtClean="0">
                <a:solidFill>
                  <a:schemeClr val="bg1"/>
                </a:solidFill>
              </a:rPr>
              <a:pPr>
                <a:spcBef>
                  <a:spcPct val="0"/>
                </a:spcBef>
                <a:buSzTx/>
                <a:buFontTx/>
                <a:buNone/>
              </a:pPr>
              <a:t>32</a:t>
            </a:fld>
            <a:endParaRPr lang="pt-BR" altLang="pt-BR" sz="1400" smtClean="0">
              <a:solidFill>
                <a:schemeClr val="bg1"/>
              </a:solidFill>
            </a:endParaRPr>
          </a:p>
        </p:txBody>
      </p:sp>
      <p:sp>
        <p:nvSpPr>
          <p:cNvPr id="2" name="CaixaDeTexto 1"/>
          <p:cNvSpPr txBox="1">
            <a:spLocks noChangeArrowheads="1"/>
          </p:cNvSpPr>
          <p:nvPr/>
        </p:nvSpPr>
        <p:spPr bwMode="auto">
          <a:xfrm>
            <a:off x="1187450" y="3141663"/>
            <a:ext cx="6553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pt-BR" altLang="pt-BR" sz="6000"/>
              <a:t>ATÉ A PRÓXIMA!</a:t>
            </a:r>
          </a:p>
        </p:txBody>
      </p:sp>
    </p:spTree>
    <p:extLst>
      <p:ext uri="{BB962C8B-B14F-4D97-AF65-F5344CB8AC3E}">
        <p14:creationId xmlns:p14="http://schemas.microsoft.com/office/powerpoint/2010/main" val="683639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A36ADD2-3EA6-4BC9-9A25-859A59B8962A}" type="slidenum">
              <a:rPr lang="pt-BR" altLang="pt-BR" sz="1400" smtClean="0">
                <a:solidFill>
                  <a:schemeClr val="bg1"/>
                </a:solidFill>
              </a:rPr>
              <a:pPr>
                <a:spcBef>
                  <a:spcPct val="0"/>
                </a:spcBef>
                <a:buSzTx/>
                <a:buFontTx/>
                <a:buNone/>
              </a:pPr>
              <a:t>33</a:t>
            </a:fld>
            <a:endParaRPr lang="pt-BR" altLang="pt-BR" sz="1400" smtClean="0">
              <a:solidFill>
                <a:schemeClr val="bg1"/>
              </a:solidFill>
            </a:endParaRPr>
          </a:p>
        </p:txBody>
      </p:sp>
      <p:sp>
        <p:nvSpPr>
          <p:cNvPr id="36867" name="Rectangle 2" descr="Large confetti"/>
          <p:cNvSpPr>
            <a:spLocks noGrp="1" noChangeArrowheads="1"/>
          </p:cNvSpPr>
          <p:nvPr>
            <p:ph type="title"/>
          </p:nvPr>
        </p:nvSpPr>
        <p:spPr>
          <a:xfrm>
            <a:off x="1475060" y="404664"/>
            <a:ext cx="6337300" cy="720080"/>
          </a:xfrm>
        </p:spPr>
        <p:txBody>
          <a:bodyPr/>
          <a:lstStyle/>
          <a:p>
            <a:pPr algn="ctr" eaLnBrk="1" hangingPunct="1"/>
            <a:r>
              <a:rPr lang="pt-BR" altLang="pt-BR" sz="2400" b="1" dirty="0" smtClean="0"/>
              <a:t>O APERFEIÇOAMENTO DE CALIPO</a:t>
            </a:r>
            <a:br>
              <a:rPr lang="pt-BR" altLang="pt-BR" sz="2400" b="1" dirty="0" smtClean="0"/>
            </a:br>
            <a:r>
              <a:rPr lang="pt-BR" altLang="pt-BR" sz="2400" b="1" dirty="0" smtClean="0"/>
              <a:t>PARA O MODELO DE EUDOXO</a:t>
            </a:r>
            <a:endParaRPr lang="pt-BR" altLang="pt-BR" sz="2800" b="1" dirty="0" smtClean="0"/>
          </a:p>
        </p:txBody>
      </p:sp>
      <p:sp>
        <p:nvSpPr>
          <p:cNvPr id="36868" name="Rectangle 3"/>
          <p:cNvSpPr>
            <a:spLocks noGrp="1" noChangeArrowheads="1"/>
          </p:cNvSpPr>
          <p:nvPr>
            <p:ph type="body" idx="1"/>
          </p:nvPr>
        </p:nvSpPr>
        <p:spPr>
          <a:xfrm>
            <a:off x="107504" y="1844824"/>
            <a:ext cx="8928992" cy="2376263"/>
          </a:xfrm>
        </p:spPr>
        <p:txBody>
          <a:bodyPr/>
          <a:lstStyle/>
          <a:p>
            <a:pPr marL="0" indent="0" algn="just" eaLnBrk="1" hangingPunct="1">
              <a:buFontTx/>
              <a:buNone/>
            </a:pPr>
            <a:r>
              <a:rPr lang="pt-BR" altLang="pt-BR" sz="2100" dirty="0" smtClean="0"/>
              <a:t>     “</a:t>
            </a:r>
            <a:r>
              <a:rPr lang="pt-BR" altLang="pt-BR" sz="2400" dirty="0" err="1" smtClean="0"/>
              <a:t>Calipo</a:t>
            </a:r>
            <a:r>
              <a:rPr lang="pt-BR" altLang="pt-BR" sz="2400" dirty="0" smtClean="0"/>
              <a:t>, por sua vez, concebeu a mesma posição das esferas que </a:t>
            </a:r>
            <a:r>
              <a:rPr lang="pt-BR" altLang="pt-BR" sz="2400" dirty="0" err="1" smtClean="0"/>
              <a:t>Eudoxo</a:t>
            </a:r>
            <a:r>
              <a:rPr lang="pt-BR" altLang="pt-BR" sz="2400" dirty="0" smtClean="0"/>
              <a:t>. Já quanto ao número delas, estabeleceu o mesmo que aquele, para Júpiter e Saturno, mas para o Sol e a Lua, julgou que deveriam ser acrescentadas, ainda, duas esferas; e apenas uma para cada um dos planetas, se se pretende explicar os fenômenos.” (ARISTÓTELES, </a:t>
            </a:r>
            <a:r>
              <a:rPr lang="pt-BR" altLang="pt-BR" sz="2400" i="1" dirty="0" smtClean="0"/>
              <a:t>Metafísica</a:t>
            </a:r>
            <a:r>
              <a:rPr lang="pt-BR" altLang="pt-BR" sz="2400" dirty="0" smtClean="0"/>
              <a:t>, XII, 8, 1073</a:t>
            </a:r>
            <a:r>
              <a:rPr lang="pt-BR" altLang="pt-BR" sz="2400" baseline="30000" dirty="0" smtClean="0"/>
              <a:t>b</a:t>
            </a:r>
            <a:r>
              <a:rPr lang="pt-BR" altLang="pt-BR" sz="2400" dirty="0" smtClean="0"/>
              <a:t> 17-38).</a:t>
            </a:r>
          </a:p>
        </p:txBody>
      </p:sp>
    </p:spTree>
    <p:extLst>
      <p:ext uri="{BB962C8B-B14F-4D97-AF65-F5344CB8AC3E}">
        <p14:creationId xmlns:p14="http://schemas.microsoft.com/office/powerpoint/2010/main" val="263336643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A36ADD2-3EA6-4BC9-9A25-859A59B8962A}" type="slidenum">
              <a:rPr lang="pt-BR" altLang="pt-BR" sz="1400" smtClean="0">
                <a:solidFill>
                  <a:schemeClr val="bg1"/>
                </a:solidFill>
              </a:rPr>
              <a:pPr>
                <a:spcBef>
                  <a:spcPct val="0"/>
                </a:spcBef>
                <a:buSzTx/>
                <a:buFontTx/>
                <a:buNone/>
              </a:pPr>
              <a:t>34</a:t>
            </a:fld>
            <a:endParaRPr lang="pt-BR" altLang="pt-BR" sz="1400" smtClean="0">
              <a:solidFill>
                <a:schemeClr val="bg1"/>
              </a:solidFill>
            </a:endParaRPr>
          </a:p>
        </p:txBody>
      </p:sp>
      <p:sp>
        <p:nvSpPr>
          <p:cNvPr id="36867" name="Rectangle 2" descr="Large confetti"/>
          <p:cNvSpPr>
            <a:spLocks noGrp="1" noChangeArrowheads="1"/>
          </p:cNvSpPr>
          <p:nvPr>
            <p:ph type="title"/>
          </p:nvPr>
        </p:nvSpPr>
        <p:spPr>
          <a:xfrm>
            <a:off x="1475060" y="404664"/>
            <a:ext cx="6553324" cy="720080"/>
          </a:xfrm>
        </p:spPr>
        <p:txBody>
          <a:bodyPr/>
          <a:lstStyle/>
          <a:p>
            <a:pPr algn="ctr" eaLnBrk="1" hangingPunct="1"/>
            <a:r>
              <a:rPr lang="pt-BR" altLang="pt-BR" sz="2400" b="1" dirty="0" smtClean="0"/>
              <a:t>O APERFEIÇOAMENTO DE ARISTÓTELES</a:t>
            </a:r>
            <a:br>
              <a:rPr lang="pt-BR" altLang="pt-BR" sz="2400" b="1" dirty="0" smtClean="0"/>
            </a:br>
            <a:r>
              <a:rPr lang="pt-BR" altLang="pt-BR" sz="2400" b="1" dirty="0" smtClean="0"/>
              <a:t>PARA O MODELO DE EUDOXO</a:t>
            </a:r>
            <a:endParaRPr lang="pt-BR" altLang="pt-BR" sz="2800" b="1" dirty="0" smtClean="0"/>
          </a:p>
        </p:txBody>
      </p:sp>
      <p:sp>
        <p:nvSpPr>
          <p:cNvPr id="36868" name="Rectangle 3"/>
          <p:cNvSpPr>
            <a:spLocks noGrp="1" noChangeArrowheads="1"/>
          </p:cNvSpPr>
          <p:nvPr>
            <p:ph type="body" idx="1"/>
          </p:nvPr>
        </p:nvSpPr>
        <p:spPr>
          <a:xfrm>
            <a:off x="107504" y="1844824"/>
            <a:ext cx="8928992" cy="2736304"/>
          </a:xfrm>
        </p:spPr>
        <p:txBody>
          <a:bodyPr/>
          <a:lstStyle/>
          <a:p>
            <a:pPr marL="0" indent="0" algn="just" eaLnBrk="1" hangingPunct="1">
              <a:buFontTx/>
              <a:buNone/>
            </a:pPr>
            <a:r>
              <a:rPr lang="pt-BR" altLang="pt-BR" sz="2400" dirty="0" smtClean="0"/>
              <a:t>     Embora incorporando a base do sistema geométrico de </a:t>
            </a:r>
            <a:r>
              <a:rPr lang="pt-BR" altLang="pt-BR" sz="2400" dirty="0" err="1" smtClean="0"/>
              <a:t>Eudoxo</a:t>
            </a:r>
            <a:r>
              <a:rPr lang="pt-BR" altLang="pt-BR" sz="2400" dirty="0" smtClean="0"/>
              <a:t> e </a:t>
            </a:r>
            <a:r>
              <a:rPr lang="pt-BR" altLang="pt-BR" sz="2400" dirty="0" err="1" smtClean="0"/>
              <a:t>Calipo</a:t>
            </a:r>
            <a:r>
              <a:rPr lang="pt-BR" altLang="pt-BR" sz="2400" dirty="0" smtClean="0"/>
              <a:t>, Aristóteles deu uma interpretação física a ele e encerrou o sistema matemático das esferas concêntricas em um mecanismo físico. Assim, para Aristóteles, as esferas não são apenas representações de fórmulas matemáticas, mas antes elas têm realidade física, compondo um vasto, porém finito, sistema que explica a real estrutura do universo e o movimento de todos os planetas.</a:t>
            </a:r>
          </a:p>
        </p:txBody>
      </p:sp>
    </p:spTree>
    <p:extLst>
      <p:ext uri="{BB962C8B-B14F-4D97-AF65-F5344CB8AC3E}">
        <p14:creationId xmlns:p14="http://schemas.microsoft.com/office/powerpoint/2010/main" val="169554137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A36ADD2-3EA6-4BC9-9A25-859A59B8962A}" type="slidenum">
              <a:rPr lang="pt-BR" altLang="pt-BR" sz="1400" smtClean="0">
                <a:solidFill>
                  <a:schemeClr val="bg1"/>
                </a:solidFill>
              </a:rPr>
              <a:pPr>
                <a:spcBef>
                  <a:spcPct val="0"/>
                </a:spcBef>
                <a:buSzTx/>
                <a:buFontTx/>
                <a:buNone/>
              </a:pPr>
              <a:t>35</a:t>
            </a:fld>
            <a:endParaRPr lang="pt-BR" altLang="pt-BR" sz="1400" smtClean="0">
              <a:solidFill>
                <a:schemeClr val="bg1"/>
              </a:solidFill>
            </a:endParaRPr>
          </a:p>
        </p:txBody>
      </p:sp>
      <p:sp>
        <p:nvSpPr>
          <p:cNvPr id="36867" name="Rectangle 2" descr="Large confetti"/>
          <p:cNvSpPr>
            <a:spLocks noGrp="1" noChangeArrowheads="1"/>
          </p:cNvSpPr>
          <p:nvPr>
            <p:ph type="title"/>
          </p:nvPr>
        </p:nvSpPr>
        <p:spPr>
          <a:xfrm>
            <a:off x="1331044" y="317277"/>
            <a:ext cx="6337300" cy="879475"/>
          </a:xfrm>
        </p:spPr>
        <p:txBody>
          <a:bodyPr/>
          <a:lstStyle/>
          <a:p>
            <a:pPr algn="ctr" eaLnBrk="1" hangingPunct="1"/>
            <a:r>
              <a:rPr lang="pt-BR" altLang="pt-BR" sz="2400" b="1" dirty="0" smtClean="0"/>
              <a:t>AS 55 ESFERAS CELESTES DO UNIVERSO DE ARISTÓTELES (384-322)</a:t>
            </a:r>
            <a:endParaRPr lang="pt-BR" altLang="pt-BR" sz="2800" b="1" dirty="0" smtClean="0"/>
          </a:p>
        </p:txBody>
      </p:sp>
      <p:sp>
        <p:nvSpPr>
          <p:cNvPr id="36868" name="Rectangle 3"/>
          <p:cNvSpPr>
            <a:spLocks noGrp="1" noChangeArrowheads="1"/>
          </p:cNvSpPr>
          <p:nvPr>
            <p:ph type="body" idx="1"/>
          </p:nvPr>
        </p:nvSpPr>
        <p:spPr>
          <a:xfrm>
            <a:off x="107504" y="1762001"/>
            <a:ext cx="8928992" cy="4763343"/>
          </a:xfrm>
        </p:spPr>
        <p:txBody>
          <a:bodyPr/>
          <a:lstStyle/>
          <a:p>
            <a:pPr marL="0" indent="0" algn="just" eaLnBrk="1" hangingPunct="1">
              <a:buFontTx/>
              <a:buNone/>
            </a:pPr>
            <a:r>
              <a:rPr lang="pt-BR" altLang="pt-BR" sz="2800" dirty="0" smtClean="0"/>
              <a:t>     </a:t>
            </a:r>
            <a:r>
              <a:rPr lang="pt-BR" altLang="pt-BR" sz="2100" dirty="0" smtClean="0"/>
              <a:t>Se essas esferas todas, ao serem compostas, pretendem explicar os fenômenos, necessariamente, para cada planeta, há outras esferas (cuja quantidade é o número das anteriores menos um) que contrapõem, isto é, restituem para a mesma posição a primeira esfera do astro que se situa imediatamente abaixo: é apenas assim que todas essas coisas podem produzir a locomoção dos planetas. Assim, dado que as esferas em que eles se locomovem são, por um lado, oito, por outro, vinte e cinco, e, entre essas, não é preciso que sofra contraposição apenas aquelas nas quais se move o planeta que está situado na mais baixa posição, serão seis as esferas que se contrapõem às esferas dos dois primeiros planetas, ao passo que serão dezesseis as que se contrapõem às esferas dos quatro planetas seguintes. Assim, o número inteiro das esferas que locomovem e das que se lhes contrapõem é cinquenta e  cinco. (ARISTÓTELES, </a:t>
            </a:r>
            <a:r>
              <a:rPr lang="pt-BR" altLang="pt-BR" sz="2100" i="1" dirty="0" smtClean="0"/>
              <a:t>Metafísica</a:t>
            </a:r>
            <a:r>
              <a:rPr lang="pt-BR" altLang="pt-BR" sz="2100" dirty="0" smtClean="0"/>
              <a:t>, XII, 8, 1073</a:t>
            </a:r>
            <a:r>
              <a:rPr lang="pt-BR" altLang="pt-BR" sz="2100" baseline="30000" dirty="0" smtClean="0"/>
              <a:t>b</a:t>
            </a:r>
            <a:r>
              <a:rPr lang="pt-BR" altLang="pt-BR" sz="2100" dirty="0" smtClean="0"/>
              <a:t> 38 – 1074</a:t>
            </a:r>
            <a:r>
              <a:rPr lang="pt-BR" altLang="pt-BR" sz="2100" baseline="30000" dirty="0" smtClean="0"/>
              <a:t>ª </a:t>
            </a:r>
            <a:r>
              <a:rPr lang="pt-BR" altLang="pt-BR" sz="2100" dirty="0" smtClean="0"/>
              <a:t>14. Em: ÉVORA, 2005, p. 152-153).</a:t>
            </a:r>
          </a:p>
        </p:txBody>
      </p:sp>
      <p:pic>
        <p:nvPicPr>
          <p:cNvPr id="36869" name="Picture 9" descr="Ver imagem em tamanho grand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763" y="60796"/>
            <a:ext cx="1101725" cy="1423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2412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6EF1BC6C-5365-4EB8-BC94-ADAB81735B82}" type="slidenum">
              <a:rPr lang="pt-BR" altLang="pt-BR" sz="1400" smtClean="0">
                <a:solidFill>
                  <a:schemeClr val="bg1"/>
                </a:solidFill>
              </a:rPr>
              <a:pPr>
                <a:spcBef>
                  <a:spcPct val="0"/>
                </a:spcBef>
                <a:buSzTx/>
                <a:buFontTx/>
                <a:buNone/>
              </a:pPr>
              <a:t>36</a:t>
            </a:fld>
            <a:endParaRPr lang="pt-BR" altLang="pt-BR" sz="1400" smtClean="0">
              <a:solidFill>
                <a:schemeClr val="bg1"/>
              </a:solidFill>
            </a:endParaRPr>
          </a:p>
        </p:txBody>
      </p:sp>
      <p:sp>
        <p:nvSpPr>
          <p:cNvPr id="23555" name="Rectangle 2" descr="Large confetti"/>
          <p:cNvSpPr>
            <a:spLocks noGrp="1" noChangeArrowheads="1"/>
          </p:cNvSpPr>
          <p:nvPr>
            <p:ph type="title"/>
          </p:nvPr>
        </p:nvSpPr>
        <p:spPr>
          <a:xfrm>
            <a:off x="1835150" y="332656"/>
            <a:ext cx="5783263" cy="806897"/>
          </a:xfrm>
        </p:spPr>
        <p:txBody>
          <a:bodyPr/>
          <a:lstStyle/>
          <a:p>
            <a:pPr algn="ctr" eaLnBrk="1" hangingPunct="1"/>
            <a:r>
              <a:rPr lang="pt-BR" altLang="pt-BR" sz="2400" b="1" dirty="0" smtClean="0"/>
              <a:t>A EXPLICAÇÃO PLATÔNICA</a:t>
            </a:r>
            <a:br>
              <a:rPr lang="pt-BR" altLang="pt-BR" sz="2400" b="1" dirty="0" smtClean="0"/>
            </a:br>
            <a:r>
              <a:rPr lang="pt-BR" altLang="pt-BR" sz="2400" b="1" dirty="0" smtClean="0"/>
              <a:t>PARA A QUEDA DOS CORPOS</a:t>
            </a:r>
          </a:p>
        </p:txBody>
      </p:sp>
      <p:sp>
        <p:nvSpPr>
          <p:cNvPr id="23556" name="Rectangle 3"/>
          <p:cNvSpPr>
            <a:spLocks noGrp="1" noChangeArrowheads="1"/>
          </p:cNvSpPr>
          <p:nvPr>
            <p:ph type="body" idx="1"/>
          </p:nvPr>
        </p:nvSpPr>
        <p:spPr>
          <a:xfrm>
            <a:off x="250825" y="2046288"/>
            <a:ext cx="8353425" cy="3975100"/>
          </a:xfrm>
        </p:spPr>
        <p:txBody>
          <a:bodyPr/>
          <a:lstStyle/>
          <a:p>
            <a:pPr algn="just" eaLnBrk="1" hangingPunct="1">
              <a:lnSpc>
                <a:spcPct val="90000"/>
              </a:lnSpc>
            </a:pPr>
            <a:r>
              <a:rPr lang="pt-BR" altLang="pt-BR" sz="2800" smtClean="0"/>
              <a:t>Corpos de mesma natureza tendem a ficar juntos. Assim, para Platão, terra atrai terra, fogo atrai fogo e assim por diante.</a:t>
            </a:r>
          </a:p>
          <a:p>
            <a:pPr algn="just" eaLnBrk="1" hangingPunct="1">
              <a:lnSpc>
                <a:spcPct val="90000"/>
              </a:lnSpc>
            </a:pPr>
            <a:r>
              <a:rPr lang="pt-BR" altLang="pt-BR" sz="2800" smtClean="0"/>
              <a:t>Nesta sua concepção, a qualidade de ser leve ou pesado é uma propriedade natural, o que implica em cada elemento ter um lugar natural no espaço, hipótese adotada posteriormente por Aristóteles e que levou a uma divisão radical dos fenômenos físicos em processos terrestres e celestes.</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37</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2051050" y="548680"/>
            <a:ext cx="4826000" cy="446559"/>
          </a:xfrm>
        </p:spPr>
        <p:txBody>
          <a:bodyPr/>
          <a:lstStyle/>
          <a:p>
            <a:pPr algn="ctr" eaLnBrk="1" hangingPunct="1"/>
            <a:r>
              <a:rPr lang="pt-BR" altLang="pt-BR" sz="2400" b="1" dirty="0" smtClean="0"/>
              <a:t>DA REENCARNAÇÃO</a:t>
            </a:r>
          </a:p>
        </p:txBody>
      </p:sp>
      <p:sp>
        <p:nvSpPr>
          <p:cNvPr id="22532" name="Rectangle 3"/>
          <p:cNvSpPr>
            <a:spLocks noGrp="1" noChangeArrowheads="1"/>
          </p:cNvSpPr>
          <p:nvPr>
            <p:ph type="body" idx="1"/>
          </p:nvPr>
        </p:nvSpPr>
        <p:spPr>
          <a:xfrm>
            <a:off x="107504" y="1978025"/>
            <a:ext cx="8928992" cy="3395191"/>
          </a:xfrm>
        </p:spPr>
        <p:txBody>
          <a:bodyPr/>
          <a:lstStyle/>
          <a:p>
            <a:pPr marL="0" indent="0" algn="just" eaLnBrk="1" hangingPunct="1">
              <a:buNone/>
            </a:pPr>
            <a:r>
              <a:rPr lang="pt-BR" sz="2400" dirty="0" smtClean="0"/>
              <a:t>     O </a:t>
            </a:r>
            <a:r>
              <a:rPr lang="pt-BR" sz="2400" dirty="0"/>
              <a:t>Demiurgo </a:t>
            </a:r>
            <a:r>
              <a:rPr lang="pt-BR" sz="2400" dirty="0" smtClean="0"/>
              <a:t>criou </a:t>
            </a:r>
            <a:r>
              <a:rPr lang="pt-BR" sz="2400" dirty="0"/>
              <a:t>a alma do ser humano </a:t>
            </a:r>
            <a:r>
              <a:rPr lang="pt-BR" sz="2400" dirty="0" smtClean="0"/>
              <a:t>a partir de </a:t>
            </a:r>
            <a:r>
              <a:rPr lang="pt-BR" sz="2400" dirty="0"/>
              <a:t>uma mistura e as dividiu em um número igual ao dos astros, ensinando-lhes a natureza do </a:t>
            </a:r>
            <a:r>
              <a:rPr lang="pt-BR" sz="2400" dirty="0" smtClean="0"/>
              <a:t>Todo (ler </a:t>
            </a:r>
            <a:r>
              <a:rPr lang="pt-BR" sz="2400" dirty="0"/>
              <a:t>o </a:t>
            </a:r>
            <a:r>
              <a:rPr lang="pt-BR" sz="2400" i="1" dirty="0" err="1" smtClean="0"/>
              <a:t>Fedro</a:t>
            </a:r>
            <a:r>
              <a:rPr lang="pt-BR" sz="2400" dirty="0" smtClean="0"/>
              <a:t>). </a:t>
            </a:r>
            <a:r>
              <a:rPr lang="pt-BR" sz="2400" dirty="0"/>
              <a:t>Criando as almas, Deus deu a todas o mesmo nascimento e as mesmas paixões, de maneira que se os homens dominassem essas </a:t>
            </a:r>
            <a:r>
              <a:rPr lang="pt-BR" sz="2400" dirty="0" smtClean="0"/>
              <a:t>paixões, </a:t>
            </a:r>
            <a:r>
              <a:rPr lang="pt-BR" sz="2400" dirty="0"/>
              <a:t>viveriam na </a:t>
            </a:r>
            <a:r>
              <a:rPr lang="pt-BR" sz="2400" dirty="0" smtClean="0"/>
              <a:t>justiça. Se </a:t>
            </a:r>
            <a:r>
              <a:rPr lang="pt-BR" sz="2400" dirty="0"/>
              <a:t>deixassem </a:t>
            </a:r>
            <a:r>
              <a:rPr lang="pt-BR" sz="2400" dirty="0" smtClean="0"/>
              <a:t>com que elas </a:t>
            </a:r>
            <a:r>
              <a:rPr lang="pt-BR" sz="2400" dirty="0"/>
              <a:t>o </a:t>
            </a:r>
            <a:r>
              <a:rPr lang="pt-BR" sz="2400" dirty="0" smtClean="0"/>
              <a:t>dominassem, </a:t>
            </a:r>
            <a:r>
              <a:rPr lang="pt-BR" sz="2400" dirty="0"/>
              <a:t>viveriam na injustiça. Se vivessem bem, voltariam para o </a:t>
            </a:r>
            <a:r>
              <a:rPr lang="pt-BR" sz="2400" dirty="0" smtClean="0"/>
              <a:t>céu, </a:t>
            </a:r>
            <a:r>
              <a:rPr lang="pt-BR" sz="2400" dirty="0"/>
              <a:t>onde teriam a vida de um deus; se vivessem na injustiça, reencarnariam com forma feminina, e se </a:t>
            </a:r>
            <a:r>
              <a:rPr lang="pt-BR" sz="2400" dirty="0" smtClean="0"/>
              <a:t>persistissem no erro, </a:t>
            </a:r>
            <a:r>
              <a:rPr lang="pt-BR" sz="2400" dirty="0"/>
              <a:t>assumiriam um corpo de animal</a:t>
            </a:r>
            <a:r>
              <a:rPr lang="pt-BR" sz="2400" dirty="0" smtClean="0"/>
              <a:t>. (PLATÃO, </a:t>
            </a:r>
            <a:r>
              <a:rPr lang="pt-BR" sz="2400" i="1" dirty="0" err="1" smtClean="0"/>
              <a:t>Timeu</a:t>
            </a:r>
            <a:r>
              <a:rPr lang="pt-BR" sz="2400" dirty="0" smtClean="0"/>
              <a:t>, p. ??)</a:t>
            </a:r>
            <a:endParaRPr lang="pt-BR" altLang="pt-BR" sz="2400" dirty="0" smtClean="0"/>
          </a:p>
        </p:txBody>
      </p:sp>
    </p:spTree>
    <p:extLst>
      <p:ext uri="{BB962C8B-B14F-4D97-AF65-F5344CB8AC3E}">
        <p14:creationId xmlns:p14="http://schemas.microsoft.com/office/powerpoint/2010/main" val="1414155779"/>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38</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115616" y="548680"/>
            <a:ext cx="7562676" cy="446559"/>
          </a:xfrm>
        </p:spPr>
        <p:txBody>
          <a:bodyPr/>
          <a:lstStyle/>
          <a:p>
            <a:pPr algn="ctr" eaLnBrk="1" hangingPunct="1"/>
            <a:r>
              <a:rPr lang="pt-BR" altLang="pt-BR" sz="2400" b="1" dirty="0" smtClean="0"/>
              <a:t>DOS HOMENS </a:t>
            </a:r>
            <a:r>
              <a:rPr lang="pt-BR" altLang="pt-BR" sz="2400" b="1" dirty="0"/>
              <a:t>DE </a:t>
            </a:r>
            <a:r>
              <a:rPr lang="pt-BR" altLang="pt-BR" sz="2400" b="1" dirty="0" smtClean="0"/>
              <a:t>INTELECÇÃO E </a:t>
            </a:r>
            <a:r>
              <a:rPr lang="pt-BR" altLang="pt-BR" sz="2400" b="1" dirty="0"/>
              <a:t>DE </a:t>
            </a:r>
            <a:r>
              <a:rPr lang="pt-BR" altLang="pt-BR" sz="2400" b="1" dirty="0" smtClean="0"/>
              <a:t>OPINIÃO</a:t>
            </a:r>
          </a:p>
        </p:txBody>
      </p:sp>
      <p:sp>
        <p:nvSpPr>
          <p:cNvPr id="22532" name="Rectangle 3"/>
          <p:cNvSpPr>
            <a:spLocks noGrp="1" noChangeArrowheads="1"/>
          </p:cNvSpPr>
          <p:nvPr>
            <p:ph type="body" idx="1"/>
          </p:nvPr>
        </p:nvSpPr>
        <p:spPr>
          <a:xfrm>
            <a:off x="107504" y="1844824"/>
            <a:ext cx="8928992" cy="3816423"/>
          </a:xfrm>
        </p:spPr>
        <p:txBody>
          <a:bodyPr/>
          <a:lstStyle/>
          <a:p>
            <a:pPr marL="0" indent="0" algn="just">
              <a:spcBef>
                <a:spcPts val="0"/>
              </a:spcBef>
              <a:buNone/>
            </a:pPr>
            <a:r>
              <a:rPr lang="pt-BR" sz="2400" dirty="0" smtClean="0"/>
              <a:t>     Platão </a:t>
            </a:r>
            <a:r>
              <a:rPr lang="pt-BR" sz="2400" dirty="0"/>
              <a:t>diferencia os homens que vivem da opinião </a:t>
            </a:r>
            <a:r>
              <a:rPr lang="pt-BR" sz="2400" dirty="0" smtClean="0"/>
              <a:t>dos </a:t>
            </a:r>
            <a:r>
              <a:rPr lang="pt-BR" sz="2400" dirty="0"/>
              <a:t>que vivem pelo intelecto. A intelecção ocorre em nós pela ação do pensamento científico e </a:t>
            </a:r>
            <a:r>
              <a:rPr lang="pt-BR" sz="2400" dirty="0" smtClean="0"/>
              <a:t>a opinião pela ação da persuasão. A </a:t>
            </a:r>
            <a:r>
              <a:rPr lang="pt-BR" sz="2400" dirty="0"/>
              <a:t>intelecção vem acompanhada de uma demonstração verossímil; a opinião não aceita demonstração. Todos os homens participam da opinião; da </a:t>
            </a:r>
            <a:r>
              <a:rPr lang="pt-BR" sz="2400" dirty="0" smtClean="0"/>
              <a:t>intelecção, </a:t>
            </a:r>
            <a:r>
              <a:rPr lang="pt-BR" sz="2400" dirty="0"/>
              <a:t>participam os deuses e apenas uma parte dos homens. Daí nasce a realidade que tem forma imutável e não é perceptível pela vista e que só é dado ao intelecto contemplar. A outra realidade está submetida aos sentidos e é acessível à opinião unida à </a:t>
            </a:r>
            <a:r>
              <a:rPr lang="pt-BR" sz="2400" dirty="0" smtClean="0"/>
              <a:t>sensação. (PLATÃO, </a:t>
            </a:r>
            <a:r>
              <a:rPr lang="pt-BR" sz="2400" i="1" dirty="0" err="1" smtClean="0"/>
              <a:t>Timeu</a:t>
            </a:r>
            <a:r>
              <a:rPr lang="pt-BR" sz="2400" dirty="0" smtClean="0"/>
              <a:t>, p. ??)</a:t>
            </a:r>
            <a:endParaRPr lang="pt-BR" altLang="pt-BR" sz="2400" dirty="0" smtClean="0"/>
          </a:p>
        </p:txBody>
      </p:sp>
    </p:spTree>
    <p:extLst>
      <p:ext uri="{BB962C8B-B14F-4D97-AF65-F5344CB8AC3E}">
        <p14:creationId xmlns:p14="http://schemas.microsoft.com/office/powerpoint/2010/main" val="10601558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39</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331640" y="548680"/>
            <a:ext cx="6050508" cy="446559"/>
          </a:xfrm>
        </p:spPr>
        <p:txBody>
          <a:bodyPr/>
          <a:lstStyle/>
          <a:p>
            <a:pPr algn="ctr" eaLnBrk="1" hangingPunct="1"/>
            <a:r>
              <a:rPr lang="pt-BR" altLang="pt-BR" sz="2400" b="1" dirty="0" smtClean="0"/>
              <a:t>O MITO DA CAVERNA</a:t>
            </a:r>
          </a:p>
        </p:txBody>
      </p:sp>
      <p:pic>
        <p:nvPicPr>
          <p:cNvPr id="6146" name="Picture 2" descr="Resultado de imagem para mito da caver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6" y="1988840"/>
            <a:ext cx="7119766" cy="417646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3164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4</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642591" y="476672"/>
            <a:ext cx="6237188" cy="504056"/>
          </a:xfrm>
        </p:spPr>
        <p:txBody>
          <a:bodyPr/>
          <a:lstStyle/>
          <a:p>
            <a:pPr algn="ctr" eaLnBrk="1" hangingPunct="1"/>
            <a:r>
              <a:rPr lang="pt-BR" altLang="pt-BR" sz="2400" b="1" dirty="0" smtClean="0"/>
              <a:t>A GRANDE QUESTÃO DO SÉCULO 5 a.C.</a:t>
            </a:r>
          </a:p>
        </p:txBody>
      </p:sp>
      <p:sp>
        <p:nvSpPr>
          <p:cNvPr id="9" name="Rectangle 1"/>
          <p:cNvSpPr>
            <a:spLocks noChangeArrowheads="1"/>
          </p:cNvSpPr>
          <p:nvPr/>
        </p:nvSpPr>
        <p:spPr bwMode="auto">
          <a:xfrm>
            <a:off x="64442" y="1772816"/>
            <a:ext cx="900010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ea typeface="Symbol" panose="05050102010706020507" pitchFamily="18" charset="2"/>
                <a:cs typeface="Times New Roman" panose="02020603050405020304" pitchFamily="18" charset="0"/>
              </a:rPr>
              <a:t>     </a:t>
            </a:r>
            <a:r>
              <a:rPr lang="pt-BR" altLang="pt-BR" sz="2100" dirty="0" smtClean="0">
                <a:ea typeface="Symbol" panose="05050102010706020507" pitchFamily="18" charset="2"/>
                <a:cs typeface="Times New Roman" panose="02020603050405020304" pitchFamily="18" charset="0"/>
              </a:rPr>
              <a:t>Parmênides, o </a:t>
            </a:r>
            <a:r>
              <a:rPr lang="pt-BR" altLang="pt-BR" sz="2100" dirty="0">
                <a:ea typeface="Symbol" panose="05050102010706020507" pitchFamily="18" charset="2"/>
                <a:cs typeface="Times New Roman" panose="02020603050405020304" pitchFamily="18" charset="0"/>
              </a:rPr>
              <a:t>fundador da escola </a:t>
            </a:r>
            <a:r>
              <a:rPr lang="pt-BR" altLang="pt-BR" sz="2100" dirty="0" err="1" smtClean="0">
                <a:ea typeface="Symbol" panose="05050102010706020507" pitchFamily="18" charset="2"/>
                <a:cs typeface="Times New Roman" panose="02020603050405020304" pitchFamily="18" charset="0"/>
              </a:rPr>
              <a:t>eleática</a:t>
            </a:r>
            <a:r>
              <a:rPr lang="pt-BR" altLang="pt-BR" sz="2100" dirty="0" smtClean="0">
                <a:ea typeface="Symbol" panose="05050102010706020507" pitchFamily="18" charset="2"/>
                <a:cs typeface="Times New Roman" panose="02020603050405020304" pitchFamily="18" charset="0"/>
              </a:rPr>
              <a:t>, afirmava que:</a:t>
            </a:r>
            <a:endParaRPr lang="pt-BR" altLang="pt-BR" sz="2100" dirty="0">
              <a:ea typeface="Symbol" panose="05050102010706020507" pitchFamily="18" charset="2"/>
              <a:cs typeface="Times New Roman" panose="02020603050405020304" pitchFamily="18" charset="0"/>
            </a:endParaRPr>
          </a:p>
        </p:txBody>
      </p:sp>
      <p:sp>
        <p:nvSpPr>
          <p:cNvPr id="11" name="Retângulo 1"/>
          <p:cNvSpPr>
            <a:spLocks noChangeArrowheads="1"/>
          </p:cNvSpPr>
          <p:nvPr/>
        </p:nvSpPr>
        <p:spPr bwMode="auto">
          <a:xfrm>
            <a:off x="107825" y="3284984"/>
            <a:ext cx="887901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a:cs typeface="Times New Roman" panose="02020603050405020304" pitchFamily="18" charset="0"/>
              </a:rPr>
              <a:t> </a:t>
            </a:r>
            <a:r>
              <a:rPr lang="pt-BR" altLang="pt-BR" sz="2400" dirty="0" smtClean="0">
                <a:cs typeface="Times New Roman" panose="02020603050405020304" pitchFamily="18" charset="0"/>
              </a:rPr>
              <a:t>    </a:t>
            </a:r>
            <a:r>
              <a:rPr lang="pt-BR" altLang="pt-BR" sz="2100" dirty="0" smtClean="0">
                <a:cs typeface="Times New Roman" panose="02020603050405020304" pitchFamily="18" charset="0"/>
              </a:rPr>
              <a:t>Ignorando a contradição apontada por Parmênides, Leucipo admitiu </a:t>
            </a:r>
            <a:r>
              <a:rPr lang="pt-BR" altLang="pt-BR" sz="2100" dirty="0">
                <a:cs typeface="Times New Roman" panose="02020603050405020304" pitchFamily="18" charset="0"/>
              </a:rPr>
              <a:t>que não poderia haver movimento se não houvesse o vazio, e concluiu que era falso identificar o vazio com o </a:t>
            </a:r>
            <a:r>
              <a:rPr lang="pt-BR" altLang="pt-BR" sz="2100" dirty="0" smtClean="0">
                <a:cs typeface="Times New Roman" panose="02020603050405020304" pitchFamily="18" charset="0"/>
              </a:rPr>
              <a:t>não-existente:</a:t>
            </a:r>
            <a:endParaRPr lang="pt-BR" altLang="pt-BR" sz="2100" dirty="0">
              <a:latin typeface="Arial" panose="020B0604020202020204" pitchFamily="34" charset="0"/>
              <a:cs typeface="Times New Roman" panose="02020603050405020304" pitchFamily="18" charset="0"/>
            </a:endParaRPr>
          </a:p>
        </p:txBody>
      </p:sp>
      <p:sp>
        <p:nvSpPr>
          <p:cNvPr id="12" name="Retângulo 1"/>
          <p:cNvSpPr>
            <a:spLocks noChangeArrowheads="1"/>
          </p:cNvSpPr>
          <p:nvPr/>
        </p:nvSpPr>
        <p:spPr bwMode="auto">
          <a:xfrm>
            <a:off x="1619672" y="4293096"/>
            <a:ext cx="51845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2100" dirty="0" smtClean="0">
                <a:cs typeface="Times New Roman" panose="02020603050405020304" pitchFamily="18" charset="0"/>
              </a:rPr>
              <a:t>“O </a:t>
            </a:r>
            <a:r>
              <a:rPr lang="pt-BR" altLang="pt-BR" sz="2100" dirty="0">
                <a:cs typeface="Times New Roman" panose="02020603050405020304" pitchFamily="18" charset="0"/>
              </a:rPr>
              <a:t>que </a:t>
            </a:r>
            <a:r>
              <a:rPr lang="pt-BR" altLang="pt-BR" sz="2100" b="1" i="1" dirty="0">
                <a:cs typeface="Times New Roman" panose="02020603050405020304" pitchFamily="18" charset="0"/>
              </a:rPr>
              <a:t>não </a:t>
            </a:r>
            <a:r>
              <a:rPr lang="pt-BR" altLang="pt-BR" sz="2100" b="1" i="1" dirty="0" smtClean="0">
                <a:cs typeface="Times New Roman" panose="02020603050405020304" pitchFamily="18" charset="0"/>
              </a:rPr>
              <a:t>é, é </a:t>
            </a:r>
            <a:r>
              <a:rPr lang="pt-BR" altLang="pt-BR" sz="2100" dirty="0" smtClean="0">
                <a:cs typeface="Times New Roman" panose="02020603050405020304" pitchFamily="18" charset="0"/>
              </a:rPr>
              <a:t>equivalente àquilo </a:t>
            </a:r>
            <a:r>
              <a:rPr lang="pt-BR" altLang="pt-BR" sz="2100" b="1" i="1" dirty="0" smtClean="0">
                <a:cs typeface="Times New Roman" panose="02020603050405020304" pitchFamily="18" charset="0"/>
              </a:rPr>
              <a:t>que </a:t>
            </a:r>
            <a:r>
              <a:rPr lang="pt-BR" altLang="pt-BR" sz="2100" b="1" i="1" dirty="0">
                <a:cs typeface="Times New Roman" panose="02020603050405020304" pitchFamily="18" charset="0"/>
              </a:rPr>
              <a:t>é</a:t>
            </a:r>
            <a:r>
              <a:rPr lang="pt-BR" altLang="pt-BR" sz="2100" dirty="0" smtClean="0">
                <a:cs typeface="Times New Roman" panose="02020603050405020304" pitchFamily="18" charset="0"/>
              </a:rPr>
              <a:t>.” </a:t>
            </a:r>
            <a:endParaRPr lang="pt-BR" altLang="pt-BR" sz="2100" dirty="0">
              <a:latin typeface="Arial" panose="020B0604020202020204" pitchFamily="34" charset="0"/>
              <a:cs typeface="Times New Roman" panose="02020603050405020304" pitchFamily="18" charset="0"/>
            </a:endParaRPr>
          </a:p>
        </p:txBody>
      </p:sp>
      <p:sp>
        <p:nvSpPr>
          <p:cNvPr id="13" name="Retângulo 1"/>
          <p:cNvSpPr>
            <a:spLocks noChangeArrowheads="1"/>
          </p:cNvSpPr>
          <p:nvPr/>
        </p:nvSpPr>
        <p:spPr bwMode="auto">
          <a:xfrm>
            <a:off x="107825" y="4581128"/>
            <a:ext cx="88566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dirty="0" smtClean="0">
                <a:cs typeface="Times New Roman" panose="02020603050405020304" pitchFamily="18" charset="0"/>
              </a:rPr>
              <a:t>Em </a:t>
            </a:r>
            <a:r>
              <a:rPr lang="pt-BR" altLang="pt-BR" sz="2100" dirty="0">
                <a:cs typeface="Times New Roman" panose="02020603050405020304" pitchFamily="18" charset="0"/>
              </a:rPr>
              <a:t>outras palavras, Leucipo </a:t>
            </a:r>
            <a:r>
              <a:rPr lang="pt-BR" altLang="pt-BR" sz="2100" b="1" i="1" dirty="0" smtClean="0">
                <a:cs typeface="Times New Roman" panose="02020603050405020304" pitchFamily="18" charset="0"/>
              </a:rPr>
              <a:t>afirmou a existência do espaço vazio</a:t>
            </a:r>
            <a:r>
              <a:rPr lang="pt-BR" altLang="pt-BR" sz="2100" dirty="0" smtClean="0">
                <a:cs typeface="Times New Roman" panose="02020603050405020304" pitchFamily="18" charset="0"/>
              </a:rPr>
              <a:t>, interpretando-o como </a:t>
            </a:r>
            <a:r>
              <a:rPr lang="pt-BR" altLang="pt-BR" sz="2100" b="1" i="1" dirty="0" smtClean="0">
                <a:cs typeface="Times New Roman" panose="02020603050405020304" pitchFamily="18" charset="0"/>
              </a:rPr>
              <a:t>um </a:t>
            </a:r>
            <a:r>
              <a:rPr lang="pt-BR" altLang="pt-BR" sz="2100" b="1" i="1" dirty="0">
                <a:cs typeface="Times New Roman" panose="02020603050405020304" pitchFamily="18" charset="0"/>
              </a:rPr>
              <a:t>não-ser real</a:t>
            </a:r>
            <a:r>
              <a:rPr lang="pt-BR" altLang="pt-BR" sz="2100" dirty="0" smtClean="0">
                <a:cs typeface="Times New Roman" panose="02020603050405020304" pitchFamily="18" charset="0"/>
              </a:rPr>
              <a:t>.</a:t>
            </a:r>
            <a:endParaRPr lang="pt-BR" altLang="pt-BR" sz="2100" dirty="0">
              <a:latin typeface="Arial" panose="020B0604020202020204" pitchFamily="34" charset="0"/>
              <a:cs typeface="Times New Roman" panose="02020603050405020304" pitchFamily="18" charset="0"/>
            </a:endParaRPr>
          </a:p>
        </p:txBody>
      </p:sp>
      <p:sp>
        <p:nvSpPr>
          <p:cNvPr id="14" name="Rectangle 1"/>
          <p:cNvSpPr>
            <a:spLocks noChangeArrowheads="1"/>
          </p:cNvSpPr>
          <p:nvPr/>
        </p:nvSpPr>
        <p:spPr bwMode="auto">
          <a:xfrm>
            <a:off x="783084" y="2060848"/>
            <a:ext cx="820375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100" dirty="0" smtClean="0">
                <a:ea typeface="Symbol" panose="05050102010706020507" pitchFamily="18" charset="2"/>
                <a:cs typeface="Times New Roman" panose="02020603050405020304" pitchFamily="18" charset="0"/>
              </a:rPr>
              <a:t>     “</a:t>
            </a:r>
            <a:r>
              <a:rPr lang="pt-BR" altLang="pt-BR" sz="2100" dirty="0">
                <a:ea typeface="Symbol" panose="05050102010706020507" pitchFamily="18" charset="2"/>
                <a:cs typeface="Times New Roman" panose="02020603050405020304" pitchFamily="18" charset="0"/>
              </a:rPr>
              <a:t>Ou uma coisa </a:t>
            </a:r>
            <a:r>
              <a:rPr lang="pt-BR" altLang="pt-BR" sz="2100" b="1" i="1" dirty="0">
                <a:ea typeface="Symbol" panose="05050102010706020507" pitchFamily="18" charset="2"/>
                <a:cs typeface="Times New Roman" panose="02020603050405020304" pitchFamily="18" charset="0"/>
              </a:rPr>
              <a:t>é</a:t>
            </a:r>
            <a:r>
              <a:rPr lang="pt-BR" altLang="pt-BR" sz="2100" dirty="0">
                <a:ea typeface="Symbol" panose="05050102010706020507" pitchFamily="18" charset="2"/>
                <a:cs typeface="Times New Roman" panose="02020603050405020304" pitchFamily="18" charset="0"/>
              </a:rPr>
              <a:t>, ou </a:t>
            </a:r>
            <a:r>
              <a:rPr lang="pt-BR" altLang="pt-BR" sz="2100" b="1" i="1" dirty="0">
                <a:ea typeface="Symbol" panose="05050102010706020507" pitchFamily="18" charset="2"/>
                <a:cs typeface="Times New Roman" panose="02020603050405020304" pitchFamily="18" charset="0"/>
              </a:rPr>
              <a:t>não é</a:t>
            </a:r>
            <a:r>
              <a:rPr lang="pt-BR" altLang="pt-BR" sz="2100" dirty="0">
                <a:ea typeface="Symbol" panose="05050102010706020507" pitchFamily="18" charset="2"/>
                <a:cs typeface="Times New Roman" panose="02020603050405020304" pitchFamily="18" charset="0"/>
              </a:rPr>
              <a:t>. Se </a:t>
            </a:r>
            <a:r>
              <a:rPr lang="pt-BR" altLang="pt-BR" sz="2100" b="1" i="1" dirty="0">
                <a:ea typeface="Symbol" panose="05050102010706020507" pitchFamily="18" charset="2"/>
                <a:cs typeface="Times New Roman" panose="02020603050405020304" pitchFamily="18" charset="0"/>
              </a:rPr>
              <a:t>é</a:t>
            </a:r>
            <a:r>
              <a:rPr lang="pt-BR" altLang="pt-BR" sz="2100" dirty="0">
                <a:ea typeface="Symbol" panose="05050102010706020507" pitchFamily="18" charset="2"/>
                <a:cs typeface="Times New Roman" panose="02020603050405020304" pitchFamily="18" charset="0"/>
              </a:rPr>
              <a:t>, não pode vir a ser, porque já </a:t>
            </a:r>
            <a:r>
              <a:rPr lang="pt-BR" altLang="pt-BR" sz="2100" b="1" i="1" dirty="0">
                <a:ea typeface="Symbol" panose="05050102010706020507" pitchFamily="18" charset="2"/>
                <a:cs typeface="Times New Roman" panose="02020603050405020304" pitchFamily="18" charset="0"/>
              </a:rPr>
              <a:t>é</a:t>
            </a:r>
            <a:r>
              <a:rPr lang="pt-BR" altLang="pt-BR" sz="2100" dirty="0">
                <a:ea typeface="Symbol" panose="05050102010706020507" pitchFamily="18" charset="2"/>
                <a:cs typeface="Times New Roman" panose="02020603050405020304" pitchFamily="18" charset="0"/>
              </a:rPr>
              <a:t>. Se </a:t>
            </a:r>
            <a:r>
              <a:rPr lang="pt-BR" altLang="pt-BR" sz="2100" b="1" i="1" dirty="0">
                <a:ea typeface="Symbol" panose="05050102010706020507" pitchFamily="18" charset="2"/>
                <a:cs typeface="Times New Roman" panose="02020603050405020304" pitchFamily="18" charset="0"/>
              </a:rPr>
              <a:t>não é</a:t>
            </a:r>
            <a:r>
              <a:rPr lang="pt-BR" altLang="pt-BR" sz="2100" dirty="0">
                <a:ea typeface="Symbol" panose="05050102010706020507" pitchFamily="18" charset="2"/>
                <a:cs typeface="Times New Roman" panose="02020603050405020304" pitchFamily="18" charset="0"/>
              </a:rPr>
              <a:t>, [também] não pode vir a ser, porque do nada não se tira nada. Se o </a:t>
            </a:r>
            <a:r>
              <a:rPr lang="pt-BR" altLang="pt-BR" sz="2100" b="1" i="1" dirty="0">
                <a:ea typeface="Symbol" panose="05050102010706020507" pitchFamily="18" charset="2"/>
                <a:cs typeface="Times New Roman" panose="02020603050405020304" pitchFamily="18" charset="0"/>
              </a:rPr>
              <a:t>não-ser</a:t>
            </a:r>
            <a:r>
              <a:rPr lang="pt-BR" altLang="pt-BR" sz="2100" dirty="0">
                <a:ea typeface="Symbol" panose="05050102010706020507" pitchFamily="18" charset="2"/>
                <a:cs typeface="Times New Roman" panose="02020603050405020304" pitchFamily="18" charset="0"/>
              </a:rPr>
              <a:t> fosse alguma coisa, teríamos a contradição de alguma coisa que, ao mesmo tempo </a:t>
            </a:r>
            <a:r>
              <a:rPr lang="pt-BR" altLang="pt-BR" sz="2100" b="1" i="1" dirty="0">
                <a:ea typeface="Symbol" panose="05050102010706020507" pitchFamily="18" charset="2"/>
                <a:cs typeface="Times New Roman" panose="02020603050405020304" pitchFamily="18" charset="0"/>
              </a:rPr>
              <a:t>é</a:t>
            </a:r>
            <a:r>
              <a:rPr lang="pt-BR" altLang="pt-BR" sz="2100" dirty="0">
                <a:ea typeface="Symbol" panose="05050102010706020507" pitchFamily="18" charset="2"/>
                <a:cs typeface="Times New Roman" panose="02020603050405020304" pitchFamily="18" charset="0"/>
              </a:rPr>
              <a:t> e </a:t>
            </a:r>
            <a:r>
              <a:rPr lang="pt-BR" altLang="pt-BR" sz="2100" b="1" i="1" dirty="0">
                <a:ea typeface="Symbol" panose="05050102010706020507" pitchFamily="18" charset="2"/>
                <a:cs typeface="Times New Roman" panose="02020603050405020304" pitchFamily="18" charset="0"/>
              </a:rPr>
              <a:t>não é</a:t>
            </a:r>
            <a:r>
              <a:rPr lang="pt-BR" altLang="pt-BR" sz="2100" dirty="0" smtClean="0">
                <a:ea typeface="Symbol" panose="05050102010706020507" pitchFamily="18" charset="2"/>
                <a:cs typeface="Times New Roman" panose="02020603050405020304" pitchFamily="18" charset="0"/>
              </a:rPr>
              <a:t>.”  </a:t>
            </a:r>
            <a:endParaRPr lang="pt-BR" altLang="pt-BR" sz="2100" dirty="0">
              <a:ea typeface="Symbol" panose="05050102010706020507" pitchFamily="18" charset="2"/>
              <a:cs typeface="Times New Roman" panose="02020603050405020304" pitchFamily="18" charset="0"/>
            </a:endParaRPr>
          </a:p>
        </p:txBody>
      </p:sp>
      <p:sp>
        <p:nvSpPr>
          <p:cNvPr id="15" name="Retângulo 1"/>
          <p:cNvSpPr>
            <a:spLocks noChangeArrowheads="1"/>
          </p:cNvSpPr>
          <p:nvPr/>
        </p:nvSpPr>
        <p:spPr bwMode="auto">
          <a:xfrm>
            <a:off x="748876" y="5517232"/>
            <a:ext cx="81814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kern="0" dirty="0" smtClean="0"/>
              <a:t>“</a:t>
            </a:r>
            <a:r>
              <a:rPr lang="pt-BR" altLang="pt-BR" sz="2100" kern="0" dirty="0"/>
              <a:t>Só vejo o devir. Não se deixem enganar! É um efeito de sua vista curta e não da essência das coisas, se julgarem perceber em algum lugar terra firme sobre o mar do devir e do perecível. </a:t>
            </a:r>
            <a:endParaRPr lang="pt-BR" altLang="pt-BR" sz="2100" dirty="0">
              <a:latin typeface="Arial" panose="020B0604020202020204" pitchFamily="34" charset="0"/>
              <a:cs typeface="Times New Roman" panose="02020603050405020304" pitchFamily="18" charset="0"/>
            </a:endParaRPr>
          </a:p>
        </p:txBody>
      </p:sp>
      <p:sp>
        <p:nvSpPr>
          <p:cNvPr id="16" name="Retângulo 1"/>
          <p:cNvSpPr>
            <a:spLocks noChangeArrowheads="1"/>
          </p:cNvSpPr>
          <p:nvPr/>
        </p:nvSpPr>
        <p:spPr bwMode="auto">
          <a:xfrm>
            <a:off x="100800" y="5229200"/>
            <a:ext cx="8856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a:cs typeface="Times New Roman" panose="02020603050405020304" pitchFamily="18" charset="0"/>
              </a:rPr>
              <a:t> </a:t>
            </a:r>
            <a:r>
              <a:rPr lang="pt-BR" altLang="pt-BR" sz="2200" dirty="0" smtClean="0">
                <a:cs typeface="Times New Roman" panose="02020603050405020304" pitchFamily="18" charset="0"/>
              </a:rPr>
              <a:t>    </a:t>
            </a:r>
            <a:r>
              <a:rPr lang="pt-BR" altLang="pt-BR" sz="2100" dirty="0" smtClean="0">
                <a:cs typeface="Times New Roman" panose="02020603050405020304" pitchFamily="18" charset="0"/>
              </a:rPr>
              <a:t>Heráclito, por sua vez, irá dizer que:</a:t>
            </a:r>
            <a:endParaRPr lang="pt-BR" altLang="pt-BR" sz="21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40361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40</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331640" y="548680"/>
            <a:ext cx="6050508" cy="446559"/>
          </a:xfrm>
        </p:spPr>
        <p:txBody>
          <a:bodyPr/>
          <a:lstStyle/>
          <a:p>
            <a:pPr algn="ctr" eaLnBrk="1" hangingPunct="1"/>
            <a:r>
              <a:rPr lang="pt-BR" altLang="pt-BR" sz="2400" b="1" dirty="0" smtClean="0"/>
              <a:t>O MITO DA CAVERNA</a:t>
            </a:r>
          </a:p>
        </p:txBody>
      </p:sp>
    </p:spTree>
    <p:extLst>
      <p:ext uri="{BB962C8B-B14F-4D97-AF65-F5344CB8AC3E}">
        <p14:creationId xmlns:p14="http://schemas.microsoft.com/office/powerpoint/2010/main" val="75912573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41</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187624" y="318145"/>
            <a:ext cx="6912768" cy="806599"/>
          </a:xfrm>
        </p:spPr>
        <p:txBody>
          <a:bodyPr/>
          <a:lstStyle/>
          <a:p>
            <a:pPr algn="ctr" eaLnBrk="1" hangingPunct="1"/>
            <a:r>
              <a:rPr lang="pt-BR" altLang="pt-BR" sz="2400" b="1" dirty="0" smtClean="0"/>
              <a:t>A HARMONIA NECESSÁRIA</a:t>
            </a:r>
            <a:br>
              <a:rPr lang="pt-BR" altLang="pt-BR" sz="2400" b="1" dirty="0" smtClean="0"/>
            </a:br>
            <a:r>
              <a:rPr lang="pt-BR" altLang="pt-BR" sz="2400" b="1" dirty="0" smtClean="0"/>
              <a:t>ENTRE CORPO E ALMA</a:t>
            </a:r>
          </a:p>
        </p:txBody>
      </p:sp>
      <p:sp>
        <p:nvSpPr>
          <p:cNvPr id="22532" name="Rectangle 3"/>
          <p:cNvSpPr>
            <a:spLocks noGrp="1" noChangeArrowheads="1"/>
          </p:cNvSpPr>
          <p:nvPr>
            <p:ph type="body" idx="1"/>
          </p:nvPr>
        </p:nvSpPr>
        <p:spPr>
          <a:xfrm>
            <a:off x="107504" y="1844824"/>
            <a:ext cx="8928992" cy="2664295"/>
          </a:xfrm>
        </p:spPr>
        <p:txBody>
          <a:bodyPr/>
          <a:lstStyle/>
          <a:p>
            <a:pPr marL="0" indent="0" algn="just">
              <a:spcBef>
                <a:spcPts val="0"/>
              </a:spcBef>
              <a:buNone/>
            </a:pPr>
            <a:r>
              <a:rPr lang="pt-BR" sz="2000" dirty="0" smtClean="0"/>
              <a:t>     </a:t>
            </a:r>
            <a:r>
              <a:rPr lang="pt-BR" sz="2400" dirty="0" smtClean="0"/>
              <a:t>A </a:t>
            </a:r>
            <a:r>
              <a:rPr lang="pt-BR" sz="2400" dirty="0"/>
              <a:t>harmonia necessária entre a alma e o corpo também é enfatizada no discurso de </a:t>
            </a:r>
            <a:r>
              <a:rPr lang="pt-BR" sz="2400" dirty="0" err="1"/>
              <a:t>Timeu</a:t>
            </a:r>
            <a:r>
              <a:rPr lang="pt-BR" sz="2400" dirty="0"/>
              <a:t>. De nada vale se ocupar somente com questões intelectuais se o corpo é esquecido; ocupar-se também somente do corpo produz uma revolução nos elementos e produz o que é pior em um homem: a ignorância. Platão fala sobre isso no diálogo </a:t>
            </a:r>
            <a:r>
              <a:rPr lang="pt-BR" sz="2400" i="1" dirty="0" err="1"/>
              <a:t>Filebo</a:t>
            </a:r>
            <a:r>
              <a:rPr lang="pt-BR" sz="2400" dirty="0"/>
              <a:t>, ou seja, que o homem </a:t>
            </a:r>
            <a:r>
              <a:rPr lang="pt-BR" sz="2400" dirty="0" smtClean="0"/>
              <a:t>é </a:t>
            </a:r>
            <a:r>
              <a:rPr lang="pt-BR" sz="2400" dirty="0"/>
              <a:t>uma mistura de saber e prazer. Para tratar da alma, a filosofia é recomendada</a:t>
            </a:r>
            <a:r>
              <a:rPr lang="pt-BR" sz="2400" dirty="0" smtClean="0"/>
              <a:t>. (PLATÃO, </a:t>
            </a:r>
            <a:r>
              <a:rPr lang="pt-BR" sz="2400" i="1" dirty="0" err="1" smtClean="0"/>
              <a:t>Timeu</a:t>
            </a:r>
            <a:r>
              <a:rPr lang="pt-BR" sz="2400" dirty="0" smtClean="0"/>
              <a:t>, p. ??)</a:t>
            </a:r>
            <a:endParaRPr lang="pt-BR" altLang="pt-BR" sz="2400" dirty="0" smtClean="0"/>
          </a:p>
        </p:txBody>
      </p:sp>
    </p:spTree>
    <p:extLst>
      <p:ext uri="{BB962C8B-B14F-4D97-AF65-F5344CB8AC3E}">
        <p14:creationId xmlns:p14="http://schemas.microsoft.com/office/powerpoint/2010/main" val="54673133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42</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187624" y="476672"/>
            <a:ext cx="6480720" cy="504056"/>
          </a:xfrm>
        </p:spPr>
        <p:txBody>
          <a:bodyPr/>
          <a:lstStyle/>
          <a:p>
            <a:pPr algn="ctr" eaLnBrk="1" hangingPunct="1"/>
            <a:r>
              <a:rPr lang="pt-BR" altLang="pt-BR" sz="2400" b="1" dirty="0" smtClean="0"/>
              <a:t>A ESCOLA DE ISÓCRATES</a:t>
            </a:r>
          </a:p>
        </p:txBody>
      </p:sp>
      <p:sp>
        <p:nvSpPr>
          <p:cNvPr id="22532" name="Rectangle 3"/>
          <p:cNvSpPr>
            <a:spLocks noGrp="1" noChangeArrowheads="1"/>
          </p:cNvSpPr>
          <p:nvPr>
            <p:ph type="body" idx="1"/>
          </p:nvPr>
        </p:nvSpPr>
        <p:spPr>
          <a:xfrm>
            <a:off x="107504" y="1988841"/>
            <a:ext cx="8928992" cy="1512167"/>
          </a:xfrm>
        </p:spPr>
        <p:txBody>
          <a:bodyPr/>
          <a:lstStyle/>
          <a:p>
            <a:pPr marL="0" indent="0" algn="just">
              <a:spcBef>
                <a:spcPts val="0"/>
              </a:spcBef>
              <a:buNone/>
            </a:pPr>
            <a:r>
              <a:rPr lang="pt-BR" sz="2000" dirty="0" smtClean="0"/>
              <a:t>     </a:t>
            </a:r>
            <a:r>
              <a:rPr lang="pt-BR" sz="2400" dirty="0" smtClean="0"/>
              <a:t>Na segunda metade do século 4 a.C., o ateniense </a:t>
            </a:r>
            <a:r>
              <a:rPr lang="pt-BR" sz="2400" dirty="0" err="1" smtClean="0"/>
              <a:t>Isócrates</a:t>
            </a:r>
            <a:r>
              <a:rPr lang="pt-BR" sz="2400" dirty="0" smtClean="0"/>
              <a:t> (436-338), considerado o pai da oratória, dirigia um estabelecimento de educação superior seguindo a linha dos sofistas, pois procurava educar o aspirante à vida pública dotando-o de recursos retóricos.</a:t>
            </a:r>
            <a:endParaRPr lang="pt-BR" altLang="pt-BR" sz="2400" dirty="0" smtClean="0"/>
          </a:p>
        </p:txBody>
      </p:sp>
      <p:sp>
        <p:nvSpPr>
          <p:cNvPr id="6" name="Rectangle 3"/>
          <p:cNvSpPr txBox="1">
            <a:spLocks noChangeArrowheads="1"/>
          </p:cNvSpPr>
          <p:nvPr/>
        </p:nvSpPr>
        <p:spPr bwMode="auto">
          <a:xfrm>
            <a:off x="107504" y="3429000"/>
            <a:ext cx="892899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A intenção era munir o educando de “pontos de vista”, os quais ele deveria saber defender de forma persuasiva. Numa democracia dirigida por oradores, esta parecia ser uma forma mais realista de educação, já que atendia às necessidades do momento.</a:t>
            </a:r>
            <a:endParaRPr lang="pt-BR" altLang="pt-BR" sz="2400" kern="0" dirty="0" smtClean="0"/>
          </a:p>
        </p:txBody>
      </p:sp>
      <p:pic>
        <p:nvPicPr>
          <p:cNvPr id="6146" name="Picture 2" descr="Resultado de imagem para isóc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512" y="29370"/>
            <a:ext cx="1072976" cy="145652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1663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43</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187624" y="476672"/>
            <a:ext cx="6912768" cy="504056"/>
          </a:xfrm>
        </p:spPr>
        <p:txBody>
          <a:bodyPr/>
          <a:lstStyle/>
          <a:p>
            <a:pPr algn="ctr" eaLnBrk="1" hangingPunct="1"/>
            <a:r>
              <a:rPr lang="pt-BR" altLang="pt-BR" sz="2400" b="1" dirty="0" smtClean="0"/>
              <a:t>A ACADEMIA DE PLATÃO</a:t>
            </a:r>
          </a:p>
        </p:txBody>
      </p:sp>
      <p:sp>
        <p:nvSpPr>
          <p:cNvPr id="22532" name="Rectangle 3"/>
          <p:cNvSpPr>
            <a:spLocks noGrp="1" noChangeArrowheads="1"/>
          </p:cNvSpPr>
          <p:nvPr>
            <p:ph type="body" idx="1"/>
          </p:nvPr>
        </p:nvSpPr>
        <p:spPr>
          <a:xfrm>
            <a:off x="107504" y="1844825"/>
            <a:ext cx="8928992" cy="864096"/>
          </a:xfrm>
        </p:spPr>
        <p:txBody>
          <a:bodyPr/>
          <a:lstStyle/>
          <a:p>
            <a:pPr marL="0" indent="0" algn="just">
              <a:spcBef>
                <a:spcPts val="0"/>
              </a:spcBef>
              <a:buNone/>
            </a:pPr>
            <a:r>
              <a:rPr lang="pt-BR" sz="2000" dirty="0" smtClean="0"/>
              <a:t>     </a:t>
            </a:r>
            <a:r>
              <a:rPr lang="pt-BR" sz="2400" dirty="0" smtClean="0"/>
              <a:t>Por volta de 387 a.C., com cerca de 40 anos, Platão fundou em Atenas a Academia, sua própria escola de investigação científica e filosófica.</a:t>
            </a:r>
            <a:endParaRPr lang="pt-BR" altLang="pt-BR" sz="2400" dirty="0" smtClean="0"/>
          </a:p>
        </p:txBody>
      </p:sp>
      <p:sp>
        <p:nvSpPr>
          <p:cNvPr id="5" name="Rectangle 3"/>
          <p:cNvSpPr txBox="1">
            <a:spLocks noChangeArrowheads="1"/>
          </p:cNvSpPr>
          <p:nvPr/>
        </p:nvSpPr>
        <p:spPr bwMode="auto">
          <a:xfrm>
            <a:off x="107504" y="2924944"/>
            <a:ext cx="892899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Este acontecimento é de grande importância para a história do pensamento ocidental porque Platão configura-se como dirigente de uma instituição permanente, voltada para a pesquisa original e concebida como conjugação de esforços de um grupo que vê no conhecimento algo vivo e dinâmico e não um corpo de doutrinas a serem simplesmente resguardadas e transmitidas.</a:t>
            </a:r>
            <a:endParaRPr lang="pt-BR" altLang="pt-BR" sz="2400" kern="0" dirty="0" smtClean="0"/>
          </a:p>
        </p:txBody>
      </p:sp>
      <p:sp>
        <p:nvSpPr>
          <p:cNvPr id="6" name="Rectangle 3"/>
          <p:cNvSpPr txBox="1">
            <a:spLocks noChangeArrowheads="1"/>
          </p:cNvSpPr>
          <p:nvPr/>
        </p:nvSpPr>
        <p:spPr bwMode="auto">
          <a:xfrm>
            <a:off x="107504" y="5085184"/>
            <a:ext cx="892899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Antes de tudo, tratava-se de uma busca por inquietação, reformulação contínua e multiplicação das vias de abordagem dos problemas que se apresentavam.</a:t>
            </a:r>
            <a:endParaRPr lang="pt-BR" altLang="pt-BR" sz="2400" kern="0" dirty="0" smtClean="0"/>
          </a:p>
        </p:txBody>
      </p:sp>
    </p:spTree>
    <p:extLst>
      <p:ext uri="{BB962C8B-B14F-4D97-AF65-F5344CB8AC3E}">
        <p14:creationId xmlns:p14="http://schemas.microsoft.com/office/powerpoint/2010/main" val="31690450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466502B-26EA-41D2-AB32-BF3A577490A4}" type="slidenum">
              <a:rPr lang="pt-BR" altLang="pt-BR" sz="1400" smtClean="0">
                <a:solidFill>
                  <a:schemeClr val="bg1"/>
                </a:solidFill>
              </a:rPr>
              <a:pPr>
                <a:spcBef>
                  <a:spcPct val="0"/>
                </a:spcBef>
                <a:buSzTx/>
                <a:buFontTx/>
                <a:buNone/>
              </a:pPr>
              <a:t>44</a:t>
            </a:fld>
            <a:endParaRPr lang="pt-BR" altLang="pt-BR" sz="1400" smtClean="0">
              <a:solidFill>
                <a:schemeClr val="bg1"/>
              </a:solidFill>
            </a:endParaRPr>
          </a:p>
        </p:txBody>
      </p:sp>
      <p:sp>
        <p:nvSpPr>
          <p:cNvPr id="22531" name="Rectangle 2" descr="Large confetti"/>
          <p:cNvSpPr>
            <a:spLocks noGrp="1" noChangeArrowheads="1"/>
          </p:cNvSpPr>
          <p:nvPr>
            <p:ph type="title"/>
          </p:nvPr>
        </p:nvSpPr>
        <p:spPr>
          <a:xfrm>
            <a:off x="1115616" y="332656"/>
            <a:ext cx="7029276" cy="864096"/>
          </a:xfrm>
        </p:spPr>
        <p:txBody>
          <a:bodyPr/>
          <a:lstStyle/>
          <a:p>
            <a:pPr algn="ctr" eaLnBrk="1" hangingPunct="1"/>
            <a:r>
              <a:rPr lang="pt-BR" altLang="pt-BR" sz="2400" b="1" dirty="0" smtClean="0"/>
              <a:t>A IMPORTÂNCIA DA EDUCAÇÃO</a:t>
            </a:r>
            <a:br>
              <a:rPr lang="pt-BR" altLang="pt-BR" sz="2400" b="1" dirty="0" smtClean="0"/>
            </a:br>
            <a:r>
              <a:rPr lang="pt-BR" altLang="pt-BR" sz="2400" b="1" dirty="0" smtClean="0"/>
              <a:t>PARA A POLÍTICA EM PLATÃO</a:t>
            </a:r>
          </a:p>
        </p:txBody>
      </p:sp>
      <p:sp>
        <p:nvSpPr>
          <p:cNvPr id="7" name="Rectangle 3"/>
          <p:cNvSpPr txBox="1">
            <a:spLocks noChangeArrowheads="1"/>
          </p:cNvSpPr>
          <p:nvPr/>
        </p:nvSpPr>
        <p:spPr bwMode="auto">
          <a:xfrm>
            <a:off x="107504" y="1916832"/>
            <a:ext cx="892899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Diferentemente de </a:t>
            </a:r>
            <a:r>
              <a:rPr lang="pt-BR" sz="2400" kern="0" dirty="0" err="1" smtClean="0"/>
              <a:t>Isócrates</a:t>
            </a:r>
            <a:r>
              <a:rPr lang="pt-BR" sz="2400" kern="0" dirty="0" smtClean="0"/>
              <a:t>, para Platão a política não se limitava à prática, insegura e circunstancial. Devia pressupor a investigação sistemática dos fundamentos da conduta humana, como Sócrates ensinara.</a:t>
            </a:r>
            <a:endParaRPr lang="pt-BR" altLang="pt-BR" sz="2400" kern="0" dirty="0" smtClean="0"/>
          </a:p>
        </p:txBody>
      </p:sp>
      <p:sp>
        <p:nvSpPr>
          <p:cNvPr id="8" name="Rectangle 3"/>
          <p:cNvSpPr txBox="1">
            <a:spLocks noChangeArrowheads="1"/>
          </p:cNvSpPr>
          <p:nvPr/>
        </p:nvSpPr>
        <p:spPr bwMode="auto">
          <a:xfrm>
            <a:off x="107504" y="3356992"/>
            <a:ext cx="8928992"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A educação deveria basear-se numa ciência (</a:t>
            </a:r>
            <a:r>
              <a:rPr lang="pt-BR" sz="2400" i="1" kern="0" dirty="0" err="1"/>
              <a:t>episteme</a:t>
            </a:r>
            <a:r>
              <a:rPr lang="pt-BR" sz="2400" kern="0" dirty="0" smtClean="0"/>
              <a:t>) e ultrapassar o plano instável da opinião (</a:t>
            </a:r>
            <a:r>
              <a:rPr lang="pt-BR" sz="2400" i="1" kern="0" dirty="0" err="1" smtClean="0"/>
              <a:t>doxa</a:t>
            </a:r>
            <a:r>
              <a:rPr lang="pt-BR" sz="2400" kern="0" dirty="0" smtClean="0"/>
              <a:t>).</a:t>
            </a:r>
            <a:endParaRPr lang="pt-BR" altLang="pt-BR" sz="2400" kern="0" dirty="0" smtClean="0"/>
          </a:p>
        </p:txBody>
      </p:sp>
      <p:sp>
        <p:nvSpPr>
          <p:cNvPr id="9" name="Rectangle 3"/>
          <p:cNvSpPr txBox="1">
            <a:spLocks noChangeArrowheads="1"/>
          </p:cNvSpPr>
          <p:nvPr/>
        </p:nvSpPr>
        <p:spPr bwMode="auto">
          <a:xfrm>
            <a:off x="107504" y="4077072"/>
            <a:ext cx="892899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FontTx/>
              <a:buNone/>
            </a:pPr>
            <a:r>
              <a:rPr lang="pt-BR" sz="2000" kern="0" dirty="0" smtClean="0"/>
              <a:t>     </a:t>
            </a:r>
            <a:r>
              <a:rPr lang="pt-BR" sz="2400" kern="0" dirty="0" smtClean="0"/>
              <a:t>Dessa forma, a política poderia deixar de ser um jogo fortuito de ações motivadas por interesses particulares e frequentemente pouco dignos, para se transformar numa ação iluminada pela verdade e constituir-se como um gesto criador de harmonia, justiça e beleza.</a:t>
            </a:r>
            <a:endParaRPr lang="pt-BR" altLang="pt-BR" sz="2400" kern="0" dirty="0" smtClean="0"/>
          </a:p>
        </p:txBody>
      </p:sp>
    </p:spTree>
    <p:extLst>
      <p:ext uri="{BB962C8B-B14F-4D97-AF65-F5344CB8AC3E}">
        <p14:creationId xmlns:p14="http://schemas.microsoft.com/office/powerpoint/2010/main" val="17119691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5"/>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4395D23-4FE1-418F-9847-663A27AD6D11}" type="slidenum">
              <a:rPr lang="pt-BR" altLang="pt-BR" sz="1400" smtClean="0">
                <a:solidFill>
                  <a:schemeClr val="bg1"/>
                </a:solidFill>
              </a:rPr>
              <a:pPr>
                <a:spcBef>
                  <a:spcPct val="0"/>
                </a:spcBef>
                <a:buSzTx/>
                <a:buFontTx/>
                <a:buNone/>
              </a:pPr>
              <a:t>45</a:t>
            </a:fld>
            <a:endParaRPr lang="pt-BR" altLang="pt-BR" sz="1400" smtClean="0">
              <a:solidFill>
                <a:schemeClr val="bg1"/>
              </a:solidFill>
            </a:endParaRPr>
          </a:p>
        </p:txBody>
      </p:sp>
      <p:pic>
        <p:nvPicPr>
          <p:cNvPr id="6146" name="Picture 2" descr="Resultado de imagem para STANLEY KUBRI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0936" y="63712"/>
            <a:ext cx="933552" cy="134906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Resultado de imagem para stanley kubrick film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348880"/>
            <a:ext cx="6230310" cy="339551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4208" y="2348880"/>
            <a:ext cx="1324246" cy="169221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360" y="2348880"/>
            <a:ext cx="1201949" cy="170525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m para Killer's Ki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4208" y="4077071"/>
            <a:ext cx="1360344" cy="1717349"/>
          </a:xfrm>
          <a:prstGeom prst="rect">
            <a:avLst/>
          </a:prstGeom>
          <a:noFill/>
          <a:extLst>
            <a:ext uri="{909E8E84-426E-40DD-AFC4-6F175D3DCCD1}">
              <a14:hiddenFill xmlns:a14="http://schemas.microsoft.com/office/drawing/2010/main">
                <a:solidFill>
                  <a:srgbClr val="FFFFFF"/>
                </a:solidFill>
              </a14:hiddenFill>
            </a:ext>
          </a:extLst>
        </p:spPr>
      </p:pic>
      <p:pic>
        <p:nvPicPr>
          <p:cNvPr id="3" name="2001 A Space Odyssey monkey sce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
        <p:nvSpPr>
          <p:cNvPr id="4" name="CaixaDeTexto 3"/>
          <p:cNvSpPr txBox="1"/>
          <p:nvPr/>
        </p:nvSpPr>
        <p:spPr>
          <a:xfrm>
            <a:off x="6444208" y="4469050"/>
            <a:ext cx="1324246" cy="400110"/>
          </a:xfrm>
          <a:prstGeom prst="rect">
            <a:avLst/>
          </a:prstGeom>
          <a:noFill/>
        </p:spPr>
        <p:txBody>
          <a:bodyPr wrap="square" rtlCol="0">
            <a:spAutoFit/>
          </a:bodyPr>
          <a:lstStyle/>
          <a:p>
            <a:pPr algn="ctr"/>
            <a:r>
              <a:rPr lang="pt-BR" sz="1000" b="1" dirty="0" smtClean="0"/>
              <a:t>A MORTE PASSOU POR PERTO</a:t>
            </a:r>
            <a:endParaRPr lang="pt-BR" sz="1000" b="1" dirty="0"/>
          </a:p>
        </p:txBody>
      </p:sp>
      <p:pic>
        <p:nvPicPr>
          <p:cNvPr id="5" name="Picture 2" descr="Resultado de imagem para inteligência artificial fil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846578" y="4149079"/>
            <a:ext cx="1117910" cy="15953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1835696" y="404664"/>
            <a:ext cx="5328592" cy="7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5"/>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ctr" eaLnBrk="1" hangingPunct="1">
              <a:lnSpc>
                <a:spcPct val="80000"/>
              </a:lnSpc>
              <a:buFontTx/>
              <a:buNone/>
            </a:pPr>
            <a:r>
              <a:rPr lang="pt-BR" altLang="pt-BR" sz="2400" b="1" kern="0" dirty="0" smtClean="0"/>
              <a:t>FILMOGRAFIA DE</a:t>
            </a:r>
          </a:p>
          <a:p>
            <a:pPr algn="ctr" eaLnBrk="1" hangingPunct="1">
              <a:lnSpc>
                <a:spcPct val="80000"/>
              </a:lnSpc>
              <a:buFontTx/>
              <a:buNone/>
            </a:pPr>
            <a:r>
              <a:rPr lang="pt-BR" altLang="pt-BR" sz="2400" b="1" kern="0" dirty="0" smtClean="0"/>
              <a:t>STANLEY KUBRICK (1928-1999) </a:t>
            </a:r>
            <a:endParaRPr lang="pt-BR" altLang="pt-BR" sz="1400" b="1" kern="0" dirty="0" smtClean="0"/>
          </a:p>
          <a:p>
            <a:pPr algn="ctr" eaLnBrk="1" hangingPunct="1">
              <a:lnSpc>
                <a:spcPct val="80000"/>
              </a:lnSpc>
              <a:buFontTx/>
              <a:buNone/>
            </a:pPr>
            <a:endParaRPr lang="pt-BR" altLang="pt-BR" sz="1400" b="1" kern="0" dirty="0" smtClean="0"/>
          </a:p>
        </p:txBody>
      </p:sp>
    </p:spTree>
    <p:extLst>
      <p:ext uri="{BB962C8B-B14F-4D97-AF65-F5344CB8AC3E}">
        <p14:creationId xmlns:p14="http://schemas.microsoft.com/office/powerpoint/2010/main" val="23385037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764"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4"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B23C5652-DF2A-4529-A605-7FA39718A078}" type="slidenum">
              <a:rPr lang="pt-BR" altLang="pt-BR" smtClean="0"/>
              <a:pPr>
                <a:defRPr/>
              </a:pPr>
              <a:t>46</a:t>
            </a:fld>
            <a:endParaRPr lang="pt-BR" altLang="pt-BR"/>
          </a:p>
        </p:txBody>
      </p:sp>
      <p:pic>
        <p:nvPicPr>
          <p:cNvPr id="3" name="Theme Song 2001 Uma Odisséia No Espaçompg">
            <a:hlinkClick r:id="" action="ppaction://media"/>
          </p:cNvPr>
          <p:cNvPicPr>
            <a:picLocks noChangeAspect="1"/>
          </p:cNvPicPr>
          <p:nvPr>
            <a:videoFile r:link="rId1"/>
            <p:extLst>
              <p:ext uri="{DAA4B4D4-6D71-4841-9C94-3DE7FCFB9230}">
                <p14:media xmlns:p14="http://schemas.microsoft.com/office/powerpoint/2010/main" r:embed="rId2">
                  <p14:trim st="19000" end="20770"/>
                </p14:media>
              </p:ext>
            </p:extLst>
          </p:nvPr>
        </p:nvPicPr>
        <p:blipFill>
          <a:blip r:embed="rId4"/>
          <a:stretch>
            <a:fillRect/>
          </a:stretch>
        </p:blipFill>
        <p:spPr>
          <a:xfrm>
            <a:off x="1763688" y="2060848"/>
            <a:ext cx="5143500" cy="3429000"/>
          </a:xfrm>
          <a:prstGeom prst="rect">
            <a:avLst/>
          </a:prstGeom>
        </p:spPr>
      </p:pic>
    </p:spTree>
    <p:extLst>
      <p:ext uri="{BB962C8B-B14F-4D97-AF65-F5344CB8AC3E}">
        <p14:creationId xmlns:p14="http://schemas.microsoft.com/office/powerpoint/2010/main" val="378283749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10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5</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475656" y="332656"/>
            <a:ext cx="6574309" cy="792088"/>
          </a:xfrm>
        </p:spPr>
        <p:txBody>
          <a:bodyPr/>
          <a:lstStyle/>
          <a:p>
            <a:pPr algn="ctr" eaLnBrk="1" hangingPunct="1"/>
            <a:r>
              <a:rPr lang="pt-BR" altLang="pt-BR" sz="2400" b="1" dirty="0" smtClean="0"/>
              <a:t>AS </a:t>
            </a:r>
            <a:r>
              <a:rPr lang="pt-BR" altLang="pt-BR" sz="2400" b="1" i="1" dirty="0" smtClean="0"/>
              <a:t>IDEIAS</a:t>
            </a:r>
            <a:r>
              <a:rPr lang="pt-BR" altLang="pt-BR" sz="2400" b="1" dirty="0" smtClean="0"/>
              <a:t> COMO</a:t>
            </a:r>
            <a:br>
              <a:rPr lang="pt-BR" altLang="pt-BR" sz="2400" b="1" dirty="0" smtClean="0"/>
            </a:br>
            <a:r>
              <a:rPr lang="pt-BR" altLang="pt-BR" sz="2400" b="1" dirty="0" smtClean="0"/>
              <a:t>PRINCÍPIOS GERADORES</a:t>
            </a:r>
          </a:p>
        </p:txBody>
      </p:sp>
      <p:sp>
        <p:nvSpPr>
          <p:cNvPr id="11" name="Retângulo 1"/>
          <p:cNvSpPr>
            <a:spLocks noChangeArrowheads="1"/>
          </p:cNvSpPr>
          <p:nvPr/>
        </p:nvSpPr>
        <p:spPr bwMode="auto">
          <a:xfrm>
            <a:off x="107825" y="2420888"/>
            <a:ext cx="88790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latin typeface="+mn-lt"/>
                <a:cs typeface="Times New Roman" panose="02020603050405020304" pitchFamily="18" charset="0"/>
              </a:rPr>
              <a:t>     </a:t>
            </a:r>
            <a:r>
              <a:rPr lang="pt-BR" altLang="pt-BR" sz="2100" dirty="0" smtClean="0">
                <a:latin typeface="+mn-lt"/>
                <a:cs typeface="Times New Roman" panose="02020603050405020304" pitchFamily="18" charset="0"/>
              </a:rPr>
              <a:t>Essas palavras, que Platão faz Sócrates dizer no </a:t>
            </a:r>
            <a:r>
              <a:rPr lang="pt-BR" altLang="pt-BR" sz="2100" i="1" dirty="0" smtClean="0">
                <a:latin typeface="+mn-lt"/>
                <a:cs typeface="Times New Roman" panose="02020603050405020304" pitchFamily="18" charset="0"/>
              </a:rPr>
              <a:t>Fédon</a:t>
            </a:r>
            <a:r>
              <a:rPr lang="pt-BR" altLang="pt-BR" sz="2100" dirty="0" smtClean="0">
                <a:latin typeface="+mn-lt"/>
                <a:cs typeface="Times New Roman" panose="02020603050405020304" pitchFamily="18" charset="0"/>
              </a:rPr>
              <a:t>, representam uma mudança de direção da investigação filosófica em relação aos pensadores do passado. A explicação do mundo físico, desde os filósofos da escola de Mileto, consistia em buscar um princípio gerador, em eleger uma situação primordial, em um desvelamento das origens.</a:t>
            </a:r>
            <a:endParaRPr lang="pt-BR" altLang="pt-BR" sz="2100" dirty="0">
              <a:latin typeface="+mn-lt"/>
              <a:cs typeface="Times New Roman" panose="02020603050405020304" pitchFamily="18" charset="0"/>
            </a:endParaRPr>
          </a:p>
        </p:txBody>
      </p:sp>
      <p:sp>
        <p:nvSpPr>
          <p:cNvPr id="12" name="Retângulo 1"/>
          <p:cNvSpPr>
            <a:spLocks noChangeArrowheads="1"/>
          </p:cNvSpPr>
          <p:nvPr/>
        </p:nvSpPr>
        <p:spPr bwMode="auto">
          <a:xfrm>
            <a:off x="1475656" y="1556792"/>
            <a:ext cx="74818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000" dirty="0" smtClean="0">
                <a:cs typeface="Times New Roman" panose="02020603050405020304" pitchFamily="18" charset="0"/>
              </a:rPr>
              <a:t>     “Admitamos pois – o que me servirá de ponto de partida e de base – que existe um Belo em si e por si, um Bom, um Grande e assim por diante.”</a:t>
            </a:r>
            <a:endParaRPr lang="pt-BR" altLang="pt-BR" sz="2000" dirty="0">
              <a:latin typeface="Arial" panose="020B0604020202020204" pitchFamily="34" charset="0"/>
              <a:cs typeface="Times New Roman" panose="02020603050405020304" pitchFamily="18" charset="0"/>
            </a:endParaRPr>
          </a:p>
        </p:txBody>
      </p:sp>
      <p:sp>
        <p:nvSpPr>
          <p:cNvPr id="13" name="Retângulo 1"/>
          <p:cNvSpPr>
            <a:spLocks noChangeArrowheads="1"/>
          </p:cNvSpPr>
          <p:nvPr/>
        </p:nvSpPr>
        <p:spPr bwMode="auto">
          <a:xfrm>
            <a:off x="107825" y="3972833"/>
            <a:ext cx="885666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dirty="0" smtClean="0">
                <a:cs typeface="Times New Roman" panose="02020603050405020304" pitchFamily="18" charset="0"/>
              </a:rPr>
              <a:t>Antes, algo material como a </a:t>
            </a:r>
            <a:r>
              <a:rPr lang="pt-BR" altLang="pt-BR" sz="2100" i="1" dirty="0" smtClean="0">
                <a:cs typeface="Times New Roman" panose="02020603050405020304" pitchFamily="18" charset="0"/>
              </a:rPr>
              <a:t>água</a:t>
            </a:r>
            <a:r>
              <a:rPr lang="pt-BR" altLang="pt-BR" sz="2100" dirty="0" smtClean="0">
                <a:cs typeface="Times New Roman" panose="02020603050405020304" pitchFamily="18" charset="0"/>
              </a:rPr>
              <a:t> para Tales, ou algo imaterial como o </a:t>
            </a:r>
            <a:r>
              <a:rPr lang="pt-BR" altLang="pt-BR" sz="2100" i="1" dirty="0" smtClean="0">
                <a:cs typeface="Times New Roman" panose="02020603050405020304" pitchFamily="18" charset="0"/>
              </a:rPr>
              <a:t>indefinido</a:t>
            </a:r>
            <a:r>
              <a:rPr lang="pt-BR" altLang="pt-BR" sz="2100" dirty="0" smtClean="0">
                <a:cs typeface="Times New Roman" panose="02020603050405020304" pitchFamily="18" charset="0"/>
              </a:rPr>
              <a:t> para Anaximandro ou o “</a:t>
            </a:r>
            <a:r>
              <a:rPr lang="pt-BR" altLang="pt-BR" sz="2100" i="1" dirty="0" smtClean="0">
                <a:cs typeface="Times New Roman" panose="02020603050405020304" pitchFamily="18" charset="0"/>
              </a:rPr>
              <a:t>tudo junto</a:t>
            </a:r>
            <a:r>
              <a:rPr lang="pt-BR" altLang="pt-BR" sz="2100" dirty="0" smtClean="0">
                <a:cs typeface="Times New Roman" panose="02020603050405020304" pitchFamily="18" charset="0"/>
              </a:rPr>
              <a:t>” para Anaxágoras. Depois, devido a diferentes processos de transformação ou de redistribuição espacial, o universo em seu aspecto atual. </a:t>
            </a:r>
            <a:endParaRPr lang="pt-BR" altLang="pt-BR" sz="2100" dirty="0">
              <a:latin typeface="Arial" panose="020B0604020202020204" pitchFamily="34" charset="0"/>
              <a:cs typeface="Times New Roman" panose="02020603050405020304" pitchFamily="18" charset="0"/>
            </a:endParaRPr>
          </a:p>
        </p:txBody>
      </p:sp>
      <p:sp>
        <p:nvSpPr>
          <p:cNvPr id="15" name="Retângulo 1"/>
          <p:cNvSpPr>
            <a:spLocks noChangeArrowheads="1"/>
          </p:cNvSpPr>
          <p:nvPr/>
        </p:nvSpPr>
        <p:spPr bwMode="auto">
          <a:xfrm>
            <a:off x="107825" y="5229200"/>
            <a:ext cx="887901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kern="0" dirty="0" smtClean="0"/>
              <a:t>No entanto, seguindo a sugestão do método matemática, Platão propõe </a:t>
            </a:r>
            <a:r>
              <a:rPr lang="pt-BR" altLang="pt-BR" sz="2100" b="1" i="1" kern="0" dirty="0" smtClean="0"/>
              <a:t>as ideias</a:t>
            </a:r>
            <a:r>
              <a:rPr lang="pt-BR" altLang="pt-BR" sz="2100" kern="0" dirty="0" smtClean="0"/>
              <a:t>, </a:t>
            </a:r>
            <a:r>
              <a:rPr lang="pt-BR" altLang="pt-BR" sz="2100" i="1" kern="0" dirty="0" smtClean="0"/>
              <a:t>incorpóreas</a:t>
            </a:r>
            <a:r>
              <a:rPr lang="pt-BR" altLang="pt-BR" sz="2100" kern="0" dirty="0" smtClean="0"/>
              <a:t> e </a:t>
            </a:r>
            <a:r>
              <a:rPr lang="pt-BR" altLang="pt-BR" sz="2100" i="1" kern="0" dirty="0" smtClean="0"/>
              <a:t>invisíveis</a:t>
            </a:r>
            <a:r>
              <a:rPr lang="pt-BR" altLang="pt-BR" sz="2100" kern="0" dirty="0" smtClean="0"/>
              <a:t>, como causas atemporais para os objetos sensíveis. O que é belo, por exemplo, só o é porque existe um belo pleno, o </a:t>
            </a:r>
            <a:r>
              <a:rPr lang="pt-BR" altLang="pt-BR" sz="2100" i="1" kern="0" dirty="0" smtClean="0"/>
              <a:t>Belo ideal</a:t>
            </a:r>
            <a:r>
              <a:rPr lang="pt-BR" altLang="pt-BR" sz="2100" kern="0" dirty="0" smtClean="0"/>
              <a:t>, que explica todos os graus particulares de beleza. </a:t>
            </a:r>
          </a:p>
        </p:txBody>
      </p:sp>
    </p:spTree>
    <p:extLst>
      <p:ext uri="{BB962C8B-B14F-4D97-AF65-F5344CB8AC3E}">
        <p14:creationId xmlns:p14="http://schemas.microsoft.com/office/powerpoint/2010/main" val="631213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6</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87624" y="548680"/>
            <a:ext cx="6574309" cy="432048"/>
          </a:xfrm>
        </p:spPr>
        <p:txBody>
          <a:bodyPr/>
          <a:lstStyle/>
          <a:p>
            <a:pPr algn="ctr" eaLnBrk="1" hangingPunct="1"/>
            <a:r>
              <a:rPr lang="pt-BR" altLang="pt-BR" sz="2400" b="1" dirty="0" smtClean="0"/>
              <a:t>A EPISTEMOLOGIA PLATÔNICA</a:t>
            </a:r>
          </a:p>
        </p:txBody>
      </p:sp>
      <p:sp>
        <p:nvSpPr>
          <p:cNvPr id="11" name="Retângulo 1"/>
          <p:cNvSpPr>
            <a:spLocks noChangeArrowheads="1"/>
          </p:cNvSpPr>
          <p:nvPr/>
        </p:nvSpPr>
        <p:spPr bwMode="auto">
          <a:xfrm>
            <a:off x="107825" y="3068960"/>
            <a:ext cx="8879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100" dirty="0" smtClean="0">
                <a:latin typeface="+mn-lt"/>
                <a:cs typeface="Times New Roman" panose="02020603050405020304" pitchFamily="18" charset="0"/>
              </a:rPr>
              <a:t>     Perfeitas e imutáveis, as ideias constituiriam os modelos dos quais as coisas materiais seriam apenas cópias imperfeitas e transitórias.</a:t>
            </a:r>
            <a:endParaRPr lang="pt-BR" altLang="pt-BR" sz="2100" dirty="0">
              <a:latin typeface="+mn-lt"/>
              <a:cs typeface="Times New Roman" panose="02020603050405020304" pitchFamily="18" charset="0"/>
            </a:endParaRPr>
          </a:p>
        </p:txBody>
      </p:sp>
      <p:sp>
        <p:nvSpPr>
          <p:cNvPr id="12" name="Retângulo 1"/>
          <p:cNvSpPr>
            <a:spLocks noChangeArrowheads="1"/>
          </p:cNvSpPr>
          <p:nvPr/>
        </p:nvSpPr>
        <p:spPr bwMode="auto">
          <a:xfrm>
            <a:off x="107825" y="1827981"/>
            <a:ext cx="88496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000" dirty="0" smtClean="0">
                <a:cs typeface="Times New Roman" panose="02020603050405020304" pitchFamily="18" charset="0"/>
              </a:rPr>
              <a:t>     </a:t>
            </a:r>
            <a:r>
              <a:rPr lang="pt-BR" altLang="pt-BR" sz="2100" dirty="0" smtClean="0">
                <a:cs typeface="Times New Roman" panose="02020603050405020304" pitchFamily="18" charset="0"/>
              </a:rPr>
              <a:t>Para Platão, as ideias ou formas também seriam </a:t>
            </a:r>
            <a:r>
              <a:rPr lang="pt-BR" altLang="pt-BR" sz="2100" i="1" dirty="0" smtClean="0">
                <a:cs typeface="Times New Roman" panose="02020603050405020304" pitchFamily="18" charset="0"/>
              </a:rPr>
              <a:t>reais</a:t>
            </a:r>
            <a:r>
              <a:rPr lang="pt-BR" altLang="pt-BR" sz="2100" dirty="0" smtClean="0">
                <a:cs typeface="Times New Roman" panose="02020603050405020304" pitchFamily="18" charset="0"/>
              </a:rPr>
              <a:t>, </a:t>
            </a:r>
            <a:r>
              <a:rPr lang="pt-BR" altLang="pt-BR" sz="2100" i="1" dirty="0" smtClean="0">
                <a:cs typeface="Times New Roman" panose="02020603050405020304" pitchFamily="18" charset="0"/>
              </a:rPr>
              <a:t>eternas</a:t>
            </a:r>
            <a:r>
              <a:rPr lang="pt-BR" altLang="pt-BR" sz="2100" dirty="0" smtClean="0">
                <a:cs typeface="Times New Roman" panose="02020603050405020304" pitchFamily="18" charset="0"/>
              </a:rPr>
              <a:t> e </a:t>
            </a:r>
            <a:r>
              <a:rPr lang="pt-BR" altLang="pt-BR" sz="2100" i="1" dirty="0" smtClean="0">
                <a:cs typeface="Times New Roman" panose="02020603050405020304" pitchFamily="18" charset="0"/>
              </a:rPr>
              <a:t>sempre idênticas a si mesmas</a:t>
            </a:r>
            <a:r>
              <a:rPr lang="pt-BR" altLang="pt-BR" sz="2100" dirty="0" smtClean="0">
                <a:cs typeface="Times New Roman" panose="02020603050405020304" pitchFamily="18" charset="0"/>
              </a:rPr>
              <a:t>, estando imunes à corrosão do tempo, que faz perecer os objetos físicos. Por isso, são consideradas divinas, assim como a </a:t>
            </a:r>
            <a:r>
              <a:rPr lang="pt-BR" altLang="pt-BR" sz="2100" i="1" dirty="0" err="1" smtClean="0">
                <a:cs typeface="Times New Roman" panose="02020603050405020304" pitchFamily="18" charset="0"/>
              </a:rPr>
              <a:t>arquê</a:t>
            </a:r>
            <a:r>
              <a:rPr lang="pt-BR" altLang="pt-BR" sz="2100" dirty="0" smtClean="0">
                <a:cs typeface="Times New Roman" panose="02020603050405020304" pitchFamily="18" charset="0"/>
              </a:rPr>
              <a:t> dos filósofos anteriores. </a:t>
            </a:r>
            <a:endParaRPr lang="pt-BR" altLang="pt-BR" sz="2100" dirty="0">
              <a:latin typeface="Arial" panose="020B0604020202020204" pitchFamily="34" charset="0"/>
              <a:cs typeface="Times New Roman" panose="02020603050405020304" pitchFamily="18" charset="0"/>
            </a:endParaRPr>
          </a:p>
        </p:txBody>
      </p:sp>
      <p:sp>
        <p:nvSpPr>
          <p:cNvPr id="13" name="Retângulo 1"/>
          <p:cNvSpPr>
            <a:spLocks noChangeArrowheads="1"/>
          </p:cNvSpPr>
          <p:nvPr/>
        </p:nvSpPr>
        <p:spPr bwMode="auto">
          <a:xfrm>
            <a:off x="107825" y="3663575"/>
            <a:ext cx="88566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dirty="0" smtClean="0">
                <a:cs typeface="Times New Roman" panose="02020603050405020304" pitchFamily="18" charset="0"/>
              </a:rPr>
              <a:t>No entanto, é preciso que se admita um conhecimento dessas ideias que anteceda ao conhecimento fornecido pelos sentidos, que só alcançam o corpóreo. Como o intelecto também é incorpóreo, então ele é capaz de apreender as ideias.</a:t>
            </a:r>
            <a:endParaRPr lang="pt-BR" altLang="pt-BR" sz="2100" dirty="0">
              <a:latin typeface="Arial" panose="020B0604020202020204" pitchFamily="34" charset="0"/>
              <a:cs typeface="Times New Roman" panose="02020603050405020304" pitchFamily="18" charset="0"/>
            </a:endParaRPr>
          </a:p>
        </p:txBody>
      </p:sp>
      <p:pic>
        <p:nvPicPr>
          <p:cNvPr id="8"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771"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tângulo 1"/>
          <p:cNvSpPr>
            <a:spLocks noChangeArrowheads="1"/>
          </p:cNvSpPr>
          <p:nvPr/>
        </p:nvSpPr>
        <p:spPr bwMode="auto">
          <a:xfrm>
            <a:off x="107825" y="4620905"/>
            <a:ext cx="885666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cs typeface="Times New Roman" panose="02020603050405020304" pitchFamily="18" charset="0"/>
              </a:rPr>
              <a:t>     </a:t>
            </a:r>
            <a:r>
              <a:rPr lang="pt-BR" altLang="pt-BR" sz="2100" dirty="0" smtClean="0">
                <a:cs typeface="Times New Roman" panose="02020603050405020304" pitchFamily="18" charset="0"/>
              </a:rPr>
              <a:t>A alma humana, antes de prender-se ao cárcere do corpo, teria contemplado as ideias enquanto seguia o cortejo dos deuses. Encarnada, perde a possibilidade de contato direto com os arquétipos incorpóreos, mas diante de suas cópias (os objetos sensíveis), pode ir gradativamente recuperando o conhecimento </a:t>
            </a:r>
            <a:r>
              <a:rPr lang="pt-BR" altLang="pt-BR" sz="2100" dirty="0">
                <a:cs typeface="Times New Roman" panose="02020603050405020304" pitchFamily="18" charset="0"/>
              </a:rPr>
              <a:t>deles. </a:t>
            </a:r>
            <a:endParaRPr lang="pt-BR" altLang="pt-BR" sz="2100" dirty="0">
              <a:latin typeface="Arial" panose="020B0604020202020204" pitchFamily="34" charset="0"/>
              <a:cs typeface="Times New Roman" panose="02020603050405020304" pitchFamily="18" charset="0"/>
            </a:endParaRPr>
          </a:p>
        </p:txBody>
      </p:sp>
      <p:sp>
        <p:nvSpPr>
          <p:cNvPr id="10" name="Retângulo 1"/>
          <p:cNvSpPr>
            <a:spLocks noChangeArrowheads="1"/>
          </p:cNvSpPr>
          <p:nvPr/>
        </p:nvSpPr>
        <p:spPr bwMode="auto">
          <a:xfrm>
            <a:off x="107504" y="5877272"/>
            <a:ext cx="8856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None/>
            </a:pPr>
            <a:r>
              <a:rPr lang="pt-BR" altLang="pt-BR" sz="2100" i="1" dirty="0" smtClean="0">
                <a:cs typeface="Times New Roman" panose="02020603050405020304" pitchFamily="18" charset="0"/>
              </a:rPr>
              <a:t>     </a:t>
            </a:r>
            <a:r>
              <a:rPr lang="pt-BR" altLang="pt-BR" sz="2100" b="1" i="1" dirty="0" smtClean="0">
                <a:cs typeface="Times New Roman" panose="02020603050405020304" pitchFamily="18" charset="0"/>
              </a:rPr>
              <a:t>Conhecer</a:t>
            </a:r>
            <a:r>
              <a:rPr lang="pt-BR" altLang="pt-BR" sz="2100" i="1" dirty="0" smtClean="0">
                <a:cs typeface="Times New Roman" panose="02020603050405020304" pitchFamily="18" charset="0"/>
              </a:rPr>
              <a:t> </a:t>
            </a:r>
            <a:r>
              <a:rPr lang="pt-BR" altLang="pt-BR" sz="2100" dirty="0">
                <a:cs typeface="Times New Roman" panose="02020603050405020304" pitchFamily="18" charset="0"/>
              </a:rPr>
              <a:t>seria, então, </a:t>
            </a:r>
            <a:r>
              <a:rPr lang="pt-BR" altLang="pt-BR" sz="2100" b="1" i="1" dirty="0">
                <a:cs typeface="Times New Roman" panose="02020603050405020304" pitchFamily="18" charset="0"/>
              </a:rPr>
              <a:t>lembrar, recordar, </a:t>
            </a:r>
            <a:r>
              <a:rPr lang="pt-BR" altLang="pt-BR" sz="2100" b="1" i="1" dirty="0" smtClean="0">
                <a:cs typeface="Times New Roman" panose="02020603050405020304" pitchFamily="18" charset="0"/>
              </a:rPr>
              <a:t>reconhecer</a:t>
            </a:r>
            <a:r>
              <a:rPr lang="pt-BR" altLang="pt-BR" sz="2100" b="1" dirty="0">
                <a:cs typeface="Times New Roman" panose="02020603050405020304" pitchFamily="18" charset="0"/>
              </a:rPr>
              <a:t> </a:t>
            </a:r>
            <a:r>
              <a:rPr lang="pt-BR" altLang="pt-BR" sz="2100" dirty="0" smtClean="0">
                <a:cs typeface="Times New Roman" panose="02020603050405020304" pitchFamily="18" charset="0"/>
              </a:rPr>
              <a:t>ideias pré-existentes.</a:t>
            </a:r>
            <a:endParaRPr lang="pt-BR" altLang="pt-BR" sz="21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57048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7</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115616" y="548680"/>
            <a:ext cx="6574309" cy="432048"/>
          </a:xfrm>
        </p:spPr>
        <p:txBody>
          <a:bodyPr/>
          <a:lstStyle/>
          <a:p>
            <a:pPr algn="ctr" eaLnBrk="1" hangingPunct="1"/>
            <a:r>
              <a:rPr lang="pt-BR" altLang="pt-BR" sz="2400" b="1" dirty="0" smtClean="0"/>
              <a:t>A IMORTALIDADE DA ALMA</a:t>
            </a:r>
          </a:p>
        </p:txBody>
      </p:sp>
      <p:pic>
        <p:nvPicPr>
          <p:cNvPr id="8"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tângulo 1"/>
          <p:cNvSpPr>
            <a:spLocks noChangeArrowheads="1"/>
          </p:cNvSpPr>
          <p:nvPr/>
        </p:nvSpPr>
        <p:spPr bwMode="auto">
          <a:xfrm>
            <a:off x="107504" y="1916832"/>
            <a:ext cx="88566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100" dirty="0" smtClean="0">
                <a:cs typeface="Times New Roman" panose="02020603050405020304" pitchFamily="18" charset="0"/>
              </a:rPr>
              <a:t>     </a:t>
            </a:r>
            <a:r>
              <a:rPr lang="pt-BR" altLang="pt-BR" sz="2400" dirty="0" smtClean="0">
                <a:cs typeface="Times New Roman" panose="02020603050405020304" pitchFamily="18" charset="0"/>
              </a:rPr>
              <a:t>A hipótese da reminiscência sustenta a hipótese da existência do mundo das formas. Esse raciocínio implica na doutrina da pré-existência da alma em relação ao corpo, na doutrina da incorruptibilidade dessa alma incorpórea e, portanto, da sua imortalidade.</a:t>
            </a:r>
            <a:endParaRPr lang="pt-BR" altLang="pt-BR" sz="2400" dirty="0">
              <a:latin typeface="Arial" panose="020B0604020202020204" pitchFamily="34" charset="0"/>
              <a:cs typeface="Times New Roman" panose="02020603050405020304" pitchFamily="18" charset="0"/>
            </a:endParaRPr>
          </a:p>
        </p:txBody>
      </p:sp>
      <p:sp>
        <p:nvSpPr>
          <p:cNvPr id="14" name="Retângulo 1"/>
          <p:cNvSpPr>
            <a:spLocks noChangeArrowheads="1"/>
          </p:cNvSpPr>
          <p:nvPr/>
        </p:nvSpPr>
        <p:spPr bwMode="auto">
          <a:xfrm>
            <a:off x="107825" y="3735323"/>
            <a:ext cx="88566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100" dirty="0" smtClean="0">
                <a:cs typeface="Times New Roman" panose="02020603050405020304" pitchFamily="18" charset="0"/>
              </a:rPr>
              <a:t>     </a:t>
            </a:r>
            <a:r>
              <a:rPr lang="pt-BR" altLang="pt-BR" sz="2400" dirty="0" smtClean="0">
                <a:cs typeface="Times New Roman" panose="02020603050405020304" pitchFamily="18" charset="0"/>
              </a:rPr>
              <a:t>Desta forma, a imortalidade da alma converte-se, dentro do sistema filosófico erigido por Platão, em uma condição para a ciência, para a explicação inteligível do mundo físico.</a:t>
            </a:r>
            <a:endParaRPr lang="pt-BR" altLang="pt-BR" sz="24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266948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8</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691680" y="476672"/>
            <a:ext cx="5256584" cy="504056"/>
          </a:xfrm>
        </p:spPr>
        <p:txBody>
          <a:bodyPr/>
          <a:lstStyle/>
          <a:p>
            <a:pPr algn="ctr" eaLnBrk="1" hangingPunct="1"/>
            <a:r>
              <a:rPr lang="pt-BR" altLang="pt-BR" sz="2400" b="1" dirty="0" smtClean="0"/>
              <a:t>O DIÁLOGO </a:t>
            </a:r>
            <a:r>
              <a:rPr lang="pt-BR" altLang="pt-BR" sz="2400" b="1" i="1" dirty="0" smtClean="0"/>
              <a:t>TIMEU</a:t>
            </a:r>
            <a:endParaRPr lang="pt-BR" altLang="pt-BR" sz="2400" b="1" dirty="0" smtClean="0"/>
          </a:p>
        </p:txBody>
      </p:sp>
      <p:sp>
        <p:nvSpPr>
          <p:cNvPr id="8196" name="CaixaDeTexto 5"/>
          <p:cNvSpPr txBox="1">
            <a:spLocks noChangeArrowheads="1"/>
          </p:cNvSpPr>
          <p:nvPr/>
        </p:nvSpPr>
        <p:spPr bwMode="auto">
          <a:xfrm>
            <a:off x="35496" y="1844675"/>
            <a:ext cx="89281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sz="2400" i="1" dirty="0" err="1"/>
              <a:t>Timeu</a:t>
            </a:r>
            <a:r>
              <a:rPr lang="pt-BR" sz="2400" dirty="0"/>
              <a:t> </a:t>
            </a:r>
            <a:r>
              <a:rPr lang="pt-BR" sz="2400" dirty="0" smtClean="0"/>
              <a:t>é um diálogo platônico que se dá entre os personagens Sócrates, </a:t>
            </a:r>
            <a:r>
              <a:rPr lang="pt-BR" sz="2400" dirty="0" err="1" smtClean="0"/>
              <a:t>Timeu</a:t>
            </a:r>
            <a:r>
              <a:rPr lang="pt-BR" sz="2400" dirty="0" smtClean="0"/>
              <a:t>, </a:t>
            </a:r>
            <a:r>
              <a:rPr lang="pt-BR" sz="2400" dirty="0" err="1" smtClean="0"/>
              <a:t>Hermócrates</a:t>
            </a:r>
            <a:r>
              <a:rPr lang="pt-BR" sz="2400" dirty="0" smtClean="0"/>
              <a:t> e </a:t>
            </a:r>
            <a:r>
              <a:rPr lang="pt-BR" sz="2400" dirty="0" err="1" smtClean="0"/>
              <a:t>Crítias</a:t>
            </a:r>
            <a:r>
              <a:rPr lang="pt-BR" sz="2400" dirty="0" smtClean="0"/>
              <a:t>.</a:t>
            </a:r>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771"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5"/>
          <p:cNvSpPr txBox="1">
            <a:spLocks noChangeArrowheads="1"/>
          </p:cNvSpPr>
          <p:nvPr/>
        </p:nvSpPr>
        <p:spPr bwMode="auto">
          <a:xfrm>
            <a:off x="107504" y="2708920"/>
            <a:ext cx="8928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sz="2400" dirty="0" smtClean="0"/>
              <a:t>     Nele, apresenta-se um mito provável da criação do mundo, do </a:t>
            </a:r>
            <a:r>
              <a:rPr lang="pt-BR" sz="2400" dirty="0"/>
              <a:t>homem e </a:t>
            </a:r>
            <a:r>
              <a:rPr lang="pt-BR" sz="2400" dirty="0" smtClean="0"/>
              <a:t>dos animais, a partir de um modelo perfeito e imutável.</a:t>
            </a:r>
          </a:p>
        </p:txBody>
      </p:sp>
      <p:sp>
        <p:nvSpPr>
          <p:cNvPr id="9" name="CaixaDeTexto 5"/>
          <p:cNvSpPr txBox="1">
            <a:spLocks noChangeArrowheads="1"/>
          </p:cNvSpPr>
          <p:nvPr/>
        </p:nvSpPr>
        <p:spPr bwMode="auto">
          <a:xfrm>
            <a:off x="107504" y="3501008"/>
            <a:ext cx="89281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sz="2400" dirty="0" smtClean="0"/>
              <a:t>     No começo, tudo estaria em </a:t>
            </a:r>
            <a:r>
              <a:rPr lang="pt-BR" sz="2400" dirty="0"/>
              <a:t>desordem e ao </a:t>
            </a:r>
            <a:r>
              <a:rPr lang="pt-BR" sz="2400" dirty="0" smtClean="0"/>
              <a:t>acaso, mas </a:t>
            </a:r>
            <a:r>
              <a:rPr lang="pt-BR" sz="2400" dirty="0"/>
              <a:t>devido à sua extrema </a:t>
            </a:r>
            <a:r>
              <a:rPr lang="pt-BR" sz="2400" dirty="0" smtClean="0"/>
              <a:t>bondade, um deus geômetra, conhecido por Demiurgo, acabaria por gerar o melhor dos universos que ele poderia ter criado, </a:t>
            </a:r>
            <a:r>
              <a:rPr lang="pt-BR" sz="2400" dirty="0"/>
              <a:t>eliminando toda forma de </a:t>
            </a:r>
            <a:r>
              <a:rPr lang="pt-BR" sz="2400" dirty="0" smtClean="0"/>
              <a:t>imperfeição possível.</a:t>
            </a:r>
          </a:p>
        </p:txBody>
      </p:sp>
      <p:sp>
        <p:nvSpPr>
          <p:cNvPr id="10" name="CaixaDeTexto 5"/>
          <p:cNvSpPr txBox="1">
            <a:spLocks noChangeArrowheads="1"/>
          </p:cNvSpPr>
          <p:nvPr/>
        </p:nvSpPr>
        <p:spPr bwMode="auto">
          <a:xfrm>
            <a:off x="107504" y="5013176"/>
            <a:ext cx="89281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None/>
            </a:pPr>
            <a:r>
              <a:rPr lang="pt-BR" altLang="pt-BR" sz="2400" dirty="0" smtClean="0"/>
              <a:t>     (Essa </a:t>
            </a:r>
            <a:r>
              <a:rPr lang="pt-BR" altLang="pt-BR" sz="2400" dirty="0"/>
              <a:t>ideia de “o melhor dos mundos possíveis” será retomada no </a:t>
            </a:r>
            <a:r>
              <a:rPr lang="pt-BR" altLang="pt-BR" sz="2400" dirty="0" smtClean="0"/>
              <a:t>final do século </a:t>
            </a:r>
            <a:r>
              <a:rPr lang="pt-BR" altLang="pt-BR" sz="2400" dirty="0"/>
              <a:t>17 por Leibniz e depois será satirizada por Voltaire, no século 18, em seu livro </a:t>
            </a:r>
            <a:r>
              <a:rPr lang="pt-BR" altLang="pt-BR" sz="2400" i="1" dirty="0"/>
              <a:t>Cândido, ou O Otimismo</a:t>
            </a:r>
            <a:r>
              <a:rPr lang="pt-BR" altLang="pt-BR" sz="2400" dirty="0"/>
              <a:t>, de </a:t>
            </a:r>
            <a:r>
              <a:rPr lang="pt-BR" altLang="pt-BR" sz="2400" dirty="0" smtClean="0"/>
              <a:t>1759).</a:t>
            </a:r>
            <a:endParaRPr lang="pt-BR" altLang="pt-BR" sz="2400" dirty="0"/>
          </a:p>
          <a:p>
            <a:pPr algn="just" eaLnBrk="1" hangingPunct="1">
              <a:spcBef>
                <a:spcPct val="0"/>
              </a:spcBef>
              <a:buSzTx/>
              <a:buFontTx/>
              <a:buNone/>
            </a:pPr>
            <a:endParaRPr lang="pt-BR" sz="2400" dirty="0" smtClean="0"/>
          </a:p>
        </p:txBody>
      </p:sp>
    </p:spTree>
    <p:extLst>
      <p:ext uri="{BB962C8B-B14F-4D97-AF65-F5344CB8AC3E}">
        <p14:creationId xmlns:p14="http://schemas.microsoft.com/office/powerpoint/2010/main" val="41553247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937FD08-E3D1-4696-8FDF-54D9003C6DED}" type="slidenum">
              <a:rPr lang="pt-BR" altLang="pt-BR" sz="1400" smtClean="0">
                <a:solidFill>
                  <a:schemeClr val="bg1"/>
                </a:solidFill>
              </a:rPr>
              <a:pPr>
                <a:spcBef>
                  <a:spcPct val="0"/>
                </a:spcBef>
                <a:buSzTx/>
                <a:buFontTx/>
                <a:buNone/>
              </a:pPr>
              <a:t>9</a:t>
            </a:fld>
            <a:endParaRPr lang="pt-BR" altLang="pt-BR" sz="1400" smtClean="0">
              <a:solidFill>
                <a:schemeClr val="bg1"/>
              </a:solidFill>
            </a:endParaRPr>
          </a:p>
        </p:txBody>
      </p:sp>
      <p:sp>
        <p:nvSpPr>
          <p:cNvPr id="8195" name="Rectangle 2" descr="Large confetti"/>
          <p:cNvSpPr>
            <a:spLocks noGrp="1" noChangeArrowheads="1"/>
          </p:cNvSpPr>
          <p:nvPr>
            <p:ph type="title"/>
          </p:nvPr>
        </p:nvSpPr>
        <p:spPr>
          <a:xfrm>
            <a:off x="1259632" y="476672"/>
            <a:ext cx="6404123" cy="504056"/>
          </a:xfrm>
        </p:spPr>
        <p:txBody>
          <a:bodyPr/>
          <a:lstStyle/>
          <a:p>
            <a:pPr algn="ctr" eaLnBrk="1" hangingPunct="1"/>
            <a:r>
              <a:rPr lang="pt-BR" altLang="pt-BR" sz="2400" b="1" dirty="0" smtClean="0"/>
              <a:t>A PREOCUPAÇÃO INICIAL DE PLATÃO</a:t>
            </a:r>
          </a:p>
        </p:txBody>
      </p:sp>
      <p:sp>
        <p:nvSpPr>
          <p:cNvPr id="8196" name="CaixaDeTexto 5"/>
          <p:cNvSpPr txBox="1">
            <a:spLocks noChangeArrowheads="1"/>
          </p:cNvSpPr>
          <p:nvPr/>
        </p:nvSpPr>
        <p:spPr bwMode="auto">
          <a:xfrm>
            <a:off x="107950" y="2638073"/>
            <a:ext cx="8928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a:t>     </a:t>
            </a:r>
            <a:r>
              <a:rPr lang="pt-BR" altLang="pt-BR" sz="2200" dirty="0" smtClean="0"/>
              <a:t>“Ao meu ver, primeiramente devemos fazer uma distinção e perguntar:</a:t>
            </a:r>
            <a:endParaRPr lang="pt-BR" altLang="pt-BR" sz="2200" dirty="0"/>
          </a:p>
        </p:txBody>
      </p:sp>
      <p:pic>
        <p:nvPicPr>
          <p:cNvPr id="6" name="Picture 9" descr="Resultado de imagem para PLAT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9" y="72008"/>
            <a:ext cx="1084709" cy="138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5"/>
          <p:cNvSpPr txBox="1">
            <a:spLocks noChangeArrowheads="1"/>
          </p:cNvSpPr>
          <p:nvPr/>
        </p:nvSpPr>
        <p:spPr bwMode="auto">
          <a:xfrm>
            <a:off x="1907704" y="3091607"/>
            <a:ext cx="51845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pt-BR" sz="2200" b="1" dirty="0" smtClean="0"/>
              <a:t>O </a:t>
            </a:r>
            <a:r>
              <a:rPr lang="pt-BR" sz="2200" b="1" dirty="0"/>
              <a:t>que sempre é, e nunca se </a:t>
            </a:r>
            <a:r>
              <a:rPr lang="pt-BR" sz="2200" b="1" dirty="0" smtClean="0"/>
              <a:t>transforma? E </a:t>
            </a:r>
            <a:r>
              <a:rPr lang="pt-BR" sz="2200" b="1" dirty="0"/>
              <a:t>o que sempre se transforma e nunca é</a:t>
            </a:r>
            <a:r>
              <a:rPr lang="pt-BR" sz="2200" b="1" dirty="0" smtClean="0"/>
              <a:t>?</a:t>
            </a:r>
            <a:r>
              <a:rPr lang="pt-BR" altLang="pt-BR" sz="2200" dirty="0" smtClean="0"/>
              <a:t> </a:t>
            </a:r>
            <a:endParaRPr lang="pt-BR" altLang="pt-BR" sz="2200" dirty="0"/>
          </a:p>
        </p:txBody>
      </p:sp>
      <p:sp>
        <p:nvSpPr>
          <p:cNvPr id="8" name="CaixaDeTexto 5"/>
          <p:cNvSpPr txBox="1">
            <a:spLocks noChangeArrowheads="1"/>
          </p:cNvSpPr>
          <p:nvPr/>
        </p:nvSpPr>
        <p:spPr bwMode="auto">
          <a:xfrm>
            <a:off x="107504" y="3805297"/>
            <a:ext cx="89281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200" dirty="0" smtClean="0"/>
              <a:t>Aquilo que </a:t>
            </a:r>
            <a:r>
              <a:rPr lang="pt-BR" altLang="pt-BR" sz="2200" i="1" dirty="0" smtClean="0"/>
              <a:t>sempre é</a:t>
            </a:r>
            <a:r>
              <a:rPr lang="pt-BR" altLang="pt-BR" sz="2200" dirty="0" smtClean="0"/>
              <a:t>, só pode ser </a:t>
            </a:r>
            <a:r>
              <a:rPr lang="pt-BR" altLang="pt-BR" sz="2200" i="1" dirty="0" smtClean="0"/>
              <a:t>apreendido pelo pensamento e pela razão</a:t>
            </a:r>
            <a:r>
              <a:rPr lang="pt-BR" altLang="pt-BR" sz="2200" dirty="0" smtClean="0"/>
              <a:t>, por ser sempre igual a si mesmo, por estar sempre no mesmo estado; mas aquilo que </a:t>
            </a:r>
            <a:r>
              <a:rPr lang="pt-BR" altLang="pt-BR" sz="2200" i="1" dirty="0" smtClean="0"/>
              <a:t>sempre se transforma</a:t>
            </a:r>
            <a:r>
              <a:rPr lang="pt-BR" altLang="pt-BR" sz="2200" dirty="0" smtClean="0"/>
              <a:t>, é </a:t>
            </a:r>
            <a:r>
              <a:rPr lang="pt-BR" altLang="pt-BR" sz="2200" i="1" dirty="0" smtClean="0"/>
              <a:t>concebido apenas pela opinião com a ajuda da sensação</a:t>
            </a:r>
            <a:r>
              <a:rPr lang="pt-BR" altLang="pt-BR" sz="2200" dirty="0" smtClean="0"/>
              <a:t>, sem a participação da razão, porque está sempre em um processo de surgimento e destruição e </a:t>
            </a:r>
            <a:r>
              <a:rPr lang="pt-BR" altLang="pt-BR" sz="2200" i="1" dirty="0" smtClean="0"/>
              <a:t>nunca é</a:t>
            </a:r>
            <a:r>
              <a:rPr lang="pt-BR" altLang="pt-BR" sz="2200" dirty="0" smtClean="0"/>
              <a:t> realmente.” (PLATÃO, </a:t>
            </a:r>
            <a:r>
              <a:rPr lang="pt-BR" altLang="pt-BR" sz="2200" i="1" dirty="0" err="1" smtClean="0"/>
              <a:t>Timeu</a:t>
            </a:r>
            <a:r>
              <a:rPr lang="pt-BR" altLang="pt-BR" sz="2200" dirty="0" smtClean="0"/>
              <a:t>, 28 a).</a:t>
            </a:r>
            <a:endParaRPr lang="pt-BR" altLang="pt-BR" sz="2200" dirty="0"/>
          </a:p>
        </p:txBody>
      </p:sp>
      <p:sp>
        <p:nvSpPr>
          <p:cNvPr id="10" name="CaixaDeTexto 5"/>
          <p:cNvSpPr txBox="1">
            <a:spLocks noChangeArrowheads="1"/>
          </p:cNvSpPr>
          <p:nvPr/>
        </p:nvSpPr>
        <p:spPr bwMode="auto">
          <a:xfrm>
            <a:off x="107504" y="1867471"/>
            <a:ext cx="8928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dirty="0" smtClean="0"/>
              <a:t>     Na sua obra </a:t>
            </a:r>
            <a:r>
              <a:rPr lang="pt-BR" altLang="pt-BR" sz="2200" i="1" dirty="0" err="1" smtClean="0"/>
              <a:t>Timeu</a:t>
            </a:r>
            <a:r>
              <a:rPr lang="pt-BR" altLang="pt-BR" sz="2200" dirty="0" smtClean="0"/>
              <a:t>, Platão tentará conciliar todas essas </a:t>
            </a:r>
            <a:r>
              <a:rPr lang="pt-BR" altLang="pt-BR" sz="2200" dirty="0"/>
              <a:t>ideias </a:t>
            </a:r>
            <a:r>
              <a:rPr lang="pt-BR" altLang="pt-BR" sz="2200" dirty="0" smtClean="0"/>
              <a:t>antagônicas que os filósofos do século 5 a.C. apresentavam para entender o mundo:</a:t>
            </a:r>
            <a:endParaRPr lang="pt-BR" altLang="pt-BR" sz="2200" dirty="0"/>
          </a:p>
        </p:txBody>
      </p:sp>
    </p:spTree>
    <p:extLst>
      <p:ext uri="{BB962C8B-B14F-4D97-AF65-F5344CB8AC3E}">
        <p14:creationId xmlns:p14="http://schemas.microsoft.com/office/powerpoint/2010/main" val="14237562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7" grpId="0"/>
      <p:bldP spid="8" grpId="0"/>
      <p:bldP spid="10" grpId="0"/>
    </p:bldLst>
  </p:timing>
</p:sld>
</file>

<file path=ppt/theme/theme1.xml><?xml version="1.0" encoding="utf-8"?>
<a:theme xmlns:a="http://schemas.openxmlformats.org/drawingml/2006/main" name="Papel de arroz">
  <a:themeElements>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Papel de arroz">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apel de arroz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Papel de arroz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apel de arroz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Papel de arroz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Geométrico</Template>
  <TotalTime>51276</TotalTime>
  <Words>6414</Words>
  <Application>Microsoft Office PowerPoint</Application>
  <PresentationFormat>Apresentação na tela (4:3)</PresentationFormat>
  <Paragraphs>300</Paragraphs>
  <Slides>46</Slides>
  <Notes>32</Notes>
  <HiddenSlides>0</HiddenSlides>
  <MMClips>4</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46</vt:i4>
      </vt:variant>
    </vt:vector>
  </HeadingPairs>
  <TitlesOfParts>
    <vt:vector size="52" baseType="lpstr">
      <vt:lpstr>Arial</vt:lpstr>
      <vt:lpstr>Symbol</vt:lpstr>
      <vt:lpstr>Times New Roman</vt:lpstr>
      <vt:lpstr>Wingdings</vt:lpstr>
      <vt:lpstr>Papel de arroz</vt:lpstr>
      <vt:lpstr>CDraw5</vt:lpstr>
      <vt:lpstr>UNIVERSIDADE ESTADUAL DE MARINGÁ DEPARTAMENTO DE FÍSICA</vt:lpstr>
      <vt:lpstr>PRINCIPAIS INFLUÊNCIAS ANTERIORES</vt:lpstr>
      <vt:lpstr>PLATÃO DE ATENAS (427-347) Principais Obras</vt:lpstr>
      <vt:lpstr>A GRANDE QUESTÃO DO SÉCULO 5 a.C.</vt:lpstr>
      <vt:lpstr>AS IDEIAS COMO PRINCÍPIOS GERADORES</vt:lpstr>
      <vt:lpstr>A EPISTEMOLOGIA PLATÔNICA</vt:lpstr>
      <vt:lpstr>A IMORTALIDADE DA ALMA</vt:lpstr>
      <vt:lpstr>O DIÁLOGO TIMEU</vt:lpstr>
      <vt:lpstr>A PREOCUPAÇÃO INICIAL DE PLATÃO</vt:lpstr>
      <vt:lpstr>A ORIGEM DO UNIVERSO</vt:lpstr>
      <vt:lpstr>O MODELO QUE INSPIROU A CRIAÇÃO DO MUNDO</vt:lpstr>
      <vt:lpstr>DA POSSIBLIDADE DE CONHECER O MUNDO</vt:lpstr>
      <vt:lpstr>O MOTIVO PELO QUAL O UNIVERSO FOI CRIADO</vt:lpstr>
      <vt:lpstr>A CONCEPÇÃO DE UM UNIVERSO VIVO E INTELIGENTE</vt:lpstr>
      <vt:lpstr>A CONCEPÇÃO DE UM UNIVERSO ÚNICO</vt:lpstr>
      <vt:lpstr>A CONCEPÇÃO DE UM UNIVERSO ÚNICO</vt:lpstr>
      <vt:lpstr>A CONCEPÇÃO DA FORMA DO UNIVERSO</vt:lpstr>
      <vt:lpstr>A CONCEPÇÃO DA FORMA DO UNIVERSO</vt:lpstr>
      <vt:lpstr>A CONCEPÇÃO DA FORMA DO UNIVERSO</vt:lpstr>
      <vt:lpstr>O MOVIMENTO INTRÍNSECO À MATÉRIA PRÉ-EXISTENTE</vt:lpstr>
      <vt:lpstr>A ORIGEM DO TEMPO</vt:lpstr>
      <vt:lpstr>A MEDIDA DO TEMPO</vt:lpstr>
      <vt:lpstr>O TEMPO COMO MOVIMENTO PERIÓDICO</vt:lpstr>
      <vt:lpstr>OS ELEMENTOS FORMADORES DO UNIVERSO</vt:lpstr>
      <vt:lpstr>OS ELEMENTOS FORMADORES DO UNIVERSO</vt:lpstr>
      <vt:lpstr>MODELO GEOCÊNTRICO DE ESFERAS HOMOCÊNTRICAS DE PLATÃO</vt:lpstr>
      <vt:lpstr>Apresentação do PowerPoint</vt:lpstr>
      <vt:lpstr>A ORDEM DOS ASTROS NO CÉU</vt:lpstr>
      <vt:lpstr>AS “LAÇADAS” DOS PLANETAS</vt:lpstr>
      <vt:lpstr>A ORIGEM DO DOGMA DA CIRCULARIDADE</vt:lpstr>
      <vt:lpstr>MODELO DE ESFERAS HOMOCÊNTRICAS DE EUDOXO DE CNIDO (408-355 a.C.)</vt:lpstr>
      <vt:lpstr>Apresentação do PowerPoint</vt:lpstr>
      <vt:lpstr>O APERFEIÇOAMENTO DE CALIPO PARA O MODELO DE EUDOXO</vt:lpstr>
      <vt:lpstr>O APERFEIÇOAMENTO DE ARISTÓTELES PARA O MODELO DE EUDOXO</vt:lpstr>
      <vt:lpstr>AS 55 ESFERAS CELESTES DO UNIVERSO DE ARISTÓTELES (384-322)</vt:lpstr>
      <vt:lpstr>A EXPLICAÇÃO PLATÔNICA PARA A QUEDA DOS CORPOS</vt:lpstr>
      <vt:lpstr>DA REENCARNAÇÃO</vt:lpstr>
      <vt:lpstr>DOS HOMENS DE INTELECÇÃO E DE OPINIÃO</vt:lpstr>
      <vt:lpstr>O MITO DA CAVERNA</vt:lpstr>
      <vt:lpstr>O MITO DA CAVERNA</vt:lpstr>
      <vt:lpstr>A HARMONIA NECESSÁRIA ENTRE CORPO E ALMA</vt:lpstr>
      <vt:lpstr>A ESCOLA DE ISÓCRATES</vt:lpstr>
      <vt:lpstr>A ACADEMIA DE PLATÃO</vt:lpstr>
      <vt:lpstr>A IMPORTÂNCIA DA EDUCAÇÃO PARA A POLÍTICA EM PLATÃO</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uso pessoal</dc:creator>
  <cp:lastModifiedBy>Daniel</cp:lastModifiedBy>
  <cp:revision>375</cp:revision>
  <dcterms:created xsi:type="dcterms:W3CDTF">2004-05-20T16:07:03Z</dcterms:created>
  <dcterms:modified xsi:type="dcterms:W3CDTF">2017-06-24T00:58:59Z</dcterms:modified>
</cp:coreProperties>
</file>