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6" r:id="rId2"/>
    <p:sldId id="388" r:id="rId3"/>
    <p:sldId id="393" r:id="rId4"/>
    <p:sldId id="310" r:id="rId5"/>
    <p:sldId id="387" r:id="rId6"/>
    <p:sldId id="395" r:id="rId7"/>
    <p:sldId id="311" r:id="rId8"/>
    <p:sldId id="312" r:id="rId9"/>
    <p:sldId id="260" r:id="rId10"/>
    <p:sldId id="318" r:id="rId11"/>
    <p:sldId id="313" r:id="rId12"/>
    <p:sldId id="314" r:id="rId13"/>
    <p:sldId id="316" r:id="rId14"/>
    <p:sldId id="401" r:id="rId15"/>
    <p:sldId id="402" r:id="rId16"/>
    <p:sldId id="321" r:id="rId17"/>
    <p:sldId id="319" r:id="rId18"/>
    <p:sldId id="317" r:id="rId19"/>
    <p:sldId id="389" r:id="rId20"/>
    <p:sldId id="392" r:id="rId21"/>
    <p:sldId id="323" r:id="rId22"/>
    <p:sldId id="390" r:id="rId23"/>
    <p:sldId id="394" r:id="rId24"/>
    <p:sldId id="391" r:id="rId25"/>
    <p:sldId id="404" r:id="rId26"/>
    <p:sldId id="403" r:id="rId27"/>
    <p:sldId id="406" r:id="rId28"/>
    <p:sldId id="407" r:id="rId29"/>
    <p:sldId id="405" r:id="rId30"/>
    <p:sldId id="396" r:id="rId31"/>
    <p:sldId id="398" r:id="rId32"/>
    <p:sldId id="399" r:id="rId33"/>
    <p:sldId id="400" r:id="rId3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0801"/>
    <a:srgbClr val="3F6AD7"/>
    <a:srgbClr val="32D3E4"/>
    <a:srgbClr val="ED2611"/>
    <a:srgbClr val="470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3808" autoAdjust="0"/>
  </p:normalViewPr>
  <p:slideViewPr>
    <p:cSldViewPr>
      <p:cViewPr varScale="1">
        <p:scale>
          <a:sx n="61" d="100"/>
          <a:sy n="61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F5801C-D074-491C-A98B-58C8D50F04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4108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ircoteatroudigrudi/videos/841710172602403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ircoteatroudigrudi/videos/841710172602403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 Obs.: Antes</a:t>
            </a:r>
            <a:r>
              <a:rPr lang="pt-BR" baseline="0" dirty="0" smtClean="0"/>
              <a:t> de mais nada, é preciso advertir que e</a:t>
            </a:r>
            <a:r>
              <a:rPr lang="pt-BR" dirty="0" smtClean="0"/>
              <a:t>xiste uma total falta de certeza sobre a vida e os ensinamentos de Pitágoras. Ele n</a:t>
            </a:r>
            <a:r>
              <a:rPr lang="pt-BR" baseline="0" dirty="0" smtClean="0"/>
              <a:t>ão deixou qualquer texto escrito por seu próprio punho e nenhuma testemunha ocular que nos pudesse contar sua história. (RUTHERFORD, Ward. </a:t>
            </a:r>
            <a:r>
              <a:rPr lang="pt-BR" i="1" baseline="0" dirty="0" smtClean="0"/>
              <a:t>Pitágoras</a:t>
            </a:r>
            <a:r>
              <a:rPr lang="pt-BR" baseline="0" dirty="0" smtClean="0"/>
              <a:t>. São Paulo: Mercuryo, 1991, p. 9).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5801C-D074-491C-A98B-58C8D50F0410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063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dirty="0" smtClean="0"/>
              <a:t> Obs.: </a:t>
            </a:r>
            <a:r>
              <a:rPr lang="pt-BR" altLang="pt-BR" dirty="0" err="1" smtClean="0"/>
              <a:t>Teon</a:t>
            </a:r>
            <a:r>
              <a:rPr lang="pt-BR" altLang="pt-BR" dirty="0" smtClean="0"/>
              <a:t> de </a:t>
            </a:r>
            <a:r>
              <a:rPr lang="pt-BR" altLang="pt-BR" dirty="0" err="1" smtClean="0"/>
              <a:t>Smirna</a:t>
            </a:r>
            <a:r>
              <a:rPr lang="pt-BR" altLang="pt-BR" dirty="0" smtClean="0"/>
              <a:t> (c.70-135), um </a:t>
            </a:r>
            <a:r>
              <a:rPr lang="pt-BR" altLang="pt-BR" dirty="0" err="1" smtClean="0"/>
              <a:t>neopitagórico</a:t>
            </a:r>
            <a:r>
              <a:rPr lang="pt-BR" altLang="pt-BR" dirty="0" smtClean="0"/>
              <a:t> e neoplatônico, do século 2, descobriu, ao que se diz, que a soma de dois números triangulares consecutivos é um número quadrado. (BOYER, Carl B. </a:t>
            </a:r>
            <a:r>
              <a:rPr lang="pt-BR" altLang="pt-BR" i="1" dirty="0" smtClean="0"/>
              <a:t>História da Matemática</a:t>
            </a:r>
            <a:r>
              <a:rPr lang="pt-BR" altLang="pt-BR" dirty="0" smtClean="0"/>
              <a:t>. São Paulo: Edgard </a:t>
            </a:r>
            <a:r>
              <a:rPr lang="pt-BR" altLang="pt-BR" dirty="0" err="1" smtClean="0"/>
              <a:t>Blücher</a:t>
            </a:r>
            <a:r>
              <a:rPr lang="pt-BR" altLang="pt-BR" dirty="0" smtClean="0"/>
              <a:t>, 1974, p. 45).</a:t>
            </a: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78F2A8-AF04-4054-ACD2-37D805883226}" type="slidenum">
              <a:rPr lang="pt-BR" altLang="pt-BR" sz="1200" smtClean="0"/>
              <a:pPr/>
              <a:t>11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87604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3B56B2-1A6B-4158-BDD8-1F91F399B9A7}" type="slidenum">
              <a:rPr lang="pt-BR" altLang="pt-BR" sz="1200" smtClean="0"/>
              <a:pPr/>
              <a:t>12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150350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Obs.: Tem sido atribuída aos pitagóricos a regra para tríadas pitagóricas dadas por (</a:t>
            </a:r>
            <a:r>
              <a:rPr lang="pt-BR" altLang="pt-BR" i="1" smtClean="0"/>
              <a:t>m</a:t>
            </a:r>
            <a:r>
              <a:rPr lang="pt-BR" altLang="pt-BR" baseline="30000" smtClean="0"/>
              <a:t>2</a:t>
            </a:r>
            <a:r>
              <a:rPr lang="pt-BR" altLang="pt-BR" smtClean="0"/>
              <a:t> – 1)/2, </a:t>
            </a:r>
            <a:r>
              <a:rPr lang="pt-BR" altLang="pt-BR" i="1" smtClean="0"/>
              <a:t>m</a:t>
            </a:r>
            <a:r>
              <a:rPr lang="pt-BR" altLang="pt-BR" smtClean="0"/>
              <a:t>, (</a:t>
            </a:r>
            <a:r>
              <a:rPr lang="pt-BR" altLang="pt-BR" i="1" smtClean="0"/>
              <a:t>m</a:t>
            </a:r>
            <a:r>
              <a:rPr lang="pt-BR" altLang="pt-BR" baseline="30000" smtClean="0"/>
              <a:t>2</a:t>
            </a:r>
            <a:r>
              <a:rPr lang="pt-BR" altLang="pt-BR" smtClean="0"/>
              <a:t> + 1)/2, em que </a:t>
            </a:r>
            <a:r>
              <a:rPr lang="pt-BR" altLang="pt-BR" i="1" smtClean="0"/>
              <a:t>m</a:t>
            </a:r>
            <a:r>
              <a:rPr lang="pt-BR" altLang="pt-BR" smtClean="0"/>
              <a:t> é um inteiro ímpar. (BOYER, Carl B. </a:t>
            </a:r>
            <a:r>
              <a:rPr lang="pt-BR" altLang="pt-BR" i="1" smtClean="0"/>
              <a:t>História da Matemática</a:t>
            </a:r>
            <a:r>
              <a:rPr lang="pt-BR" altLang="pt-BR" smtClean="0"/>
              <a:t>. São Paulo: Edgard Blücher, 1974, p. 42).</a:t>
            </a: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DAE463-B636-4220-8F13-43C156CB3F31}" type="slidenum">
              <a:rPr lang="pt-BR" altLang="pt-BR" sz="1200" smtClean="0"/>
              <a:pPr/>
              <a:t>13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098083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DAE463-B636-4220-8F13-43C156CB3F31}" type="slidenum">
              <a:rPr lang="pt-BR" altLang="pt-BR" sz="1200" smtClean="0"/>
              <a:pPr/>
              <a:t>14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302435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dirty="0" smtClean="0"/>
              <a:t> Referência: BARBOSA, Ruy </a:t>
            </a:r>
            <a:r>
              <a:rPr lang="pt-BR" altLang="pt-BR" dirty="0" err="1" smtClean="0"/>
              <a:t>Madsen</a:t>
            </a:r>
            <a:r>
              <a:rPr lang="pt-BR" altLang="pt-BR" dirty="0" smtClean="0"/>
              <a:t>.</a:t>
            </a:r>
            <a:r>
              <a:rPr lang="pt-BR" altLang="pt-BR" baseline="0" dirty="0" smtClean="0"/>
              <a:t> </a:t>
            </a:r>
            <a:r>
              <a:rPr lang="pt-BR" altLang="pt-BR" i="1" baseline="0" dirty="0" smtClean="0"/>
              <a:t>Descobrindo Padrões Pitagóricos</a:t>
            </a:r>
            <a:r>
              <a:rPr lang="pt-BR" altLang="pt-BR" baseline="0" dirty="0" smtClean="0"/>
              <a:t>. São Paulo: Atual, 1993, p. 27-40. </a:t>
            </a:r>
            <a:endParaRPr lang="pt-BR" altLang="pt-BR" dirty="0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DAE463-B636-4220-8F13-43C156CB3F31}" type="slidenum">
              <a:rPr lang="pt-BR" altLang="pt-BR" sz="1200" smtClean="0"/>
              <a:pPr/>
              <a:t>15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55957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930444-8EF7-4109-9299-BFCCE6FF583B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dirty="0" smtClean="0"/>
              <a:t> </a:t>
            </a:r>
            <a:r>
              <a:rPr lang="pt-BR" altLang="pt-BR" dirty="0" err="1" smtClean="0"/>
              <a:t>Fermat</a:t>
            </a:r>
            <a:r>
              <a:rPr lang="pt-BR" altLang="pt-BR" dirty="0" smtClean="0"/>
              <a:t> escreveu a seguinte anotação na margem do livro Aritmética, de </a:t>
            </a:r>
            <a:r>
              <a:rPr lang="pt-BR" altLang="pt-BR" dirty="0" err="1" smtClean="0"/>
              <a:t>Diofanto</a:t>
            </a:r>
            <a:r>
              <a:rPr lang="pt-BR" altLang="pt-BR" dirty="0" smtClean="0"/>
              <a:t>, o qual foi seu grande guia durante os seus anos de estudo: </a:t>
            </a:r>
          </a:p>
          <a:p>
            <a:pPr algn="just" eaLnBrk="1" hangingPunct="1"/>
            <a:r>
              <a:rPr lang="pt-BR" altLang="pt-BR" dirty="0" smtClean="0"/>
              <a:t>“Eu descobri uma demonstração maravilhosa, mas a margem deste papel é muito estreita para contê-la.”</a:t>
            </a:r>
          </a:p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dirty="0" smtClean="0"/>
              <a:t> Andrew John </a:t>
            </a:r>
            <a:r>
              <a:rPr lang="pt-BR" altLang="pt-BR" dirty="0" err="1" smtClean="0"/>
              <a:t>Wiles</a:t>
            </a:r>
            <a:r>
              <a:rPr lang="pt-BR" altLang="pt-BR" dirty="0" smtClean="0"/>
              <a:t> (1953-</a:t>
            </a:r>
            <a:r>
              <a:rPr lang="pt-BR" altLang="pt-BR" baseline="0" dirty="0" smtClean="0"/>
              <a:t>     ) – </a:t>
            </a:r>
            <a:r>
              <a:rPr lang="pt-BR" altLang="pt-BR" baseline="0" smtClean="0"/>
              <a:t>matemático britânico.</a:t>
            </a:r>
            <a:r>
              <a:rPr lang="pt-BR" altLang="pt-BR" smtClean="0"/>
              <a:t> 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87497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/>
              <a:t> Referência:</a:t>
            </a:r>
            <a:r>
              <a:rPr lang="pt-BR" sz="1200" baseline="0" dirty="0" smtClean="0"/>
              <a:t> </a:t>
            </a:r>
            <a:r>
              <a:rPr lang="pt-BR" sz="1200" dirty="0" smtClean="0"/>
              <a:t>RUTHERFORD, Ward. </a:t>
            </a:r>
            <a:r>
              <a:rPr lang="pt-BR" sz="1200" i="1" dirty="0" smtClean="0"/>
              <a:t>Pitágoras</a:t>
            </a:r>
            <a:r>
              <a:rPr lang="pt-BR" sz="1200" dirty="0" smtClean="0"/>
              <a:t>. São Paulo: Mercuryo, 1991, p. </a:t>
            </a:r>
            <a:r>
              <a:rPr lang="pt-BR" sz="1200" smtClean="0"/>
              <a:t>87.</a:t>
            </a:r>
            <a:endParaRPr lang="pt-BR" sz="14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5801C-D074-491C-A98B-58C8D50F0410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863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pt-BR" altLang="pt-BR" dirty="0" smtClean="0"/>
              <a:t>  Os nove corpos conhecidos eram: o Sol, a Lua, os seis planetas Mercúrio, Vênus, Terra, Marte, Júpiter e Saturno, e as esfera das estrelas fixas. O décimo corpo seria, então, a </a:t>
            </a:r>
            <a:r>
              <a:rPr lang="pt-BR" altLang="pt-BR" dirty="0" err="1" smtClean="0"/>
              <a:t>anti-Terra</a:t>
            </a:r>
            <a:r>
              <a:rPr lang="pt-BR" altLang="pt-BR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altLang="pt-BR" dirty="0" smtClean="0"/>
              <a:t> De acordo com </a:t>
            </a:r>
            <a:r>
              <a:rPr lang="pt-BR" altLang="pt-BR" dirty="0" err="1" smtClean="0"/>
              <a:t>Filolau</a:t>
            </a:r>
            <a:r>
              <a:rPr lang="pt-BR" altLang="pt-BR" dirty="0" smtClean="0"/>
              <a:t>, o Sol visível tinha mais ou menos a natureza de um espelho, refletindo o calor e a luz que emanavam</a:t>
            </a:r>
            <a:r>
              <a:rPr lang="pt-BR" altLang="pt-BR" baseline="0" dirty="0" smtClean="0"/>
              <a:t> de algum outro ponto. Neste sentido, o Sol e a Lua seriam semelhantes. (</a:t>
            </a:r>
            <a:r>
              <a:rPr lang="pt-BR" sz="1200" dirty="0" smtClean="0"/>
              <a:t>RUTHERFORD, Ward. </a:t>
            </a:r>
            <a:r>
              <a:rPr lang="pt-BR" sz="1200" i="1" dirty="0" smtClean="0"/>
              <a:t>Pitágoras</a:t>
            </a:r>
            <a:r>
              <a:rPr lang="pt-BR" sz="1200" dirty="0" smtClean="0"/>
              <a:t>. São Paulo: Mercuryo, 1991, p. 86).</a:t>
            </a:r>
            <a:endParaRPr lang="pt-BR" altLang="pt-BR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altLang="pt-BR" baseline="0" dirty="0" smtClean="0"/>
              <a:t> É possível que a hipótese da existência de um décimo corpo (a </a:t>
            </a:r>
            <a:r>
              <a:rPr lang="pt-BR" altLang="pt-BR" baseline="0" dirty="0" err="1" smtClean="0"/>
              <a:t>anti-Terra</a:t>
            </a:r>
            <a:r>
              <a:rPr lang="pt-BR" altLang="pt-BR" baseline="0" dirty="0" smtClean="0"/>
              <a:t>) tivesse a intenção de explicar a ocorrência mais comum de eclipses lunares do que solares. Segundo esta teoria, era a interpolação da </a:t>
            </a:r>
            <a:r>
              <a:rPr lang="pt-BR" altLang="pt-BR" baseline="0" dirty="0" err="1" smtClean="0"/>
              <a:t>anti-Terra</a:t>
            </a:r>
            <a:r>
              <a:rPr lang="pt-BR" altLang="pt-BR" baseline="0" dirty="0" smtClean="0"/>
              <a:t> que bloqueava a luz do luar. (</a:t>
            </a:r>
            <a:r>
              <a:rPr lang="pt-BR" sz="1200" dirty="0" smtClean="0"/>
              <a:t>RUTHERFORD, Ward. </a:t>
            </a:r>
            <a:r>
              <a:rPr lang="pt-BR" sz="1200" i="1" dirty="0" smtClean="0"/>
              <a:t>Pitágoras</a:t>
            </a:r>
            <a:r>
              <a:rPr lang="pt-BR" sz="1200" dirty="0" smtClean="0"/>
              <a:t>. São Paulo: Mercuryo, 1991, p. 86).</a:t>
            </a:r>
            <a:endParaRPr lang="pt-BR" sz="1400" dirty="0" smtClean="0"/>
          </a:p>
          <a:p>
            <a:pPr>
              <a:spcBef>
                <a:spcPct val="0"/>
              </a:spcBef>
              <a:buFontTx/>
              <a:buChar char="•"/>
            </a:pPr>
            <a:endParaRPr lang="pt-BR" altLang="pt-BR" dirty="0" smtClean="0"/>
          </a:p>
          <a:p>
            <a:endParaRPr lang="pt-BR" altLang="pt-BR" dirty="0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78979F-BBCC-4BB7-A32E-806B3884C838}" type="slidenum">
              <a:rPr lang="pt-BR" altLang="pt-BR" sz="1200" smtClean="0"/>
              <a:pPr/>
              <a:t>21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579958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331FC0-F913-483F-A4F1-461CDB6DABEB}" type="slidenum">
              <a:rPr lang="pt-BR" altLang="pt-BR" sz="1200" smtClean="0"/>
              <a:pPr/>
              <a:t>22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649965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F0B79C-E238-44C0-8384-F3F2CF7B6E94}" type="slidenum">
              <a:rPr lang="pt-BR" altLang="pt-BR" sz="1200" smtClean="0"/>
              <a:pPr/>
              <a:t>23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20897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5801C-D074-491C-A98B-58C8D50F0410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5259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Referência:</a:t>
            </a:r>
            <a:r>
              <a:rPr lang="pt-BR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KUHN, Thomas Samuel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(1962).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Estrutura das Revoluções Científicas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3</a:t>
            </a:r>
            <a:r>
              <a:rPr lang="pt-BR" sz="1200" u="sng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edição. São Paulo: Perspectiva, </a:t>
            </a:r>
            <a:r>
              <a:rPr lang="pt-BR" sz="120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1994.</a:t>
            </a:r>
            <a:endParaRPr lang="pt-BR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5801C-D074-491C-A98B-58C8D50F0410}" type="slidenum">
              <a:rPr lang="pt-BR" altLang="pt-BR" smtClean="0"/>
              <a:pPr>
                <a:defRPr/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6692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F0B79C-E238-44C0-8384-F3F2CF7B6E94}" type="slidenum">
              <a:rPr lang="pt-BR" altLang="pt-BR" sz="1200" smtClean="0"/>
              <a:pPr/>
              <a:t>30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322717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F0B79C-E238-44C0-8384-F3F2CF7B6E94}" type="slidenum">
              <a:rPr lang="pt-BR" altLang="pt-BR" sz="1200" smtClean="0"/>
              <a:pPr/>
              <a:t>31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127089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/>
              <a:t> Referência:</a:t>
            </a:r>
            <a:r>
              <a:rPr lang="pt-BR" sz="1200" baseline="0" dirty="0" smtClean="0"/>
              <a:t> </a:t>
            </a:r>
            <a:r>
              <a:rPr lang="pt-BR" sz="1200" dirty="0" smtClean="0"/>
              <a:t>RUTHERFORD, Ward. </a:t>
            </a:r>
            <a:r>
              <a:rPr lang="pt-BR" sz="1200" i="1" dirty="0" smtClean="0"/>
              <a:t>Pitágoras</a:t>
            </a:r>
            <a:r>
              <a:rPr lang="pt-BR" sz="1200" dirty="0" smtClean="0"/>
              <a:t>. São Paulo: Mercuryo, 1991, p. 83.</a:t>
            </a:r>
            <a:endParaRPr lang="pt-BR" sz="1400" dirty="0" smtClean="0"/>
          </a:p>
          <a:p>
            <a:endParaRPr lang="pt-BR" alt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F0B79C-E238-44C0-8384-F3F2CF7B6E94}" type="slidenum">
              <a:rPr lang="pt-BR" altLang="pt-BR" sz="1200" smtClean="0"/>
              <a:pPr/>
              <a:t>32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511810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/>
              <a:t> Referência:</a:t>
            </a:r>
            <a:r>
              <a:rPr lang="pt-BR" sz="1200" baseline="0" dirty="0" smtClean="0"/>
              <a:t> </a:t>
            </a:r>
            <a:r>
              <a:rPr lang="pt-BR" sz="1200" dirty="0" smtClean="0"/>
              <a:t>RUTHERFORD, Ward. </a:t>
            </a:r>
            <a:r>
              <a:rPr lang="pt-BR" sz="1200" i="1" dirty="0" smtClean="0"/>
              <a:t>Pitágoras</a:t>
            </a:r>
            <a:r>
              <a:rPr lang="pt-BR" sz="1200" dirty="0" smtClean="0"/>
              <a:t>. São Paulo: Mercuryo, 1991, p. 83-84.</a:t>
            </a:r>
            <a:endParaRPr lang="pt-BR" sz="1400" dirty="0" smtClean="0"/>
          </a:p>
          <a:p>
            <a:endParaRPr lang="pt-BR" alt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F0B79C-E238-44C0-8384-F3F2CF7B6E94}" type="slidenum">
              <a:rPr lang="pt-BR" altLang="pt-BR" sz="1200" smtClean="0"/>
              <a:pPr/>
              <a:t>33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52700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  <a:buFontTx/>
              <a:buChar char="•"/>
            </a:pPr>
            <a:r>
              <a:rPr lang="pt-BR" altLang="pt-BR" smtClean="0"/>
              <a:t> Em grego, </a:t>
            </a:r>
            <a:r>
              <a:rPr lang="pt-BR" altLang="pt-BR" i="1" smtClean="0"/>
              <a:t>Enthousiasmos</a:t>
            </a:r>
            <a:r>
              <a:rPr lang="pt-BR" altLang="pt-BR" smtClean="0"/>
              <a:t>, que significa “ter o deus dentro”, isto é, a possessão por um deus. (KRAUSZ, Luis S. (org.). História Viva - </a:t>
            </a:r>
            <a:r>
              <a:rPr lang="pt-BR" altLang="pt-BR" i="1" smtClean="0"/>
              <a:t>Baco</a:t>
            </a:r>
            <a:r>
              <a:rPr lang="pt-BR" altLang="pt-BR" smtClean="0"/>
              <a:t>. São Paulo: Duetto Editorial, 2003, p. 18. (Coleção </a:t>
            </a:r>
            <a:r>
              <a:rPr lang="pt-BR" altLang="pt-BR" i="1" smtClean="0"/>
              <a:t>Deuses da Mitologia</a:t>
            </a:r>
            <a:r>
              <a:rPr lang="pt-BR" altLang="pt-BR" smtClean="0"/>
              <a:t>, v. 4).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pt-BR" altLang="pt-BR" smtClean="0"/>
              <a:t> A essência divina de Dioniso e a característica fundamental de sua natureza é a loucura. Mas a loucura dionisíaca não é uma doença, mas algo que faz parte da vida saudável, e que renova a vida por meio da música, da dança e da profecia. E a planta sagrada a partir da qual essa loucura brota das entranhas da terra, na forma de um elixir que embriaga seria a vinha. (KRAUSZ, Luis S. (org.). História Viva - </a:t>
            </a:r>
            <a:r>
              <a:rPr lang="pt-BR" altLang="pt-BR" i="1" smtClean="0"/>
              <a:t>Baco</a:t>
            </a:r>
            <a:r>
              <a:rPr lang="pt-BR" altLang="pt-BR" smtClean="0"/>
              <a:t>. São Paulo: Duetto Editorial, 2003, p. 20. (Coleção </a:t>
            </a:r>
            <a:r>
              <a:rPr lang="pt-BR" altLang="pt-BR" i="1" smtClean="0"/>
              <a:t>Deuses da Mitologia</a:t>
            </a:r>
            <a:r>
              <a:rPr lang="pt-BR" altLang="pt-BR" smtClean="0"/>
              <a:t>, v. 4).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pt-BR" altLang="pt-BR" smtClean="0"/>
          </a:p>
          <a:p>
            <a:pPr algn="just"/>
            <a:endParaRPr lang="pt-BR" alt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A45EB4-859B-40C0-9FD4-E75D859FC674}" type="slidenum">
              <a:rPr lang="pt-BR" altLang="pt-BR" sz="1200" smtClean="0"/>
              <a:pPr/>
              <a:t>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35671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  <a:buFontTx/>
              <a:buChar char="•"/>
            </a:pPr>
            <a:r>
              <a:rPr lang="pt-BR" altLang="pt-BR" dirty="0" smtClean="0"/>
              <a:t> Referência: </a:t>
            </a:r>
            <a:r>
              <a:rPr lang="pt-BR" altLang="pt-BR" i="1" dirty="0" smtClean="0"/>
              <a:t>Os pré-socráticos</a:t>
            </a:r>
            <a:r>
              <a:rPr lang="pt-BR" altLang="pt-BR" dirty="0" smtClean="0"/>
              <a:t>. São Paulo: Abril Cultural, 1978, p. XXII. (Coleção </a:t>
            </a:r>
            <a:r>
              <a:rPr lang="pt-BR" altLang="pt-BR" i="1" dirty="0" smtClean="0"/>
              <a:t>Os Pensadores</a:t>
            </a:r>
            <a:r>
              <a:rPr lang="pt-BR" altLang="pt-BR" dirty="0" smtClean="0"/>
              <a:t>).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pt-BR" altLang="pt-BR" dirty="0" smtClean="0"/>
              <a:t> Orfeu teria sido o primeiro a receber a revelação de certos mistérios e que os teria confiado a iniciados, sob a forma de poemas musicais.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pt-BR" altLang="pt-BR" dirty="0" smtClean="0"/>
              <a:t> catarse: refere-se à libertação do que estava reprimido; sentimento de alívio causado pela consciência de sentimentos ou traumas anteriormente reprimidos.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F96AD8-5E24-4F5D-9447-005A4EDCC12E}" type="slidenum">
              <a:rPr lang="pt-BR" altLang="pt-BR" sz="1200" smtClean="0"/>
              <a:pPr/>
              <a:t>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63787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altLang="pt-BR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https://www.facebook.com/circoteatroudigrudi/videos/841710172602403/</a:t>
            </a:r>
            <a:endParaRPr lang="pt-BR" altLang="pt-BR" b="1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Os pitagóricos empregavam remédios para purificar o corpo e música para purificar a alma. Para eles, o corpo era uma espécie de instrumento musical em que cada uma das cordas devia ter a tensão certa e o equilíbrio correto entre opostos (quente e frio, alto e baixo, úmido e seco </a:t>
            </a:r>
            <a:r>
              <a:rPr lang="pt-BR" altLang="pt-BR" dirty="0" err="1" smtClean="0"/>
              <a:t>etc</a:t>
            </a:r>
            <a:r>
              <a:rPr lang="pt-BR" altLang="pt-BR" dirty="0" smtClean="0"/>
              <a:t>).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380CF3-9692-43A7-854C-B6C3AEF40091}" type="slidenum">
              <a:rPr lang="pt-BR" altLang="pt-BR" sz="1200" smtClean="0"/>
              <a:pPr/>
              <a:t>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67830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altLang="pt-BR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https://www.facebook.com/circoteatroudigrudi/videos/841710172602403/</a:t>
            </a:r>
            <a:endParaRPr lang="pt-BR" altLang="pt-BR" b="1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Os pitagóricos empregavam remédios para purificar o corpo e música para purificar a alma. Para eles, o corpo era uma espécie de instrumento musical em que cada uma das cordas devia ter a tensão certa e o equilíbrio correto entre opostos (quente e frio, alto e baixo, úmido e seco </a:t>
            </a:r>
            <a:r>
              <a:rPr lang="pt-BR" altLang="pt-BR" dirty="0" err="1" smtClean="0"/>
              <a:t>etc</a:t>
            </a:r>
            <a:r>
              <a:rPr lang="pt-BR" altLang="pt-BR" dirty="0" smtClean="0"/>
              <a:t>).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380CF3-9692-43A7-854C-B6C3AEF40091}" type="slidenum">
              <a:rPr lang="pt-BR" altLang="pt-BR" sz="1200" smtClean="0"/>
              <a:pPr/>
              <a:t>6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16928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152968-FBCA-4CFB-981B-135C31A9B1EF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0214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5801C-D074-491C-A98B-58C8D50F0410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658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Referência: KOESTLER, Arthur. </a:t>
            </a:r>
            <a:r>
              <a:rPr lang="pt-BR" altLang="pt-BR" i="1" smtClean="0"/>
              <a:t>O homem e o universo</a:t>
            </a:r>
            <a:r>
              <a:rPr lang="pt-BR" altLang="pt-BR" smtClean="0"/>
              <a:t>. São Paulo: IBRASA, 1989, p. 15.</a:t>
            </a:r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A2BE44-2146-4022-89CE-CCF37B598212}" type="slidenum">
              <a:rPr lang="pt-BR" altLang="pt-BR" sz="1200" smtClean="0"/>
              <a:pPr/>
              <a:t>9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1402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4105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5FB5C9-6FF2-4425-AA6F-BFF40BBCE0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251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EB949-DE17-450F-A908-2FCD6410C5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887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DAB38-DBD4-4373-8B1C-A40B4784C6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788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407D-B68B-4A12-8718-6753561954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319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3164-DF09-4E21-BB9F-BA7A3097B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5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5101-F49A-447A-A260-EF854FFA17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51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AFAA-7F35-4C2E-8EB4-82CC339063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890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097B-B00A-45AC-AEF7-ED8680BB5D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448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05DB-B3E7-47AA-B434-A9DFE79458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294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ECF66-3D0F-4E72-9B4E-39BF9E1648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72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6F3FE-743A-432C-A574-8F2F53C351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170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71BC-807B-4809-BA8F-91EA37F195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1030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1031" name="Rectangle 1031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1032" name="Rectangle 1032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3081" name="Rectangle 1033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EA1947-1E9C-49DB-8675-FD03F6EDE0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jpe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juliana\Desktop\02.08.2016%20-%20Pasta%20Daniel%20-%2012.08.2015\MATER%20ET%20MAGISTRA\aC0580%20Pit&#225;goras%20(580-497)\Pit&#225;goras%20-Matematica%20e%20M&#250;sica%20-%20%20%20O%20Monoc&#243;rdio%20de%20Pit&#225;goras.wmv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6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19B9B14-8C08-4922-9795-68D7C10D3C52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1" y="1916832"/>
            <a:ext cx="8604251" cy="50375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2600" b="1" dirty="0" smtClean="0"/>
              <a:t>PITÁGORAS DE SAMOS (c.570-495)</a:t>
            </a:r>
            <a:endParaRPr lang="pt-BR" altLang="pt-BR" sz="2600" b="1" dirty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7967663" y="379414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r:id="rId5" imgW="2199132" imgH="2164385" progId="CDraw5">
                  <p:embed/>
                </p:oleObj>
              </mc:Choice>
              <mc:Fallback>
                <p:oleObj r:id="rId5" imgW="2199132" imgH="2164385" progId="CDraw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3" y="379414"/>
                        <a:ext cx="800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418134" y="333379"/>
            <a:ext cx="64045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b="1"/>
              <a:t>UNIVERSIDADE ESTADUAL DE MARINGÁ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b="1"/>
              <a:t>DEPARTAMENTO DE FÍSICA</a:t>
            </a:r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"/>
          <a:stretch>
            <a:fillRect/>
          </a:stretch>
        </p:blipFill>
        <p:spPr bwMode="auto">
          <a:xfrm>
            <a:off x="2915816" y="2559961"/>
            <a:ext cx="2880149" cy="3688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6248400"/>
            <a:ext cx="248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Prof. Daniel Gardelli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5A4BAD7-255D-43B1-AA2D-D61D153DCAD5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1741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6" y="404815"/>
            <a:ext cx="6403975" cy="590551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RELAÇÕES PITAGÓRICAS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828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    A série dos “números triangulares” é formada simplesmente pela adição dos números naturais: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>
                <a:solidFill>
                  <a:srgbClr val="ED2611"/>
                </a:solidFill>
              </a:rPr>
              <a:t>                1</a:t>
            </a:r>
            <a:r>
              <a:rPr lang="pt-BR" altLang="pt-BR" sz="2400" dirty="0"/>
              <a:t>  + 2 =  </a:t>
            </a:r>
            <a:r>
              <a:rPr lang="pt-BR" altLang="pt-BR" sz="2400" dirty="0">
                <a:solidFill>
                  <a:srgbClr val="ED2611"/>
                </a:solidFill>
              </a:rPr>
              <a:t>3</a:t>
            </a:r>
            <a:r>
              <a:rPr lang="pt-BR" altLang="pt-BR" sz="2400" dirty="0"/>
              <a:t>  + 3 =  </a:t>
            </a:r>
            <a:r>
              <a:rPr lang="pt-BR" altLang="pt-BR" sz="2400" dirty="0">
                <a:solidFill>
                  <a:srgbClr val="ED2611"/>
                </a:solidFill>
              </a:rPr>
              <a:t>6</a:t>
            </a:r>
            <a:r>
              <a:rPr lang="pt-BR" altLang="pt-BR" sz="2400" dirty="0"/>
              <a:t>  + 4 =  </a:t>
            </a:r>
            <a:r>
              <a:rPr lang="pt-BR" altLang="pt-BR" sz="2400" dirty="0">
                <a:solidFill>
                  <a:srgbClr val="ED2611"/>
                </a:solidFill>
              </a:rPr>
              <a:t>10</a:t>
            </a:r>
            <a:r>
              <a:rPr lang="pt-BR" altLang="pt-BR" sz="2400" dirty="0"/>
              <a:t>  +  5 =  </a:t>
            </a:r>
            <a:r>
              <a:rPr lang="pt-BR" altLang="pt-BR" sz="2400" dirty="0">
                <a:solidFill>
                  <a:srgbClr val="ED2611"/>
                </a:solidFill>
              </a:rPr>
              <a:t>15</a:t>
            </a:r>
            <a:r>
              <a:rPr lang="pt-BR" altLang="pt-BR" sz="2400" dirty="0"/>
              <a:t>  + ...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pt-BR" altLang="pt-BR" sz="2400" dirty="0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6" y="4005266"/>
            <a:ext cx="576103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2E94A9D-4B80-4074-B490-047E088B5B9C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1843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76375" y="476254"/>
            <a:ext cx="6337300" cy="519113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RELAÇÕES PITAGÓRICAS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1520" y="1916832"/>
            <a:ext cx="85688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/>
              <a:t>     A série dos “números quadrados” é formada simplesmente pela adição dos números ímpares sucessivos: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400" dirty="0"/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>
                <a:solidFill>
                  <a:srgbClr val="ED2611"/>
                </a:solidFill>
              </a:rPr>
              <a:t>1</a:t>
            </a:r>
            <a:r>
              <a:rPr lang="pt-BR" altLang="pt-BR" sz="2400" dirty="0" smtClean="0"/>
              <a:t>  </a:t>
            </a:r>
            <a:r>
              <a:rPr lang="pt-BR" altLang="pt-BR" sz="2400" dirty="0"/>
              <a:t>+ 3 =   </a:t>
            </a:r>
            <a:r>
              <a:rPr lang="pt-BR" altLang="pt-BR" sz="2400" dirty="0">
                <a:solidFill>
                  <a:srgbClr val="ED2611"/>
                </a:solidFill>
              </a:rPr>
              <a:t>4</a:t>
            </a:r>
            <a:r>
              <a:rPr lang="pt-BR" altLang="pt-BR" sz="2400" dirty="0"/>
              <a:t>  + 5 =   </a:t>
            </a:r>
            <a:r>
              <a:rPr lang="pt-BR" altLang="pt-BR" sz="2400" dirty="0">
                <a:solidFill>
                  <a:srgbClr val="ED2611"/>
                </a:solidFill>
              </a:rPr>
              <a:t>9</a:t>
            </a:r>
            <a:r>
              <a:rPr lang="pt-BR" altLang="pt-BR" sz="2400" dirty="0"/>
              <a:t>   + 7 =   </a:t>
            </a:r>
            <a:r>
              <a:rPr lang="pt-BR" altLang="pt-BR" sz="2400" dirty="0">
                <a:solidFill>
                  <a:srgbClr val="ED2611"/>
                </a:solidFill>
              </a:rPr>
              <a:t>16</a:t>
            </a:r>
            <a:r>
              <a:rPr lang="pt-BR" altLang="pt-BR" sz="2400" dirty="0"/>
              <a:t>   + 9 =   </a:t>
            </a:r>
            <a:r>
              <a:rPr lang="pt-BR" altLang="pt-BR" sz="2400" dirty="0">
                <a:solidFill>
                  <a:srgbClr val="ED2611"/>
                </a:solidFill>
              </a:rPr>
              <a:t>25</a:t>
            </a:r>
            <a:r>
              <a:rPr lang="pt-BR" altLang="pt-BR" sz="2400" dirty="0"/>
              <a:t> </a:t>
            </a:r>
            <a:r>
              <a:rPr lang="pt-BR" altLang="pt-BR" sz="2400" dirty="0" smtClean="0"/>
              <a:t>...</a:t>
            </a:r>
            <a:endParaRPr lang="pt-BR" altLang="pt-BR" sz="2400" dirty="0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3712245"/>
            <a:ext cx="6985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971554" y="5683895"/>
            <a:ext cx="70568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200" dirty="0"/>
              <a:t>Obs.: Essa proporção foi verificada por Galileu em seu estudo sobre a queda dos corpos.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6647292-E2F6-4310-BDBC-3C3B014526AE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048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814" y="390527"/>
            <a:ext cx="6191251" cy="590551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RELAÇÕES PITAGÓRICAS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2414" y="2060848"/>
            <a:ext cx="86407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    A adição dos números pares forma os “números retangulares”, em que a razão dos lados representa os intervalos musicais: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>
                <a:solidFill>
                  <a:srgbClr val="ED2611"/>
                </a:solidFill>
              </a:rPr>
              <a:t>2</a:t>
            </a:r>
            <a:r>
              <a:rPr lang="pt-BR" altLang="pt-BR" sz="2400" dirty="0"/>
              <a:t> (2:1 – oitava)  +  </a:t>
            </a:r>
            <a:r>
              <a:rPr lang="pt-BR" altLang="pt-BR" sz="2400" dirty="0">
                <a:solidFill>
                  <a:srgbClr val="ED2611"/>
                </a:solidFill>
              </a:rPr>
              <a:t>4</a:t>
            </a:r>
            <a:r>
              <a:rPr lang="pt-BR" altLang="pt-BR" sz="2400" dirty="0"/>
              <a:t>  =  6 (3:2 – quinta)  +  </a:t>
            </a:r>
            <a:r>
              <a:rPr lang="pt-BR" altLang="pt-BR" sz="2400" dirty="0">
                <a:solidFill>
                  <a:srgbClr val="ED2611"/>
                </a:solidFill>
              </a:rPr>
              <a:t>6</a:t>
            </a:r>
            <a:r>
              <a:rPr lang="pt-BR" altLang="pt-BR" sz="2400" dirty="0"/>
              <a:t>  = 12 (4:3 – quarta) ...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25" y="3717032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9E7E4CB-4BE1-4500-8023-197A5450AFD8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253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19250" y="390527"/>
            <a:ext cx="5759451" cy="590551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TEOREMA DE PITÁGORAS</a:t>
            </a:r>
            <a:endParaRPr lang="pt-BR" altLang="pt-BR" sz="2400" b="1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547664" y="1844824"/>
            <a:ext cx="5976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 smtClean="0"/>
              <a:t>[A </a:t>
            </a:r>
            <a:r>
              <a:rPr lang="pt-BR" altLang="pt-BR" sz="2400" b="1" i="1" dirty="0"/>
              <a:t>área</a:t>
            </a:r>
            <a:r>
              <a:rPr lang="pt-BR" altLang="pt-BR" sz="2400" dirty="0"/>
              <a:t> </a:t>
            </a:r>
            <a:r>
              <a:rPr lang="pt-BR" altLang="pt-BR" sz="2400" dirty="0" smtClean="0"/>
              <a:t>do] </a:t>
            </a:r>
            <a:r>
              <a:rPr lang="pt-BR" altLang="pt-BR" sz="2400" dirty="0"/>
              <a:t>quadrado da </a:t>
            </a:r>
            <a:r>
              <a:rPr lang="pt-BR" altLang="pt-BR" sz="2400" dirty="0" smtClean="0"/>
              <a:t>hipotenusa é igual à </a:t>
            </a:r>
            <a:r>
              <a:rPr lang="pt-BR" altLang="pt-BR" sz="2400" dirty="0"/>
              <a:t>soma </a:t>
            </a:r>
            <a:r>
              <a:rPr lang="pt-BR" altLang="pt-BR" sz="2400" dirty="0" smtClean="0"/>
              <a:t>[das </a:t>
            </a:r>
            <a:r>
              <a:rPr lang="pt-BR" altLang="pt-BR" sz="2400" b="1" i="1" dirty="0" smtClean="0"/>
              <a:t>áreas</a:t>
            </a:r>
            <a:r>
              <a:rPr lang="pt-BR" altLang="pt-BR" sz="2400" dirty="0" smtClean="0"/>
              <a:t>] </a:t>
            </a:r>
            <a:r>
              <a:rPr lang="pt-BR" altLang="pt-BR" sz="2400" dirty="0"/>
              <a:t>dos quadrados dos </a:t>
            </a:r>
            <a:r>
              <a:rPr lang="pt-BR" altLang="pt-BR" sz="2400" dirty="0" smtClean="0"/>
              <a:t>catetos.</a:t>
            </a:r>
            <a:endParaRPr lang="pt-BR" altLang="pt-BR" sz="2400" dirty="0"/>
          </a:p>
        </p:txBody>
      </p:sp>
      <p:pic>
        <p:nvPicPr>
          <p:cNvPr id="22534" name="Picture 8" descr="Resultado de imagem para TEOREMA DE PITÁGO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02" y="2924944"/>
            <a:ext cx="3497874" cy="33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18747" y="4293096"/>
            <a:ext cx="30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9E7E4CB-4BE1-4500-8023-197A5450AFD8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253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19250" y="390527"/>
            <a:ext cx="5759451" cy="590551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TEOREMA DE PITÁGORAS</a:t>
            </a:r>
            <a:endParaRPr lang="pt-BR" alt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87" y="1916832"/>
            <a:ext cx="4403576" cy="44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9E7E4CB-4BE1-4500-8023-197A5450AFD8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253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19250" y="332306"/>
            <a:ext cx="5759451" cy="79243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GENERALIZAÇÃO DO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TEOREMA DE PITÁGORAS</a:t>
            </a:r>
            <a:endParaRPr lang="pt-BR" alt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6" t="41600" r="22694" b="32151"/>
          <a:stretch/>
        </p:blipFill>
        <p:spPr>
          <a:xfrm>
            <a:off x="251520" y="2276873"/>
            <a:ext cx="2298496" cy="27363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374" y="2276873"/>
            <a:ext cx="2931754" cy="27363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26255"/>
          <a:stretch/>
        </p:blipFill>
        <p:spPr>
          <a:xfrm>
            <a:off x="5940152" y="2276873"/>
            <a:ext cx="2961821" cy="2736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04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C5273B-2360-4D57-83BD-6690574F2575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45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63716" y="476254"/>
            <a:ext cx="5997575" cy="519113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UMA CURIOSIDADE MATEMÁTICA...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71551" y="1916115"/>
            <a:ext cx="5111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b="1" dirty="0"/>
              <a:t>O último teorema de </a:t>
            </a:r>
            <a:r>
              <a:rPr lang="pt-BR" altLang="pt-BR" sz="2400" b="1" dirty="0" err="1"/>
              <a:t>Fermat</a:t>
            </a:r>
            <a:r>
              <a:rPr lang="pt-BR" altLang="pt-BR" sz="2400" b="1" dirty="0"/>
              <a:t> - 1637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>
            <a:fillRect/>
          </a:stretch>
        </p:blipFill>
        <p:spPr bwMode="auto">
          <a:xfrm>
            <a:off x="1835696" y="2636841"/>
            <a:ext cx="3529012" cy="239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6" y="1989139"/>
            <a:ext cx="1847851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588125" y="4508502"/>
            <a:ext cx="1944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000" dirty="0"/>
              <a:t>Pierre de </a:t>
            </a:r>
            <a:r>
              <a:rPr lang="pt-BR" altLang="pt-BR" sz="2000" dirty="0" err="1"/>
              <a:t>Fermat</a:t>
            </a:r>
            <a:r>
              <a:rPr lang="pt-BR" altLang="pt-BR" sz="2000" dirty="0"/>
              <a:t> (1601-1665)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43608" y="5229200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 err="1"/>
              <a:t>a</a:t>
            </a:r>
            <a:r>
              <a:rPr lang="pt-BR" altLang="pt-BR" sz="2400" baseline="30000" dirty="0" err="1"/>
              <a:t>n</a:t>
            </a:r>
            <a:r>
              <a:rPr lang="pt-BR" altLang="pt-BR" sz="2400" dirty="0"/>
              <a:t> = </a:t>
            </a:r>
            <a:r>
              <a:rPr lang="pt-BR" altLang="pt-BR" sz="2400" dirty="0" err="1"/>
              <a:t>b</a:t>
            </a:r>
            <a:r>
              <a:rPr lang="pt-BR" altLang="pt-BR" sz="2400" baseline="30000" dirty="0" err="1"/>
              <a:t>n</a:t>
            </a:r>
            <a:r>
              <a:rPr lang="pt-BR" altLang="pt-BR" sz="2400" dirty="0"/>
              <a:t> + </a:t>
            </a:r>
            <a:r>
              <a:rPr lang="pt-BR" altLang="pt-BR" sz="2400" dirty="0" err="1"/>
              <a:t>c</a:t>
            </a:r>
            <a:r>
              <a:rPr lang="pt-BR" altLang="pt-BR" sz="2400" baseline="30000" dirty="0" err="1"/>
              <a:t>n</a:t>
            </a:r>
            <a:r>
              <a:rPr lang="pt-BR" altLang="pt-BR" sz="2400" dirty="0"/>
              <a:t>  somente para n = 1 ou n = 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87453" y="5877272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Demonstração: Andrew </a:t>
            </a:r>
            <a:r>
              <a:rPr lang="pt-BR" altLang="pt-BR" sz="2400" dirty="0" err="1"/>
              <a:t>Wiles</a:t>
            </a:r>
            <a:r>
              <a:rPr lang="pt-BR" altLang="pt-BR" sz="2400" dirty="0"/>
              <a:t> – 1994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28184" y="5232102"/>
            <a:ext cx="28425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None/>
            </a:pPr>
            <a:r>
              <a:rPr lang="pt-BR" altLang="pt-BR" sz="1600" dirty="0"/>
              <a:t>“Eu descobri uma demonstração maravilhosa, mas a margem deste papel é muito estreita para contê-la</a:t>
            </a:r>
            <a:r>
              <a:rPr lang="pt-BR" altLang="pt-BR" sz="1600" dirty="0" smtClean="0"/>
              <a:t>.”</a:t>
            </a:r>
            <a:endParaRPr lang="pt-BR" alt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4EC820E-1A90-496A-A7F6-0F74D5E183CA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662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76378" y="260354"/>
            <a:ext cx="6259513" cy="936625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MATEMÁTICA </a:t>
            </a:r>
            <a:br>
              <a:rPr lang="pt-BR" altLang="pt-BR" sz="2400" b="1"/>
            </a:br>
            <a:r>
              <a:rPr lang="pt-BR" altLang="pt-BR" sz="2400" b="1"/>
              <a:t>A LINGUAGEM DO UNIVERSO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9" y="2263776"/>
            <a:ext cx="568801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    </a:t>
            </a:r>
            <a:r>
              <a:rPr lang="pt-BR" altLang="pt-BR" sz="2600" dirty="0"/>
              <a:t>Se essas leis maravilhosamente ordenadas, até então ocultas aos olhos humanos, podiam ser descobertas pela contemplação das relações numéricas, não se tinha o direito de esperar que, em breve, através delas, todos os segredos do universo fossem revelados?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6" y="2060576"/>
            <a:ext cx="2314575" cy="31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940427" y="5308601"/>
            <a:ext cx="27384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1800"/>
              <a:t>“O ancião dos dias” - 1794, de William Blake (1757-1827).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53FE42B-5AC3-43D1-84CF-CDA84D098C6C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765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2989" y="404814"/>
            <a:ext cx="7759700" cy="806451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O SONHO PITAGÓRICO DA</a:t>
            </a:r>
            <a:br>
              <a:rPr lang="pt-BR" altLang="pt-BR" sz="2400" b="1"/>
            </a:br>
            <a:r>
              <a:rPr lang="pt-BR" altLang="pt-BR" sz="2400" b="1"/>
              <a:t>HARMONIA MUSICAL DAS ESFERAS CELESTES</a:t>
            </a:r>
            <a:r>
              <a:rPr lang="pt-BR" altLang="pt-BR" sz="2400"/>
              <a:t>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84302" y="2297115"/>
            <a:ext cx="181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1880" y="1700808"/>
            <a:ext cx="8964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/>
              <a:t>     Ao expandir sua visão unificadora entre música e números aos céus, Pitágoras associou aos planetas um mesmo </a:t>
            </a:r>
            <a:r>
              <a:rPr lang="pt-BR" altLang="pt-BR" sz="2400" dirty="0" smtClean="0"/>
              <a:t>princípio</a:t>
            </a:r>
            <a:r>
              <a:rPr lang="pt-BR" altLang="pt-BR" sz="2400" dirty="0"/>
              <a:t>.</a:t>
            </a:r>
            <a:endParaRPr lang="pt-BR" altLang="pt-BR" sz="24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879" y="3861048"/>
            <a:ext cx="89646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 smtClean="0"/>
              <a:t>     </a:t>
            </a:r>
            <a:r>
              <a:rPr lang="pt-BR" altLang="pt-BR" sz="2400" dirty="0" smtClean="0"/>
              <a:t>Aristóteles ironizava esta ideia dizendo que a familiaridade no momento do nascimento tornava-os habituados aos sons, da mesma forma que os ferreiros se acostumam ao barulho que os circunda.</a:t>
            </a:r>
            <a:endParaRPr lang="pt-BR" altLang="pt-BR" sz="2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880" y="2420888"/>
            <a:ext cx="89646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 smtClean="0"/>
              <a:t>     </a:t>
            </a:r>
            <a:r>
              <a:rPr lang="pt-BR" altLang="pt-BR" sz="2400" dirty="0" smtClean="0"/>
              <a:t>Assim </a:t>
            </a:r>
            <a:r>
              <a:rPr lang="pt-BR" altLang="pt-BR" sz="2400" dirty="0"/>
              <a:t>como nas cordas vibrantes, a razão entre os raios das esferas celestes também deveria guardar uma relação de pequenos números inteiros, de modo que, ao girarem, produzissem uma fantástica música universal – a música das esferas</a:t>
            </a:r>
            <a:r>
              <a:rPr lang="pt-BR" altLang="pt-BR" sz="2400" dirty="0" smtClean="0"/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878" y="4941168"/>
            <a:ext cx="89646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 smtClean="0"/>
              <a:t>     </a:t>
            </a:r>
            <a:r>
              <a:rPr lang="pt-BR" altLang="pt-BR" sz="2400" dirty="0" smtClean="0"/>
              <a:t>No entanto, outros afirmavam que estas sinfonias planetárias eram audíveis somente por aqueles que tinham almas mais puras, como a de Pitágoras.</a:t>
            </a:r>
            <a:endParaRPr lang="pt-BR" altLang="pt-BR" sz="2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5457" y="6021288"/>
            <a:ext cx="896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Seria </a:t>
            </a:r>
            <a:r>
              <a:rPr lang="pt-BR" altLang="pt-BR" sz="2400" dirty="0"/>
              <a:t>essa Harmonia das Esferas um conceito poético ou científico?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745A2F5-BCD9-4C86-9112-248CE9590F3A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867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92278" y="476251"/>
            <a:ext cx="5959475" cy="446088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A IRMANDADE PITAGÓRICA</a:t>
            </a:r>
            <a:endParaRPr lang="pt-BR" altLang="pt-BR" sz="24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84302" y="2297115"/>
            <a:ext cx="181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9" y="4220417"/>
            <a:ext cx="1965847" cy="240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5496" y="1772816"/>
            <a:ext cx="90360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/>
              <a:t>     A irmandade pitagórica era </a:t>
            </a:r>
            <a:r>
              <a:rPr lang="pt-BR" altLang="pt-BR" sz="2200" dirty="0" smtClean="0"/>
              <a:t>uma espécie de </a:t>
            </a:r>
            <a:r>
              <a:rPr lang="pt-BR" altLang="pt-BR" sz="2200" dirty="0"/>
              <a:t>ordem religiosa e uma academia de ciências ao mesmo tempo. Seus membros partilhavam de todos os bens, levavam uma vida em comum e concediam posição igual às mulheres</a:t>
            </a:r>
            <a:r>
              <a:rPr lang="pt-BR" altLang="pt-BR" sz="2200" dirty="0" smtClean="0"/>
              <a:t>.</a:t>
            </a:r>
            <a:endParaRPr lang="pt-BR" altLang="pt-BR" sz="22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495" y="2780928"/>
            <a:ext cx="90360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000" dirty="0" smtClean="0"/>
              <a:t>     </a:t>
            </a:r>
            <a:r>
              <a:rPr lang="pt-BR" altLang="pt-BR" sz="2200" dirty="0" smtClean="0"/>
              <a:t>Além </a:t>
            </a:r>
            <a:r>
              <a:rPr lang="pt-BR" altLang="pt-BR" sz="2200" dirty="0"/>
              <a:t>disso, os pitagóricos já tinham uma intuição de que a matemática se apresentava como meio potencial tanto da libertação do homem como da sua própria destruição. Daí a insistência de apenas os purificados no corpo e no espírito participarem dos segredos que envolviam esta irmandade</a:t>
            </a:r>
            <a:r>
              <a:rPr lang="pt-BR" altLang="pt-BR" sz="2200" dirty="0" smtClean="0"/>
              <a:t>.</a:t>
            </a:r>
            <a:r>
              <a:rPr lang="pt-BR" altLang="pt-BR" sz="2000" dirty="0" smtClean="0"/>
              <a:t>     </a:t>
            </a:r>
            <a:endParaRPr lang="pt-BR" altLang="pt-BR" sz="24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18121" y="4092168"/>
            <a:ext cx="675342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000" dirty="0"/>
              <a:t> </a:t>
            </a:r>
            <a:r>
              <a:rPr lang="pt-BR" altLang="pt-BR" sz="2000" dirty="0" smtClean="0"/>
              <a:t>    </a:t>
            </a:r>
            <a:r>
              <a:rPr lang="pt-BR" altLang="pt-BR" sz="2200" dirty="0" smtClean="0"/>
              <a:t>Pitágoras parecia estar </a:t>
            </a:r>
            <a:r>
              <a:rPr lang="pt-BR" altLang="pt-BR" sz="2200" dirty="0"/>
              <a:t>ciente das imensas potencialidades tecnológicas da geometria e, mais do que ninguém, compreendeu a possibilidade de a ciência vir a ser um hino ao Criador ou uma </a:t>
            </a:r>
            <a:r>
              <a:rPr lang="pt-BR" altLang="pt-BR" sz="2200" i="1" dirty="0"/>
              <a:t>caixa de Pandora</a:t>
            </a:r>
            <a:r>
              <a:rPr lang="pt-BR" altLang="pt-BR" sz="2200" dirty="0"/>
              <a:t>, e portanto, dever ser confiada apenas a pessoas especiais</a:t>
            </a:r>
            <a:r>
              <a:rPr lang="pt-BR" altLang="pt-BR" sz="2200" dirty="0" smtClean="0"/>
              <a:t>.     </a:t>
            </a:r>
            <a:endParaRPr lang="pt-BR" alt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C2DBF9D-52BF-401D-B757-EBC5836EC3E0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512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814" y="476254"/>
            <a:ext cx="6337300" cy="519113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PITÁGORAS – O MAESTRO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07954" y="1884365"/>
            <a:ext cx="89285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    A cena do sexto século evoca a imagem de uma orquestra a afinar ansiosamente os instrumentos, </a:t>
            </a:r>
            <a:r>
              <a:rPr lang="pt-BR" altLang="pt-BR" sz="2400" i="1" dirty="0"/>
              <a:t>estando cada um dos executantes absorto exclusivamente no seu instrumento, surdo à melodia dos outros</a:t>
            </a:r>
            <a:r>
              <a:rPr lang="pt-BR" altLang="pt-BR" sz="2400" i="1" dirty="0" smtClean="0"/>
              <a:t>.</a:t>
            </a:r>
            <a:endParaRPr lang="pt-BR" altLang="pt-BR" sz="24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3352924"/>
            <a:ext cx="89285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</a:t>
            </a:r>
            <a:r>
              <a:rPr lang="pt-BR" altLang="pt-BR" sz="2400" dirty="0" smtClean="0"/>
              <a:t>    De </a:t>
            </a:r>
            <a:r>
              <a:rPr lang="pt-BR" altLang="pt-BR" sz="2400" dirty="0"/>
              <a:t>súbito, faz-se impressionante silêncio, o maestro entra, dá três batidas com a vareta, e do caos nasce a harmonia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077072"/>
            <a:ext cx="89285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 smtClean="0"/>
              <a:t>     O </a:t>
            </a:r>
            <a:r>
              <a:rPr lang="pt-BR" altLang="pt-BR" sz="2400" dirty="0"/>
              <a:t>maestro é Pitágoras de </a:t>
            </a:r>
            <a:r>
              <a:rPr lang="pt-BR" altLang="pt-BR" sz="2400" dirty="0" err="1"/>
              <a:t>Samos</a:t>
            </a:r>
            <a:r>
              <a:rPr lang="pt-BR" altLang="pt-BR" sz="2400" dirty="0"/>
              <a:t>, cuja influência nas ideias, e, com isso, no destino da raça humana, foi provavelmente maior que a de qualquer outro indivíduo </a:t>
            </a:r>
            <a:r>
              <a:rPr lang="pt-BR" altLang="pt-BR" sz="2400" dirty="0" smtClean="0"/>
              <a:t>anterior ou posterior a ele. </a:t>
            </a:r>
            <a:r>
              <a:rPr lang="pt-BR" altLang="pt-BR" sz="2400" dirty="0"/>
              <a:t>(KOESTLER, A. </a:t>
            </a:r>
            <a:r>
              <a:rPr lang="pt-BR" altLang="pt-BR" sz="2400" i="1" dirty="0"/>
              <a:t>Os Sonâmbulos</a:t>
            </a:r>
            <a:r>
              <a:rPr lang="pt-BR" altLang="pt-BR" sz="2400" dirty="0"/>
              <a:t>. São Paulo: IBRASA, 1961, p. 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E53CD30-CD25-4BDB-9E85-602BE4CE116F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969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19253" y="404814"/>
            <a:ext cx="6264275" cy="520700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MODELOS PITAGÓRICOS DE UNIVERSO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4" y="1978029"/>
            <a:ext cx="8856663" cy="1306956"/>
          </a:xfrm>
        </p:spPr>
        <p:txBody>
          <a:bodyPr/>
          <a:lstStyle/>
          <a:p>
            <a:pPr algn="just"/>
            <a:r>
              <a:rPr lang="pt-BR" altLang="pt-BR" sz="2400" dirty="0"/>
              <a:t> O conceito de </a:t>
            </a:r>
            <a:r>
              <a:rPr lang="pt-BR" altLang="pt-BR" sz="2400" b="1" i="1" dirty="0"/>
              <a:t>esfericidade da Terra</a:t>
            </a:r>
            <a:r>
              <a:rPr lang="pt-BR" altLang="pt-BR" sz="2400" dirty="0"/>
              <a:t> é formulado por Pitágoras na crença de que o universo inteiro deva apresentar essa forma geométrica perfeita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3356992"/>
            <a:ext cx="885666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altLang="pt-BR" sz="2400" kern="0" dirty="0" smtClean="0"/>
              <a:t>Inicia-se uma tradição em Astronomia de se considerar a </a:t>
            </a:r>
            <a:r>
              <a:rPr lang="pt-BR" altLang="pt-BR" sz="2400" b="1" i="1" kern="0" dirty="0" smtClean="0"/>
              <a:t>Terra em movimento</a:t>
            </a:r>
            <a:r>
              <a:rPr lang="pt-BR" altLang="pt-BR" sz="2400" kern="0" dirty="0" smtClean="0"/>
              <a:t>.</a:t>
            </a:r>
            <a:endParaRPr lang="pt-BR" altLang="pt-BR" sz="24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0F77E8D-1B12-402B-B39B-68362C386D06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3072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817" y="333375"/>
            <a:ext cx="6408737" cy="863600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MODELO DO FOGO CENTRAL</a:t>
            </a:r>
            <a:br>
              <a:rPr lang="pt-BR" altLang="pt-BR" sz="2400" b="1"/>
            </a:br>
            <a:r>
              <a:rPr lang="pt-BR" altLang="pt-BR" sz="2400" b="1"/>
              <a:t>FILOLAU DE CROTONA (470-385)</a:t>
            </a:r>
          </a:p>
        </p:txBody>
      </p:sp>
      <p:pic>
        <p:nvPicPr>
          <p:cNvPr id="30724" name="Picture 2" descr="Resultado de imagem para modelo de filol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3"/>
            <a:ext cx="8281171" cy="28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8" y="4725144"/>
            <a:ext cx="8569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1800" dirty="0"/>
              <a:t>     </a:t>
            </a:r>
            <a:r>
              <a:rPr lang="pt-BR" altLang="pt-BR" sz="2000" dirty="0"/>
              <a:t>Para os pitagóricos, 10 seria um número perfeito, pois 1 representaria o ponto, princípio dos números; 2, a reta; 3, o triângulo (isto é, a superfície); e 4, o tetraedro (isto é, o sólido); e 10 seria a soma desses números (10 = 1 + 2 + 3 + 4). Portanto, a década seria a expressão de tudo o que existe. Por esse motivo, deveria haver dez corpos (“esferas”) movendo-se no céu ao redor do fogo central e não somente os nove conhecidos.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6267DD6-BD94-4A49-8E82-80F877C3E3A3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3277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6" y="260353"/>
            <a:ext cx="6480175" cy="949325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MODELO HELIOGEOCÊNTRICO</a:t>
            </a:r>
            <a:br>
              <a:rPr lang="pt-BR" altLang="pt-BR" sz="2400" b="1"/>
            </a:br>
            <a:r>
              <a:rPr lang="pt-BR" altLang="pt-BR" sz="2400" b="1"/>
              <a:t>HERÁCLIDES DE PONTO (387-315)</a:t>
            </a:r>
          </a:p>
        </p:txBody>
      </p:sp>
      <p:pic>
        <p:nvPicPr>
          <p:cNvPr id="32772" name="Picture 10" descr="Resultado de imagem para universo de herácl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/>
          <a:stretch>
            <a:fillRect/>
          </a:stretch>
        </p:blipFill>
        <p:spPr bwMode="auto">
          <a:xfrm>
            <a:off x="539751" y="2058990"/>
            <a:ext cx="3887788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9" y="2349503"/>
            <a:ext cx="36369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FB3E6A-B1C3-4892-A62F-FD40484D277E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3481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91" y="476253"/>
            <a:ext cx="6480175" cy="517525"/>
          </a:xfrm>
        </p:spPr>
        <p:txBody>
          <a:bodyPr/>
          <a:lstStyle/>
          <a:p>
            <a:pPr algn="ctr" eaLnBrk="1" hangingPunct="1"/>
            <a:r>
              <a:rPr lang="pt-BR" altLang="pt-BR" sz="2400" b="1" dirty="0"/>
              <a:t>REGIÃO </a:t>
            </a:r>
            <a:r>
              <a:rPr lang="pt-BR" altLang="pt-BR" sz="2400" b="1" dirty="0" smtClean="0"/>
              <a:t>DE </a:t>
            </a:r>
            <a:r>
              <a:rPr lang="pt-BR" altLang="pt-BR" sz="2400" b="1" dirty="0"/>
              <a:t>PONTO </a:t>
            </a:r>
          </a:p>
        </p:txBody>
      </p:sp>
      <p:pic>
        <p:nvPicPr>
          <p:cNvPr id="34820" name="Picture 6" descr="https://upload.wikimedia.org/wikipedia/commons/thumb/6/6c/1stMithritadicwar89BC-pt.svg/800px-1stMithritadicwar89BC-pt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"/>
          <a:stretch/>
        </p:blipFill>
        <p:spPr bwMode="auto">
          <a:xfrm>
            <a:off x="1619255" y="1844678"/>
            <a:ext cx="5761058" cy="4608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3A73EF9-AD31-46D3-9597-175840301DAC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2662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91" y="461963"/>
            <a:ext cx="6480175" cy="735012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MODELO HELIOCÊNTRICO</a:t>
            </a:r>
            <a:br>
              <a:rPr lang="pt-BR" altLang="pt-BR" sz="2400" b="1"/>
            </a:br>
            <a:r>
              <a:rPr lang="pt-BR" altLang="pt-BR" sz="2400" b="1"/>
              <a:t>ARISTARCO DE SAMOS (310-230)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5"/>
            <a:ext cx="7772400" cy="5762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altLang="pt-BR" sz="2800" dirty="0"/>
              <a:t>O menor deve girar em torno do maior</a:t>
            </a:r>
          </a:p>
          <a:p>
            <a:pPr eaLnBrk="1" hangingPunct="1">
              <a:buFontTx/>
              <a:buNone/>
              <a:defRPr/>
            </a:pPr>
            <a:endParaRPr lang="pt-BR" altLang="pt-BR" sz="2800" dirty="0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91" y="115888"/>
            <a:ext cx="911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Resultado de imagem para universo de aristar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8" y="2276478"/>
            <a:ext cx="41767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42C1E22-C487-40D4-84E9-320A903D6442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2765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971550" y="319088"/>
            <a:ext cx="7772400" cy="877887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POR QUE O MODELO DE ARISTARCO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NÃO FOI ADOTADO?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1916832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    Quando a sugestão de Aristarco foi feita, o sistema geocêntrico, que era muito mais razoável do que o heliocêntrico, não apresentava qualquer problema que pudesse ser solucionado por este último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2996952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 smtClean="0"/>
              <a:t>     Todo </a:t>
            </a:r>
            <a:r>
              <a:rPr lang="pt-BR" altLang="pt-BR" sz="2400" dirty="0"/>
              <a:t>o desenvolvimento da astronomia ptolomaica, tanto seus triunfos, como seus fracassos, ocorrem nos séculos posteriores à proposta de Aristarco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4077072"/>
            <a:ext cx="8569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 smtClean="0"/>
              <a:t>     Além </a:t>
            </a:r>
            <a:r>
              <a:rPr lang="pt-BR" altLang="pt-BR" sz="2400" dirty="0"/>
              <a:t>disso, não havia razões óbvias para levar as propostas de Aristarco a sério. Mesmo a versão mais elaborada de Copérnico não era nem mais simples nem mais acurada do que o sistema de </a:t>
            </a:r>
            <a:r>
              <a:rPr lang="pt-BR" altLang="pt-BR" sz="2400" dirty="0" smtClean="0"/>
              <a:t>Ptolomeu. </a:t>
            </a:r>
            <a:r>
              <a:rPr lang="pt-BR" altLang="pt-BR" sz="2400" dirty="0"/>
              <a:t>(KUHN, </a:t>
            </a:r>
            <a:r>
              <a:rPr lang="pt-BR" altLang="pt-BR" sz="2400" dirty="0" smtClean="0"/>
              <a:t>Thomas S. </a:t>
            </a:r>
            <a:r>
              <a:rPr lang="pt-BR" altLang="pt-BR" sz="2400" i="1" dirty="0" smtClean="0"/>
              <a:t>A </a:t>
            </a:r>
            <a:r>
              <a:rPr lang="pt-BR" altLang="pt-BR" sz="2400" i="1" dirty="0"/>
              <a:t>Estrutura das Revoluções Científicas</a:t>
            </a:r>
            <a:r>
              <a:rPr lang="pt-BR" altLang="pt-BR" sz="2400" dirty="0"/>
              <a:t>, </a:t>
            </a:r>
            <a:r>
              <a:rPr lang="pt-BR" altLang="pt-BR" sz="2400" dirty="0" smtClean="0"/>
              <a:t>p</a:t>
            </a:r>
            <a:r>
              <a:rPr lang="pt-BR" altLang="pt-BR" sz="2400" dirty="0"/>
              <a:t>. 104</a:t>
            </a:r>
            <a:r>
              <a:rPr lang="pt-BR" altLang="pt-BR" sz="2400" dirty="0" smtClean="0"/>
              <a:t>).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4168585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1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90DDA2-B239-41E3-8C11-CEAB60C7B35F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187450" y="3141663"/>
            <a:ext cx="6553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6000"/>
              <a:t>ATÉ A PRÓXIMA!</a:t>
            </a:r>
          </a:p>
        </p:txBody>
      </p:sp>
    </p:spTree>
    <p:extLst>
      <p:ext uri="{BB962C8B-B14F-4D97-AF65-F5344CB8AC3E}">
        <p14:creationId xmlns:p14="http://schemas.microsoft.com/office/powerpoint/2010/main" val="36054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CF66-3D0F-4E72-9B4E-39BF9E16481A}" type="slidenum">
              <a:rPr lang="pt-BR" altLang="pt-BR" smtClean="0"/>
              <a:pPr>
                <a:defRPr/>
              </a:pPr>
              <a:t>27</a:t>
            </a:fld>
            <a:endParaRPr lang="pt-BR" altLang="pt-BR"/>
          </a:p>
        </p:txBody>
      </p:sp>
      <p:pic>
        <p:nvPicPr>
          <p:cNvPr id="6146" name="Picture 2" descr="Resultado de imagem para modelo de heráclides do po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7" y="2708920"/>
            <a:ext cx="6908447" cy="280831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C1CAAB9-79F2-458E-9223-DD8F9467D50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10649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6142038" cy="878036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MEDIDA DO RAIO DA TERRA ERATÓSTENES (276-194)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54" y="44624"/>
            <a:ext cx="1015218" cy="1412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Quem provou a curvatura da terra em que   Física ao Extrem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2000250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07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C1CAAB9-79F2-458E-9223-DD8F9467D50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10649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38250" y="260350"/>
            <a:ext cx="6142038" cy="1022350"/>
          </a:xfrm>
        </p:spPr>
        <p:txBody>
          <a:bodyPr/>
          <a:lstStyle/>
          <a:p>
            <a:pPr algn="ctr" eaLnBrk="1" hangingPunct="1"/>
            <a:r>
              <a:rPr lang="pt-BR" altLang="pt-BR" sz="2800" b="1" dirty="0" smtClean="0"/>
              <a:t>A MEDIDA DO RAIO DA TERRA ERATÓSTENES (276-194)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1015218" cy="1412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9" descr="72EB8EAF"/>
          <p:cNvPicPr>
            <a:picLocks noChangeAspect="1" noChangeArrowheads="1"/>
          </p:cNvPicPr>
          <p:nvPr/>
        </p:nvPicPr>
        <p:blipFill>
          <a:blip r:embed="rId5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4585" r="44061" b="68849"/>
          <a:stretch>
            <a:fillRect/>
          </a:stretch>
        </p:blipFill>
        <p:spPr bwMode="auto">
          <a:xfrm>
            <a:off x="468313" y="2205038"/>
            <a:ext cx="4824412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5292725" y="2563813"/>
            <a:ext cx="26638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800">
                <a:cs typeface="Times New Roman" panose="02020603050405020304" pitchFamily="18" charset="0"/>
              </a:rPr>
              <a:t>  </a:t>
            </a:r>
            <a:r>
              <a:rPr lang="el-GR" altLang="pt-BR" sz="2800">
                <a:cs typeface="Times New Roman" panose="02020603050405020304" pitchFamily="18" charset="0"/>
              </a:rPr>
              <a:t>θ</a:t>
            </a:r>
            <a:r>
              <a:rPr lang="pt-BR" altLang="pt-BR" sz="2800">
                <a:cs typeface="Times New Roman" panose="02020603050405020304" pitchFamily="18" charset="0"/>
              </a:rPr>
              <a:t>  –  d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800">
                <a:cs typeface="Times New Roman" panose="02020603050405020304" pitchFamily="18" charset="0"/>
              </a:rPr>
              <a:t> 2</a:t>
            </a:r>
            <a:r>
              <a:rPr lang="el-GR" altLang="pt-BR" sz="2800">
                <a:cs typeface="Times New Roman" panose="02020603050405020304" pitchFamily="18" charset="0"/>
              </a:rPr>
              <a:t>π</a:t>
            </a:r>
            <a:r>
              <a:rPr lang="pt-BR" altLang="pt-BR" sz="2800">
                <a:cs typeface="Times New Roman" panose="02020603050405020304" pitchFamily="18" charset="0"/>
              </a:rPr>
              <a:t> </a:t>
            </a:r>
            <a:r>
              <a:rPr lang="pt-BR" altLang="pt-BR" sz="2800"/>
              <a:t>–</a:t>
            </a:r>
            <a:r>
              <a:rPr lang="pt-BR" altLang="pt-BR" sz="2800">
                <a:cs typeface="Times New Roman" panose="02020603050405020304" pitchFamily="18" charset="0"/>
              </a:rPr>
              <a:t> 2</a:t>
            </a:r>
            <a:r>
              <a:rPr lang="el-GR" altLang="pt-BR" sz="2800">
                <a:cs typeface="Times New Roman" panose="02020603050405020304" pitchFamily="18" charset="0"/>
              </a:rPr>
              <a:t>π</a:t>
            </a:r>
            <a:r>
              <a:rPr lang="pt-BR" altLang="pt-BR" sz="2800">
                <a:cs typeface="Times New Roman" panose="02020603050405020304" pitchFamily="18" charset="0"/>
              </a:rPr>
              <a:t>R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pt-BR" altLang="pt-BR" sz="2800">
              <a:cs typeface="Times New Roman" panose="02020603050405020304" pitchFamily="18" charset="0"/>
            </a:endParaRPr>
          </a:p>
        </p:txBody>
      </p:sp>
      <p:sp>
        <p:nvSpPr>
          <p:cNvPr id="106503" name="Text Box 11"/>
          <p:cNvSpPr txBox="1">
            <a:spLocks noChangeArrowheads="1"/>
          </p:cNvSpPr>
          <p:nvPr/>
        </p:nvSpPr>
        <p:spPr bwMode="auto">
          <a:xfrm>
            <a:off x="6804025" y="2838450"/>
            <a:ext cx="1582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800">
                <a:sym typeface="Symbol" panose="05050102010706020507" pitchFamily="18" charset="2"/>
              </a:rPr>
              <a:t>  </a:t>
            </a:r>
            <a:r>
              <a:rPr lang="pt-BR" altLang="pt-BR" sz="2800"/>
              <a:t>R = </a:t>
            </a:r>
          </a:p>
        </p:txBody>
      </p:sp>
      <p:graphicFrame>
        <p:nvGraphicFramePr>
          <p:cNvPr id="106504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8027988" y="2565400"/>
          <a:ext cx="3905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65400"/>
                        <a:ext cx="3905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5" name="Text Box 14"/>
          <p:cNvSpPr txBox="1">
            <a:spLocks noChangeArrowheads="1"/>
          </p:cNvSpPr>
          <p:nvPr/>
        </p:nvSpPr>
        <p:spPr bwMode="auto">
          <a:xfrm>
            <a:off x="5724525" y="4283075"/>
            <a:ext cx="30241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sym typeface="Symbol" panose="05050102010706020507" pitchFamily="18" charset="2"/>
              </a:rPr>
              <a:t> R ≈ 6550 km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sym typeface="Symbol" panose="05050102010706020507" pitchFamily="18" charset="2"/>
              </a:rPr>
              <a:t>(atual: 6370 km)</a:t>
            </a:r>
            <a:endParaRPr lang="pt-BR" altLang="pt-BR" sz="2800"/>
          </a:p>
        </p:txBody>
      </p:sp>
    </p:spTree>
    <p:extLst>
      <p:ext uri="{BB962C8B-B14F-4D97-AF65-F5344CB8AC3E}">
        <p14:creationId xmlns:p14="http://schemas.microsoft.com/office/powerpoint/2010/main" val="629959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D5F3036-3521-4AB9-8371-6B8E2CDE6D05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614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1" y="476254"/>
            <a:ext cx="6337300" cy="519113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O CULTO AO DEUS DO VINHO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07953" y="1700808"/>
            <a:ext cx="58324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/>
              <a:t>     </a:t>
            </a:r>
            <a:r>
              <a:rPr lang="pt-BR" altLang="pt-BR" sz="2200" dirty="0"/>
              <a:t>Durante o século 6 a.C., verificou-se uma revivescência da vida religiosa em certas regiões do mundo grego. Dentre as religiões de caráter </a:t>
            </a:r>
            <a:r>
              <a:rPr lang="pt-BR" altLang="pt-BR" sz="2200" dirty="0" err="1"/>
              <a:t>iniciático</a:t>
            </a:r>
            <a:r>
              <a:rPr lang="pt-BR" altLang="pt-BR" sz="2200" dirty="0"/>
              <a:t>, aquela relativa ao culto a Dioniso foi a de maior </a:t>
            </a:r>
            <a:r>
              <a:rPr lang="pt-BR" altLang="pt-BR" sz="2200" dirty="0" smtClean="0"/>
              <a:t>repercussão</a:t>
            </a:r>
            <a:r>
              <a:rPr lang="pt-BR" altLang="pt-BR" sz="2200" dirty="0"/>
              <a:t>.</a:t>
            </a:r>
          </a:p>
        </p:txBody>
      </p:sp>
      <p:pic>
        <p:nvPicPr>
          <p:cNvPr id="6149" name="Picture 2" descr="Resultado de imagem para BA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91" y="2060578"/>
            <a:ext cx="2879725" cy="3363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CaixaDeTexto 1"/>
          <p:cNvSpPr txBox="1">
            <a:spLocks noChangeArrowheads="1"/>
          </p:cNvSpPr>
          <p:nvPr/>
        </p:nvSpPr>
        <p:spPr bwMode="auto">
          <a:xfrm>
            <a:off x="6156326" y="5407028"/>
            <a:ext cx="2674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600" i="1" dirty="0"/>
              <a:t>Baco</a:t>
            </a:r>
            <a:r>
              <a:rPr lang="pt-BR" altLang="pt-BR" sz="1600" dirty="0"/>
              <a:t>, 1593-1594, de </a:t>
            </a:r>
            <a:r>
              <a:rPr lang="pt-BR" altLang="pt-BR" sz="1600" dirty="0" err="1"/>
              <a:t>Caravaggio</a:t>
            </a:r>
            <a:r>
              <a:rPr lang="pt-BR" altLang="pt-BR" sz="1600" dirty="0"/>
              <a:t> (1571-1610). Galeria dos </a:t>
            </a:r>
            <a:r>
              <a:rPr lang="pt-BR" altLang="pt-BR" sz="1600" dirty="0" err="1"/>
              <a:t>Uffizi</a:t>
            </a:r>
            <a:r>
              <a:rPr lang="pt-BR" altLang="pt-BR" sz="1600" dirty="0"/>
              <a:t>, Florença.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3393574"/>
            <a:ext cx="58324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 smtClean="0"/>
              <a:t>     O </a:t>
            </a:r>
            <a:r>
              <a:rPr lang="pt-BR" altLang="pt-BR" sz="2200" dirty="0"/>
              <a:t>culto a Dioniso, longe de qualquer forma de celebração mental ou racional, era uma experiência de caráter corporal e instintivo, e significava a total entrega do celebrante a um estado de consciência alterado, a um estado de êxtase e de entusiasmo</a:t>
            </a:r>
            <a:r>
              <a:rPr lang="pt-BR" altLang="pt-BR" sz="2200" dirty="0" smtClean="0"/>
              <a:t>.</a:t>
            </a:r>
            <a:endParaRPr lang="pt-BR" altLang="pt-BR" sz="22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5373216"/>
            <a:ext cx="58324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/>
              <a:t> </a:t>
            </a:r>
            <a:r>
              <a:rPr lang="pt-BR" altLang="pt-BR" sz="2200" dirty="0" smtClean="0"/>
              <a:t>    [...] </a:t>
            </a:r>
            <a:r>
              <a:rPr lang="pt-BR" altLang="pt-BR" sz="2200" dirty="0"/>
              <a:t>O devoto de Dioniso, no auge de seu êxtase, sentia-se inteiramente unido ao deus. Possuído pelo espírito divino, ele tornava-se </a:t>
            </a:r>
            <a:r>
              <a:rPr lang="pt-BR" altLang="pt-BR" sz="2200" i="1" dirty="0" err="1"/>
              <a:t>entheos</a:t>
            </a:r>
            <a:r>
              <a:rPr lang="pt-BR" altLang="pt-BR" sz="2200" dirty="0"/>
              <a:t>, isto é, “com o deus dentro”.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FB3E6A-B1C3-4892-A62F-FD40484D277E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3481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4193" y="476253"/>
            <a:ext cx="6480175" cy="517525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FEMININO</a:t>
            </a:r>
            <a:r>
              <a:rPr lang="pt-BR" altLang="pt-BR" sz="2400" b="1" dirty="0"/>
              <a:t>/</a:t>
            </a:r>
            <a:r>
              <a:rPr lang="pt-BR" altLang="pt-BR" sz="2400" b="1" dirty="0" smtClean="0"/>
              <a:t>MASCULINO – PAR/ÍMPAR</a:t>
            </a:r>
            <a:endParaRPr lang="pt-BR" alt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504" y="1916832"/>
            <a:ext cx="8928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     O ilimitado é caótico e privado de tempo, pois não apresenta ordenações que possam servir para medi-lo. Ele encontra-se presente em cada um de nós como aquela parte titânica de nossa natureza, contra a qual devemos lutar e procurar vencer. Ela começa a se manifestar no instante em que abandonamos a segurança da </a:t>
            </a:r>
            <a:r>
              <a:rPr lang="pt-BR" sz="2200" dirty="0" err="1" smtClean="0"/>
              <a:t>mônada</a:t>
            </a:r>
            <a:r>
              <a:rPr lang="pt-BR" sz="2200" dirty="0" smtClean="0"/>
              <a:t>. É mais ameaçadora nos números pares, porque podem ser divididos em partes iguais, deixando um vazio potencialmente ilimitado entre eles. O número quatro pode ser dividido em dois e dois; cinco, por outro lado, torna-se 2 + 1 + 2, e portanto os extremos acham-se ligados pela </a:t>
            </a:r>
            <a:r>
              <a:rPr lang="pt-BR" sz="2200" dirty="0" err="1" smtClean="0"/>
              <a:t>mônada</a:t>
            </a:r>
            <a:r>
              <a:rPr lang="pt-BR" sz="2200" dirty="0" smtClean="0"/>
              <a:t>. O vazio entre as duas metades dos números pares era considerado como o ventre materno, razão pela qual os pitagóricos consideravam os números pares como femininos e os ímpares como masculinos, sendo a </a:t>
            </a:r>
            <a:r>
              <a:rPr lang="pt-BR" sz="2200" dirty="0" err="1" smtClean="0"/>
              <a:t>mônada</a:t>
            </a:r>
            <a:r>
              <a:rPr lang="pt-BR" sz="2200" dirty="0" smtClean="0"/>
              <a:t> vinculadora o princípio gerador. </a:t>
            </a:r>
            <a:r>
              <a:rPr lang="pt-BR" sz="2000" dirty="0"/>
              <a:t>(RUTHERFORD, Ward. </a:t>
            </a:r>
            <a:r>
              <a:rPr lang="pt-BR" sz="2000" i="1" dirty="0"/>
              <a:t>Pitágoras</a:t>
            </a:r>
            <a:r>
              <a:rPr lang="pt-BR" sz="2000" dirty="0"/>
              <a:t>. São Paulo: Mercuryo, 1991, p. </a:t>
            </a:r>
            <a:r>
              <a:rPr lang="pt-BR" sz="2000" dirty="0" smtClean="0"/>
              <a:t>80).</a:t>
            </a:r>
            <a:endParaRPr lang="pt-BR" sz="2000" dirty="0"/>
          </a:p>
          <a:p>
            <a:pPr algn="just"/>
            <a:r>
              <a:rPr lang="pt-BR" sz="2200" dirty="0" smtClean="0"/>
              <a:t> 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37959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FB3E6A-B1C3-4892-A62F-FD40484D277E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3481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91" y="476253"/>
            <a:ext cx="6480175" cy="517525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MÔNADA SAGRADA</a:t>
            </a:r>
            <a:endParaRPr lang="pt-BR" alt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504" y="1916832"/>
            <a:ext cx="89289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     A sequência de números que formam o triângulo de dez, ou melhor, 1, 2 ,3 e 4, englobavam todas as dimensões conhecidas. Um significava posição; dois, extensão; três definia a mais simples figura plana; e se um quarto pedregulho fosse suspenso sobre os outros, passava a formar a mais simples figura sólida, a pirâmide ou tetraedro de base triangular, recebendo </a:t>
            </a:r>
            <a:r>
              <a:rPr lang="pt-BR" sz="2200" dirty="0"/>
              <a:t>o nome de </a:t>
            </a:r>
            <a:r>
              <a:rPr lang="pt-BR" sz="2200" b="1" dirty="0" err="1"/>
              <a:t>Tetraktys</a:t>
            </a:r>
            <a:r>
              <a:rPr lang="pt-BR" sz="2200" dirty="0"/>
              <a:t> (por causa de seus quatro níveis</a:t>
            </a:r>
            <a:r>
              <a:rPr lang="pt-BR" sz="2200" dirty="0" smtClean="0"/>
              <a:t>).</a:t>
            </a:r>
          </a:p>
          <a:p>
            <a:pPr algn="just"/>
            <a:r>
              <a:rPr lang="pt-BR" sz="2200" dirty="0"/>
              <a:t> </a:t>
            </a:r>
            <a:r>
              <a:rPr lang="pt-BR" sz="2200" dirty="0" smtClean="0"/>
              <a:t>    O </a:t>
            </a:r>
            <a:r>
              <a:rPr lang="pt-BR" sz="2200" dirty="0" err="1" smtClean="0"/>
              <a:t>Tetraktys</a:t>
            </a:r>
            <a:r>
              <a:rPr lang="pt-BR" sz="2200" dirty="0" smtClean="0"/>
              <a:t> reduz-se </a:t>
            </a:r>
            <a:r>
              <a:rPr lang="pt-BR" sz="2200" dirty="0" err="1" smtClean="0"/>
              <a:t>numerologicamente</a:t>
            </a:r>
            <a:r>
              <a:rPr lang="pt-BR" sz="2200" dirty="0" smtClean="0"/>
              <a:t> a um. Portanto, transforma-se na </a:t>
            </a:r>
            <a:r>
              <a:rPr lang="pt-BR" sz="2200" b="1" dirty="0" err="1" smtClean="0"/>
              <a:t>Mônada</a:t>
            </a:r>
            <a:r>
              <a:rPr lang="pt-BR" sz="2200" b="1" dirty="0" smtClean="0"/>
              <a:t> Sagrada</a:t>
            </a:r>
            <a:r>
              <a:rPr lang="pt-BR" sz="2200" dirty="0" smtClean="0"/>
              <a:t> que representa “o princípio e o elemento gerador de todos os números.” Quando dividida ou multiplicada por si mesma, permanece inalterada. Somada a um número par, transforma-se em ímpar. Somada a um número ímpar, transforma-se em par. Portanto, é ao mesmo tempo par e ímpar, masculino e feminino. </a:t>
            </a:r>
            <a:r>
              <a:rPr lang="pt-BR" sz="2000" dirty="0"/>
              <a:t>(RUTHERFORD, Ward. </a:t>
            </a:r>
            <a:r>
              <a:rPr lang="pt-BR" sz="2000" i="1" dirty="0"/>
              <a:t>Pitágoras</a:t>
            </a:r>
            <a:r>
              <a:rPr lang="pt-BR" sz="2000" dirty="0"/>
              <a:t>. São Paulo: Mercuryo, 1991, p. </a:t>
            </a:r>
            <a:r>
              <a:rPr lang="pt-BR" sz="2000" dirty="0" smtClean="0"/>
              <a:t>83).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3001462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FB3E6A-B1C3-4892-A62F-FD40484D277E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3481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15617" y="332656"/>
            <a:ext cx="7101284" cy="864096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NÚMEROS DEFICIENTES E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NÚMEROS SUPERABUNDANTES</a:t>
            </a:r>
            <a:endParaRPr lang="pt-BR" alt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5496" y="188488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     </a:t>
            </a:r>
            <a:r>
              <a:rPr lang="pt-BR" dirty="0" smtClean="0"/>
              <a:t>A contemplação dos números levou os pitagóricos a criarem a noção de números deficientes, números abundantes e números perfeitos.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496" y="2623552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     Números deficientes</a:t>
            </a:r>
            <a:r>
              <a:rPr lang="pt-BR" dirty="0" smtClean="0"/>
              <a:t> seriam aqueles cujos divisores, incluindo a unidade, mas excluindo o próprio número, quando somados, totalizam menos do que o número original. Um exemplo é </a:t>
            </a:r>
            <a:r>
              <a:rPr lang="pt-BR" b="1" dirty="0" smtClean="0"/>
              <a:t>14</a:t>
            </a:r>
            <a:r>
              <a:rPr lang="pt-BR" dirty="0" smtClean="0"/>
              <a:t>, cujos divisores são 1, 2 e 7, que somam 10.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407707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     Números superabundantes</a:t>
            </a:r>
            <a:r>
              <a:rPr lang="pt-BR" dirty="0" smtClean="0"/>
              <a:t> seriam aqueles cujos divisores totalizam mais do que o número original. Por exemplo, </a:t>
            </a:r>
            <a:r>
              <a:rPr lang="pt-BR" b="1" dirty="0" smtClean="0"/>
              <a:t>12</a:t>
            </a:r>
            <a:r>
              <a:rPr lang="pt-BR" dirty="0" smtClean="0"/>
              <a:t>, cujos divisores 1, 2, 3, 4 e 6 totalizam 16.</a:t>
            </a:r>
          </a:p>
        </p:txBody>
      </p:sp>
    </p:spTree>
    <p:extLst>
      <p:ext uri="{BB962C8B-B14F-4D97-AF65-F5344CB8AC3E}">
        <p14:creationId xmlns:p14="http://schemas.microsoft.com/office/powerpoint/2010/main" val="4048240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FB3E6A-B1C3-4892-A62F-FD40484D277E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3481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640" y="404664"/>
            <a:ext cx="6480175" cy="576064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NÚMEROS PERFEITOS</a:t>
            </a:r>
            <a:endParaRPr lang="pt-BR" alt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5496" y="1844824"/>
            <a:ext cx="903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     </a:t>
            </a:r>
            <a:r>
              <a:rPr lang="pt-BR" sz="2000" b="1" dirty="0" smtClean="0"/>
              <a:t>Números perfeitos</a:t>
            </a:r>
            <a:r>
              <a:rPr lang="pt-BR" sz="2000" dirty="0" smtClean="0"/>
              <a:t> seriam aqueles cujos divisores somados produzem um número igual a eles. Por exemplo, 6 (1, 2 e 3) ou 28 (1, 2, 4, 7 e 14). São raríssimos e apenas quatro deles eram conhecidos na Antiguidade: </a:t>
            </a:r>
            <a:r>
              <a:rPr lang="pt-BR" sz="2000" b="1" dirty="0" smtClean="0"/>
              <a:t>6</a:t>
            </a:r>
            <a:r>
              <a:rPr lang="pt-BR" sz="2000" dirty="0" smtClean="0"/>
              <a:t>, </a:t>
            </a:r>
            <a:r>
              <a:rPr lang="pt-BR" sz="2000" b="1" dirty="0" smtClean="0"/>
              <a:t>28</a:t>
            </a:r>
            <a:r>
              <a:rPr lang="pt-BR" sz="2000" dirty="0" smtClean="0"/>
              <a:t>, </a:t>
            </a:r>
            <a:r>
              <a:rPr lang="pt-BR" sz="2000" b="1" dirty="0" smtClean="0"/>
              <a:t>496</a:t>
            </a:r>
            <a:r>
              <a:rPr lang="pt-BR" sz="2000" dirty="0" smtClean="0"/>
              <a:t> e </a:t>
            </a:r>
            <a:r>
              <a:rPr lang="pt-BR" sz="2000" b="1" dirty="0" smtClean="0"/>
              <a:t>8128</a:t>
            </a:r>
            <a:r>
              <a:rPr lang="pt-BR" sz="2000" dirty="0" smtClean="0"/>
              <a:t>. Outros dezenove foram descobertos a partir de então e foi preciso contar com a ajuda de um computador para calcular cinco deles.</a:t>
            </a:r>
          </a:p>
          <a:p>
            <a:pPr algn="just"/>
            <a:r>
              <a:rPr lang="pt-BR" sz="2000" dirty="0"/>
              <a:t> </a:t>
            </a:r>
            <a:r>
              <a:rPr lang="pt-BR" sz="2000" dirty="0" smtClean="0"/>
              <a:t>    Este caráter de raridade levou os pitagóricos a comparar os números perfeitos com as virtudes, que eram igualmente raras e exigiam grandes esforços para seu cultivo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496" y="4005064"/>
            <a:ext cx="903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     Os números perfeitos possuem duas outras propriedades. </a:t>
            </a:r>
            <a:r>
              <a:rPr lang="pt-BR" sz="2000" b="1" dirty="0" smtClean="0"/>
              <a:t>Todos eram triangulares</a:t>
            </a:r>
            <a:r>
              <a:rPr lang="pt-BR" sz="2000" dirty="0" smtClean="0"/>
              <a:t>, ou seja, capazes de mostrar triângulos quando formados com pedregulhos. E </a:t>
            </a:r>
            <a:r>
              <a:rPr lang="pt-BR" sz="2000" b="1" dirty="0" smtClean="0"/>
              <a:t>todos</a:t>
            </a:r>
            <a:r>
              <a:rPr lang="pt-BR" sz="2000" dirty="0" smtClean="0"/>
              <a:t> eles, à exceção do 6, quando tratados de maneira </a:t>
            </a:r>
            <a:r>
              <a:rPr lang="pt-BR" sz="2000" dirty="0" err="1" smtClean="0"/>
              <a:t>numerológica</a:t>
            </a:r>
            <a:r>
              <a:rPr lang="pt-BR" sz="2000" dirty="0" smtClean="0"/>
              <a:t>, </a:t>
            </a:r>
            <a:r>
              <a:rPr lang="pt-BR" sz="2000" b="1" dirty="0" smtClean="0"/>
              <a:t>produziam primeiro o número 10 e depois a </a:t>
            </a:r>
            <a:r>
              <a:rPr lang="pt-BR" sz="2000" b="1" dirty="0" err="1" smtClean="0"/>
              <a:t>mônada</a:t>
            </a:r>
            <a:r>
              <a:rPr lang="pt-BR" sz="2000" dirty="0" smtClean="0"/>
              <a:t>. Por exemplo, considerando 8128, tem-se: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244" y="5509681"/>
            <a:ext cx="8722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8 + 1 + 2 + 8 = 19;</a:t>
            </a:r>
          </a:p>
          <a:p>
            <a:pPr algn="ctr"/>
            <a:r>
              <a:rPr lang="pt-BR" sz="2000" dirty="0" smtClean="0"/>
              <a:t> 1 + 9 = 10;</a:t>
            </a:r>
          </a:p>
          <a:p>
            <a:pPr algn="ctr"/>
            <a:r>
              <a:rPr lang="pt-BR" sz="2000" dirty="0" smtClean="0"/>
              <a:t>1 + 0 = 1</a:t>
            </a:r>
          </a:p>
        </p:txBody>
      </p:sp>
    </p:spTree>
    <p:extLst>
      <p:ext uri="{BB962C8B-B14F-4D97-AF65-F5344CB8AC3E}">
        <p14:creationId xmlns:p14="http://schemas.microsoft.com/office/powerpoint/2010/main" val="1690674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710A11E-0469-46FC-8046-6E20BE2BD7A8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819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19251" y="476254"/>
            <a:ext cx="6337300" cy="519113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A SALVAÇÃO PELA MATEMÁTICA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07951" y="1844676"/>
            <a:ext cx="8928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/>
              <a:t>     Originário da Trácia, o culto a Dioniso passou a constituir o núcleo da religiosidade dos </a:t>
            </a:r>
            <a:r>
              <a:rPr lang="pt-BR" altLang="pt-BR" sz="2200" dirty="0" smtClean="0"/>
              <a:t>órficos (seguidores de Orfeu, supostamente o primeiro a ter recebido a revelação divina e a transmitido sob a forma de poemas musicais).</a:t>
            </a:r>
            <a:endParaRPr lang="pt-BR" altLang="pt-BR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2852936"/>
            <a:ext cx="8928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 smtClean="0"/>
              <a:t>     Eles acreditavam </a:t>
            </a:r>
            <a:r>
              <a:rPr lang="pt-BR" altLang="pt-BR" sz="2200" dirty="0"/>
              <a:t>na imortalidade da alma e na metempsicose, ou seja, na transmigração da alma através de vários corpos, a fim de efetivar sua purificação</a:t>
            </a:r>
            <a:r>
              <a:rPr lang="pt-BR" altLang="pt-BR" sz="2200" dirty="0" smtClean="0"/>
              <a:t>.</a:t>
            </a:r>
            <a:endParaRPr lang="pt-BR" altLang="pt-BR" sz="22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3861048"/>
            <a:ext cx="89281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 smtClean="0"/>
              <a:t>     A </a:t>
            </a:r>
            <a:r>
              <a:rPr lang="pt-BR" altLang="pt-BR" sz="2200" dirty="0"/>
              <a:t>alma aspiraria, por sua própria natureza, a retornar à sua pátria celeste, às estrelas. Mas, para se libertar do ciclo das reencarnações, o homem necessitava da ajuda de Dioniso, deus libertador que completava a libertação preparada pelas práticas </a:t>
            </a:r>
            <a:r>
              <a:rPr lang="pt-BR" altLang="pt-BR" sz="2200" dirty="0" smtClean="0"/>
              <a:t>catárticas, de libertação do que está reprimido.</a:t>
            </a:r>
            <a:endParaRPr lang="pt-BR" altLang="pt-BR" sz="22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5215259"/>
            <a:ext cx="8928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 smtClean="0"/>
              <a:t>     Pitágoras</a:t>
            </a:r>
            <a:r>
              <a:rPr lang="pt-BR" altLang="pt-BR" sz="2200" dirty="0"/>
              <a:t>, no entanto, realizou uma modificação fundamental na religiosidade órfica, transformando o sentido da “via de salvação”: no lugar de Dioniso colocou a </a:t>
            </a:r>
            <a:r>
              <a:rPr lang="pt-BR" altLang="pt-BR" sz="2200" dirty="0" smtClean="0"/>
              <a:t>Matemática, mais precisamente, o culto aos números.</a:t>
            </a:r>
            <a:endParaRPr lang="pt-BR" alt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1357903-A05F-45D4-9092-B92F59EDF6B7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1024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76375" y="461963"/>
            <a:ext cx="6337300" cy="519112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O MONOCÓRDIO DE PITÁGORAS</a:t>
            </a:r>
          </a:p>
        </p:txBody>
      </p:sp>
      <p:sp>
        <p:nvSpPr>
          <p:cNvPr id="10244" name="CaixaDeTexto 1"/>
          <p:cNvSpPr txBox="1">
            <a:spLocks noChangeArrowheads="1"/>
          </p:cNvSpPr>
          <p:nvPr/>
        </p:nvSpPr>
        <p:spPr bwMode="auto">
          <a:xfrm>
            <a:off x="250827" y="1916115"/>
            <a:ext cx="8642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/>
              <a:t>    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6367" y="1895476"/>
            <a:ext cx="89296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    </a:t>
            </a:r>
            <a:r>
              <a:rPr lang="pt-BR" altLang="pt-BR" sz="2200" dirty="0"/>
              <a:t>A descoberta pitagórica da possibilidade da construção de uma escala musical (sons agradáveis) a partir de razões simples entre números inteiros (2:1 - oitava; 3:2 – quinta; 4:3 – quarta </a:t>
            </a:r>
            <a:r>
              <a:rPr lang="pt-BR" altLang="pt-BR" sz="2200" dirty="0" err="1"/>
              <a:t>etc</a:t>
            </a:r>
            <a:r>
              <a:rPr lang="pt-BR" altLang="pt-BR" sz="2200" dirty="0"/>
              <a:t>) é considerada a primeira feliz redução da qualidade à quantidade, o primeiro passo para a </a:t>
            </a:r>
            <a:r>
              <a:rPr lang="pt-BR" altLang="pt-BR" sz="2200" dirty="0" err="1"/>
              <a:t>matematização</a:t>
            </a:r>
            <a:r>
              <a:rPr lang="pt-BR" altLang="pt-BR" sz="2200" dirty="0"/>
              <a:t> da experiência humana.</a:t>
            </a:r>
          </a:p>
        </p:txBody>
      </p:sp>
      <p:pic>
        <p:nvPicPr>
          <p:cNvPr id="10246" name="Picture 7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8" y="3860802"/>
            <a:ext cx="3871913" cy="2520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5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1357903-A05F-45D4-9092-B92F59EDF6B7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1024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068" y="461963"/>
            <a:ext cx="6337300" cy="519112"/>
          </a:xfrm>
        </p:spPr>
        <p:txBody>
          <a:bodyPr/>
          <a:lstStyle/>
          <a:p>
            <a:pPr algn="ctr" eaLnBrk="1" hangingPunct="1"/>
            <a:r>
              <a:rPr lang="pt-BR" altLang="pt-BR" sz="2400" b="1" dirty="0"/>
              <a:t>O MONOCÓRDIO DE PITÁGORAS</a:t>
            </a:r>
          </a:p>
        </p:txBody>
      </p:sp>
      <p:sp>
        <p:nvSpPr>
          <p:cNvPr id="10244" name="CaixaDeTexto 1"/>
          <p:cNvSpPr txBox="1">
            <a:spLocks noChangeArrowheads="1"/>
          </p:cNvSpPr>
          <p:nvPr/>
        </p:nvSpPr>
        <p:spPr bwMode="auto">
          <a:xfrm>
            <a:off x="250827" y="1916115"/>
            <a:ext cx="8642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5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/>
              <a:t>     </a:t>
            </a:r>
          </a:p>
        </p:txBody>
      </p:sp>
      <p:pic>
        <p:nvPicPr>
          <p:cNvPr id="7" name="Matematica e Música   O Monocórdio de Pitágora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36916" end="5234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9002" y="1916115"/>
            <a:ext cx="5793431" cy="43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3CF9794-0D15-408E-9E5B-4327099B5ACC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1229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2991" y="317502"/>
            <a:ext cx="7462837" cy="879475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A PONTE ENTRE</a:t>
            </a:r>
            <a:br>
              <a:rPr lang="pt-BR" altLang="pt-BR" sz="2400" b="1"/>
            </a:br>
            <a:r>
              <a:rPr lang="pt-BR" altLang="pt-BR" sz="2400" b="1"/>
              <a:t>A RAZÃO HUMANA E A MENTE DIVINA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951" y="1754190"/>
            <a:ext cx="8928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/>
              <a:t>     </a:t>
            </a:r>
            <a:r>
              <a:rPr lang="pt-BR" altLang="pt-BR" sz="2000" dirty="0"/>
              <a:t>O que produz música agradável são as razões, os números, independentemente da espessura, do comprimento ou do material das cordas do instrumento</a:t>
            </a:r>
            <a:r>
              <a:rPr lang="pt-BR" altLang="pt-BR" sz="2000" dirty="0" smtClean="0"/>
              <a:t>.</a:t>
            </a:r>
            <a:endParaRPr lang="pt-BR" altLang="pt-BR" sz="2000" dirty="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102103" y="3644901"/>
            <a:ext cx="486251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    </a:t>
            </a:r>
            <a:r>
              <a:rPr lang="pt-BR" altLang="pt-BR" sz="2000" dirty="0"/>
              <a:t>Portanto, a contemplação e o estudo das leis matemáticas são os meios mais eficazes de purificar a alma das paixões terrenas e constituem-se no principal elo entre o homem e a divindade, o caminho para o alívio espiritual, para a união mística entre os pensamentos da criatura e o espírito do criador.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79390" y="5732466"/>
            <a:ext cx="38163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1800" dirty="0"/>
              <a:t>Detalhe da pintura </a:t>
            </a:r>
            <a:r>
              <a:rPr lang="pt-BR" altLang="pt-BR" sz="1800" i="1" dirty="0"/>
              <a:t>A criação de Adão</a:t>
            </a:r>
            <a:r>
              <a:rPr lang="pt-BR" altLang="pt-BR" sz="1800" dirty="0"/>
              <a:t>, 1511, de </a:t>
            </a:r>
            <a:r>
              <a:rPr lang="pt-BR" altLang="pt-BR" sz="1800" dirty="0" err="1"/>
              <a:t>Michelângelo</a:t>
            </a:r>
            <a:r>
              <a:rPr lang="pt-BR" altLang="pt-BR" sz="1800" dirty="0"/>
              <a:t> (1475-1564). Capela Sistina – Roma.</a:t>
            </a:r>
          </a:p>
        </p:txBody>
      </p:sp>
      <p:pic>
        <p:nvPicPr>
          <p:cNvPr id="12295" name="Picture 9" descr="Resultado de imagem para a criação de ad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7" y="3789363"/>
            <a:ext cx="3781425" cy="194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2420888"/>
            <a:ext cx="8928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000" dirty="0" smtClean="0"/>
              <a:t>     Os </a:t>
            </a:r>
            <a:r>
              <a:rPr lang="pt-BR" altLang="pt-BR" sz="2000" dirty="0"/>
              <a:t>números são eternos, não têm a natureza da matéria que perece, mas do espírito. Eles permitem operações mentais sem referência ao mundo exterior dos sentidos, o que nos leva a crer que esta seja a maneira pela qual o espírito divino deve operar</a:t>
            </a:r>
            <a:r>
              <a:rPr lang="pt-BR" altLang="pt-BR" sz="2000" dirty="0" smtClean="0"/>
              <a:t>.     </a:t>
            </a:r>
            <a:endParaRPr lang="pt-BR" alt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D9BF2ED-210F-49B3-A7E9-1E693A1BDAB3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1433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16017" y="476254"/>
            <a:ext cx="7704137" cy="504825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A REPRESENTAÇÃO NUMÉRICA DAS FORMAS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7504" y="1772816"/>
            <a:ext cx="468051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    </a:t>
            </a:r>
            <a:r>
              <a:rPr lang="pt-BR" altLang="pt-BR" sz="2000" dirty="0"/>
              <a:t>Para os pitagóricos</a:t>
            </a:r>
            <a:r>
              <a:rPr lang="pt-BR" altLang="pt-BR" sz="2000" dirty="0" smtClean="0"/>
              <a:t>, o Cosmo representava um lugar belo, perfeito e ordenado, em que todas </a:t>
            </a:r>
            <a:r>
              <a:rPr lang="pt-BR" altLang="pt-BR" sz="2000" dirty="0"/>
              <a:t>as formas podiam ser representadas por números. Assim, a forma do triângulo </a:t>
            </a:r>
            <a:r>
              <a:rPr lang="pt-BR" altLang="pt-BR" sz="2000" dirty="0" smtClean="0"/>
              <a:t>correspondia </a:t>
            </a:r>
            <a:r>
              <a:rPr lang="pt-BR" altLang="pt-BR" sz="2000" dirty="0"/>
              <a:t>a um “número triangular; a forma do quadrado, a um “número quadrangular” e assim por diante.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09" y="1844676"/>
            <a:ext cx="3852863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4276253"/>
            <a:ext cx="46805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None/>
            </a:pPr>
            <a:r>
              <a:rPr lang="pt-BR" altLang="pt-BR" sz="2400" dirty="0"/>
              <a:t>     </a:t>
            </a:r>
            <a:r>
              <a:rPr lang="pt-BR" altLang="pt-BR" sz="2000" dirty="0"/>
              <a:t>De maneira </a:t>
            </a:r>
            <a:r>
              <a:rPr lang="pt-BR" altLang="pt-BR" sz="2000" dirty="0" smtClean="0"/>
              <a:t>semelhante, obtinham-se </a:t>
            </a:r>
            <a:r>
              <a:rPr lang="pt-BR" altLang="pt-BR" sz="2000" dirty="0"/>
              <a:t>os “números cúbicos” e os “números piramidais” (genericamente chamados de “números poliedrais</a:t>
            </a:r>
            <a:r>
              <a:rPr lang="pt-BR" altLang="pt-BR" sz="2000" dirty="0" smtClean="0"/>
              <a:t>”.</a:t>
            </a:r>
            <a:endParaRPr lang="pt-BR" alt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8443DC9-AB5A-48F3-A1D5-1ECF4F053274}" type="slidenum">
              <a:rPr lang="pt-BR" altLang="pt-BR" sz="14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1536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4" y="392114"/>
            <a:ext cx="6697663" cy="588963"/>
          </a:xfrm>
        </p:spPr>
        <p:txBody>
          <a:bodyPr/>
          <a:lstStyle/>
          <a:p>
            <a:pPr algn="ctr" eaLnBrk="1" hangingPunct="1"/>
            <a:r>
              <a:rPr lang="pt-BR" altLang="pt-BR" sz="2400" b="1"/>
              <a:t>“TODAS AS COISAS SÃO NÚMEROS.”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059115" y="1844824"/>
            <a:ext cx="58340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/>
              <a:t>     Assim, se todas as coisas possuem forma, e formas podem ser descritas por números, então </a:t>
            </a:r>
            <a:r>
              <a:rPr lang="pt-BR" altLang="pt-BR" sz="2400" dirty="0" smtClean="0"/>
              <a:t>“todas as coisas são números” e o </a:t>
            </a:r>
            <a:r>
              <a:rPr lang="pt-BR" altLang="pt-BR" sz="2400" dirty="0"/>
              <a:t>estudo das relações entre os números se torna a essência do conhecimento, a porta para um nível superior de sabedoria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7" y="1925641"/>
            <a:ext cx="2562225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65116" y="5443541"/>
            <a:ext cx="2592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1800" dirty="0"/>
              <a:t>Detalhe do quadro </a:t>
            </a:r>
            <a:r>
              <a:rPr lang="pt-BR" altLang="pt-BR" sz="1800" i="1" dirty="0"/>
              <a:t>Escola de Atenas</a:t>
            </a:r>
            <a:r>
              <a:rPr lang="pt-BR" altLang="pt-BR" sz="1800" dirty="0"/>
              <a:t>, de Rafael, em que aparece o sábio Pitágoras – 1511.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59832" y="4005064"/>
            <a:ext cx="58340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 smtClean="0"/>
              <a:t>     Referindo-se </a:t>
            </a:r>
            <a:r>
              <a:rPr lang="pt-BR" altLang="pt-BR" sz="2400" dirty="0"/>
              <a:t>aos pitagóricos, Plutarco (45-120) diz que o papel da geometria consiste em nos arrancar do mundo dos sentidos e da corrupção para nos levar ao mundo da inteligência e da eternidade.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/>
      <p:bldP spid="7" grpId="0"/>
    </p:bldLst>
  </p:timing>
</p:sld>
</file>

<file path=ppt/theme/theme1.xml><?xml version="1.0" encoding="utf-8"?>
<a:theme xmlns:a="http://schemas.openxmlformats.org/drawingml/2006/main" name="Papel de arroz">
  <a:themeElements>
    <a:clrScheme name="Papel de arroz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Papel de arroz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pel de arroz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l de arroz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63605</TotalTime>
  <Words>3245</Words>
  <Application>Microsoft Office PowerPoint</Application>
  <PresentationFormat>Apresentação na tela (4:3)</PresentationFormat>
  <Paragraphs>189</Paragraphs>
  <Slides>33</Slides>
  <Notes>24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Papel de arroz</vt:lpstr>
      <vt:lpstr>CDraw5</vt:lpstr>
      <vt:lpstr>Equation</vt:lpstr>
      <vt:lpstr>Apresentação do PowerPoint</vt:lpstr>
      <vt:lpstr>PITÁGORAS – O MAESTRO</vt:lpstr>
      <vt:lpstr>O CULTO AO DEUS DO VINHO</vt:lpstr>
      <vt:lpstr>A SALVAÇÃO PELA MATEMÁTICA</vt:lpstr>
      <vt:lpstr>O MONOCÓRDIO DE PITÁGORAS</vt:lpstr>
      <vt:lpstr>O MONOCÓRDIO DE PITÁGORAS</vt:lpstr>
      <vt:lpstr>A PONTE ENTRE A RAZÃO HUMANA E A MENTE DIVINA</vt:lpstr>
      <vt:lpstr>A REPRESENTAÇÃO NUMÉRICA DAS FORMAS</vt:lpstr>
      <vt:lpstr>“TODAS AS COISAS SÃO NÚMEROS.”</vt:lpstr>
      <vt:lpstr>RELAÇÕES PITAGÓRICAS</vt:lpstr>
      <vt:lpstr>RELAÇÕES PITAGÓRICAS</vt:lpstr>
      <vt:lpstr>RELAÇÕES PITAGÓRICAS</vt:lpstr>
      <vt:lpstr>TEOREMA DE PITÁGORAS</vt:lpstr>
      <vt:lpstr>TEOREMA DE PITÁGORAS</vt:lpstr>
      <vt:lpstr>GENERALIZAÇÃO DO TEOREMA DE PITÁGORAS</vt:lpstr>
      <vt:lpstr>UMA CURIOSIDADE MATEMÁTICA...</vt:lpstr>
      <vt:lpstr>MATEMÁTICA  A LINGUAGEM DO UNIVERSO</vt:lpstr>
      <vt:lpstr>O SONHO PITAGÓRICO DA HARMONIA MUSICAL DAS ESFERAS CELESTES </vt:lpstr>
      <vt:lpstr>A IRMANDADE PITAGÓRICA</vt:lpstr>
      <vt:lpstr>MODELOS PITAGÓRICOS DE UNIVERSO</vt:lpstr>
      <vt:lpstr>MODELO DO FOGO CENTRAL FILOLAU DE CROTONA (470-385)</vt:lpstr>
      <vt:lpstr>MODELO HELIOGEOCÊNTRICO HERÁCLIDES DE PONTO (387-315)</vt:lpstr>
      <vt:lpstr>REGIÃO DE PONTO </vt:lpstr>
      <vt:lpstr>MODELO HELIOCÊNTRICO ARISTARCO DE SAMOS (310-230)</vt:lpstr>
      <vt:lpstr>POR QUE O MODELO DE ARISTARCO NÃO FOI ADOTADO?</vt:lpstr>
      <vt:lpstr>Apresentação do PowerPoint</vt:lpstr>
      <vt:lpstr>Apresentação do PowerPoint</vt:lpstr>
      <vt:lpstr>A MEDIDA DO RAIO DA TERRA ERATÓSTENES (276-194)</vt:lpstr>
      <vt:lpstr>A MEDIDA DO RAIO DA TERRA ERATÓSTENES (276-194)</vt:lpstr>
      <vt:lpstr>FEMININO/MASCULINO – PAR/ÍMPAR</vt:lpstr>
      <vt:lpstr>A MÔNADA SAGRADA</vt:lpstr>
      <vt:lpstr>NÚMEROS DEFICIENTES E NÚMEROS SUPERABUNDANTES</vt:lpstr>
      <vt:lpstr>NÚMEROS PERFEITOS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uso pessoal</dc:creator>
  <cp:lastModifiedBy>ZZ</cp:lastModifiedBy>
  <cp:revision>338</cp:revision>
  <dcterms:created xsi:type="dcterms:W3CDTF">2004-05-20T16:07:03Z</dcterms:created>
  <dcterms:modified xsi:type="dcterms:W3CDTF">2018-03-19T23:44:10Z</dcterms:modified>
</cp:coreProperties>
</file>