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Old Standard TT" panose="020B0604020202020204" charset="0"/>
      <p:regular r:id="rId33"/>
      <p:bold r:id="rId34"/>
      <p: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2" d="100"/>
          <a:sy n="152" d="100"/>
        </p:scale>
        <p:origin x="682" y="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25b426ffba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25b426ffb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25b426ffba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25b426ffba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25b426ffba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25b426ffba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25b426ffba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25b426ffb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25b426ffba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25b426ffba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25b426ffba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25b426ffba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25b426ffba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25b426ffba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25b426ffba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25b426ffba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5b426ffba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5b426ffba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25b426ffba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25b426ffba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2595aef6b7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2595aef6b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25b426ffba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25b426ffba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25b426ffba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25b426ffba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25bd9678ed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25bd9678e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25bd9678ed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25bd9678e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25bd9678ed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25bd9678e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25bd9678ed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25bd9678e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25bd9678ed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25bd9678ed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25bd9678ed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25bd9678ed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25bd9678ed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25bd9678ed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25b426ffba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25b426ffba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25b26b2f04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25b26b2f0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22eae7a5fd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22eae7a5f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22eae7a5fd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22eae7a5f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25b26b2f04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25b26b2f0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2595aef6b7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2595aef6b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25b426ffb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25b426ffb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25b426ffba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25b426ffb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25b426ffba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25b426ffb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0"/>
              </a:spcBef>
              <a:spcAft>
                <a:spcPts val="0"/>
              </a:spcAft>
              <a:buClr>
                <a:schemeClr val="accent1"/>
              </a:buClr>
              <a:buSzPts val="1400"/>
              <a:buChar char="○"/>
              <a:defRPr>
                <a:solidFill>
                  <a:schemeClr val="accent1"/>
                </a:solidFill>
              </a:defRPr>
            </a:lvl2pPr>
            <a:lvl3pPr marL="1371600" lvl="2" indent="-317500">
              <a:spcBef>
                <a:spcPts val="0"/>
              </a:spcBef>
              <a:spcAft>
                <a:spcPts val="0"/>
              </a:spcAft>
              <a:buClr>
                <a:schemeClr val="accent1"/>
              </a:buClr>
              <a:buSzPts val="1400"/>
              <a:buChar char="■"/>
              <a:defRPr>
                <a:solidFill>
                  <a:schemeClr val="accent1"/>
                </a:solidFill>
              </a:defRPr>
            </a:lvl3pPr>
            <a:lvl4pPr marL="1828800" lvl="3" indent="-317500">
              <a:spcBef>
                <a:spcPts val="0"/>
              </a:spcBef>
              <a:spcAft>
                <a:spcPts val="0"/>
              </a:spcAft>
              <a:buClr>
                <a:schemeClr val="accent1"/>
              </a:buClr>
              <a:buSzPts val="1400"/>
              <a:buChar char="●"/>
              <a:defRPr>
                <a:solidFill>
                  <a:schemeClr val="accent1"/>
                </a:solidFill>
              </a:defRPr>
            </a:lvl4pPr>
            <a:lvl5pPr marL="2286000" lvl="4" indent="-317500">
              <a:spcBef>
                <a:spcPts val="0"/>
              </a:spcBef>
              <a:spcAft>
                <a:spcPts val="0"/>
              </a:spcAft>
              <a:buClr>
                <a:schemeClr val="accent1"/>
              </a:buClr>
              <a:buSzPts val="1400"/>
              <a:buChar char="○"/>
              <a:defRPr>
                <a:solidFill>
                  <a:schemeClr val="accent1"/>
                </a:solidFill>
              </a:defRPr>
            </a:lvl5pPr>
            <a:lvl6pPr marL="2743200" lvl="5" indent="-317500">
              <a:spcBef>
                <a:spcPts val="0"/>
              </a:spcBef>
              <a:spcAft>
                <a:spcPts val="0"/>
              </a:spcAft>
              <a:buClr>
                <a:schemeClr val="accent1"/>
              </a:buClr>
              <a:buSzPts val="1400"/>
              <a:buChar char="■"/>
              <a:defRPr>
                <a:solidFill>
                  <a:schemeClr val="accent1"/>
                </a:solidFill>
              </a:defRPr>
            </a:lvl6pPr>
            <a:lvl7pPr marL="3200400" lvl="6" indent="-317500">
              <a:spcBef>
                <a:spcPts val="0"/>
              </a:spcBef>
              <a:spcAft>
                <a:spcPts val="0"/>
              </a:spcAft>
              <a:buClr>
                <a:schemeClr val="accent1"/>
              </a:buClr>
              <a:buSzPts val="1400"/>
              <a:buChar char="●"/>
              <a:defRPr>
                <a:solidFill>
                  <a:schemeClr val="accent1"/>
                </a:solidFill>
              </a:defRPr>
            </a:lvl7pPr>
            <a:lvl8pPr marL="3657600" lvl="7" indent="-317500">
              <a:spcBef>
                <a:spcPts val="0"/>
              </a:spcBef>
              <a:spcAft>
                <a:spcPts val="0"/>
              </a:spcAft>
              <a:buClr>
                <a:schemeClr val="accent1"/>
              </a:buClr>
              <a:buSzPts val="1400"/>
              <a:buChar char="○"/>
              <a:defRPr>
                <a:solidFill>
                  <a:schemeClr val="accent1"/>
                </a:solidFill>
              </a:defRPr>
            </a:lvl8pPr>
            <a:lvl9pPr marL="4114800" lvl="8" indent="-317500">
              <a:spcBef>
                <a:spcPts val="0"/>
              </a:spcBef>
              <a:spcAft>
                <a:spcPts val="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escoladesignthinking.echos.cc/blog/2016/01/5-licoes-e-surpresas-que-aprendi-em-so-3-horas-de-design-thinkin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escoladesignthinking.echos.cc/blog/2016/07/ensine-as-criancas-design-thinking-e-resolva-os-problemas-do-mundo/"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1484474" y="744825"/>
            <a:ext cx="7346775" cy="689100"/>
          </a:xfrm>
          <a:prstGeom prst="rect">
            <a:avLst/>
          </a:prstGeom>
        </p:spPr>
        <p:txBody>
          <a:bodyPr spcFirstLastPara="1" wrap="square" lIns="91425" tIns="91425" rIns="91425" bIns="91425" anchor="b" anchorCtr="0">
            <a:normAutofit fontScale="90000"/>
          </a:bodyPr>
          <a:lstStyle/>
          <a:p>
            <a:pPr marL="0" lvl="0" indent="0" algn="ctr" rtl="0">
              <a:lnSpc>
                <a:spcPct val="115000"/>
              </a:lnSpc>
              <a:spcBef>
                <a:spcPts val="0"/>
              </a:spcBef>
              <a:spcAft>
                <a:spcPts val="0"/>
              </a:spcAft>
              <a:buNone/>
            </a:pPr>
            <a:r>
              <a:rPr lang="pt-BR" sz="3000" dirty="0">
                <a:solidFill>
                  <a:schemeClr val="lt1"/>
                </a:solidFill>
              </a:rPr>
              <a:t>Universidade Estadual de Maringá</a:t>
            </a:r>
            <a:endParaRPr sz="3000" dirty="0">
              <a:solidFill>
                <a:schemeClr val="lt1"/>
              </a:solidFill>
            </a:endParaRPr>
          </a:p>
          <a:p>
            <a:pPr marL="0" lvl="0" indent="0" algn="ctr" rtl="0">
              <a:lnSpc>
                <a:spcPct val="115000"/>
              </a:lnSpc>
              <a:spcBef>
                <a:spcPts val="0"/>
              </a:spcBef>
              <a:spcAft>
                <a:spcPts val="0"/>
              </a:spcAft>
              <a:buNone/>
            </a:pPr>
            <a:r>
              <a:rPr lang="pt-BR" sz="3000" dirty="0">
                <a:solidFill>
                  <a:schemeClr val="lt1"/>
                </a:solidFill>
              </a:rPr>
              <a:t>Estágio Supervisionado em Física III - 2021</a:t>
            </a:r>
            <a:endParaRPr sz="3000" dirty="0">
              <a:solidFill>
                <a:schemeClr val="lt1"/>
              </a:solidFill>
            </a:endParaRPr>
          </a:p>
        </p:txBody>
      </p:sp>
      <p:sp>
        <p:nvSpPr>
          <p:cNvPr id="60" name="Google Shape;60;p13"/>
          <p:cNvSpPr txBox="1">
            <a:spLocks noGrp="1"/>
          </p:cNvSpPr>
          <p:nvPr>
            <p:ph type="subTitle" idx="1"/>
          </p:nvPr>
        </p:nvSpPr>
        <p:spPr>
          <a:xfrm>
            <a:off x="312750" y="3380350"/>
            <a:ext cx="8600100" cy="1789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pt-BR" sz="1800" dirty="0">
                <a:solidFill>
                  <a:schemeClr val="lt1"/>
                </a:solidFill>
              </a:rPr>
              <a:t>Ana Carolina Ferreira, 100865 </a:t>
            </a:r>
            <a:endParaRPr sz="1800" dirty="0">
              <a:solidFill>
                <a:schemeClr val="lt1"/>
              </a:solidFill>
            </a:endParaRPr>
          </a:p>
          <a:p>
            <a:pPr marL="0" lvl="0" indent="0" algn="r" rtl="0">
              <a:spcBef>
                <a:spcPts val="0"/>
              </a:spcBef>
              <a:spcAft>
                <a:spcPts val="0"/>
              </a:spcAft>
              <a:buNone/>
            </a:pPr>
            <a:r>
              <a:rPr lang="pt-BR" sz="1800" dirty="0">
                <a:solidFill>
                  <a:schemeClr val="lt1"/>
                </a:solidFill>
              </a:rPr>
              <a:t>Diógenes </a:t>
            </a:r>
            <a:r>
              <a:rPr lang="pt-BR" sz="1800" dirty="0" err="1">
                <a:solidFill>
                  <a:schemeClr val="lt1"/>
                </a:solidFill>
              </a:rPr>
              <a:t>Frederichi</a:t>
            </a:r>
            <a:r>
              <a:rPr lang="pt-BR" sz="1800" dirty="0">
                <a:solidFill>
                  <a:schemeClr val="lt1"/>
                </a:solidFill>
              </a:rPr>
              <a:t>,   81378</a:t>
            </a:r>
            <a:endParaRPr sz="1800" dirty="0">
              <a:solidFill>
                <a:schemeClr val="lt1"/>
              </a:solidFill>
            </a:endParaRPr>
          </a:p>
          <a:p>
            <a:pPr marL="0" lvl="0" indent="0" algn="r" rtl="0">
              <a:spcBef>
                <a:spcPts val="0"/>
              </a:spcBef>
              <a:spcAft>
                <a:spcPts val="0"/>
              </a:spcAft>
              <a:buNone/>
            </a:pPr>
            <a:r>
              <a:rPr lang="pt-BR" sz="1800" dirty="0">
                <a:solidFill>
                  <a:schemeClr val="lt1"/>
                </a:solidFill>
              </a:rPr>
              <a:t>Gustavo Priori de Morais, 103514</a:t>
            </a:r>
            <a:endParaRPr sz="1800" dirty="0">
              <a:solidFill>
                <a:schemeClr val="lt1"/>
              </a:solidFill>
            </a:endParaRPr>
          </a:p>
          <a:p>
            <a:pPr marL="0" lvl="0" indent="0" algn="l" rtl="0">
              <a:spcBef>
                <a:spcPts val="0"/>
              </a:spcBef>
              <a:spcAft>
                <a:spcPts val="0"/>
              </a:spcAft>
              <a:buNone/>
            </a:pPr>
            <a:endParaRPr sz="1800" dirty="0"/>
          </a:p>
          <a:p>
            <a:pPr marL="0" lvl="0" indent="0" algn="ctr" rtl="0">
              <a:spcBef>
                <a:spcPts val="0"/>
              </a:spcBef>
              <a:spcAft>
                <a:spcPts val="0"/>
              </a:spcAft>
              <a:buClr>
                <a:schemeClr val="dk1"/>
              </a:buClr>
              <a:buSzPts val="1100"/>
              <a:buFont typeface="Arial"/>
              <a:buNone/>
            </a:pPr>
            <a:r>
              <a:rPr lang="pt-BR" sz="1800">
                <a:solidFill>
                  <a:schemeClr val="lt1"/>
                </a:solidFill>
              </a:rPr>
              <a:t> Maringá</a:t>
            </a:r>
            <a:endParaRPr dirty="0"/>
          </a:p>
        </p:txBody>
      </p:sp>
      <p:sp>
        <p:nvSpPr>
          <p:cNvPr id="61" name="Google Shape;61;p13"/>
          <p:cNvSpPr txBox="1">
            <a:spLocks noGrp="1"/>
          </p:cNvSpPr>
          <p:nvPr>
            <p:ph type="subTitle" idx="1"/>
          </p:nvPr>
        </p:nvSpPr>
        <p:spPr>
          <a:xfrm>
            <a:off x="1743450" y="1699500"/>
            <a:ext cx="5738700" cy="1522800"/>
          </a:xfrm>
          <a:prstGeom prst="rect">
            <a:avLst/>
          </a:prstGeom>
        </p:spPr>
        <p:txBody>
          <a:bodyPr spcFirstLastPara="1" wrap="square" lIns="91425" tIns="91425" rIns="91425" bIns="91425" anchor="t" anchorCtr="0">
            <a:normAutofit fontScale="62500" lnSpcReduction="10000"/>
          </a:bodyPr>
          <a:lstStyle/>
          <a:p>
            <a:pPr marL="0" lvl="0" indent="0" algn="ctr" rtl="0">
              <a:lnSpc>
                <a:spcPct val="150000"/>
              </a:lnSpc>
              <a:spcBef>
                <a:spcPts val="0"/>
              </a:spcBef>
              <a:spcAft>
                <a:spcPts val="0"/>
              </a:spcAft>
              <a:buClr>
                <a:schemeClr val="dk1"/>
              </a:buClr>
              <a:buSzPct val="26190"/>
              <a:buFont typeface="Arial"/>
              <a:buNone/>
            </a:pPr>
            <a:r>
              <a:rPr lang="pt-BR" sz="4200">
                <a:solidFill>
                  <a:schemeClr val="accent1"/>
                </a:solidFill>
              </a:rPr>
              <a:t>Metodologia Ativa</a:t>
            </a:r>
            <a:endParaRPr sz="4200">
              <a:solidFill>
                <a:schemeClr val="accent1"/>
              </a:solidFill>
            </a:endParaRPr>
          </a:p>
          <a:p>
            <a:pPr marL="0" lvl="0" indent="0" algn="ctr" rtl="0">
              <a:lnSpc>
                <a:spcPct val="150000"/>
              </a:lnSpc>
              <a:spcBef>
                <a:spcPts val="0"/>
              </a:spcBef>
              <a:spcAft>
                <a:spcPts val="0"/>
              </a:spcAft>
              <a:buClr>
                <a:schemeClr val="dk1"/>
              </a:buClr>
              <a:buSzPct val="26190"/>
              <a:buFont typeface="Arial"/>
              <a:buNone/>
            </a:pPr>
            <a:r>
              <a:rPr lang="pt-BR" sz="4200">
                <a:solidFill>
                  <a:schemeClr val="accent1"/>
                </a:solidFill>
              </a:rPr>
              <a:t>Design Thinking</a:t>
            </a:r>
            <a:endParaRPr/>
          </a:p>
          <a:p>
            <a:pPr marL="0" lvl="0" indent="0" algn="l" rtl="0">
              <a:spcBef>
                <a:spcPts val="0"/>
              </a:spcBef>
              <a:spcAft>
                <a:spcPts val="0"/>
              </a:spcAft>
              <a:buNone/>
            </a:pPr>
            <a:endParaRPr/>
          </a:p>
        </p:txBody>
      </p:sp>
      <p:pic>
        <p:nvPicPr>
          <p:cNvPr id="62" name="Google Shape;62;p13"/>
          <p:cNvPicPr preferRelativeResize="0"/>
          <p:nvPr/>
        </p:nvPicPr>
        <p:blipFill>
          <a:blip r:embed="rId3">
            <a:alphaModFix/>
          </a:blip>
          <a:stretch>
            <a:fillRect/>
          </a:stretch>
        </p:blipFill>
        <p:spPr>
          <a:xfrm>
            <a:off x="312750" y="176700"/>
            <a:ext cx="1522801" cy="15228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body" idx="1"/>
          </p:nvPr>
        </p:nvSpPr>
        <p:spPr>
          <a:xfrm>
            <a:off x="218813" y="3526275"/>
            <a:ext cx="8520600" cy="5196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pt-BR" sz="1400">
                <a:latin typeface="Arial"/>
                <a:ea typeface="Arial"/>
                <a:cs typeface="Arial"/>
                <a:sym typeface="Arial"/>
              </a:rPr>
              <a:t>Figura 1: As bases do Design Thinking.</a:t>
            </a:r>
            <a:endParaRPr sz="1400">
              <a:latin typeface="Arial"/>
              <a:ea typeface="Arial"/>
              <a:cs typeface="Arial"/>
              <a:sym typeface="Arial"/>
            </a:endParaRPr>
          </a:p>
        </p:txBody>
      </p:sp>
      <p:sp>
        <p:nvSpPr>
          <p:cNvPr id="132" name="Google Shape;132;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10</a:t>
            </a:fld>
            <a:r>
              <a:rPr lang="pt-BR"/>
              <a:t>/30</a:t>
            </a:r>
            <a:endParaRPr/>
          </a:p>
        </p:txBody>
      </p:sp>
      <p:pic>
        <p:nvPicPr>
          <p:cNvPr id="133" name="Google Shape;133;p22"/>
          <p:cNvPicPr preferRelativeResize="0"/>
          <p:nvPr/>
        </p:nvPicPr>
        <p:blipFill>
          <a:blip r:embed="rId3">
            <a:alphaModFix/>
          </a:blip>
          <a:stretch>
            <a:fillRect/>
          </a:stretch>
        </p:blipFill>
        <p:spPr>
          <a:xfrm>
            <a:off x="561988" y="868702"/>
            <a:ext cx="7986675" cy="2402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a:spLocks noGrp="1"/>
          </p:cNvSpPr>
          <p:nvPr>
            <p:ph type="body" idx="1"/>
          </p:nvPr>
        </p:nvSpPr>
        <p:spPr>
          <a:xfrm>
            <a:off x="311700" y="562575"/>
            <a:ext cx="8520600" cy="4413900"/>
          </a:xfrm>
          <a:prstGeom prst="rect">
            <a:avLst/>
          </a:prstGeom>
        </p:spPr>
        <p:txBody>
          <a:bodyPr spcFirstLastPara="1" wrap="square" lIns="91425" tIns="91425" rIns="91425" bIns="91425" anchor="t" anchorCtr="0">
            <a:normAutofit lnSpcReduction="10000"/>
          </a:bodyPr>
          <a:lstStyle/>
          <a:p>
            <a:pPr marL="540000" marR="1501467" lvl="0" indent="-342900" algn="just" rtl="0">
              <a:lnSpc>
                <a:spcPct val="115000"/>
              </a:lnSpc>
              <a:spcBef>
                <a:spcPts val="0"/>
              </a:spcBef>
              <a:spcAft>
                <a:spcPts val="0"/>
              </a:spcAft>
              <a:buSzPts val="1800"/>
              <a:buChar char="●"/>
            </a:pPr>
            <a:r>
              <a:rPr lang="pt-BR" b="1">
                <a:latin typeface="Arial"/>
                <a:ea typeface="Arial"/>
                <a:cs typeface="Arial"/>
                <a:sym typeface="Arial"/>
              </a:rPr>
              <a:t>Empatia:</a:t>
            </a:r>
            <a:r>
              <a:rPr lang="pt-BR">
                <a:latin typeface="Arial"/>
                <a:ea typeface="Arial"/>
                <a:cs typeface="Arial"/>
                <a:sym typeface="Arial"/>
              </a:rPr>
              <a:t> Significa se colocar no lugar do outro para entender melhor seus sentimentos e seu comportamento, gerando insights que podem melhorar a vida das pessoas – </a:t>
            </a:r>
            <a:r>
              <a:rPr lang="pt-BR" b="1">
                <a:solidFill>
                  <a:srgbClr val="00B0F0"/>
                </a:solidFill>
                <a:latin typeface="Arial"/>
                <a:ea typeface="Arial"/>
                <a:cs typeface="Arial"/>
                <a:sym typeface="Arial"/>
              </a:rPr>
              <a:t>desenvolver a compreensão. </a:t>
            </a:r>
            <a:endParaRPr b="1">
              <a:solidFill>
                <a:srgbClr val="00B0F0"/>
              </a:solidFill>
              <a:latin typeface="Arial"/>
              <a:ea typeface="Arial"/>
              <a:cs typeface="Arial"/>
              <a:sym typeface="Arial"/>
            </a:endParaRPr>
          </a:p>
          <a:p>
            <a:pPr marL="457200" marR="1501467" lvl="0" indent="0" algn="just" rtl="0">
              <a:lnSpc>
                <a:spcPct val="115000"/>
              </a:lnSpc>
              <a:spcBef>
                <a:spcPts val="0"/>
              </a:spcBef>
              <a:spcAft>
                <a:spcPts val="0"/>
              </a:spcAft>
              <a:buNone/>
            </a:pPr>
            <a:endParaRPr b="1">
              <a:solidFill>
                <a:srgbClr val="00B0F0"/>
              </a:solidFill>
              <a:latin typeface="Arial"/>
              <a:ea typeface="Arial"/>
              <a:cs typeface="Arial"/>
              <a:sym typeface="Arial"/>
            </a:endParaRPr>
          </a:p>
          <a:p>
            <a:pPr marL="457200" marR="1501467" lvl="0" indent="0" algn="just" rtl="0">
              <a:lnSpc>
                <a:spcPct val="115000"/>
              </a:lnSpc>
              <a:spcBef>
                <a:spcPts val="0"/>
              </a:spcBef>
              <a:spcAft>
                <a:spcPts val="0"/>
              </a:spcAft>
              <a:buNone/>
            </a:pPr>
            <a:endParaRPr b="1">
              <a:solidFill>
                <a:srgbClr val="00B0F0"/>
              </a:solidFill>
              <a:latin typeface="Arial"/>
              <a:ea typeface="Arial"/>
              <a:cs typeface="Arial"/>
              <a:sym typeface="Arial"/>
            </a:endParaRPr>
          </a:p>
          <a:p>
            <a:pPr marL="457200" marR="421468" lvl="0" indent="-228600" algn="l" rtl="0">
              <a:lnSpc>
                <a:spcPct val="150000"/>
              </a:lnSpc>
              <a:spcBef>
                <a:spcPts val="0"/>
              </a:spcBef>
              <a:spcAft>
                <a:spcPts val="0"/>
              </a:spcAft>
              <a:buNone/>
            </a:pPr>
            <a:endParaRPr>
              <a:latin typeface="Arial"/>
              <a:ea typeface="Arial"/>
              <a:cs typeface="Arial"/>
              <a:sym typeface="Arial"/>
            </a:endParaRPr>
          </a:p>
          <a:p>
            <a:pPr marL="2159999" marR="0" lvl="0" indent="-342900" algn="just" rtl="0">
              <a:lnSpc>
                <a:spcPct val="115000"/>
              </a:lnSpc>
              <a:spcBef>
                <a:spcPts val="1200"/>
              </a:spcBef>
              <a:spcAft>
                <a:spcPts val="0"/>
              </a:spcAft>
              <a:buSzPts val="1800"/>
              <a:buChar char="●"/>
            </a:pPr>
            <a:r>
              <a:rPr lang="pt-BR" b="1">
                <a:latin typeface="Arial"/>
                <a:ea typeface="Arial"/>
                <a:cs typeface="Arial"/>
                <a:sym typeface="Arial"/>
              </a:rPr>
              <a:t>Definição (entendimento, observação e ponto de vista): </a:t>
            </a:r>
            <a:r>
              <a:rPr lang="pt-BR">
                <a:latin typeface="Arial"/>
                <a:ea typeface="Arial"/>
                <a:cs typeface="Arial"/>
                <a:sym typeface="Arial"/>
              </a:rPr>
              <a:t>Esta é a fase de conhecimento, isto é, o momento em que a equipe deverá debater sobre o problema para chegar a conclusões para iniciar o levantamento de ideias.</a:t>
            </a:r>
            <a:endParaRPr>
              <a:latin typeface="Arial"/>
              <a:ea typeface="Arial"/>
              <a:cs typeface="Arial"/>
              <a:sym typeface="Arial"/>
            </a:endParaRPr>
          </a:p>
          <a:p>
            <a:pPr marL="0" lvl="0" indent="0" algn="l" rtl="0">
              <a:spcBef>
                <a:spcPts val="0"/>
              </a:spcBef>
              <a:spcAft>
                <a:spcPts val="0"/>
              </a:spcAft>
              <a:buNone/>
            </a:pPr>
            <a:endParaRPr/>
          </a:p>
          <a:p>
            <a:pPr marL="457200" lvl="0" indent="0" algn="l" rtl="0">
              <a:spcBef>
                <a:spcPts val="1200"/>
              </a:spcBef>
              <a:spcAft>
                <a:spcPts val="1200"/>
              </a:spcAft>
              <a:buNone/>
            </a:pPr>
            <a:endParaRPr/>
          </a:p>
        </p:txBody>
      </p:sp>
      <p:sp>
        <p:nvSpPr>
          <p:cNvPr id="139" name="Google Shape;139;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11</a:t>
            </a:fld>
            <a:r>
              <a:rPr lang="pt-BR"/>
              <a:t>/30</a:t>
            </a:r>
            <a:endParaRPr/>
          </a:p>
        </p:txBody>
      </p:sp>
      <p:pic>
        <p:nvPicPr>
          <p:cNvPr id="140" name="Google Shape;140;p23"/>
          <p:cNvPicPr preferRelativeResize="0"/>
          <p:nvPr/>
        </p:nvPicPr>
        <p:blipFill rotWithShape="1">
          <a:blip r:embed="rId3">
            <a:alphaModFix/>
          </a:blip>
          <a:srcRect r="80545"/>
          <a:stretch/>
        </p:blipFill>
        <p:spPr>
          <a:xfrm>
            <a:off x="7391165" y="76200"/>
            <a:ext cx="1553774" cy="2402250"/>
          </a:xfrm>
          <a:prstGeom prst="rect">
            <a:avLst/>
          </a:prstGeom>
          <a:noFill/>
          <a:ln>
            <a:noFill/>
          </a:ln>
        </p:spPr>
      </p:pic>
      <p:pic>
        <p:nvPicPr>
          <p:cNvPr id="141" name="Google Shape;141;p23"/>
          <p:cNvPicPr preferRelativeResize="0"/>
          <p:nvPr/>
        </p:nvPicPr>
        <p:blipFill rotWithShape="1">
          <a:blip r:embed="rId3">
            <a:alphaModFix/>
          </a:blip>
          <a:srcRect l="22264" r="58280"/>
          <a:stretch/>
        </p:blipFill>
        <p:spPr>
          <a:xfrm>
            <a:off x="591373" y="2242725"/>
            <a:ext cx="1553774" cy="2402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body" idx="1"/>
          </p:nvPr>
        </p:nvSpPr>
        <p:spPr>
          <a:xfrm>
            <a:off x="311700" y="474225"/>
            <a:ext cx="8520600" cy="4511100"/>
          </a:xfrm>
          <a:prstGeom prst="rect">
            <a:avLst/>
          </a:prstGeom>
        </p:spPr>
        <p:txBody>
          <a:bodyPr spcFirstLastPara="1" wrap="square" lIns="91425" tIns="91425" rIns="91425" bIns="91425" anchor="t" anchorCtr="0">
            <a:normAutofit lnSpcReduction="10000"/>
          </a:bodyPr>
          <a:lstStyle/>
          <a:p>
            <a:pPr marL="457200" marR="1321468" lvl="0" indent="-342900" algn="just" rtl="0">
              <a:lnSpc>
                <a:spcPct val="115000"/>
              </a:lnSpc>
              <a:spcBef>
                <a:spcPts val="0"/>
              </a:spcBef>
              <a:spcAft>
                <a:spcPts val="0"/>
              </a:spcAft>
              <a:buSzPts val="1800"/>
              <a:buFont typeface="Arial"/>
              <a:buChar char="●"/>
            </a:pPr>
            <a:r>
              <a:rPr lang="pt-BR" b="1">
                <a:latin typeface="Arial"/>
                <a:ea typeface="Arial"/>
                <a:cs typeface="Arial"/>
                <a:sym typeface="Arial"/>
              </a:rPr>
              <a:t>Ideação:</a:t>
            </a:r>
            <a:r>
              <a:rPr lang="pt-BR">
                <a:latin typeface="Arial"/>
                <a:ea typeface="Arial"/>
                <a:cs typeface="Arial"/>
                <a:sym typeface="Arial"/>
              </a:rPr>
              <a:t> O objetivo é ter, colaborativamente, o maior número de ideias. Neta etapa os alunos irão pensar em uma solução para o problema definindo os passos para o processo criativo, que é a transformação das informações colhidas em insights para as possíveis soluções ao problema identificado, tendo em vista sua viabilidade e relevância.</a:t>
            </a:r>
            <a:endParaRPr>
              <a:latin typeface="Arial"/>
              <a:ea typeface="Arial"/>
              <a:cs typeface="Arial"/>
              <a:sym typeface="Arial"/>
            </a:endParaRPr>
          </a:p>
          <a:p>
            <a:pPr marL="0" marR="1321468" lvl="0" indent="0" algn="just" rtl="0">
              <a:lnSpc>
                <a:spcPct val="115000"/>
              </a:lnSpc>
              <a:spcBef>
                <a:spcPts val="0"/>
              </a:spcBef>
              <a:spcAft>
                <a:spcPts val="0"/>
              </a:spcAft>
              <a:buNone/>
            </a:pPr>
            <a:endParaRPr>
              <a:latin typeface="Arial"/>
              <a:ea typeface="Arial"/>
              <a:cs typeface="Arial"/>
              <a:sym typeface="Arial"/>
            </a:endParaRPr>
          </a:p>
          <a:p>
            <a:pPr marL="457200" marR="421468" lvl="0" indent="0" algn="just" rtl="0">
              <a:lnSpc>
                <a:spcPct val="115000"/>
              </a:lnSpc>
              <a:spcBef>
                <a:spcPts val="0"/>
              </a:spcBef>
              <a:spcAft>
                <a:spcPts val="0"/>
              </a:spcAft>
              <a:buNone/>
            </a:pPr>
            <a:endParaRPr>
              <a:latin typeface="Arial"/>
              <a:ea typeface="Arial"/>
              <a:cs typeface="Arial"/>
              <a:sym typeface="Arial"/>
            </a:endParaRPr>
          </a:p>
          <a:p>
            <a:pPr marL="2520000" marR="0" lvl="0" indent="-342900" algn="just" rtl="0">
              <a:lnSpc>
                <a:spcPct val="115000"/>
              </a:lnSpc>
              <a:spcBef>
                <a:spcPts val="0"/>
              </a:spcBef>
              <a:spcAft>
                <a:spcPts val="0"/>
              </a:spcAft>
              <a:buSzPts val="1800"/>
              <a:buFont typeface="Arial"/>
              <a:buChar char="●"/>
            </a:pPr>
            <a:r>
              <a:rPr lang="pt-BR" b="1">
                <a:latin typeface="Arial"/>
                <a:ea typeface="Arial"/>
                <a:cs typeface="Arial"/>
                <a:sym typeface="Arial"/>
              </a:rPr>
              <a:t>Prototipação e Teste (implementação): </a:t>
            </a:r>
            <a:r>
              <a:rPr lang="pt-BR">
                <a:latin typeface="Arial"/>
                <a:ea typeface="Arial"/>
                <a:cs typeface="Arial"/>
                <a:sym typeface="Arial"/>
              </a:rPr>
              <a:t>Fase de validação, em que a ideia é materializada de maneira simplificada. Significa criar modelos do que será o serviço ou o produto, para avaliar se é viável e praticável para que outras pessoas tenham condições de ver, criticar e contribuir.</a:t>
            </a:r>
            <a:endParaRPr>
              <a:latin typeface="Arial"/>
              <a:ea typeface="Arial"/>
              <a:cs typeface="Arial"/>
              <a:sym typeface="Arial"/>
            </a:endParaRPr>
          </a:p>
          <a:p>
            <a:pPr marL="0" lvl="0" indent="0" algn="l" rtl="0">
              <a:spcBef>
                <a:spcPts val="0"/>
              </a:spcBef>
              <a:spcAft>
                <a:spcPts val="1200"/>
              </a:spcAft>
              <a:buNone/>
            </a:pPr>
            <a:endParaRPr/>
          </a:p>
        </p:txBody>
      </p:sp>
      <p:sp>
        <p:nvSpPr>
          <p:cNvPr id="147" name="Google Shape;147;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12</a:t>
            </a:fld>
            <a:r>
              <a:rPr lang="pt-BR"/>
              <a:t>/30</a:t>
            </a:r>
            <a:endParaRPr/>
          </a:p>
        </p:txBody>
      </p:sp>
      <p:pic>
        <p:nvPicPr>
          <p:cNvPr id="148" name="Google Shape;148;p24"/>
          <p:cNvPicPr preferRelativeResize="0"/>
          <p:nvPr/>
        </p:nvPicPr>
        <p:blipFill rotWithShape="1">
          <a:blip r:embed="rId3">
            <a:alphaModFix/>
          </a:blip>
          <a:srcRect l="41368" r="36860"/>
          <a:stretch/>
        </p:blipFill>
        <p:spPr>
          <a:xfrm>
            <a:off x="7322072" y="17100"/>
            <a:ext cx="1738826" cy="2402250"/>
          </a:xfrm>
          <a:prstGeom prst="rect">
            <a:avLst/>
          </a:prstGeom>
          <a:noFill/>
          <a:ln>
            <a:noFill/>
          </a:ln>
        </p:spPr>
      </p:pic>
      <p:pic>
        <p:nvPicPr>
          <p:cNvPr id="149" name="Google Shape;149;p24"/>
          <p:cNvPicPr preferRelativeResize="0"/>
          <p:nvPr/>
        </p:nvPicPr>
        <p:blipFill rotWithShape="1">
          <a:blip r:embed="rId3">
            <a:alphaModFix/>
          </a:blip>
          <a:srcRect l="62785" r="16693"/>
          <a:stretch/>
        </p:blipFill>
        <p:spPr>
          <a:xfrm>
            <a:off x="160697" y="2323675"/>
            <a:ext cx="1638925" cy="2402250"/>
          </a:xfrm>
          <a:prstGeom prst="rect">
            <a:avLst/>
          </a:prstGeom>
          <a:noFill/>
          <a:ln>
            <a:noFill/>
          </a:ln>
        </p:spPr>
      </p:pic>
      <p:pic>
        <p:nvPicPr>
          <p:cNvPr id="150" name="Google Shape;150;p24"/>
          <p:cNvPicPr preferRelativeResize="0"/>
          <p:nvPr/>
        </p:nvPicPr>
        <p:blipFill rotWithShape="1">
          <a:blip r:embed="rId3">
            <a:alphaModFix/>
          </a:blip>
          <a:srcRect l="82954"/>
          <a:stretch/>
        </p:blipFill>
        <p:spPr>
          <a:xfrm>
            <a:off x="1418615" y="2349775"/>
            <a:ext cx="1361349" cy="2402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p>
            <a:pPr marL="269999" lvl="0" indent="0" algn="l" rtl="0">
              <a:spcBef>
                <a:spcPts val="0"/>
              </a:spcBef>
              <a:spcAft>
                <a:spcPts val="0"/>
              </a:spcAft>
              <a:buNone/>
            </a:pPr>
            <a:r>
              <a:rPr lang="pt-BR" sz="2000" b="1">
                <a:latin typeface="Arial"/>
                <a:ea typeface="Arial"/>
                <a:cs typeface="Arial"/>
                <a:sym typeface="Arial"/>
              </a:rPr>
              <a:t>Estabelecendo um Problema</a:t>
            </a:r>
            <a:endParaRPr sz="2000" b="1">
              <a:latin typeface="Arial"/>
              <a:ea typeface="Arial"/>
              <a:cs typeface="Arial"/>
              <a:sym typeface="Arial"/>
            </a:endParaRPr>
          </a:p>
        </p:txBody>
      </p:sp>
      <p:sp>
        <p:nvSpPr>
          <p:cNvPr id="156" name="Google Shape;156;p25"/>
          <p:cNvSpPr txBox="1">
            <a:spLocks noGrp="1"/>
          </p:cNvSpPr>
          <p:nvPr>
            <p:ph type="body" idx="1"/>
          </p:nvPr>
        </p:nvSpPr>
        <p:spPr>
          <a:xfrm>
            <a:off x="571500" y="939525"/>
            <a:ext cx="8037600" cy="4061400"/>
          </a:xfrm>
          <a:prstGeom prst="rect">
            <a:avLst/>
          </a:prstGeom>
        </p:spPr>
        <p:txBody>
          <a:bodyPr spcFirstLastPara="1" wrap="square" lIns="91425" tIns="91425" rIns="91425" bIns="91425" anchor="t" anchorCtr="0">
            <a:normAutofit lnSpcReduction="10000"/>
          </a:bodyPr>
          <a:lstStyle/>
          <a:p>
            <a:pPr marL="457200" marR="421468" lvl="0" indent="-342900" algn="just" rtl="0">
              <a:lnSpc>
                <a:spcPct val="115000"/>
              </a:lnSpc>
              <a:spcBef>
                <a:spcPts val="0"/>
              </a:spcBef>
              <a:spcAft>
                <a:spcPts val="0"/>
              </a:spcAft>
              <a:buSzPts val="1800"/>
              <a:buFont typeface="Arial"/>
              <a:buChar char="●"/>
            </a:pPr>
            <a:r>
              <a:rPr lang="pt-BR">
                <a:latin typeface="Arial"/>
                <a:ea typeface="Arial"/>
                <a:cs typeface="Arial"/>
                <a:sym typeface="Arial"/>
              </a:rPr>
              <a:t>Derivado dessas etapas, algumas perguntas podem reger o processo de resolução do problema:</a:t>
            </a:r>
            <a:endParaRPr>
              <a:latin typeface="Arial"/>
              <a:ea typeface="Arial"/>
              <a:cs typeface="Arial"/>
              <a:sym typeface="Arial"/>
            </a:endParaRPr>
          </a:p>
          <a:p>
            <a:pPr marL="0" marR="421468" lvl="0" indent="0" algn="just" rtl="0">
              <a:lnSpc>
                <a:spcPct val="100000"/>
              </a:lnSpc>
              <a:spcBef>
                <a:spcPts val="0"/>
              </a:spcBef>
              <a:spcAft>
                <a:spcPts val="0"/>
              </a:spcAft>
              <a:buClr>
                <a:schemeClr val="dk1"/>
              </a:buClr>
              <a:buSzPts val="1100"/>
              <a:buFont typeface="Arial"/>
              <a:buNone/>
            </a:pPr>
            <a:endParaRPr b="1">
              <a:latin typeface="Arial"/>
              <a:ea typeface="Arial"/>
              <a:cs typeface="Arial"/>
              <a:sym typeface="Arial"/>
            </a:endParaRPr>
          </a:p>
          <a:p>
            <a:pPr marL="0" marR="421468" lvl="0" indent="0" algn="just" rtl="0">
              <a:lnSpc>
                <a:spcPct val="115000"/>
              </a:lnSpc>
              <a:spcBef>
                <a:spcPts val="0"/>
              </a:spcBef>
              <a:spcAft>
                <a:spcPts val="0"/>
              </a:spcAft>
              <a:buClr>
                <a:schemeClr val="dk1"/>
              </a:buClr>
              <a:buSzPts val="1100"/>
              <a:buFont typeface="Arial"/>
              <a:buNone/>
            </a:pPr>
            <a:r>
              <a:rPr lang="pt-BR">
                <a:latin typeface="Arial"/>
                <a:ea typeface="Arial"/>
                <a:cs typeface="Arial"/>
                <a:sym typeface="Arial"/>
              </a:rPr>
              <a:t>1º	Como posso abordá-lo </a:t>
            </a:r>
            <a:r>
              <a:rPr lang="pt-BR">
                <a:solidFill>
                  <a:schemeClr val="accent4"/>
                </a:solidFill>
                <a:latin typeface="Arial"/>
                <a:ea typeface="Arial"/>
                <a:cs typeface="Arial"/>
                <a:sym typeface="Arial"/>
              </a:rPr>
              <a:t>(problema)</a:t>
            </a:r>
            <a:r>
              <a:rPr lang="pt-BR">
                <a:latin typeface="Arial"/>
                <a:ea typeface="Arial"/>
                <a:cs typeface="Arial"/>
                <a:sym typeface="Arial"/>
              </a:rPr>
              <a:t>?</a:t>
            </a:r>
            <a:endParaRPr>
              <a:latin typeface="Arial"/>
              <a:ea typeface="Arial"/>
              <a:cs typeface="Arial"/>
              <a:sym typeface="Arial"/>
            </a:endParaRPr>
          </a:p>
          <a:p>
            <a:pPr marL="0" marR="421468" lvl="0" indent="0" algn="just" rtl="0">
              <a:lnSpc>
                <a:spcPct val="115000"/>
              </a:lnSpc>
              <a:spcBef>
                <a:spcPts val="0"/>
              </a:spcBef>
              <a:spcAft>
                <a:spcPts val="0"/>
              </a:spcAft>
              <a:buClr>
                <a:schemeClr val="dk1"/>
              </a:buClr>
              <a:buSzPts val="1100"/>
              <a:buFont typeface="Arial"/>
              <a:buNone/>
            </a:pPr>
            <a:r>
              <a:rPr lang="pt-BR">
                <a:latin typeface="Arial"/>
                <a:ea typeface="Arial"/>
                <a:cs typeface="Arial"/>
                <a:sym typeface="Arial"/>
              </a:rPr>
              <a:t>2º	Como posso interpretá-lo </a:t>
            </a:r>
            <a:r>
              <a:rPr lang="pt-BR">
                <a:solidFill>
                  <a:schemeClr val="accent4"/>
                </a:solidFill>
                <a:latin typeface="Arial"/>
                <a:ea typeface="Arial"/>
                <a:cs typeface="Arial"/>
                <a:sym typeface="Arial"/>
              </a:rPr>
              <a:t>(problema)</a:t>
            </a:r>
            <a:r>
              <a:rPr lang="pt-BR">
                <a:latin typeface="Arial"/>
                <a:ea typeface="Arial"/>
                <a:cs typeface="Arial"/>
                <a:sym typeface="Arial"/>
              </a:rPr>
              <a:t>?</a:t>
            </a:r>
            <a:endParaRPr>
              <a:latin typeface="Arial"/>
              <a:ea typeface="Arial"/>
              <a:cs typeface="Arial"/>
              <a:sym typeface="Arial"/>
            </a:endParaRPr>
          </a:p>
          <a:p>
            <a:pPr marL="0" marR="421468" lvl="0" indent="0" algn="just" rtl="0">
              <a:lnSpc>
                <a:spcPct val="115000"/>
              </a:lnSpc>
              <a:spcBef>
                <a:spcPts val="0"/>
              </a:spcBef>
              <a:spcAft>
                <a:spcPts val="0"/>
              </a:spcAft>
              <a:buClr>
                <a:schemeClr val="dk1"/>
              </a:buClr>
              <a:buSzPts val="1100"/>
              <a:buFont typeface="Arial"/>
              <a:buNone/>
            </a:pPr>
            <a:r>
              <a:rPr lang="pt-BR">
                <a:latin typeface="Arial"/>
                <a:ea typeface="Arial"/>
                <a:cs typeface="Arial"/>
                <a:sym typeface="Arial"/>
              </a:rPr>
              <a:t>3º	Como posso criar a ideia?</a:t>
            </a:r>
            <a:endParaRPr>
              <a:latin typeface="Arial"/>
              <a:ea typeface="Arial"/>
              <a:cs typeface="Arial"/>
              <a:sym typeface="Arial"/>
            </a:endParaRPr>
          </a:p>
          <a:p>
            <a:pPr marL="0" marR="421468" lvl="0" indent="0" algn="just" rtl="0">
              <a:lnSpc>
                <a:spcPct val="115000"/>
              </a:lnSpc>
              <a:spcBef>
                <a:spcPts val="0"/>
              </a:spcBef>
              <a:spcAft>
                <a:spcPts val="0"/>
              </a:spcAft>
              <a:buClr>
                <a:schemeClr val="dk1"/>
              </a:buClr>
              <a:buSzPts val="1100"/>
              <a:buFont typeface="Arial"/>
              <a:buNone/>
            </a:pPr>
            <a:r>
              <a:rPr lang="pt-BR">
                <a:latin typeface="Arial"/>
                <a:ea typeface="Arial"/>
                <a:cs typeface="Arial"/>
                <a:sym typeface="Arial"/>
              </a:rPr>
              <a:t>4º	Como posso concretizá-la </a:t>
            </a:r>
            <a:r>
              <a:rPr lang="pt-BR">
                <a:solidFill>
                  <a:schemeClr val="accent4"/>
                </a:solidFill>
                <a:latin typeface="Arial"/>
                <a:ea typeface="Arial"/>
                <a:cs typeface="Arial"/>
                <a:sym typeface="Arial"/>
              </a:rPr>
              <a:t>(ideia)</a:t>
            </a:r>
            <a:r>
              <a:rPr lang="pt-BR">
                <a:latin typeface="Arial"/>
                <a:ea typeface="Arial"/>
                <a:cs typeface="Arial"/>
                <a:sym typeface="Arial"/>
              </a:rPr>
              <a:t>?</a:t>
            </a:r>
            <a:endParaRPr>
              <a:latin typeface="Arial"/>
              <a:ea typeface="Arial"/>
              <a:cs typeface="Arial"/>
              <a:sym typeface="Arial"/>
            </a:endParaRPr>
          </a:p>
          <a:p>
            <a:pPr marL="0" marR="421468" lvl="0" indent="0" algn="just" rtl="0">
              <a:lnSpc>
                <a:spcPct val="115000"/>
              </a:lnSpc>
              <a:spcBef>
                <a:spcPts val="0"/>
              </a:spcBef>
              <a:spcAft>
                <a:spcPts val="0"/>
              </a:spcAft>
              <a:buNone/>
            </a:pPr>
            <a:r>
              <a:rPr lang="pt-BR">
                <a:latin typeface="Arial"/>
                <a:ea typeface="Arial"/>
                <a:cs typeface="Arial"/>
                <a:sym typeface="Arial"/>
              </a:rPr>
              <a:t>5º	Como posso aprimorá-la </a:t>
            </a:r>
            <a:r>
              <a:rPr lang="pt-BR">
                <a:solidFill>
                  <a:schemeClr val="accent4"/>
                </a:solidFill>
                <a:latin typeface="Arial"/>
                <a:ea typeface="Arial"/>
                <a:cs typeface="Arial"/>
                <a:sym typeface="Arial"/>
              </a:rPr>
              <a:t>(ideia)</a:t>
            </a:r>
            <a:r>
              <a:rPr lang="pt-BR">
                <a:latin typeface="Arial"/>
                <a:ea typeface="Arial"/>
                <a:cs typeface="Arial"/>
                <a:sym typeface="Arial"/>
              </a:rPr>
              <a:t>?</a:t>
            </a:r>
            <a:endParaRPr>
              <a:latin typeface="Arial"/>
              <a:ea typeface="Arial"/>
              <a:cs typeface="Arial"/>
              <a:sym typeface="Arial"/>
            </a:endParaRPr>
          </a:p>
          <a:p>
            <a:pPr marL="0" marR="421468" lvl="0" indent="0" algn="just" rtl="0">
              <a:lnSpc>
                <a:spcPct val="115000"/>
              </a:lnSpc>
              <a:spcBef>
                <a:spcPts val="0"/>
              </a:spcBef>
              <a:spcAft>
                <a:spcPts val="0"/>
              </a:spcAft>
              <a:buNone/>
            </a:pPr>
            <a:endParaRPr>
              <a:latin typeface="Arial"/>
              <a:ea typeface="Arial"/>
              <a:cs typeface="Arial"/>
              <a:sym typeface="Arial"/>
            </a:endParaRPr>
          </a:p>
          <a:p>
            <a:pPr marL="0" marR="421468" lvl="0" indent="0" algn="just" rtl="0">
              <a:lnSpc>
                <a:spcPct val="115000"/>
              </a:lnSpc>
              <a:spcBef>
                <a:spcPts val="0"/>
              </a:spcBef>
              <a:spcAft>
                <a:spcPts val="0"/>
              </a:spcAft>
              <a:buNone/>
            </a:pPr>
            <a:endParaRPr>
              <a:latin typeface="Arial"/>
              <a:ea typeface="Arial"/>
              <a:cs typeface="Arial"/>
              <a:sym typeface="Arial"/>
            </a:endParaRPr>
          </a:p>
          <a:p>
            <a:pPr marL="0" marR="0" lvl="0" indent="0" algn="ctr" rtl="0">
              <a:lnSpc>
                <a:spcPct val="115000"/>
              </a:lnSpc>
              <a:spcBef>
                <a:spcPts val="0"/>
              </a:spcBef>
              <a:spcAft>
                <a:spcPts val="0"/>
              </a:spcAft>
              <a:buNone/>
            </a:pPr>
            <a:r>
              <a:rPr lang="pt-BR" b="1">
                <a:solidFill>
                  <a:schemeClr val="lt2"/>
                </a:solidFill>
                <a:latin typeface="Arial"/>
                <a:ea typeface="Arial"/>
                <a:cs typeface="Arial"/>
                <a:sym typeface="Arial"/>
              </a:rPr>
              <a:t>Ou seja, o aluno irá: Aprender, Participar e Criar</a:t>
            </a:r>
            <a:endParaRPr b="1">
              <a:solidFill>
                <a:schemeClr val="lt2"/>
              </a:solidFill>
              <a:latin typeface="Arial"/>
              <a:ea typeface="Arial"/>
              <a:cs typeface="Arial"/>
              <a:sym typeface="Arial"/>
            </a:endParaRPr>
          </a:p>
          <a:p>
            <a:pPr marL="457200" marR="282925" lvl="0" indent="-342900" algn="just" rtl="0">
              <a:lnSpc>
                <a:spcPct val="115000"/>
              </a:lnSpc>
              <a:spcBef>
                <a:spcPts val="1400"/>
              </a:spcBef>
              <a:spcAft>
                <a:spcPts val="0"/>
              </a:spcAft>
              <a:buSzPts val="1800"/>
              <a:buFont typeface="Arial"/>
              <a:buChar char="●"/>
            </a:pPr>
            <a:r>
              <a:rPr lang="pt-BR">
                <a:latin typeface="Arial"/>
                <a:ea typeface="Arial"/>
                <a:cs typeface="Arial"/>
                <a:sym typeface="Arial"/>
              </a:rPr>
              <a:t>É o momento em que os alunos se inserem no contexto em que o problema está sendo discutido.</a:t>
            </a:r>
            <a:endParaRPr b="1">
              <a:solidFill>
                <a:schemeClr val="lt2"/>
              </a:solidFill>
              <a:latin typeface="Arial"/>
              <a:ea typeface="Arial"/>
              <a:cs typeface="Arial"/>
              <a:sym typeface="Arial"/>
            </a:endParaRPr>
          </a:p>
        </p:txBody>
      </p:sp>
      <p:sp>
        <p:nvSpPr>
          <p:cNvPr id="157" name="Google Shape;157;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13</a:t>
            </a:fld>
            <a:r>
              <a:rPr lang="pt-BR"/>
              <a:t>/30</a:t>
            </a:r>
            <a:endParaRPr/>
          </a:p>
        </p:txBody>
      </p:sp>
      <p:pic>
        <p:nvPicPr>
          <p:cNvPr id="158" name="Google Shape;158;p25"/>
          <p:cNvPicPr preferRelativeResize="0"/>
          <p:nvPr/>
        </p:nvPicPr>
        <p:blipFill>
          <a:blip r:embed="rId3">
            <a:alphaModFix amt="52999"/>
          </a:blip>
          <a:stretch>
            <a:fillRect/>
          </a:stretch>
        </p:blipFill>
        <p:spPr>
          <a:xfrm>
            <a:off x="5687450" y="1368825"/>
            <a:ext cx="2583849" cy="25838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txBox="1">
            <a:spLocks noGrp="1"/>
          </p:cNvSpPr>
          <p:nvPr>
            <p:ph type="body" idx="1"/>
          </p:nvPr>
        </p:nvSpPr>
        <p:spPr>
          <a:xfrm>
            <a:off x="209563" y="4639975"/>
            <a:ext cx="8520600" cy="592500"/>
          </a:xfrm>
          <a:prstGeom prst="rect">
            <a:avLst/>
          </a:prstGeom>
        </p:spPr>
        <p:txBody>
          <a:bodyPr spcFirstLastPara="1" wrap="square" lIns="91425" tIns="91425" rIns="91425" bIns="91425" anchor="t" anchorCtr="0">
            <a:noAutofit/>
          </a:bodyPr>
          <a:lstStyle/>
          <a:p>
            <a:pPr marL="0" marR="0" lvl="0" indent="0" algn="ctr" rtl="0">
              <a:lnSpc>
                <a:spcPct val="115000"/>
              </a:lnSpc>
              <a:spcBef>
                <a:spcPts val="1400"/>
              </a:spcBef>
              <a:spcAft>
                <a:spcPts val="0"/>
              </a:spcAft>
              <a:buClr>
                <a:schemeClr val="dk1"/>
              </a:buClr>
              <a:buSzPts val="1100"/>
              <a:buFont typeface="Arial"/>
              <a:buNone/>
            </a:pPr>
            <a:r>
              <a:rPr lang="pt-BR" sz="1400">
                <a:latin typeface="Arial"/>
                <a:ea typeface="Arial"/>
                <a:cs typeface="Arial"/>
                <a:sym typeface="Arial"/>
              </a:rPr>
              <a:t>Figura 2: Processo de Design Thinking para a Educação.</a:t>
            </a:r>
            <a:endParaRPr sz="1400">
              <a:latin typeface="Arial"/>
              <a:ea typeface="Arial"/>
              <a:cs typeface="Arial"/>
              <a:sym typeface="Arial"/>
            </a:endParaRPr>
          </a:p>
          <a:p>
            <a:pPr marL="0" lvl="0" indent="0" algn="l" rtl="0">
              <a:spcBef>
                <a:spcPts val="0"/>
              </a:spcBef>
              <a:spcAft>
                <a:spcPts val="1200"/>
              </a:spcAft>
              <a:buNone/>
            </a:pPr>
            <a:endParaRPr/>
          </a:p>
        </p:txBody>
      </p:sp>
      <p:sp>
        <p:nvSpPr>
          <p:cNvPr id="164" name="Google Shape;164;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14</a:t>
            </a:fld>
            <a:r>
              <a:rPr lang="pt-BR"/>
              <a:t>/30</a:t>
            </a:r>
            <a:endParaRPr/>
          </a:p>
        </p:txBody>
      </p:sp>
      <p:pic>
        <p:nvPicPr>
          <p:cNvPr id="165" name="Google Shape;165;p26"/>
          <p:cNvPicPr preferRelativeResize="0"/>
          <p:nvPr/>
        </p:nvPicPr>
        <p:blipFill rotWithShape="1">
          <a:blip r:embed="rId3">
            <a:alphaModFix/>
          </a:blip>
          <a:srcRect l="3061" r="6087"/>
          <a:stretch/>
        </p:blipFill>
        <p:spPr>
          <a:xfrm>
            <a:off x="425575" y="0"/>
            <a:ext cx="8110449" cy="4754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p>
            <a:pPr marL="89999" lvl="0" indent="0" algn="l" rtl="0">
              <a:spcBef>
                <a:spcPts val="0"/>
              </a:spcBef>
              <a:spcAft>
                <a:spcPts val="0"/>
              </a:spcAft>
              <a:buNone/>
            </a:pPr>
            <a:r>
              <a:rPr lang="pt-BR" sz="2000" b="1">
                <a:latin typeface="Arial"/>
                <a:ea typeface="Arial"/>
                <a:cs typeface="Arial"/>
                <a:sym typeface="Arial"/>
              </a:rPr>
              <a:t>Aplicação</a:t>
            </a:r>
            <a:endParaRPr sz="2000" b="1">
              <a:latin typeface="Arial"/>
              <a:ea typeface="Arial"/>
              <a:cs typeface="Arial"/>
              <a:sym typeface="Arial"/>
            </a:endParaRPr>
          </a:p>
        </p:txBody>
      </p:sp>
      <p:sp>
        <p:nvSpPr>
          <p:cNvPr id="171" name="Google Shape;171;p27"/>
          <p:cNvSpPr txBox="1">
            <a:spLocks noGrp="1"/>
          </p:cNvSpPr>
          <p:nvPr>
            <p:ph type="body" idx="1"/>
          </p:nvPr>
        </p:nvSpPr>
        <p:spPr>
          <a:xfrm>
            <a:off x="311700" y="943000"/>
            <a:ext cx="8520600" cy="3397200"/>
          </a:xfrm>
          <a:prstGeom prst="rect">
            <a:avLst/>
          </a:prstGeom>
        </p:spPr>
        <p:txBody>
          <a:bodyPr spcFirstLastPara="1" wrap="square" lIns="91425" tIns="91425" rIns="91425" bIns="91425" anchor="t" anchorCtr="0">
            <a:noAutofit/>
          </a:bodyPr>
          <a:lstStyle/>
          <a:p>
            <a:pPr marL="457200" marR="421468" lvl="0" indent="-342900" algn="just" rtl="0">
              <a:lnSpc>
                <a:spcPct val="115000"/>
              </a:lnSpc>
              <a:spcBef>
                <a:spcPts val="1400"/>
              </a:spcBef>
              <a:spcAft>
                <a:spcPts val="0"/>
              </a:spcAft>
              <a:buSzPts val="1800"/>
              <a:buFont typeface="Arial"/>
              <a:buChar char="●"/>
            </a:pPr>
            <a:r>
              <a:rPr lang="pt-BR">
                <a:latin typeface="Arial"/>
                <a:ea typeface="Arial"/>
                <a:cs typeface="Arial"/>
                <a:sym typeface="Arial"/>
              </a:rPr>
              <a:t>Cada uma dessas fases amplia de forma gradativa a compreensão do contexto do problema direcionando para o alcance de uma solução alinhada com as necessidades dos usuários.</a:t>
            </a:r>
            <a:endParaRPr>
              <a:latin typeface="Arial"/>
              <a:ea typeface="Arial"/>
              <a:cs typeface="Arial"/>
              <a:sym typeface="Arial"/>
            </a:endParaRPr>
          </a:p>
          <a:p>
            <a:pPr marL="0" marR="421468" lvl="0" indent="0" algn="just" rtl="0">
              <a:lnSpc>
                <a:spcPct val="115000"/>
              </a:lnSpc>
              <a:spcBef>
                <a:spcPts val="0"/>
              </a:spcBef>
              <a:spcAft>
                <a:spcPts val="0"/>
              </a:spcAft>
              <a:buNone/>
            </a:pPr>
            <a:endParaRPr>
              <a:latin typeface="Arial"/>
              <a:ea typeface="Arial"/>
              <a:cs typeface="Arial"/>
              <a:sym typeface="Arial"/>
            </a:endParaRPr>
          </a:p>
          <a:p>
            <a:pPr marL="457200" marR="421468" lvl="0" indent="-342900" algn="just" rtl="0">
              <a:lnSpc>
                <a:spcPct val="115000"/>
              </a:lnSpc>
              <a:spcBef>
                <a:spcPts val="0"/>
              </a:spcBef>
              <a:spcAft>
                <a:spcPts val="0"/>
              </a:spcAft>
              <a:buSzPts val="1800"/>
              <a:buFont typeface="Arial"/>
              <a:buChar char="●"/>
            </a:pPr>
            <a:r>
              <a:rPr lang="pt-BR">
                <a:latin typeface="Arial"/>
                <a:ea typeface="Arial"/>
                <a:cs typeface="Arial"/>
                <a:sym typeface="Arial"/>
              </a:rPr>
              <a:t>O </a:t>
            </a:r>
            <a:r>
              <a:rPr lang="pt-BR" i="1">
                <a:latin typeface="Arial"/>
                <a:ea typeface="Arial"/>
                <a:cs typeface="Arial"/>
                <a:sym typeface="Arial"/>
              </a:rPr>
              <a:t>Design Thinking</a:t>
            </a:r>
            <a:r>
              <a:rPr lang="pt-BR">
                <a:latin typeface="Arial"/>
                <a:ea typeface="Arial"/>
                <a:cs typeface="Arial"/>
                <a:sym typeface="Arial"/>
              </a:rPr>
              <a:t> permite identificar as necessidades que não estão sendo atendidas no processo de ensino-aprendizagem, além de permitir a construção de soluções com base na união e redução de erros por meio da experimentação. </a:t>
            </a:r>
            <a:endParaRPr>
              <a:latin typeface="Arial"/>
              <a:ea typeface="Arial"/>
              <a:cs typeface="Arial"/>
              <a:sym typeface="Arial"/>
            </a:endParaRPr>
          </a:p>
          <a:p>
            <a:pPr marL="457200" marR="421468" lvl="0" indent="0" algn="just" rtl="0">
              <a:lnSpc>
                <a:spcPct val="100000"/>
              </a:lnSpc>
              <a:spcBef>
                <a:spcPts val="0"/>
              </a:spcBef>
              <a:spcAft>
                <a:spcPts val="0"/>
              </a:spcAft>
              <a:buNone/>
            </a:pPr>
            <a:endParaRPr>
              <a:latin typeface="Arial"/>
              <a:ea typeface="Arial"/>
              <a:cs typeface="Arial"/>
              <a:sym typeface="Arial"/>
            </a:endParaRPr>
          </a:p>
          <a:p>
            <a:pPr marL="457200" marR="421468" lvl="0" indent="-342900" algn="just" rtl="0">
              <a:lnSpc>
                <a:spcPct val="115000"/>
              </a:lnSpc>
              <a:spcBef>
                <a:spcPts val="0"/>
              </a:spcBef>
              <a:spcAft>
                <a:spcPts val="0"/>
              </a:spcAft>
              <a:buSzPts val="1800"/>
              <a:buFont typeface="Arial"/>
              <a:buChar char="●"/>
            </a:pPr>
            <a:r>
              <a:rPr lang="pt-BR">
                <a:latin typeface="Arial"/>
                <a:ea typeface="Arial"/>
                <a:cs typeface="Arial"/>
                <a:sym typeface="Arial"/>
              </a:rPr>
              <a:t>O seu uso na educação reforça o quanto, em um ambiente escolar, todos os elementos precisam estar conectados, desde sociedade, família, professores e alunos.</a:t>
            </a:r>
            <a:endParaRPr>
              <a:latin typeface="Arial"/>
              <a:ea typeface="Arial"/>
              <a:cs typeface="Arial"/>
              <a:sym typeface="Arial"/>
            </a:endParaRPr>
          </a:p>
          <a:p>
            <a:pPr marL="457200" lvl="0" indent="0" algn="l" rtl="0">
              <a:spcBef>
                <a:spcPts val="0"/>
              </a:spcBef>
              <a:spcAft>
                <a:spcPts val="1200"/>
              </a:spcAft>
              <a:buNone/>
            </a:pPr>
            <a:endParaRPr/>
          </a:p>
        </p:txBody>
      </p:sp>
      <p:sp>
        <p:nvSpPr>
          <p:cNvPr id="172" name="Google Shape;172;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15</a:t>
            </a:fld>
            <a:r>
              <a:rPr lang="pt-BR"/>
              <a:t>/30</a:t>
            </a:r>
            <a:endParaRPr/>
          </a:p>
        </p:txBody>
      </p:sp>
      <p:pic>
        <p:nvPicPr>
          <p:cNvPr id="173" name="Google Shape;173;p27"/>
          <p:cNvPicPr preferRelativeResize="0"/>
          <p:nvPr/>
        </p:nvPicPr>
        <p:blipFill>
          <a:blip r:embed="rId3">
            <a:alphaModFix amt="17000"/>
          </a:blip>
          <a:stretch>
            <a:fillRect/>
          </a:stretch>
        </p:blipFill>
        <p:spPr>
          <a:xfrm>
            <a:off x="0" y="-16050"/>
            <a:ext cx="9144001" cy="5072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a:spLocks noGrp="1"/>
          </p:cNvSpPr>
          <p:nvPr>
            <p:ph type="body" idx="1"/>
          </p:nvPr>
        </p:nvSpPr>
        <p:spPr>
          <a:xfrm>
            <a:off x="311700" y="258600"/>
            <a:ext cx="8520600" cy="4386300"/>
          </a:xfrm>
          <a:prstGeom prst="rect">
            <a:avLst/>
          </a:prstGeom>
        </p:spPr>
        <p:txBody>
          <a:bodyPr spcFirstLastPara="1" wrap="square" lIns="91425" tIns="91425" rIns="91425" bIns="91425" anchor="t" anchorCtr="0">
            <a:noAutofit/>
          </a:bodyPr>
          <a:lstStyle/>
          <a:p>
            <a:pPr marL="457200" marR="421468" lvl="0" indent="-342900" algn="just" rtl="0">
              <a:lnSpc>
                <a:spcPct val="100000"/>
              </a:lnSpc>
              <a:spcBef>
                <a:spcPts val="1400"/>
              </a:spcBef>
              <a:spcAft>
                <a:spcPts val="0"/>
              </a:spcAft>
              <a:buSzPts val="1800"/>
              <a:buFont typeface="Arial"/>
              <a:buChar char="●"/>
            </a:pPr>
            <a:r>
              <a:rPr lang="pt-BR" b="1">
                <a:latin typeface="Arial"/>
                <a:ea typeface="Arial"/>
                <a:cs typeface="Arial"/>
                <a:sym typeface="Arial"/>
              </a:rPr>
              <a:t>Em sua aplicação:</a:t>
            </a:r>
            <a:endParaRPr b="1">
              <a:highlight>
                <a:srgbClr val="FF0000"/>
              </a:highlight>
              <a:latin typeface="Arial"/>
              <a:ea typeface="Arial"/>
              <a:cs typeface="Arial"/>
              <a:sym typeface="Arial"/>
            </a:endParaRPr>
          </a:p>
          <a:p>
            <a:pPr marL="450000" marR="421468" lvl="0" indent="0" algn="just" rtl="0">
              <a:lnSpc>
                <a:spcPct val="115000"/>
              </a:lnSpc>
              <a:spcBef>
                <a:spcPts val="0"/>
              </a:spcBef>
              <a:spcAft>
                <a:spcPts val="0"/>
              </a:spcAft>
              <a:buNone/>
            </a:pPr>
            <a:r>
              <a:rPr lang="pt-BR">
                <a:latin typeface="Arial"/>
                <a:ea typeface="Arial"/>
                <a:cs typeface="Arial"/>
                <a:sym typeface="Arial"/>
              </a:rPr>
              <a:t>1°  O aluno analisa o problema que foi levantado pelo professor/aluno; </a:t>
            </a:r>
            <a:endParaRPr>
              <a:latin typeface="Arial"/>
              <a:ea typeface="Arial"/>
              <a:cs typeface="Arial"/>
              <a:sym typeface="Arial"/>
            </a:endParaRPr>
          </a:p>
          <a:p>
            <a:pPr marL="450000" marR="421468" lvl="0" indent="0" algn="just" rtl="0">
              <a:lnSpc>
                <a:spcPct val="115000"/>
              </a:lnSpc>
              <a:spcBef>
                <a:spcPts val="0"/>
              </a:spcBef>
              <a:spcAft>
                <a:spcPts val="0"/>
              </a:spcAft>
              <a:buClr>
                <a:schemeClr val="dk1"/>
              </a:buClr>
              <a:buSzPts val="1100"/>
              <a:buFont typeface="Arial"/>
              <a:buNone/>
            </a:pPr>
            <a:r>
              <a:rPr lang="pt-BR">
                <a:latin typeface="Arial"/>
                <a:ea typeface="Arial"/>
                <a:cs typeface="Arial"/>
                <a:sym typeface="Arial"/>
              </a:rPr>
              <a:t>2°  Expressa o seu ponto de vista; </a:t>
            </a:r>
            <a:endParaRPr>
              <a:latin typeface="Arial"/>
              <a:ea typeface="Arial"/>
              <a:cs typeface="Arial"/>
              <a:sym typeface="Arial"/>
            </a:endParaRPr>
          </a:p>
          <a:p>
            <a:pPr marL="450000" marR="421468" lvl="0" indent="0" algn="just" rtl="0">
              <a:lnSpc>
                <a:spcPct val="115000"/>
              </a:lnSpc>
              <a:spcBef>
                <a:spcPts val="0"/>
              </a:spcBef>
              <a:spcAft>
                <a:spcPts val="0"/>
              </a:spcAft>
              <a:buClr>
                <a:schemeClr val="dk1"/>
              </a:buClr>
              <a:buSzPts val="1100"/>
              <a:buFont typeface="Arial"/>
              <a:buNone/>
            </a:pPr>
            <a:r>
              <a:rPr lang="pt-BR">
                <a:latin typeface="Arial"/>
                <a:ea typeface="Arial"/>
                <a:cs typeface="Arial"/>
                <a:sym typeface="Arial"/>
              </a:rPr>
              <a:t>3°  Expõem suas dificuldades;</a:t>
            </a:r>
            <a:endParaRPr>
              <a:latin typeface="Arial"/>
              <a:ea typeface="Arial"/>
              <a:cs typeface="Arial"/>
              <a:sym typeface="Arial"/>
            </a:endParaRPr>
          </a:p>
          <a:p>
            <a:pPr marL="450000" marR="421468" lvl="0" indent="0" algn="just" rtl="0">
              <a:lnSpc>
                <a:spcPct val="115000"/>
              </a:lnSpc>
              <a:spcBef>
                <a:spcPts val="0"/>
              </a:spcBef>
              <a:spcAft>
                <a:spcPts val="0"/>
              </a:spcAft>
              <a:buClr>
                <a:schemeClr val="dk1"/>
              </a:buClr>
              <a:buSzPts val="1100"/>
              <a:buFont typeface="Arial"/>
              <a:buNone/>
            </a:pPr>
            <a:r>
              <a:rPr lang="pt-BR">
                <a:latin typeface="Arial"/>
                <a:ea typeface="Arial"/>
                <a:cs typeface="Arial"/>
                <a:sym typeface="Arial"/>
              </a:rPr>
              <a:t>4° Propõem soluções (múltiplas ideias e abordagens para o mesmo problema).</a:t>
            </a:r>
            <a:endParaRPr>
              <a:latin typeface="Arial"/>
              <a:ea typeface="Arial"/>
              <a:cs typeface="Arial"/>
              <a:sym typeface="Arial"/>
            </a:endParaRPr>
          </a:p>
          <a:p>
            <a:pPr marL="360000" marR="421468" lvl="0" indent="0" algn="just" rtl="0">
              <a:lnSpc>
                <a:spcPct val="100000"/>
              </a:lnSpc>
              <a:spcBef>
                <a:spcPts val="0"/>
              </a:spcBef>
              <a:spcAft>
                <a:spcPts val="0"/>
              </a:spcAft>
              <a:buClr>
                <a:schemeClr val="dk1"/>
              </a:buClr>
              <a:buSzPts val="1100"/>
              <a:buFont typeface="Arial"/>
              <a:buNone/>
            </a:pPr>
            <a:r>
              <a:rPr lang="pt-BR">
                <a:latin typeface="Arial"/>
                <a:ea typeface="Arial"/>
                <a:cs typeface="Arial"/>
                <a:sym typeface="Arial"/>
              </a:rPr>
              <a:t> </a:t>
            </a:r>
            <a:endParaRPr>
              <a:latin typeface="Arial"/>
              <a:ea typeface="Arial"/>
              <a:cs typeface="Arial"/>
              <a:sym typeface="Arial"/>
            </a:endParaRPr>
          </a:p>
          <a:p>
            <a:pPr marL="457200" marR="421468" lvl="0" indent="-342900" algn="just" rtl="0">
              <a:lnSpc>
                <a:spcPct val="100000"/>
              </a:lnSpc>
              <a:spcBef>
                <a:spcPts val="1400"/>
              </a:spcBef>
              <a:spcAft>
                <a:spcPts val="0"/>
              </a:spcAft>
              <a:buSzPts val="1800"/>
              <a:buFont typeface="Arial"/>
              <a:buChar char="●"/>
            </a:pPr>
            <a:r>
              <a:rPr lang="pt-BR" b="1">
                <a:latin typeface="Arial"/>
                <a:ea typeface="Arial"/>
                <a:cs typeface="Arial"/>
                <a:sym typeface="Arial"/>
              </a:rPr>
              <a:t>Benefícios:</a:t>
            </a:r>
            <a:r>
              <a:rPr lang="pt-BR">
                <a:latin typeface="Arial"/>
                <a:ea typeface="Arial"/>
                <a:cs typeface="Arial"/>
                <a:sym typeface="Arial"/>
              </a:rPr>
              <a:t> </a:t>
            </a:r>
            <a:endParaRPr b="1">
              <a:highlight>
                <a:srgbClr val="FF0000"/>
              </a:highlight>
              <a:latin typeface="Arial"/>
              <a:ea typeface="Arial"/>
              <a:cs typeface="Arial"/>
              <a:sym typeface="Arial"/>
            </a:endParaRPr>
          </a:p>
          <a:p>
            <a:pPr marL="450000" marR="421468" lvl="0" indent="0" algn="just" rtl="0">
              <a:lnSpc>
                <a:spcPct val="115000"/>
              </a:lnSpc>
              <a:spcBef>
                <a:spcPts val="0"/>
              </a:spcBef>
              <a:spcAft>
                <a:spcPts val="0"/>
              </a:spcAft>
              <a:buClr>
                <a:schemeClr val="dk1"/>
              </a:buClr>
              <a:buSzPts val="1100"/>
              <a:buFont typeface="Arial"/>
              <a:buNone/>
            </a:pPr>
            <a:r>
              <a:rPr lang="pt-BR">
                <a:latin typeface="Arial"/>
                <a:ea typeface="Arial"/>
                <a:cs typeface="Arial"/>
                <a:sym typeface="Arial"/>
              </a:rPr>
              <a:t>1°  Estimula a empatia; </a:t>
            </a:r>
            <a:endParaRPr>
              <a:latin typeface="Arial"/>
              <a:ea typeface="Arial"/>
              <a:cs typeface="Arial"/>
              <a:sym typeface="Arial"/>
            </a:endParaRPr>
          </a:p>
          <a:p>
            <a:pPr marL="450000" marR="421468" lvl="0" indent="0" algn="just" rtl="0">
              <a:lnSpc>
                <a:spcPct val="115000"/>
              </a:lnSpc>
              <a:spcBef>
                <a:spcPts val="0"/>
              </a:spcBef>
              <a:spcAft>
                <a:spcPts val="0"/>
              </a:spcAft>
              <a:buClr>
                <a:schemeClr val="dk1"/>
              </a:buClr>
              <a:buSzPts val="1100"/>
              <a:buFont typeface="Arial"/>
              <a:buNone/>
            </a:pPr>
            <a:r>
              <a:rPr lang="pt-BR">
                <a:latin typeface="Arial"/>
                <a:ea typeface="Arial"/>
                <a:cs typeface="Arial"/>
                <a:sym typeface="Arial"/>
              </a:rPr>
              <a:t>2°  Incentiva a inovação;</a:t>
            </a:r>
            <a:endParaRPr>
              <a:latin typeface="Arial"/>
              <a:ea typeface="Arial"/>
              <a:cs typeface="Arial"/>
              <a:sym typeface="Arial"/>
            </a:endParaRPr>
          </a:p>
          <a:p>
            <a:pPr marL="450000" marR="421468" lvl="0" indent="0" algn="just" rtl="0">
              <a:lnSpc>
                <a:spcPct val="115000"/>
              </a:lnSpc>
              <a:spcBef>
                <a:spcPts val="0"/>
              </a:spcBef>
              <a:spcAft>
                <a:spcPts val="0"/>
              </a:spcAft>
              <a:buClr>
                <a:schemeClr val="dk1"/>
              </a:buClr>
              <a:buSzPts val="1100"/>
              <a:buFont typeface="Arial"/>
              <a:buNone/>
            </a:pPr>
            <a:r>
              <a:rPr lang="pt-BR">
                <a:latin typeface="Arial"/>
                <a:ea typeface="Arial"/>
                <a:cs typeface="Arial"/>
                <a:sym typeface="Arial"/>
              </a:rPr>
              <a:t>3°  Abrange o aprendizado;</a:t>
            </a:r>
            <a:endParaRPr>
              <a:latin typeface="Arial"/>
              <a:ea typeface="Arial"/>
              <a:cs typeface="Arial"/>
              <a:sym typeface="Arial"/>
            </a:endParaRPr>
          </a:p>
          <a:p>
            <a:pPr marL="450000" marR="421468" lvl="0" indent="0" algn="just" rtl="0">
              <a:lnSpc>
                <a:spcPct val="115000"/>
              </a:lnSpc>
              <a:spcBef>
                <a:spcPts val="0"/>
              </a:spcBef>
              <a:spcAft>
                <a:spcPts val="0"/>
              </a:spcAft>
              <a:buClr>
                <a:schemeClr val="dk1"/>
              </a:buClr>
              <a:buSzPts val="1100"/>
              <a:buFont typeface="Arial"/>
              <a:buNone/>
            </a:pPr>
            <a:r>
              <a:rPr lang="pt-BR">
                <a:latin typeface="Arial"/>
                <a:ea typeface="Arial"/>
                <a:cs typeface="Arial"/>
                <a:sym typeface="Arial"/>
              </a:rPr>
              <a:t>4°  Promove o trabalho em equipe;</a:t>
            </a:r>
            <a:endParaRPr>
              <a:latin typeface="Arial"/>
              <a:ea typeface="Arial"/>
              <a:cs typeface="Arial"/>
              <a:sym typeface="Arial"/>
            </a:endParaRPr>
          </a:p>
          <a:p>
            <a:pPr marL="450000" marR="421468" lvl="0" indent="0" algn="just" rtl="0">
              <a:lnSpc>
                <a:spcPct val="115000"/>
              </a:lnSpc>
              <a:spcBef>
                <a:spcPts val="0"/>
              </a:spcBef>
              <a:spcAft>
                <a:spcPts val="0"/>
              </a:spcAft>
              <a:buClr>
                <a:schemeClr val="dk1"/>
              </a:buClr>
              <a:buSzPts val="1100"/>
              <a:buFont typeface="Arial"/>
              <a:buNone/>
            </a:pPr>
            <a:r>
              <a:rPr lang="pt-BR">
                <a:latin typeface="Arial"/>
                <a:ea typeface="Arial"/>
                <a:cs typeface="Arial"/>
                <a:sym typeface="Arial"/>
              </a:rPr>
              <a:t>5°  Trabalha a criatividade dos alunos;</a:t>
            </a:r>
            <a:endParaRPr>
              <a:latin typeface="Arial"/>
              <a:ea typeface="Arial"/>
              <a:cs typeface="Arial"/>
              <a:sym typeface="Arial"/>
            </a:endParaRPr>
          </a:p>
          <a:p>
            <a:pPr marL="450000" marR="421468" lvl="0" indent="0" algn="just" rtl="0">
              <a:lnSpc>
                <a:spcPct val="115000"/>
              </a:lnSpc>
              <a:spcBef>
                <a:spcPts val="0"/>
              </a:spcBef>
              <a:spcAft>
                <a:spcPts val="0"/>
              </a:spcAft>
              <a:buClr>
                <a:schemeClr val="dk1"/>
              </a:buClr>
              <a:buSzPts val="1100"/>
              <a:buFont typeface="Arial"/>
              <a:buNone/>
            </a:pPr>
            <a:r>
              <a:rPr lang="pt-BR">
                <a:latin typeface="Arial"/>
                <a:ea typeface="Arial"/>
                <a:cs typeface="Arial"/>
                <a:sym typeface="Arial"/>
              </a:rPr>
              <a:t>6°  Otimiza atividade internas da gestão escolar.</a:t>
            </a:r>
            <a:endParaRPr>
              <a:latin typeface="Arial"/>
              <a:ea typeface="Arial"/>
              <a:cs typeface="Arial"/>
              <a:sym typeface="Arial"/>
            </a:endParaRPr>
          </a:p>
          <a:p>
            <a:pPr marL="0" lvl="0" indent="0" algn="l" rtl="0">
              <a:lnSpc>
                <a:spcPct val="115000"/>
              </a:lnSpc>
              <a:spcBef>
                <a:spcPts val="0"/>
              </a:spcBef>
              <a:spcAft>
                <a:spcPts val="1200"/>
              </a:spcAft>
              <a:buNone/>
            </a:pPr>
            <a:endParaRPr/>
          </a:p>
        </p:txBody>
      </p:sp>
      <p:sp>
        <p:nvSpPr>
          <p:cNvPr id="179" name="Google Shape;179;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16</a:t>
            </a:fld>
            <a:r>
              <a:rPr lang="pt-BR"/>
              <a:t>/30</a:t>
            </a:r>
            <a:endParaRPr/>
          </a:p>
        </p:txBody>
      </p:sp>
      <p:pic>
        <p:nvPicPr>
          <p:cNvPr id="180" name="Google Shape;180;p28"/>
          <p:cNvPicPr preferRelativeResize="0"/>
          <p:nvPr/>
        </p:nvPicPr>
        <p:blipFill>
          <a:blip r:embed="rId3">
            <a:alphaModFix amt="56000"/>
          </a:blip>
          <a:stretch>
            <a:fillRect/>
          </a:stretch>
        </p:blipFill>
        <p:spPr>
          <a:xfrm>
            <a:off x="5913175" y="2072550"/>
            <a:ext cx="2803174" cy="28031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17</a:t>
            </a:fld>
            <a:r>
              <a:rPr lang="pt-BR"/>
              <a:t>/30</a:t>
            </a:r>
            <a:endParaRPr b="1"/>
          </a:p>
        </p:txBody>
      </p:sp>
      <p:sp>
        <p:nvSpPr>
          <p:cNvPr id="186" name="Google Shape;186;p29"/>
          <p:cNvSpPr txBox="1"/>
          <p:nvPr/>
        </p:nvSpPr>
        <p:spPr>
          <a:xfrm>
            <a:off x="601500" y="4541075"/>
            <a:ext cx="7636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a:solidFill>
                  <a:schemeClr val="dk1"/>
                </a:solidFill>
              </a:rPr>
              <a:t>Figura 3: O que o Design Thinking oferece para a Educação. </a:t>
            </a:r>
            <a:endParaRPr/>
          </a:p>
        </p:txBody>
      </p:sp>
      <p:pic>
        <p:nvPicPr>
          <p:cNvPr id="187" name="Google Shape;187;p29"/>
          <p:cNvPicPr preferRelativeResize="0"/>
          <p:nvPr/>
        </p:nvPicPr>
        <p:blipFill rotWithShape="1">
          <a:blip r:embed="rId3">
            <a:alphaModFix/>
          </a:blip>
          <a:srcRect l="1715" t="3901" r="3001"/>
          <a:stretch/>
        </p:blipFill>
        <p:spPr>
          <a:xfrm>
            <a:off x="656600" y="328300"/>
            <a:ext cx="7733501" cy="4334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0"/>
          <p:cNvSpPr txBox="1">
            <a:spLocks noGrp="1"/>
          </p:cNvSpPr>
          <p:nvPr>
            <p:ph type="body" idx="1"/>
          </p:nvPr>
        </p:nvSpPr>
        <p:spPr>
          <a:xfrm>
            <a:off x="311700" y="437750"/>
            <a:ext cx="8520600" cy="4131000"/>
          </a:xfrm>
          <a:prstGeom prst="rect">
            <a:avLst/>
          </a:prstGeom>
        </p:spPr>
        <p:txBody>
          <a:bodyPr spcFirstLastPara="1" wrap="square" lIns="91425" tIns="91425" rIns="91425" bIns="91425" anchor="t" anchorCtr="0">
            <a:normAutofit/>
          </a:bodyPr>
          <a:lstStyle/>
          <a:p>
            <a:pPr marL="457200" marR="421468" lvl="0" indent="-391500" algn="l" rtl="0">
              <a:lnSpc>
                <a:spcPct val="115000"/>
              </a:lnSpc>
              <a:spcBef>
                <a:spcPts val="1000"/>
              </a:spcBef>
              <a:spcAft>
                <a:spcPts val="0"/>
              </a:spcAft>
              <a:buSzPts val="1800"/>
              <a:buFont typeface="Arial"/>
              <a:buChar char="●"/>
            </a:pPr>
            <a:r>
              <a:rPr lang="pt-BR" b="1">
                <a:highlight>
                  <a:srgbClr val="FFFFFF"/>
                </a:highlight>
                <a:latin typeface="Arial"/>
                <a:ea typeface="Arial"/>
                <a:cs typeface="Arial"/>
                <a:sym typeface="Arial"/>
              </a:rPr>
              <a:t> </a:t>
            </a:r>
            <a:r>
              <a:rPr lang="pt-BR" sz="2000" b="1">
                <a:latin typeface="Arial"/>
                <a:ea typeface="Arial"/>
                <a:cs typeface="Arial"/>
                <a:sym typeface="Arial"/>
              </a:rPr>
              <a:t>Ferramentas do Design Thinking</a:t>
            </a:r>
            <a:endParaRPr sz="2000" b="1">
              <a:latin typeface="Arial"/>
              <a:ea typeface="Arial"/>
              <a:cs typeface="Arial"/>
              <a:sym typeface="Arial"/>
            </a:endParaRPr>
          </a:p>
          <a:p>
            <a:pPr marL="457200" marR="421468" lvl="0" indent="0" algn="l" rtl="0">
              <a:lnSpc>
                <a:spcPct val="100000"/>
              </a:lnSpc>
              <a:spcBef>
                <a:spcPts val="1000"/>
              </a:spcBef>
              <a:spcAft>
                <a:spcPts val="0"/>
              </a:spcAft>
              <a:buNone/>
            </a:pPr>
            <a:endParaRPr sz="800" b="1">
              <a:latin typeface="Arial"/>
              <a:ea typeface="Arial"/>
              <a:cs typeface="Arial"/>
              <a:sym typeface="Arial"/>
            </a:endParaRPr>
          </a:p>
          <a:p>
            <a:pPr marL="457200" marR="421468" lvl="0" indent="-342900" algn="just" rtl="0">
              <a:lnSpc>
                <a:spcPct val="115000"/>
              </a:lnSpc>
              <a:spcBef>
                <a:spcPts val="1400"/>
              </a:spcBef>
              <a:spcAft>
                <a:spcPts val="0"/>
              </a:spcAft>
              <a:buSzPts val="1800"/>
              <a:buFont typeface="Arial"/>
              <a:buChar char="➢"/>
            </a:pPr>
            <a:r>
              <a:rPr lang="pt-BR">
                <a:latin typeface="Arial"/>
                <a:ea typeface="Arial"/>
                <a:cs typeface="Arial"/>
                <a:sym typeface="Arial"/>
              </a:rPr>
              <a:t>No desenvolvimento das etapas é possível aplicar algumas ferramentas que dêem dinâmica e facilitem o alcance do objetivo.</a:t>
            </a:r>
            <a:endParaRPr>
              <a:latin typeface="Arial"/>
              <a:ea typeface="Arial"/>
              <a:cs typeface="Arial"/>
              <a:sym typeface="Arial"/>
            </a:endParaRPr>
          </a:p>
          <a:p>
            <a:pPr marL="457200" marR="421468" lvl="0" indent="0" algn="just" rtl="0">
              <a:lnSpc>
                <a:spcPct val="100000"/>
              </a:lnSpc>
              <a:spcBef>
                <a:spcPts val="0"/>
              </a:spcBef>
              <a:spcAft>
                <a:spcPts val="0"/>
              </a:spcAft>
              <a:buNone/>
            </a:pPr>
            <a:endParaRPr sz="1000">
              <a:latin typeface="Arial"/>
              <a:ea typeface="Arial"/>
              <a:cs typeface="Arial"/>
              <a:sym typeface="Arial"/>
            </a:endParaRPr>
          </a:p>
          <a:p>
            <a:pPr marL="457200" marR="421468" lvl="0" indent="-342900" algn="just" rtl="0">
              <a:lnSpc>
                <a:spcPct val="115000"/>
              </a:lnSpc>
              <a:spcBef>
                <a:spcPts val="1400"/>
              </a:spcBef>
              <a:spcAft>
                <a:spcPts val="0"/>
              </a:spcAft>
              <a:buSzPts val="1800"/>
              <a:buFont typeface="Arial"/>
              <a:buChar char="➢"/>
            </a:pPr>
            <a:r>
              <a:rPr lang="pt-BR">
                <a:latin typeface="Arial"/>
                <a:ea typeface="Arial"/>
                <a:cs typeface="Arial"/>
                <a:sym typeface="Arial"/>
              </a:rPr>
              <a:t>O </a:t>
            </a:r>
            <a:r>
              <a:rPr lang="pt-BR" b="1" i="1">
                <a:solidFill>
                  <a:schemeClr val="accent4"/>
                </a:solidFill>
                <a:latin typeface="Arial"/>
                <a:ea typeface="Arial"/>
                <a:cs typeface="Arial"/>
                <a:sym typeface="Arial"/>
              </a:rPr>
              <a:t>Brainstorming</a:t>
            </a:r>
            <a:r>
              <a:rPr lang="pt-BR">
                <a:latin typeface="Arial"/>
                <a:ea typeface="Arial"/>
                <a:cs typeface="Arial"/>
                <a:sym typeface="Arial"/>
              </a:rPr>
              <a:t>, os </a:t>
            </a:r>
            <a:r>
              <a:rPr lang="pt-BR" b="1" i="1">
                <a:solidFill>
                  <a:schemeClr val="accent4"/>
                </a:solidFill>
                <a:latin typeface="Arial"/>
                <a:ea typeface="Arial"/>
                <a:cs typeface="Arial"/>
                <a:sym typeface="Arial"/>
              </a:rPr>
              <a:t>Mapas Mentais</a:t>
            </a:r>
            <a:r>
              <a:rPr lang="pt-BR">
                <a:latin typeface="Arial"/>
                <a:ea typeface="Arial"/>
                <a:cs typeface="Arial"/>
                <a:sym typeface="Arial"/>
              </a:rPr>
              <a:t> e outros </a:t>
            </a:r>
            <a:r>
              <a:rPr lang="pt-BR" b="1" i="1">
                <a:solidFill>
                  <a:schemeClr val="accent4"/>
                </a:solidFill>
                <a:latin typeface="Arial"/>
                <a:ea typeface="Arial"/>
                <a:cs typeface="Arial"/>
                <a:sym typeface="Arial"/>
              </a:rPr>
              <a:t>Diagramas</a:t>
            </a:r>
            <a:r>
              <a:rPr lang="pt-BR">
                <a:latin typeface="Arial"/>
                <a:ea typeface="Arial"/>
                <a:cs typeface="Arial"/>
                <a:sym typeface="Arial"/>
              </a:rPr>
              <a:t> são ferramentas importantes no </a:t>
            </a:r>
            <a:r>
              <a:rPr lang="pt-BR">
                <a:solidFill>
                  <a:schemeClr val="accent3"/>
                </a:solidFill>
                <a:latin typeface="Arial"/>
                <a:ea typeface="Arial"/>
                <a:cs typeface="Arial"/>
                <a:sym typeface="Arial"/>
              </a:rPr>
              <a:t>processo de ideação</a:t>
            </a:r>
            <a:r>
              <a:rPr lang="pt-BR">
                <a:latin typeface="Arial"/>
                <a:ea typeface="Arial"/>
                <a:cs typeface="Arial"/>
                <a:sym typeface="Arial"/>
              </a:rPr>
              <a:t>. A ideação começa com a </a:t>
            </a:r>
            <a:r>
              <a:rPr lang="pt-BR">
                <a:solidFill>
                  <a:schemeClr val="accent3"/>
                </a:solidFill>
                <a:latin typeface="Arial"/>
                <a:ea typeface="Arial"/>
                <a:cs typeface="Arial"/>
                <a:sym typeface="Arial"/>
              </a:rPr>
              <a:t>identificação dos pontos que precisam ser aprimorados</a:t>
            </a:r>
            <a:r>
              <a:rPr lang="pt-BR">
                <a:latin typeface="Arial"/>
                <a:ea typeface="Arial"/>
                <a:cs typeface="Arial"/>
                <a:sym typeface="Arial"/>
              </a:rPr>
              <a:t>.</a:t>
            </a:r>
            <a:endParaRPr>
              <a:latin typeface="Arial"/>
              <a:ea typeface="Arial"/>
              <a:cs typeface="Arial"/>
              <a:sym typeface="Arial"/>
            </a:endParaRPr>
          </a:p>
          <a:p>
            <a:pPr marL="0" lvl="0" indent="0" algn="l" rtl="0">
              <a:spcBef>
                <a:spcPts val="0"/>
              </a:spcBef>
              <a:spcAft>
                <a:spcPts val="1200"/>
              </a:spcAft>
              <a:buNone/>
            </a:pPr>
            <a:endParaRPr/>
          </a:p>
        </p:txBody>
      </p:sp>
      <p:sp>
        <p:nvSpPr>
          <p:cNvPr id="193" name="Google Shape;193;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18</a:t>
            </a:fld>
            <a:r>
              <a:rPr lang="pt-BR"/>
              <a:t>/30</a:t>
            </a:r>
            <a:endParaRPr/>
          </a:p>
        </p:txBody>
      </p:sp>
      <p:pic>
        <p:nvPicPr>
          <p:cNvPr id="194" name="Google Shape;194;p30"/>
          <p:cNvPicPr preferRelativeResize="0"/>
          <p:nvPr/>
        </p:nvPicPr>
        <p:blipFill>
          <a:blip r:embed="rId3">
            <a:alphaModFix amt="18000"/>
          </a:blip>
          <a:stretch>
            <a:fillRect/>
          </a:stretch>
        </p:blipFill>
        <p:spPr>
          <a:xfrm>
            <a:off x="-49900" y="-25162"/>
            <a:ext cx="9205699" cy="50568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1"/>
          <p:cNvSpPr txBox="1">
            <a:spLocks noGrp="1"/>
          </p:cNvSpPr>
          <p:nvPr>
            <p:ph type="body" idx="1"/>
          </p:nvPr>
        </p:nvSpPr>
        <p:spPr>
          <a:xfrm>
            <a:off x="311700" y="282100"/>
            <a:ext cx="8520600" cy="4546200"/>
          </a:xfrm>
          <a:prstGeom prst="rect">
            <a:avLst/>
          </a:prstGeom>
        </p:spPr>
        <p:txBody>
          <a:bodyPr spcFirstLastPara="1" wrap="square" lIns="91425" tIns="91425" rIns="91425" bIns="91425" anchor="t" anchorCtr="0">
            <a:noAutofit/>
          </a:bodyPr>
          <a:lstStyle/>
          <a:p>
            <a:pPr marL="269999" marR="421468" lvl="0" indent="0" algn="just" rtl="0">
              <a:lnSpc>
                <a:spcPct val="115000"/>
              </a:lnSpc>
              <a:spcBef>
                <a:spcPts val="500"/>
              </a:spcBef>
              <a:spcAft>
                <a:spcPts val="0"/>
              </a:spcAft>
              <a:buClr>
                <a:schemeClr val="dk1"/>
              </a:buClr>
              <a:buSzPts val="1100"/>
              <a:buFont typeface="Arial"/>
              <a:buNone/>
            </a:pPr>
            <a:r>
              <a:rPr lang="pt-BR" sz="1600" b="1">
                <a:solidFill>
                  <a:srgbClr val="0070C0"/>
                </a:solidFill>
                <a:latin typeface="Arial"/>
                <a:ea typeface="Arial"/>
                <a:cs typeface="Arial"/>
                <a:sym typeface="Arial"/>
              </a:rPr>
              <a:t>Brainstorming:</a:t>
            </a:r>
            <a:r>
              <a:rPr lang="pt-BR" sz="1600" b="1">
                <a:latin typeface="Arial"/>
                <a:ea typeface="Arial"/>
                <a:cs typeface="Arial"/>
                <a:sym typeface="Arial"/>
              </a:rPr>
              <a:t> </a:t>
            </a:r>
            <a:r>
              <a:rPr lang="pt-BR" sz="1600">
                <a:latin typeface="Arial"/>
                <a:ea typeface="Arial"/>
                <a:cs typeface="Arial"/>
                <a:sym typeface="Arial"/>
              </a:rPr>
              <a:t>É uma técnica que, por meio do compartilhamento espontâneo de ideias, busca encontrar a solução para um problema ou gerar insights de criatividade.</a:t>
            </a:r>
            <a:r>
              <a:rPr lang="pt-BR" sz="1600">
                <a:solidFill>
                  <a:srgbClr val="171923"/>
                </a:solidFill>
                <a:latin typeface="Arial"/>
                <a:ea typeface="Arial"/>
                <a:cs typeface="Arial"/>
                <a:sym typeface="Arial"/>
              </a:rPr>
              <a:t> </a:t>
            </a:r>
            <a:endParaRPr sz="1600">
              <a:solidFill>
                <a:srgbClr val="171923"/>
              </a:solidFill>
              <a:latin typeface="Arial"/>
              <a:ea typeface="Arial"/>
              <a:cs typeface="Arial"/>
              <a:sym typeface="Arial"/>
            </a:endParaRPr>
          </a:p>
          <a:p>
            <a:pPr marL="630000" marR="421468" lvl="0" indent="-330200" algn="just" rtl="0">
              <a:lnSpc>
                <a:spcPct val="115000"/>
              </a:lnSpc>
              <a:spcBef>
                <a:spcPts val="500"/>
              </a:spcBef>
              <a:spcAft>
                <a:spcPts val="0"/>
              </a:spcAft>
              <a:buSzPts val="1600"/>
              <a:buFont typeface="Arial"/>
              <a:buChar char="●"/>
            </a:pPr>
            <a:r>
              <a:rPr lang="pt-BR" sz="1600">
                <a:latin typeface="Arial"/>
                <a:ea typeface="Arial"/>
                <a:cs typeface="Arial"/>
                <a:sym typeface="Arial"/>
              </a:rPr>
              <a:t>geração de um grande número de ideias em um curto espaço de tempo (exercício da criatividade);</a:t>
            </a:r>
            <a:endParaRPr sz="1600">
              <a:latin typeface="Arial"/>
              <a:ea typeface="Arial"/>
              <a:cs typeface="Arial"/>
              <a:sym typeface="Arial"/>
            </a:endParaRPr>
          </a:p>
          <a:p>
            <a:pPr marL="630000" marR="421468" lvl="0" indent="-330200" algn="just" rtl="0">
              <a:lnSpc>
                <a:spcPct val="115000"/>
              </a:lnSpc>
              <a:spcBef>
                <a:spcPts val="0"/>
              </a:spcBef>
              <a:spcAft>
                <a:spcPts val="0"/>
              </a:spcAft>
              <a:buSzPts val="1600"/>
              <a:buFont typeface="Arial"/>
              <a:buChar char="●"/>
            </a:pPr>
            <a:r>
              <a:rPr lang="pt-BR" sz="1600">
                <a:latin typeface="Arial"/>
                <a:ea typeface="Arial"/>
                <a:cs typeface="Arial"/>
                <a:sym typeface="Arial"/>
              </a:rPr>
              <a:t>respeitar o momento de cada um falar;</a:t>
            </a:r>
            <a:endParaRPr sz="1600">
              <a:latin typeface="Arial"/>
              <a:ea typeface="Arial"/>
              <a:cs typeface="Arial"/>
              <a:sym typeface="Arial"/>
            </a:endParaRPr>
          </a:p>
          <a:p>
            <a:pPr marL="630000" marR="421468" lvl="0" indent="-330200" algn="just" rtl="0">
              <a:lnSpc>
                <a:spcPct val="115000"/>
              </a:lnSpc>
              <a:spcBef>
                <a:spcPts val="0"/>
              </a:spcBef>
              <a:spcAft>
                <a:spcPts val="0"/>
              </a:spcAft>
              <a:buSzPts val="1600"/>
              <a:buFont typeface="Arial"/>
              <a:buChar char="●"/>
            </a:pPr>
            <a:r>
              <a:rPr lang="pt-BR" sz="1600">
                <a:latin typeface="Arial"/>
                <a:ea typeface="Arial"/>
                <a:cs typeface="Arial"/>
                <a:sym typeface="Arial"/>
              </a:rPr>
              <a:t>criar e gerar insights a partir de ideias partilhadas;</a:t>
            </a:r>
            <a:endParaRPr sz="1600">
              <a:latin typeface="Arial"/>
              <a:ea typeface="Arial"/>
              <a:cs typeface="Arial"/>
              <a:sym typeface="Arial"/>
            </a:endParaRPr>
          </a:p>
          <a:p>
            <a:pPr marL="630000" marR="421468" lvl="0" indent="-330200" algn="just" rtl="0">
              <a:lnSpc>
                <a:spcPct val="115000"/>
              </a:lnSpc>
              <a:spcBef>
                <a:spcPts val="0"/>
              </a:spcBef>
              <a:spcAft>
                <a:spcPts val="0"/>
              </a:spcAft>
              <a:buSzPts val="1600"/>
              <a:buFont typeface="Arial"/>
              <a:buChar char="●"/>
            </a:pPr>
            <a:r>
              <a:rPr lang="pt-BR" sz="1600">
                <a:latin typeface="Arial"/>
                <a:ea typeface="Arial"/>
                <a:cs typeface="Arial"/>
                <a:sym typeface="Arial"/>
              </a:rPr>
              <a:t>não desviar do objetivo. Manter o foco;</a:t>
            </a:r>
            <a:endParaRPr sz="1600">
              <a:latin typeface="Arial"/>
              <a:ea typeface="Arial"/>
              <a:cs typeface="Arial"/>
              <a:sym typeface="Arial"/>
            </a:endParaRPr>
          </a:p>
          <a:p>
            <a:pPr marL="630000" marR="421468" lvl="0" indent="-330200" algn="just" rtl="0">
              <a:lnSpc>
                <a:spcPct val="115000"/>
              </a:lnSpc>
              <a:spcBef>
                <a:spcPts val="0"/>
              </a:spcBef>
              <a:spcAft>
                <a:spcPts val="0"/>
              </a:spcAft>
              <a:buSzPts val="1600"/>
              <a:buFont typeface="Arial"/>
              <a:buChar char="●"/>
            </a:pPr>
            <a:r>
              <a:rPr lang="pt-BR" sz="1600">
                <a:latin typeface="Arial"/>
                <a:ea typeface="Arial"/>
                <a:cs typeface="Arial"/>
                <a:sym typeface="Arial"/>
              </a:rPr>
              <a:t>não desmotivar ou julgar os colegas de trabalho.</a:t>
            </a:r>
            <a:endParaRPr sz="1600">
              <a:latin typeface="Arial"/>
              <a:ea typeface="Arial"/>
              <a:cs typeface="Arial"/>
              <a:sym typeface="Arial"/>
            </a:endParaRPr>
          </a:p>
          <a:p>
            <a:pPr marL="269999" marR="421468" lvl="0" indent="0" algn="just" rtl="0">
              <a:lnSpc>
                <a:spcPct val="115000"/>
              </a:lnSpc>
              <a:spcBef>
                <a:spcPts val="1200"/>
              </a:spcBef>
              <a:spcAft>
                <a:spcPts val="0"/>
              </a:spcAft>
              <a:buClr>
                <a:schemeClr val="dk1"/>
              </a:buClr>
              <a:buSzPts val="1100"/>
              <a:buFont typeface="Arial"/>
              <a:buNone/>
            </a:pPr>
            <a:r>
              <a:rPr lang="pt-BR" sz="1600" b="1">
                <a:solidFill>
                  <a:schemeClr val="accent4"/>
                </a:solidFill>
                <a:latin typeface="Arial"/>
                <a:ea typeface="Arial"/>
                <a:cs typeface="Arial"/>
                <a:sym typeface="Arial"/>
              </a:rPr>
              <a:t>Mapas Mentais:</a:t>
            </a:r>
            <a:r>
              <a:rPr lang="pt-BR" sz="1600" b="1">
                <a:solidFill>
                  <a:schemeClr val="accent3"/>
                </a:solidFill>
                <a:latin typeface="Arial"/>
                <a:ea typeface="Arial"/>
                <a:cs typeface="Arial"/>
                <a:sym typeface="Arial"/>
              </a:rPr>
              <a:t> </a:t>
            </a:r>
            <a:r>
              <a:rPr lang="pt-BR" sz="1600">
                <a:latin typeface="Arial"/>
                <a:ea typeface="Arial"/>
                <a:cs typeface="Arial"/>
                <a:sym typeface="Arial"/>
              </a:rPr>
              <a:t>É uma ferramenta de gestão de informações. São utilizados para otimizar a memorização a partir da representação visual de conceitos e ideias de forma simplificada.</a:t>
            </a:r>
            <a:endParaRPr sz="1600">
              <a:latin typeface="Arial"/>
              <a:ea typeface="Arial"/>
              <a:cs typeface="Arial"/>
              <a:sym typeface="Arial"/>
            </a:endParaRPr>
          </a:p>
          <a:p>
            <a:pPr marL="269999" marR="419100" lvl="0" indent="0" algn="just" rtl="0">
              <a:lnSpc>
                <a:spcPct val="115000"/>
              </a:lnSpc>
              <a:spcBef>
                <a:spcPts val="1400"/>
              </a:spcBef>
              <a:spcAft>
                <a:spcPts val="0"/>
              </a:spcAft>
              <a:buNone/>
            </a:pPr>
            <a:r>
              <a:rPr lang="pt-BR" sz="1600" b="1">
                <a:solidFill>
                  <a:schemeClr val="accent3"/>
                </a:solidFill>
                <a:latin typeface="Arial"/>
                <a:ea typeface="Arial"/>
                <a:cs typeface="Arial"/>
                <a:sym typeface="Arial"/>
              </a:rPr>
              <a:t>Diagramas:</a:t>
            </a:r>
            <a:r>
              <a:rPr lang="pt-BR" sz="1600" b="1">
                <a:latin typeface="Arial"/>
                <a:ea typeface="Arial"/>
                <a:cs typeface="Arial"/>
                <a:sym typeface="Arial"/>
              </a:rPr>
              <a:t> </a:t>
            </a:r>
            <a:r>
              <a:rPr lang="pt-BR" sz="1600">
                <a:latin typeface="Arial"/>
                <a:ea typeface="Arial"/>
                <a:cs typeface="Arial"/>
                <a:sym typeface="Arial"/>
              </a:rPr>
              <a:t>É uma representação visual estruturada e simplificada de um determinado conceito ou ideia, um esquema - Diagrama de Venn e Fluxogramas, por exemplo.</a:t>
            </a:r>
            <a:endParaRPr sz="1600">
              <a:latin typeface="Arial"/>
              <a:ea typeface="Arial"/>
              <a:cs typeface="Arial"/>
              <a:sym typeface="Arial"/>
            </a:endParaRPr>
          </a:p>
        </p:txBody>
      </p:sp>
      <p:pic>
        <p:nvPicPr>
          <p:cNvPr id="200" name="Google Shape;200;p31"/>
          <p:cNvPicPr preferRelativeResize="0"/>
          <p:nvPr/>
        </p:nvPicPr>
        <p:blipFill>
          <a:blip r:embed="rId3">
            <a:alphaModFix amt="18000"/>
          </a:blip>
          <a:stretch>
            <a:fillRect/>
          </a:stretch>
        </p:blipFill>
        <p:spPr>
          <a:xfrm>
            <a:off x="-30850" y="24875"/>
            <a:ext cx="9205699" cy="5056825"/>
          </a:xfrm>
          <a:prstGeom prst="rect">
            <a:avLst/>
          </a:prstGeom>
          <a:noFill/>
          <a:ln>
            <a:noFill/>
          </a:ln>
        </p:spPr>
      </p:pic>
      <p:sp>
        <p:nvSpPr>
          <p:cNvPr id="201" name="Google Shape;201;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19</a:t>
            </a:fld>
            <a:r>
              <a:rPr lang="pt-BR"/>
              <a:t>/30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body" idx="1"/>
          </p:nvPr>
        </p:nvSpPr>
        <p:spPr>
          <a:xfrm>
            <a:off x="288600" y="488100"/>
            <a:ext cx="8308800" cy="4433400"/>
          </a:xfrm>
          <a:prstGeom prst="rect">
            <a:avLst/>
          </a:prstGeom>
          <a:ln w="19050" cap="flat" cmpd="sng">
            <a:solidFill>
              <a:schemeClr val="dk1"/>
            </a:solidFill>
            <a:prstDash val="dash"/>
            <a:round/>
            <a:headEnd type="none" w="sm" len="sm"/>
            <a:tailEnd type="none" w="sm" len="sm"/>
          </a:ln>
        </p:spPr>
        <p:txBody>
          <a:bodyPr spcFirstLastPara="1" wrap="square" lIns="91425" tIns="91425" rIns="83750" bIns="91425" anchor="t" anchorCtr="0">
            <a:noAutofit/>
          </a:bodyPr>
          <a:lstStyle/>
          <a:p>
            <a:pPr marL="0" marR="1211501" lvl="0" indent="0" algn="just" rtl="0">
              <a:spcBef>
                <a:spcPts val="0"/>
              </a:spcBef>
              <a:spcAft>
                <a:spcPts val="0"/>
              </a:spcAft>
              <a:buNone/>
            </a:pPr>
            <a:endParaRPr sz="2000">
              <a:latin typeface="Arial"/>
              <a:ea typeface="Arial"/>
              <a:cs typeface="Arial"/>
              <a:sym typeface="Arial"/>
            </a:endParaRPr>
          </a:p>
          <a:p>
            <a:pPr marL="457200" marR="214755" lvl="0" indent="-355600" algn="just" rtl="0">
              <a:spcBef>
                <a:spcPts val="0"/>
              </a:spcBef>
              <a:spcAft>
                <a:spcPts val="0"/>
              </a:spcAft>
              <a:buSzPts val="2000"/>
              <a:buFont typeface="Arial"/>
              <a:buChar char="●"/>
            </a:pPr>
            <a:r>
              <a:rPr lang="pt-BR" sz="2000">
                <a:latin typeface="Arial"/>
                <a:ea typeface="Arial"/>
                <a:cs typeface="Arial"/>
                <a:sym typeface="Arial"/>
              </a:rPr>
              <a:t>Em um ensino tradicional, baseado na transmissão de </a:t>
            </a:r>
            <a:endParaRPr sz="2000">
              <a:latin typeface="Arial"/>
              <a:ea typeface="Arial"/>
              <a:cs typeface="Arial"/>
              <a:sym typeface="Arial"/>
            </a:endParaRPr>
          </a:p>
          <a:p>
            <a:pPr marL="450000" marR="214755" lvl="0" indent="0" algn="just" rtl="0">
              <a:spcBef>
                <a:spcPts val="0"/>
              </a:spcBef>
              <a:spcAft>
                <a:spcPts val="0"/>
              </a:spcAft>
              <a:buNone/>
            </a:pPr>
            <a:r>
              <a:rPr lang="pt-BR" sz="2000">
                <a:latin typeface="Arial"/>
                <a:ea typeface="Arial"/>
                <a:cs typeface="Arial"/>
                <a:sym typeface="Arial"/>
              </a:rPr>
              <a:t>conteúdo, o estudante tem uma postura passiva diante dos processos de ensino-aprendizagem, tendo a função de receber e absorver uma quantidade enorme de informações apresentadas pelo docente. Muitas vezes, não há espaço para o estudante manifestar-se e posicionar-se de forma crítica. </a:t>
            </a:r>
            <a:endParaRPr sz="2000">
              <a:latin typeface="Arial"/>
              <a:ea typeface="Arial"/>
              <a:cs typeface="Arial"/>
              <a:sym typeface="Arial"/>
            </a:endParaRPr>
          </a:p>
          <a:p>
            <a:pPr marL="0" marR="1211501" lvl="0" indent="0" algn="just" rtl="0">
              <a:lnSpc>
                <a:spcPct val="100000"/>
              </a:lnSpc>
              <a:spcBef>
                <a:spcPts val="0"/>
              </a:spcBef>
              <a:spcAft>
                <a:spcPts val="0"/>
              </a:spcAft>
              <a:buNone/>
            </a:pPr>
            <a:endParaRPr sz="600">
              <a:latin typeface="Arial"/>
              <a:ea typeface="Arial"/>
              <a:cs typeface="Arial"/>
              <a:sym typeface="Arial"/>
            </a:endParaRPr>
          </a:p>
          <a:p>
            <a:pPr marL="457200" marR="214755" lvl="0" indent="-355600" algn="just" rtl="0">
              <a:spcBef>
                <a:spcPts val="1200"/>
              </a:spcBef>
              <a:spcAft>
                <a:spcPts val="0"/>
              </a:spcAft>
              <a:buSzPts val="2000"/>
              <a:buFont typeface="Arial"/>
              <a:buChar char="●"/>
            </a:pPr>
            <a:r>
              <a:rPr lang="pt-BR" sz="2000">
                <a:latin typeface="Arial"/>
                <a:ea typeface="Arial"/>
                <a:cs typeface="Arial"/>
                <a:sym typeface="Arial"/>
              </a:rPr>
              <a:t>Em oposição a isso, ao desenvolver práticas pedagógicas norteadas pelo método ativo, o estudante passa a assumir uma postura ativa, exercitando uma atitude crítica e construtiva.</a:t>
            </a:r>
            <a:endParaRPr sz="2000">
              <a:latin typeface="Arial"/>
              <a:ea typeface="Arial"/>
              <a:cs typeface="Arial"/>
              <a:sym typeface="Arial"/>
            </a:endParaRPr>
          </a:p>
        </p:txBody>
      </p:sp>
      <p:pic>
        <p:nvPicPr>
          <p:cNvPr id="68" name="Google Shape;68;p14"/>
          <p:cNvPicPr preferRelativeResize="0"/>
          <p:nvPr/>
        </p:nvPicPr>
        <p:blipFill>
          <a:blip r:embed="rId3">
            <a:alphaModFix/>
          </a:blip>
          <a:stretch>
            <a:fillRect/>
          </a:stretch>
        </p:blipFill>
        <p:spPr>
          <a:xfrm>
            <a:off x="7402931" y="76200"/>
            <a:ext cx="1741070" cy="1171600"/>
          </a:xfrm>
          <a:prstGeom prst="rect">
            <a:avLst/>
          </a:prstGeom>
          <a:noFill/>
          <a:ln>
            <a:noFill/>
          </a:ln>
        </p:spPr>
      </p:pic>
      <p:sp>
        <p:nvSpPr>
          <p:cNvPr id="69" name="Google Shape;69;p14"/>
          <p:cNvSpPr txBox="1">
            <a:spLocks noGrp="1"/>
          </p:cNvSpPr>
          <p:nvPr>
            <p:ph type="subTitle" idx="4294967295"/>
          </p:nvPr>
        </p:nvSpPr>
        <p:spPr>
          <a:xfrm>
            <a:off x="7353900" y="328325"/>
            <a:ext cx="1866300" cy="415500"/>
          </a:xfrm>
          <a:prstGeom prst="rect">
            <a:avLst/>
          </a:prstGeom>
        </p:spPr>
        <p:txBody>
          <a:bodyPr spcFirstLastPara="1" wrap="square" lIns="91425" tIns="91425" rIns="91425" bIns="91425" anchor="t" anchorCtr="0">
            <a:normAutofit fontScale="25000" lnSpcReduction="20000"/>
          </a:bodyPr>
          <a:lstStyle/>
          <a:p>
            <a:pPr marL="0" lvl="0" indent="0" algn="ctr" rtl="0">
              <a:lnSpc>
                <a:spcPct val="100000"/>
              </a:lnSpc>
              <a:spcBef>
                <a:spcPts val="0"/>
              </a:spcBef>
              <a:spcAft>
                <a:spcPts val="0"/>
              </a:spcAft>
              <a:buNone/>
            </a:pPr>
            <a:r>
              <a:rPr lang="pt-BR" sz="7200" b="1">
                <a:solidFill>
                  <a:schemeClr val="lt1"/>
                </a:solidFill>
              </a:rPr>
              <a:t>Design Thinking</a:t>
            </a:r>
            <a:endParaRPr sz="7200" b="1">
              <a:solidFill>
                <a:schemeClr val="lt1"/>
              </a:solidFill>
            </a:endParaRPr>
          </a:p>
          <a:p>
            <a:pPr marL="0" lvl="0" indent="0" algn="l" rtl="0">
              <a:spcBef>
                <a:spcPts val="1200"/>
              </a:spcBef>
              <a:spcAft>
                <a:spcPts val="1200"/>
              </a:spcAft>
              <a:buNone/>
            </a:pPr>
            <a:endParaRPr/>
          </a:p>
        </p:txBody>
      </p:sp>
      <p:sp>
        <p:nvSpPr>
          <p:cNvPr id="70" name="Google Shape;70;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2</a:t>
            </a:fld>
            <a:r>
              <a:rPr lang="pt-BR"/>
              <a:t>/30</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32"/>
          <p:cNvPicPr preferRelativeResize="0"/>
          <p:nvPr/>
        </p:nvPicPr>
        <p:blipFill>
          <a:blip r:embed="rId3">
            <a:alphaModFix amt="17000"/>
          </a:blip>
          <a:stretch>
            <a:fillRect/>
          </a:stretch>
        </p:blipFill>
        <p:spPr>
          <a:xfrm>
            <a:off x="0" y="-16050"/>
            <a:ext cx="9144001" cy="5072875"/>
          </a:xfrm>
          <a:prstGeom prst="rect">
            <a:avLst/>
          </a:prstGeom>
          <a:noFill/>
          <a:ln>
            <a:noFill/>
          </a:ln>
        </p:spPr>
      </p:pic>
      <p:sp>
        <p:nvSpPr>
          <p:cNvPr id="207" name="Google Shape;207;p32"/>
          <p:cNvSpPr txBox="1">
            <a:spLocks noGrp="1"/>
          </p:cNvSpPr>
          <p:nvPr>
            <p:ph type="body" idx="1"/>
          </p:nvPr>
        </p:nvSpPr>
        <p:spPr>
          <a:xfrm>
            <a:off x="311700" y="389100"/>
            <a:ext cx="8520600" cy="4608600"/>
          </a:xfrm>
          <a:prstGeom prst="rect">
            <a:avLst/>
          </a:prstGeom>
        </p:spPr>
        <p:txBody>
          <a:bodyPr spcFirstLastPara="1" wrap="square" lIns="91425" tIns="91425" rIns="91425" bIns="91425" anchor="t" anchorCtr="0">
            <a:normAutofit fontScale="85000" lnSpcReduction="20000"/>
          </a:bodyPr>
          <a:lstStyle/>
          <a:p>
            <a:pPr marL="89999" marR="421468" lvl="0" indent="0" algn="just" rtl="0">
              <a:lnSpc>
                <a:spcPct val="115000"/>
              </a:lnSpc>
              <a:spcBef>
                <a:spcPts val="1400"/>
              </a:spcBef>
              <a:spcAft>
                <a:spcPts val="0"/>
              </a:spcAft>
              <a:buClr>
                <a:schemeClr val="dk1"/>
              </a:buClr>
              <a:buSzPct val="43137"/>
              <a:buFont typeface="Arial"/>
              <a:buNone/>
            </a:pPr>
            <a:r>
              <a:rPr lang="pt-BR" sz="2550" b="1">
                <a:latin typeface="Arial"/>
                <a:ea typeface="Arial"/>
                <a:cs typeface="Arial"/>
                <a:sym typeface="Arial"/>
              </a:rPr>
              <a:t>Dicas de aplicação para professores</a:t>
            </a:r>
            <a:endParaRPr sz="2550" b="1">
              <a:latin typeface="Arial"/>
              <a:ea typeface="Arial"/>
              <a:cs typeface="Arial"/>
              <a:sym typeface="Arial"/>
            </a:endParaRPr>
          </a:p>
          <a:p>
            <a:pPr marL="457200" marR="421468" lvl="0" indent="-336550" algn="just" rtl="0">
              <a:lnSpc>
                <a:spcPct val="115000"/>
              </a:lnSpc>
              <a:spcBef>
                <a:spcPts val="1400"/>
              </a:spcBef>
              <a:spcAft>
                <a:spcPts val="0"/>
              </a:spcAft>
              <a:buSzPct val="100000"/>
              <a:buFont typeface="Arial"/>
              <a:buChar char="●"/>
            </a:pPr>
            <a:r>
              <a:rPr lang="pt-BR" sz="2000">
                <a:latin typeface="Arial"/>
                <a:ea typeface="Arial"/>
                <a:cs typeface="Arial"/>
                <a:sym typeface="Arial"/>
              </a:rPr>
              <a:t>Use antes, durante e depois da aula;</a:t>
            </a:r>
            <a:endParaRPr sz="2000">
              <a:latin typeface="Arial"/>
              <a:ea typeface="Arial"/>
              <a:cs typeface="Arial"/>
              <a:sym typeface="Arial"/>
            </a:endParaRPr>
          </a:p>
          <a:p>
            <a:pPr marL="457200" marR="421468" lvl="0" indent="-336550" algn="just" rtl="0">
              <a:lnSpc>
                <a:spcPct val="115000"/>
              </a:lnSpc>
              <a:spcBef>
                <a:spcPts val="0"/>
              </a:spcBef>
              <a:spcAft>
                <a:spcPts val="0"/>
              </a:spcAft>
              <a:buSzPct val="100000"/>
              <a:buFont typeface="Arial"/>
              <a:buChar char="●"/>
            </a:pPr>
            <a:r>
              <a:rPr lang="pt-BR" sz="2000">
                <a:latin typeface="Arial"/>
                <a:ea typeface="Arial"/>
                <a:cs typeface="Arial"/>
                <a:sym typeface="Arial"/>
              </a:rPr>
              <a:t>Incentive a criatividade dos alunos;</a:t>
            </a:r>
            <a:endParaRPr sz="2000">
              <a:latin typeface="Arial"/>
              <a:ea typeface="Arial"/>
              <a:cs typeface="Arial"/>
              <a:sym typeface="Arial"/>
            </a:endParaRPr>
          </a:p>
          <a:p>
            <a:pPr marL="457200" marR="421468" lvl="0" indent="-336550" algn="just" rtl="0">
              <a:lnSpc>
                <a:spcPct val="115000"/>
              </a:lnSpc>
              <a:spcBef>
                <a:spcPts val="0"/>
              </a:spcBef>
              <a:spcAft>
                <a:spcPts val="0"/>
              </a:spcAft>
              <a:buSzPct val="100000"/>
              <a:buFont typeface="Arial"/>
              <a:buChar char="●"/>
            </a:pPr>
            <a:r>
              <a:rPr lang="pt-BR" sz="2000">
                <a:latin typeface="Arial"/>
                <a:ea typeface="Arial"/>
                <a:cs typeface="Arial"/>
                <a:sym typeface="Arial"/>
              </a:rPr>
              <a:t>Os guie e os questione para que eles achem as soluções sozinhos;</a:t>
            </a:r>
            <a:endParaRPr sz="2000">
              <a:latin typeface="Arial"/>
              <a:ea typeface="Arial"/>
              <a:cs typeface="Arial"/>
              <a:sym typeface="Arial"/>
            </a:endParaRPr>
          </a:p>
          <a:p>
            <a:pPr marL="457200" marR="421468" lvl="0" indent="-336550" algn="just" rtl="0">
              <a:lnSpc>
                <a:spcPct val="115000"/>
              </a:lnSpc>
              <a:spcBef>
                <a:spcPts val="0"/>
              </a:spcBef>
              <a:spcAft>
                <a:spcPts val="0"/>
              </a:spcAft>
              <a:buSzPct val="100000"/>
              <a:buFont typeface="Arial"/>
              <a:buChar char="●"/>
            </a:pPr>
            <a:r>
              <a:rPr lang="pt-BR" sz="2000">
                <a:latin typeface="Arial"/>
                <a:ea typeface="Arial"/>
                <a:cs typeface="Arial"/>
                <a:sym typeface="Arial"/>
              </a:rPr>
              <a:t>Avalie todo o processo e seu desenvolvimento e não apenas o resultado final;</a:t>
            </a:r>
            <a:endParaRPr sz="2000">
              <a:latin typeface="Arial"/>
              <a:ea typeface="Arial"/>
              <a:cs typeface="Arial"/>
              <a:sym typeface="Arial"/>
            </a:endParaRPr>
          </a:p>
          <a:p>
            <a:pPr marL="457200" marR="421468" lvl="0" indent="-336550" algn="just" rtl="0">
              <a:lnSpc>
                <a:spcPct val="115000"/>
              </a:lnSpc>
              <a:spcBef>
                <a:spcPts val="0"/>
              </a:spcBef>
              <a:spcAft>
                <a:spcPts val="0"/>
              </a:spcAft>
              <a:buSzPct val="100000"/>
              <a:buFont typeface="Arial"/>
              <a:buChar char="●"/>
            </a:pPr>
            <a:r>
              <a:rPr lang="pt-BR" sz="2000">
                <a:latin typeface="Arial"/>
                <a:ea typeface="Arial"/>
                <a:cs typeface="Arial"/>
                <a:sym typeface="Arial"/>
              </a:rPr>
              <a:t>Tente anotar e perceber pontos de melhora em seus alunos e no processo.</a:t>
            </a:r>
            <a:endParaRPr sz="2000">
              <a:latin typeface="Arial"/>
              <a:ea typeface="Arial"/>
              <a:cs typeface="Arial"/>
              <a:sym typeface="Arial"/>
            </a:endParaRPr>
          </a:p>
          <a:p>
            <a:pPr marL="360000" marR="421468" lvl="0" indent="0" algn="just" rtl="0">
              <a:lnSpc>
                <a:spcPct val="115000"/>
              </a:lnSpc>
              <a:spcBef>
                <a:spcPts val="1400"/>
              </a:spcBef>
              <a:spcAft>
                <a:spcPts val="0"/>
              </a:spcAft>
              <a:buClr>
                <a:schemeClr val="dk1"/>
              </a:buClr>
              <a:buSzPct val="55000"/>
              <a:buFont typeface="Arial"/>
              <a:buNone/>
            </a:pPr>
            <a:r>
              <a:rPr lang="pt-BR" sz="2000">
                <a:latin typeface="Arial"/>
                <a:ea typeface="Arial"/>
                <a:cs typeface="Arial"/>
                <a:sym typeface="Arial"/>
              </a:rPr>
              <a:t> </a:t>
            </a:r>
            <a:endParaRPr sz="2000">
              <a:latin typeface="Arial"/>
              <a:ea typeface="Arial"/>
              <a:cs typeface="Arial"/>
              <a:sym typeface="Arial"/>
            </a:endParaRPr>
          </a:p>
          <a:p>
            <a:pPr marL="89999" marR="421468" lvl="0" indent="0" algn="just" rtl="0">
              <a:lnSpc>
                <a:spcPct val="115000"/>
              </a:lnSpc>
              <a:spcBef>
                <a:spcPts val="1400"/>
              </a:spcBef>
              <a:spcAft>
                <a:spcPts val="0"/>
              </a:spcAft>
              <a:buClr>
                <a:schemeClr val="dk1"/>
              </a:buClr>
              <a:buSzPct val="43137"/>
              <a:buFont typeface="Arial"/>
              <a:buNone/>
            </a:pPr>
            <a:r>
              <a:rPr lang="pt-BR" sz="2550" b="1">
                <a:latin typeface="Arial"/>
                <a:ea typeface="Arial"/>
                <a:cs typeface="Arial"/>
                <a:sym typeface="Arial"/>
              </a:rPr>
              <a:t>Dicas de execução para alunos</a:t>
            </a:r>
            <a:endParaRPr sz="2550" b="1">
              <a:latin typeface="Arial"/>
              <a:ea typeface="Arial"/>
              <a:cs typeface="Arial"/>
              <a:sym typeface="Arial"/>
            </a:endParaRPr>
          </a:p>
          <a:p>
            <a:pPr marL="457200" marR="421468" lvl="0" indent="-336550" algn="just" rtl="0">
              <a:lnSpc>
                <a:spcPct val="115000"/>
              </a:lnSpc>
              <a:spcBef>
                <a:spcPts val="1400"/>
              </a:spcBef>
              <a:spcAft>
                <a:spcPts val="0"/>
              </a:spcAft>
              <a:buSzPct val="100000"/>
              <a:buFont typeface="Arial"/>
              <a:buChar char="●"/>
            </a:pPr>
            <a:r>
              <a:rPr lang="pt-BR" sz="2000">
                <a:latin typeface="Arial"/>
                <a:ea typeface="Arial"/>
                <a:cs typeface="Arial"/>
                <a:sym typeface="Arial"/>
              </a:rPr>
              <a:t>Criar empatia pelas necessidades das pessoas envolvidas no problema;</a:t>
            </a:r>
            <a:endParaRPr sz="2000">
              <a:latin typeface="Arial"/>
              <a:ea typeface="Arial"/>
              <a:cs typeface="Arial"/>
              <a:sym typeface="Arial"/>
            </a:endParaRPr>
          </a:p>
          <a:p>
            <a:pPr marL="457200" marR="421468" lvl="0" indent="-336550" algn="just" rtl="0">
              <a:lnSpc>
                <a:spcPct val="115000"/>
              </a:lnSpc>
              <a:spcBef>
                <a:spcPts val="0"/>
              </a:spcBef>
              <a:spcAft>
                <a:spcPts val="0"/>
              </a:spcAft>
              <a:buSzPct val="100000"/>
              <a:buFont typeface="Arial"/>
              <a:buChar char="●"/>
            </a:pPr>
            <a:r>
              <a:rPr lang="pt-BR" sz="2000">
                <a:latin typeface="Arial"/>
                <a:ea typeface="Arial"/>
                <a:cs typeface="Arial"/>
                <a:sym typeface="Arial"/>
              </a:rPr>
              <a:t>Definir os principais problemas a serem resolvidos;</a:t>
            </a:r>
            <a:endParaRPr sz="2000">
              <a:latin typeface="Arial"/>
              <a:ea typeface="Arial"/>
              <a:cs typeface="Arial"/>
              <a:sym typeface="Arial"/>
            </a:endParaRPr>
          </a:p>
          <a:p>
            <a:pPr marL="457200" marR="421468" lvl="0" indent="-336550" algn="just" rtl="0">
              <a:lnSpc>
                <a:spcPct val="115000"/>
              </a:lnSpc>
              <a:spcBef>
                <a:spcPts val="0"/>
              </a:spcBef>
              <a:spcAft>
                <a:spcPts val="0"/>
              </a:spcAft>
              <a:buSzPct val="100000"/>
              <a:buFont typeface="Arial"/>
              <a:buChar char="●"/>
            </a:pPr>
            <a:r>
              <a:rPr lang="pt-BR" sz="2000">
                <a:latin typeface="Arial"/>
                <a:ea typeface="Arial"/>
                <a:cs typeface="Arial"/>
                <a:sym typeface="Arial"/>
              </a:rPr>
              <a:t>Idealizar e criar soluções, desafiando suposições;</a:t>
            </a:r>
            <a:endParaRPr sz="2000">
              <a:latin typeface="Arial"/>
              <a:ea typeface="Arial"/>
              <a:cs typeface="Arial"/>
              <a:sym typeface="Arial"/>
            </a:endParaRPr>
          </a:p>
          <a:p>
            <a:pPr marL="457200" marR="421468" lvl="0" indent="-336550" algn="just" rtl="0">
              <a:lnSpc>
                <a:spcPct val="115000"/>
              </a:lnSpc>
              <a:spcBef>
                <a:spcPts val="0"/>
              </a:spcBef>
              <a:spcAft>
                <a:spcPts val="0"/>
              </a:spcAft>
              <a:buSzPct val="100000"/>
              <a:buFont typeface="Arial"/>
              <a:buChar char="●"/>
            </a:pPr>
            <a:r>
              <a:rPr lang="pt-BR" sz="2000">
                <a:latin typeface="Arial"/>
                <a:ea typeface="Arial"/>
                <a:cs typeface="Arial"/>
                <a:sym typeface="Arial"/>
              </a:rPr>
              <a:t>Prototipar ideias que auxiliem na classificação da melhor solução;</a:t>
            </a:r>
            <a:endParaRPr sz="2000">
              <a:latin typeface="Arial"/>
              <a:ea typeface="Arial"/>
              <a:cs typeface="Arial"/>
              <a:sym typeface="Arial"/>
            </a:endParaRPr>
          </a:p>
          <a:p>
            <a:pPr marL="457200" marR="421468" lvl="0" indent="-336550" algn="just" rtl="0">
              <a:lnSpc>
                <a:spcPct val="115000"/>
              </a:lnSpc>
              <a:spcBef>
                <a:spcPts val="0"/>
              </a:spcBef>
              <a:spcAft>
                <a:spcPts val="0"/>
              </a:spcAft>
              <a:buSzPct val="100000"/>
              <a:buFont typeface="Arial"/>
              <a:buChar char="●"/>
            </a:pPr>
            <a:r>
              <a:rPr lang="pt-BR" sz="2000">
                <a:latin typeface="Arial"/>
                <a:ea typeface="Arial"/>
                <a:cs typeface="Arial"/>
                <a:sym typeface="Arial"/>
              </a:rPr>
              <a:t>Testar e experimentar os protótipos criados para chegar à solução ideal.</a:t>
            </a:r>
            <a:endParaRPr sz="2000">
              <a:latin typeface="Arial"/>
              <a:ea typeface="Arial"/>
              <a:cs typeface="Arial"/>
              <a:sym typeface="Arial"/>
            </a:endParaRPr>
          </a:p>
          <a:p>
            <a:pPr marL="0" lvl="0" indent="0" algn="l" rtl="0">
              <a:spcBef>
                <a:spcPts val="0"/>
              </a:spcBef>
              <a:spcAft>
                <a:spcPts val="1200"/>
              </a:spcAft>
              <a:buNone/>
            </a:pPr>
            <a:endParaRPr/>
          </a:p>
        </p:txBody>
      </p:sp>
      <p:sp>
        <p:nvSpPr>
          <p:cNvPr id="208" name="Google Shape;208;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20</a:t>
            </a:fld>
            <a:r>
              <a:rPr lang="pt-BR"/>
              <a:t>/30</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33"/>
          <p:cNvPicPr preferRelativeResize="0"/>
          <p:nvPr/>
        </p:nvPicPr>
        <p:blipFill>
          <a:blip r:embed="rId3">
            <a:alphaModFix amt="23000"/>
          </a:blip>
          <a:stretch>
            <a:fillRect/>
          </a:stretch>
        </p:blipFill>
        <p:spPr>
          <a:xfrm>
            <a:off x="-1650" y="-18225"/>
            <a:ext cx="9144001" cy="5056825"/>
          </a:xfrm>
          <a:prstGeom prst="rect">
            <a:avLst/>
          </a:prstGeom>
          <a:noFill/>
          <a:ln>
            <a:noFill/>
          </a:ln>
        </p:spPr>
      </p:pic>
      <p:sp>
        <p:nvSpPr>
          <p:cNvPr id="214" name="Google Shape;214;p33"/>
          <p:cNvSpPr txBox="1">
            <a:spLocks noGrp="1"/>
          </p:cNvSpPr>
          <p:nvPr>
            <p:ph type="title"/>
          </p:nvPr>
        </p:nvSpPr>
        <p:spPr>
          <a:xfrm>
            <a:off x="311700" y="368825"/>
            <a:ext cx="8520600" cy="613200"/>
          </a:xfrm>
          <a:prstGeom prst="rect">
            <a:avLst/>
          </a:prstGeom>
        </p:spPr>
        <p:txBody>
          <a:bodyPr spcFirstLastPara="1" wrap="square" lIns="91425" tIns="91425" rIns="91425" bIns="91425" anchor="t" anchorCtr="0">
            <a:normAutofit fontScale="90000"/>
          </a:bodyPr>
          <a:lstStyle/>
          <a:p>
            <a:pPr marL="0" lvl="0" indent="0" algn="just" rtl="0">
              <a:lnSpc>
                <a:spcPct val="115000"/>
              </a:lnSpc>
              <a:spcBef>
                <a:spcPts val="1200"/>
              </a:spcBef>
              <a:spcAft>
                <a:spcPts val="0"/>
              </a:spcAft>
              <a:buClr>
                <a:schemeClr val="dk1"/>
              </a:buClr>
              <a:buSzPct val="50000"/>
              <a:buFont typeface="Arial"/>
              <a:buNone/>
            </a:pPr>
            <a:r>
              <a:rPr lang="pt-BR" sz="2200" b="1">
                <a:latin typeface="Arial"/>
                <a:ea typeface="Arial"/>
                <a:cs typeface="Arial"/>
                <a:sym typeface="Arial"/>
              </a:rPr>
              <a:t>Proposta de atividade</a:t>
            </a:r>
            <a:endParaRPr sz="2200" b="1">
              <a:latin typeface="Arial"/>
              <a:ea typeface="Arial"/>
              <a:cs typeface="Arial"/>
              <a:sym typeface="Arial"/>
            </a:endParaRPr>
          </a:p>
          <a:p>
            <a:pPr marL="0" lvl="0" indent="0" algn="l" rtl="0">
              <a:spcBef>
                <a:spcPts val="1200"/>
              </a:spcBef>
              <a:spcAft>
                <a:spcPts val="0"/>
              </a:spcAft>
              <a:buNone/>
            </a:pPr>
            <a:endParaRPr/>
          </a:p>
        </p:txBody>
      </p:sp>
      <p:sp>
        <p:nvSpPr>
          <p:cNvPr id="215" name="Google Shape;215;p33"/>
          <p:cNvSpPr txBox="1">
            <a:spLocks noGrp="1"/>
          </p:cNvSpPr>
          <p:nvPr>
            <p:ph type="body" idx="1"/>
          </p:nvPr>
        </p:nvSpPr>
        <p:spPr>
          <a:xfrm>
            <a:off x="311700" y="1808675"/>
            <a:ext cx="8520600" cy="21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pt-BR" sz="2100" b="1"/>
              <a:t>Problema:</a:t>
            </a:r>
            <a:r>
              <a:rPr lang="pt-BR" sz="2100"/>
              <a:t> Um Aluno A manifestou durante a aula “que não via relação alguma da Física com as outras disciplinas ministradas na escola”. Um outro Aluno B, porém, respondeu que “haviam conteúdos semelhantes, entretanto, sem uma ‘conversa’ entre as disciplinas”.</a:t>
            </a:r>
            <a:endParaRPr sz="2100"/>
          </a:p>
          <a:p>
            <a:pPr marL="0" lvl="0" indent="457200" algn="ctr" rtl="0">
              <a:spcBef>
                <a:spcPts val="1200"/>
              </a:spcBef>
              <a:spcAft>
                <a:spcPts val="1200"/>
              </a:spcAft>
              <a:buNone/>
            </a:pPr>
            <a:endParaRPr sz="2100"/>
          </a:p>
        </p:txBody>
      </p:sp>
      <p:sp>
        <p:nvSpPr>
          <p:cNvPr id="216" name="Google Shape;216;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21</a:t>
            </a:fld>
            <a:r>
              <a:rPr lang="pt-BR"/>
              <a:t>/30</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4"/>
          <p:cNvSpPr txBox="1">
            <a:spLocks noGrp="1"/>
          </p:cNvSpPr>
          <p:nvPr>
            <p:ph type="title"/>
          </p:nvPr>
        </p:nvSpPr>
        <p:spPr>
          <a:xfrm>
            <a:off x="311700" y="368825"/>
            <a:ext cx="8520600" cy="613200"/>
          </a:xfrm>
          <a:prstGeom prst="rect">
            <a:avLst/>
          </a:prstGeom>
        </p:spPr>
        <p:txBody>
          <a:bodyPr spcFirstLastPara="1" wrap="square" lIns="91425" tIns="91425" rIns="91425" bIns="91425" anchor="t" anchorCtr="0">
            <a:normAutofit fontScale="90000"/>
          </a:bodyPr>
          <a:lstStyle/>
          <a:p>
            <a:pPr marL="0" lvl="0" indent="0" algn="just" rtl="0">
              <a:lnSpc>
                <a:spcPct val="115000"/>
              </a:lnSpc>
              <a:spcBef>
                <a:spcPts val="1200"/>
              </a:spcBef>
              <a:spcAft>
                <a:spcPts val="0"/>
              </a:spcAft>
              <a:buClr>
                <a:schemeClr val="dk1"/>
              </a:buClr>
              <a:buSzPct val="50000"/>
              <a:buFont typeface="Arial"/>
              <a:buNone/>
            </a:pPr>
            <a:r>
              <a:rPr lang="pt-BR" sz="2200" b="1">
                <a:latin typeface="Arial"/>
                <a:ea typeface="Arial"/>
                <a:cs typeface="Arial"/>
                <a:sym typeface="Arial"/>
              </a:rPr>
              <a:t>Fases do desenvolvimento da atividade</a:t>
            </a:r>
            <a:endParaRPr sz="2200" b="1">
              <a:latin typeface="Arial"/>
              <a:ea typeface="Arial"/>
              <a:cs typeface="Arial"/>
              <a:sym typeface="Arial"/>
            </a:endParaRPr>
          </a:p>
          <a:p>
            <a:pPr marL="0" lvl="0" indent="0" algn="l" rtl="0">
              <a:spcBef>
                <a:spcPts val="1200"/>
              </a:spcBef>
              <a:spcAft>
                <a:spcPts val="0"/>
              </a:spcAft>
              <a:buNone/>
            </a:pPr>
            <a:endParaRPr/>
          </a:p>
        </p:txBody>
      </p:sp>
      <p:sp>
        <p:nvSpPr>
          <p:cNvPr id="222" name="Google Shape;222;p34"/>
          <p:cNvSpPr txBox="1">
            <a:spLocks noGrp="1"/>
          </p:cNvSpPr>
          <p:nvPr>
            <p:ph type="body" idx="1"/>
          </p:nvPr>
        </p:nvSpPr>
        <p:spPr>
          <a:xfrm>
            <a:off x="453325" y="1107917"/>
            <a:ext cx="6729300" cy="890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pt-BR"/>
              <a:t>Fase 1 - Como posso abordá-la?</a:t>
            </a:r>
            <a:br>
              <a:rPr lang="pt-BR"/>
            </a:br>
            <a:endParaRPr/>
          </a:p>
        </p:txBody>
      </p:sp>
      <p:sp>
        <p:nvSpPr>
          <p:cNvPr id="223" name="Google Shape;223;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22</a:t>
            </a:fld>
            <a:r>
              <a:rPr lang="pt-BR"/>
              <a:t>/30</a:t>
            </a:r>
            <a:endParaRPr/>
          </a:p>
        </p:txBody>
      </p:sp>
      <p:pic>
        <p:nvPicPr>
          <p:cNvPr id="224" name="Google Shape;224;p34"/>
          <p:cNvPicPr preferRelativeResize="0"/>
          <p:nvPr/>
        </p:nvPicPr>
        <p:blipFill rotWithShape="1">
          <a:blip r:embed="rId3">
            <a:alphaModFix/>
          </a:blip>
          <a:srcRect l="3552" t="1694" r="78043" b="44002"/>
          <a:stretch/>
        </p:blipFill>
        <p:spPr>
          <a:xfrm>
            <a:off x="464096" y="2046725"/>
            <a:ext cx="1473503" cy="2315475"/>
          </a:xfrm>
          <a:prstGeom prst="rect">
            <a:avLst/>
          </a:prstGeom>
          <a:noFill/>
          <a:ln>
            <a:noFill/>
          </a:ln>
        </p:spPr>
      </p:pic>
      <p:sp>
        <p:nvSpPr>
          <p:cNvPr id="225" name="Google Shape;225;p34"/>
          <p:cNvSpPr txBox="1">
            <a:spLocks noGrp="1"/>
          </p:cNvSpPr>
          <p:nvPr>
            <p:ph type="body" idx="1"/>
          </p:nvPr>
        </p:nvSpPr>
        <p:spPr>
          <a:xfrm>
            <a:off x="2161525" y="2046725"/>
            <a:ext cx="6729300" cy="2429400"/>
          </a:xfrm>
          <a:prstGeom prst="rect">
            <a:avLst/>
          </a:prstGeom>
        </p:spPr>
        <p:txBody>
          <a:bodyPr spcFirstLastPara="1" wrap="square" lIns="91425" tIns="91425" rIns="91425" bIns="91425" anchor="t" anchorCtr="0">
            <a:normAutofit/>
          </a:bodyPr>
          <a:lstStyle/>
          <a:p>
            <a:pPr marL="0" marR="257175" lvl="0" indent="0" algn="just" rtl="0">
              <a:spcBef>
                <a:spcPts val="0"/>
              </a:spcBef>
              <a:spcAft>
                <a:spcPts val="1200"/>
              </a:spcAft>
              <a:buNone/>
            </a:pPr>
            <a:r>
              <a:rPr lang="pt-BR"/>
              <a:t>Entender quais são as necessidades das pessoas envolvidas no problemas. Ou seja, o próprio problema: Um Aluno A manifestou durante a aula “</a:t>
            </a:r>
            <a:r>
              <a:rPr lang="pt-BR" b="1"/>
              <a:t>que não via relação alguma da Física com as outras disciplinas ministradas na escola</a:t>
            </a:r>
            <a:r>
              <a:rPr lang="pt-BR"/>
              <a:t>”. Um outro Aluno B, porém, respondeu que “</a:t>
            </a:r>
            <a:r>
              <a:rPr lang="pt-BR" b="1"/>
              <a:t>haviam conteúdos semelhantes, entretanto, sem uma ‘conversa’ entre as disciplinas</a:t>
            </a:r>
            <a:r>
              <a:rPr lang="pt-BR"/>
              <a:t>”.</a:t>
            </a:r>
            <a:endParaRPr/>
          </a:p>
        </p:txBody>
      </p:sp>
      <p:pic>
        <p:nvPicPr>
          <p:cNvPr id="226" name="Google Shape;226;p34"/>
          <p:cNvPicPr preferRelativeResize="0"/>
          <p:nvPr/>
        </p:nvPicPr>
        <p:blipFill rotWithShape="1">
          <a:blip r:embed="rId4">
            <a:alphaModFix/>
          </a:blip>
          <a:srcRect r="80545"/>
          <a:stretch/>
        </p:blipFill>
        <p:spPr>
          <a:xfrm>
            <a:off x="7462572" y="103025"/>
            <a:ext cx="1100150" cy="1700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5"/>
          <p:cNvSpPr txBox="1">
            <a:spLocks noGrp="1"/>
          </p:cNvSpPr>
          <p:nvPr>
            <p:ph type="title"/>
          </p:nvPr>
        </p:nvSpPr>
        <p:spPr>
          <a:xfrm>
            <a:off x="311700" y="368825"/>
            <a:ext cx="8520600" cy="613200"/>
          </a:xfrm>
          <a:prstGeom prst="rect">
            <a:avLst/>
          </a:prstGeom>
        </p:spPr>
        <p:txBody>
          <a:bodyPr spcFirstLastPara="1" wrap="square" lIns="91425" tIns="91425" rIns="91425" bIns="91425" anchor="t" anchorCtr="0">
            <a:normAutofit fontScale="90000"/>
          </a:bodyPr>
          <a:lstStyle/>
          <a:p>
            <a:pPr marL="0" lvl="0" indent="0" algn="just" rtl="0">
              <a:lnSpc>
                <a:spcPct val="115000"/>
              </a:lnSpc>
              <a:spcBef>
                <a:spcPts val="1200"/>
              </a:spcBef>
              <a:spcAft>
                <a:spcPts val="0"/>
              </a:spcAft>
              <a:buClr>
                <a:schemeClr val="dk1"/>
              </a:buClr>
              <a:buSzPct val="50000"/>
              <a:buFont typeface="Arial"/>
              <a:buNone/>
            </a:pPr>
            <a:r>
              <a:rPr lang="pt-BR" sz="2200" b="1">
                <a:latin typeface="Arial"/>
                <a:ea typeface="Arial"/>
                <a:cs typeface="Arial"/>
                <a:sym typeface="Arial"/>
              </a:rPr>
              <a:t>Fases do desenvolvimento da atividade</a:t>
            </a:r>
            <a:endParaRPr sz="2200" b="1">
              <a:latin typeface="Arial"/>
              <a:ea typeface="Arial"/>
              <a:cs typeface="Arial"/>
              <a:sym typeface="Arial"/>
            </a:endParaRPr>
          </a:p>
          <a:p>
            <a:pPr marL="0" lvl="0" indent="0" algn="l" rtl="0">
              <a:spcBef>
                <a:spcPts val="1200"/>
              </a:spcBef>
              <a:spcAft>
                <a:spcPts val="0"/>
              </a:spcAft>
              <a:buNone/>
            </a:pPr>
            <a:endParaRPr/>
          </a:p>
        </p:txBody>
      </p:sp>
      <p:sp>
        <p:nvSpPr>
          <p:cNvPr id="232" name="Google Shape;232;p35"/>
          <p:cNvSpPr txBox="1">
            <a:spLocks noGrp="1"/>
          </p:cNvSpPr>
          <p:nvPr>
            <p:ph type="body" idx="1"/>
          </p:nvPr>
        </p:nvSpPr>
        <p:spPr>
          <a:xfrm>
            <a:off x="311700" y="1171600"/>
            <a:ext cx="8520600" cy="38853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pt-BR"/>
              <a:t>Fase 2 - como posso interpretá-la?</a:t>
            </a:r>
            <a:endParaRPr/>
          </a:p>
          <a:p>
            <a:pPr marL="0" lvl="0" indent="0" algn="l" rtl="0">
              <a:spcBef>
                <a:spcPts val="1200"/>
              </a:spcBef>
              <a:spcAft>
                <a:spcPts val="0"/>
              </a:spcAft>
              <a:buNone/>
            </a:pPr>
            <a:r>
              <a:rPr lang="pt-BR"/>
              <a:t>Pesquisar sobre e delimitar qual é o problema, o que precisa ser </a:t>
            </a:r>
            <a:br>
              <a:rPr lang="pt-BR"/>
            </a:br>
            <a:r>
              <a:rPr lang="pt-BR"/>
              <a:t>resolvido ou criado;</a:t>
            </a:r>
            <a:endParaRPr/>
          </a:p>
          <a:p>
            <a:pPr marL="0" marR="331467" lvl="0" indent="0" algn="just" rtl="0">
              <a:spcBef>
                <a:spcPts val="1200"/>
              </a:spcBef>
              <a:spcAft>
                <a:spcPts val="0"/>
              </a:spcAft>
              <a:buNone/>
            </a:pPr>
            <a:r>
              <a:rPr lang="pt-BR"/>
              <a:t>Para delinear e estruturar os problemas apresentados pelos alunos, podemos utilizar as </a:t>
            </a:r>
            <a:r>
              <a:rPr lang="pt-BR" b="1"/>
              <a:t>Perguntas Facilitadoras</a:t>
            </a:r>
            <a:r>
              <a:rPr lang="pt-BR"/>
              <a:t>:</a:t>
            </a:r>
            <a:endParaRPr/>
          </a:p>
          <a:p>
            <a:pPr marL="457200" marR="331467" lvl="0" indent="-342900" algn="just" rtl="0">
              <a:spcBef>
                <a:spcPts val="1200"/>
              </a:spcBef>
              <a:spcAft>
                <a:spcPts val="0"/>
              </a:spcAft>
              <a:buSzPts val="1800"/>
              <a:buChar char="●"/>
            </a:pPr>
            <a:r>
              <a:rPr lang="pt-BR"/>
              <a:t>As perguntas facilitadoras são técnicas específicas de questionamento para desenvolver argumentos e elaborações. Exemplos de questionamento facilitador:</a:t>
            </a:r>
            <a:br>
              <a:rPr lang="pt-BR"/>
            </a:br>
            <a:r>
              <a:rPr lang="pt-BR"/>
              <a:t>a. O que te faz pensar isso?</a:t>
            </a:r>
            <a:br>
              <a:rPr lang="pt-BR"/>
            </a:br>
            <a:r>
              <a:rPr lang="pt-BR"/>
              <a:t>b. Você poderia elaborar mais?</a:t>
            </a:r>
            <a:br>
              <a:rPr lang="pt-BR"/>
            </a:br>
            <a:r>
              <a:rPr lang="pt-BR"/>
              <a:t>c. Você poderia explicar seu raciocínio?</a:t>
            </a:r>
            <a:endParaRPr/>
          </a:p>
        </p:txBody>
      </p:sp>
      <p:sp>
        <p:nvSpPr>
          <p:cNvPr id="233" name="Google Shape;233;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23</a:t>
            </a:fld>
            <a:r>
              <a:rPr lang="pt-BR"/>
              <a:t>/30</a:t>
            </a:r>
            <a:endParaRPr/>
          </a:p>
        </p:txBody>
      </p:sp>
      <p:pic>
        <p:nvPicPr>
          <p:cNvPr id="234" name="Google Shape;234;p35"/>
          <p:cNvPicPr preferRelativeResize="0"/>
          <p:nvPr/>
        </p:nvPicPr>
        <p:blipFill rotWithShape="1">
          <a:blip r:embed="rId3">
            <a:alphaModFix/>
          </a:blip>
          <a:srcRect l="21882" t="4230" r="60238" b="44426"/>
          <a:stretch/>
        </p:blipFill>
        <p:spPr>
          <a:xfrm>
            <a:off x="7029875" y="120675"/>
            <a:ext cx="1442575" cy="2206300"/>
          </a:xfrm>
          <a:prstGeom prst="rect">
            <a:avLst/>
          </a:prstGeom>
          <a:noFill/>
          <a:ln>
            <a:noFill/>
          </a:ln>
        </p:spPr>
      </p:pic>
      <p:pic>
        <p:nvPicPr>
          <p:cNvPr id="235" name="Google Shape;235;p35"/>
          <p:cNvPicPr preferRelativeResize="0"/>
          <p:nvPr/>
        </p:nvPicPr>
        <p:blipFill rotWithShape="1">
          <a:blip r:embed="rId4">
            <a:alphaModFix/>
          </a:blip>
          <a:srcRect l="22264" r="58280"/>
          <a:stretch/>
        </p:blipFill>
        <p:spPr>
          <a:xfrm>
            <a:off x="5439450" y="120675"/>
            <a:ext cx="1000026" cy="1546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6"/>
          <p:cNvSpPr txBox="1">
            <a:spLocks noGrp="1"/>
          </p:cNvSpPr>
          <p:nvPr>
            <p:ph type="title"/>
          </p:nvPr>
        </p:nvSpPr>
        <p:spPr>
          <a:xfrm>
            <a:off x="311700" y="368825"/>
            <a:ext cx="8520600" cy="613200"/>
          </a:xfrm>
          <a:prstGeom prst="rect">
            <a:avLst/>
          </a:prstGeom>
        </p:spPr>
        <p:txBody>
          <a:bodyPr spcFirstLastPara="1" wrap="square" lIns="91425" tIns="91425" rIns="91425" bIns="91425" anchor="t" anchorCtr="0">
            <a:normAutofit fontScale="90000"/>
          </a:bodyPr>
          <a:lstStyle/>
          <a:p>
            <a:pPr marL="0" lvl="0" indent="0" algn="just" rtl="0">
              <a:lnSpc>
                <a:spcPct val="115000"/>
              </a:lnSpc>
              <a:spcBef>
                <a:spcPts val="1200"/>
              </a:spcBef>
              <a:spcAft>
                <a:spcPts val="0"/>
              </a:spcAft>
              <a:buClr>
                <a:schemeClr val="dk1"/>
              </a:buClr>
              <a:buSzPct val="50000"/>
              <a:buFont typeface="Arial"/>
              <a:buNone/>
            </a:pPr>
            <a:r>
              <a:rPr lang="pt-BR" sz="2200" b="1">
                <a:latin typeface="Arial"/>
                <a:ea typeface="Arial"/>
                <a:cs typeface="Arial"/>
                <a:sym typeface="Arial"/>
              </a:rPr>
              <a:t>Fases do desenvolvimento da atividade</a:t>
            </a:r>
            <a:endParaRPr sz="2200" b="1">
              <a:latin typeface="Arial"/>
              <a:ea typeface="Arial"/>
              <a:cs typeface="Arial"/>
              <a:sym typeface="Arial"/>
            </a:endParaRPr>
          </a:p>
          <a:p>
            <a:pPr marL="0" lvl="0" indent="0" algn="l" rtl="0">
              <a:spcBef>
                <a:spcPts val="1200"/>
              </a:spcBef>
              <a:spcAft>
                <a:spcPts val="0"/>
              </a:spcAft>
              <a:buNone/>
            </a:pPr>
            <a:endParaRPr/>
          </a:p>
        </p:txBody>
      </p:sp>
      <p:sp>
        <p:nvSpPr>
          <p:cNvPr id="241" name="Google Shape;241;p36"/>
          <p:cNvSpPr txBox="1">
            <a:spLocks noGrp="1"/>
          </p:cNvSpPr>
          <p:nvPr>
            <p:ph type="body" idx="1"/>
          </p:nvPr>
        </p:nvSpPr>
        <p:spPr>
          <a:xfrm>
            <a:off x="311700" y="1552525"/>
            <a:ext cx="8520600" cy="3298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t-BR"/>
              <a:t>Fase 2 - como posso interpretá-la?</a:t>
            </a:r>
            <a:endParaRPr/>
          </a:p>
          <a:p>
            <a:pPr marL="457200" lvl="0" indent="-342900" algn="l" rtl="0">
              <a:spcBef>
                <a:spcPts val="1200"/>
              </a:spcBef>
              <a:spcAft>
                <a:spcPts val="0"/>
              </a:spcAft>
              <a:buSzPts val="1800"/>
              <a:buChar char="●"/>
            </a:pPr>
            <a:r>
              <a:rPr lang="pt-BR"/>
              <a:t>Para a problematização apresentada pelos alunos A e B, </a:t>
            </a:r>
            <a:br>
              <a:rPr lang="pt-BR"/>
            </a:br>
            <a:r>
              <a:rPr lang="pt-BR"/>
              <a:t>podemos utilizar:</a:t>
            </a:r>
            <a:endParaRPr/>
          </a:p>
          <a:p>
            <a:pPr marL="450000" lvl="0" indent="0" algn="l" rtl="0">
              <a:spcBef>
                <a:spcPts val="1200"/>
              </a:spcBef>
              <a:spcAft>
                <a:spcPts val="0"/>
              </a:spcAft>
              <a:buClr>
                <a:schemeClr val="dk1"/>
              </a:buClr>
              <a:buSzPts val="1100"/>
              <a:buFont typeface="Arial"/>
              <a:buNone/>
            </a:pPr>
            <a:r>
              <a:rPr lang="pt-BR"/>
              <a:t>a. Quais conceitos ou assuntos poderíamos abordar para unir as disciplinas de forma que exista a interdisciplinaridade?</a:t>
            </a:r>
            <a:endParaRPr/>
          </a:p>
          <a:p>
            <a:pPr marL="450000" lvl="0" indent="0" algn="l" rtl="0">
              <a:spcBef>
                <a:spcPts val="1200"/>
              </a:spcBef>
              <a:spcAft>
                <a:spcPts val="1200"/>
              </a:spcAft>
              <a:buClr>
                <a:schemeClr val="dk1"/>
              </a:buClr>
              <a:buSzPts val="1100"/>
              <a:buFont typeface="Arial"/>
              <a:buNone/>
            </a:pPr>
            <a:r>
              <a:rPr lang="pt-BR"/>
              <a:t>b. O que há em comum entre a disciplina de Física e outras disciplina do colégio?</a:t>
            </a:r>
            <a:endParaRPr/>
          </a:p>
        </p:txBody>
      </p:sp>
      <p:sp>
        <p:nvSpPr>
          <p:cNvPr id="242" name="Google Shape;242;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24</a:t>
            </a:fld>
            <a:r>
              <a:rPr lang="pt-BR"/>
              <a:t>/30</a:t>
            </a:r>
            <a:endParaRPr/>
          </a:p>
        </p:txBody>
      </p:sp>
      <p:pic>
        <p:nvPicPr>
          <p:cNvPr id="243" name="Google Shape;243;p36"/>
          <p:cNvPicPr preferRelativeResize="0"/>
          <p:nvPr/>
        </p:nvPicPr>
        <p:blipFill rotWithShape="1">
          <a:blip r:embed="rId3">
            <a:alphaModFix/>
          </a:blip>
          <a:srcRect l="21882" t="4230" r="60238" b="44426"/>
          <a:stretch/>
        </p:blipFill>
        <p:spPr>
          <a:xfrm>
            <a:off x="7029875" y="120675"/>
            <a:ext cx="1442575" cy="2206300"/>
          </a:xfrm>
          <a:prstGeom prst="rect">
            <a:avLst/>
          </a:prstGeom>
          <a:noFill/>
          <a:ln>
            <a:noFill/>
          </a:ln>
        </p:spPr>
      </p:pic>
      <p:pic>
        <p:nvPicPr>
          <p:cNvPr id="244" name="Google Shape;244;p36"/>
          <p:cNvPicPr preferRelativeResize="0"/>
          <p:nvPr/>
        </p:nvPicPr>
        <p:blipFill rotWithShape="1">
          <a:blip r:embed="rId4">
            <a:alphaModFix/>
          </a:blip>
          <a:srcRect l="22264" r="58280"/>
          <a:stretch/>
        </p:blipFill>
        <p:spPr>
          <a:xfrm>
            <a:off x="5439450" y="120675"/>
            <a:ext cx="1000026" cy="15461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title"/>
          </p:nvPr>
        </p:nvSpPr>
        <p:spPr>
          <a:xfrm>
            <a:off x="311700" y="368825"/>
            <a:ext cx="8520600" cy="613200"/>
          </a:xfrm>
          <a:prstGeom prst="rect">
            <a:avLst/>
          </a:prstGeom>
        </p:spPr>
        <p:txBody>
          <a:bodyPr spcFirstLastPara="1" wrap="square" lIns="91425" tIns="91425" rIns="91425" bIns="91425" anchor="t" anchorCtr="0">
            <a:normAutofit fontScale="90000"/>
          </a:bodyPr>
          <a:lstStyle/>
          <a:p>
            <a:pPr marL="0" lvl="0" indent="0" algn="just" rtl="0">
              <a:lnSpc>
                <a:spcPct val="115000"/>
              </a:lnSpc>
              <a:spcBef>
                <a:spcPts val="1200"/>
              </a:spcBef>
              <a:spcAft>
                <a:spcPts val="0"/>
              </a:spcAft>
              <a:buClr>
                <a:schemeClr val="dk1"/>
              </a:buClr>
              <a:buSzPct val="50000"/>
              <a:buFont typeface="Arial"/>
              <a:buNone/>
            </a:pPr>
            <a:r>
              <a:rPr lang="pt-BR" sz="2200" b="1">
                <a:latin typeface="Arial"/>
                <a:ea typeface="Arial"/>
                <a:cs typeface="Arial"/>
                <a:sym typeface="Arial"/>
              </a:rPr>
              <a:t>Fases do desenvolvimento da atividade</a:t>
            </a:r>
            <a:endParaRPr sz="2200" b="1">
              <a:latin typeface="Arial"/>
              <a:ea typeface="Arial"/>
              <a:cs typeface="Arial"/>
              <a:sym typeface="Arial"/>
            </a:endParaRPr>
          </a:p>
          <a:p>
            <a:pPr marL="0" lvl="0" indent="0" algn="l" rtl="0">
              <a:spcBef>
                <a:spcPts val="1200"/>
              </a:spcBef>
              <a:spcAft>
                <a:spcPts val="0"/>
              </a:spcAft>
              <a:buNone/>
            </a:pPr>
            <a:endParaRPr/>
          </a:p>
        </p:txBody>
      </p:sp>
      <p:sp>
        <p:nvSpPr>
          <p:cNvPr id="250" name="Google Shape;250;p37"/>
          <p:cNvSpPr txBox="1">
            <a:spLocks noGrp="1"/>
          </p:cNvSpPr>
          <p:nvPr>
            <p:ph type="body" idx="1"/>
          </p:nvPr>
        </p:nvSpPr>
        <p:spPr>
          <a:xfrm>
            <a:off x="311700" y="1171600"/>
            <a:ext cx="4221600" cy="967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t-BR"/>
              <a:t>Fase 3 - como posso criar?</a:t>
            </a:r>
            <a:endParaRPr/>
          </a:p>
          <a:p>
            <a:pPr marL="0" lvl="0" indent="0" algn="l" rtl="0">
              <a:spcBef>
                <a:spcPts val="1200"/>
              </a:spcBef>
              <a:spcAft>
                <a:spcPts val="1200"/>
              </a:spcAft>
              <a:buNone/>
            </a:pPr>
            <a:endParaRPr/>
          </a:p>
        </p:txBody>
      </p:sp>
      <p:sp>
        <p:nvSpPr>
          <p:cNvPr id="251" name="Google Shape;251;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25</a:t>
            </a:fld>
            <a:r>
              <a:rPr lang="pt-BR"/>
              <a:t>/30</a:t>
            </a:r>
            <a:endParaRPr/>
          </a:p>
        </p:txBody>
      </p:sp>
      <p:pic>
        <p:nvPicPr>
          <p:cNvPr id="252" name="Google Shape;252;p37"/>
          <p:cNvPicPr preferRelativeResize="0"/>
          <p:nvPr/>
        </p:nvPicPr>
        <p:blipFill rotWithShape="1">
          <a:blip r:embed="rId3">
            <a:alphaModFix/>
          </a:blip>
          <a:srcRect l="39683" t="4654" r="42438" b="44145"/>
          <a:stretch/>
        </p:blipFill>
        <p:spPr>
          <a:xfrm>
            <a:off x="399925" y="2105650"/>
            <a:ext cx="1450950" cy="2213000"/>
          </a:xfrm>
          <a:prstGeom prst="rect">
            <a:avLst/>
          </a:prstGeom>
          <a:noFill/>
          <a:ln>
            <a:noFill/>
          </a:ln>
        </p:spPr>
      </p:pic>
      <p:pic>
        <p:nvPicPr>
          <p:cNvPr id="253" name="Google Shape;253;p37"/>
          <p:cNvPicPr preferRelativeResize="0"/>
          <p:nvPr/>
        </p:nvPicPr>
        <p:blipFill rotWithShape="1">
          <a:blip r:embed="rId4">
            <a:alphaModFix/>
          </a:blip>
          <a:srcRect l="41368" r="36860"/>
          <a:stretch/>
        </p:blipFill>
        <p:spPr>
          <a:xfrm>
            <a:off x="7433125" y="90750"/>
            <a:ext cx="1372349" cy="1895950"/>
          </a:xfrm>
          <a:prstGeom prst="rect">
            <a:avLst/>
          </a:prstGeom>
          <a:noFill/>
          <a:ln>
            <a:noFill/>
          </a:ln>
        </p:spPr>
      </p:pic>
      <p:sp>
        <p:nvSpPr>
          <p:cNvPr id="254" name="Google Shape;254;p37"/>
          <p:cNvSpPr txBox="1">
            <a:spLocks noGrp="1"/>
          </p:cNvSpPr>
          <p:nvPr>
            <p:ph type="body" idx="1"/>
          </p:nvPr>
        </p:nvSpPr>
        <p:spPr>
          <a:xfrm>
            <a:off x="2010225" y="2215300"/>
            <a:ext cx="6697800" cy="2927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t-BR"/>
              <a:t>Escolher as ideias mais viáveis para criar os protótipos;</a:t>
            </a:r>
            <a:endParaRPr/>
          </a:p>
          <a:p>
            <a:pPr marL="0" lvl="0" indent="0" algn="l" rtl="0">
              <a:spcBef>
                <a:spcPts val="1200"/>
              </a:spcBef>
              <a:spcAft>
                <a:spcPts val="0"/>
              </a:spcAft>
              <a:buNone/>
            </a:pPr>
            <a:r>
              <a:rPr lang="pt-BR"/>
              <a:t>Estabelecer conexões entre as variadas disciplinas:</a:t>
            </a:r>
            <a:endParaRPr/>
          </a:p>
          <a:p>
            <a:pPr marL="0" lvl="0" indent="0" algn="l" rtl="0">
              <a:spcBef>
                <a:spcPts val="1200"/>
              </a:spcBef>
              <a:spcAft>
                <a:spcPts val="0"/>
              </a:spcAft>
              <a:buNone/>
            </a:pPr>
            <a:r>
              <a:rPr lang="pt-BR" b="1"/>
              <a:t>Física e História</a:t>
            </a:r>
            <a:r>
              <a:rPr lang="pt-BR"/>
              <a:t>;</a:t>
            </a:r>
            <a:endParaRPr/>
          </a:p>
          <a:p>
            <a:pPr marL="0" lvl="0" indent="0" algn="l" rtl="0">
              <a:spcBef>
                <a:spcPts val="1200"/>
              </a:spcBef>
              <a:spcAft>
                <a:spcPts val="0"/>
              </a:spcAft>
              <a:buNone/>
            </a:pPr>
            <a:r>
              <a:rPr lang="pt-BR" b="1"/>
              <a:t>Física e Geografia;</a:t>
            </a:r>
            <a:endParaRPr b="1"/>
          </a:p>
          <a:p>
            <a:pPr marL="0" lvl="0" indent="0" algn="l" rtl="0">
              <a:spcBef>
                <a:spcPts val="1200"/>
              </a:spcBef>
              <a:spcAft>
                <a:spcPts val="12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8"/>
          <p:cNvSpPr txBox="1">
            <a:spLocks noGrp="1"/>
          </p:cNvSpPr>
          <p:nvPr>
            <p:ph type="title"/>
          </p:nvPr>
        </p:nvSpPr>
        <p:spPr>
          <a:xfrm>
            <a:off x="311700" y="368825"/>
            <a:ext cx="8520600" cy="613200"/>
          </a:xfrm>
          <a:prstGeom prst="rect">
            <a:avLst/>
          </a:prstGeom>
        </p:spPr>
        <p:txBody>
          <a:bodyPr spcFirstLastPara="1" wrap="square" lIns="91425" tIns="91425" rIns="91425" bIns="91425" anchor="t" anchorCtr="0">
            <a:normAutofit fontScale="90000"/>
          </a:bodyPr>
          <a:lstStyle/>
          <a:p>
            <a:pPr marL="0" lvl="0" indent="0" algn="just" rtl="0">
              <a:lnSpc>
                <a:spcPct val="115000"/>
              </a:lnSpc>
              <a:spcBef>
                <a:spcPts val="1200"/>
              </a:spcBef>
              <a:spcAft>
                <a:spcPts val="0"/>
              </a:spcAft>
              <a:buClr>
                <a:schemeClr val="dk1"/>
              </a:buClr>
              <a:buSzPct val="50000"/>
              <a:buFont typeface="Arial"/>
              <a:buNone/>
            </a:pPr>
            <a:r>
              <a:rPr lang="pt-BR" sz="2200" b="1">
                <a:latin typeface="Arial"/>
                <a:ea typeface="Arial"/>
                <a:cs typeface="Arial"/>
                <a:sym typeface="Arial"/>
              </a:rPr>
              <a:t>Fases do desenvolvimento da atividade</a:t>
            </a:r>
            <a:endParaRPr sz="2200" b="1">
              <a:latin typeface="Arial"/>
              <a:ea typeface="Arial"/>
              <a:cs typeface="Arial"/>
              <a:sym typeface="Arial"/>
            </a:endParaRPr>
          </a:p>
          <a:p>
            <a:pPr marL="0" lvl="0" indent="0" algn="l" rtl="0">
              <a:spcBef>
                <a:spcPts val="1200"/>
              </a:spcBef>
              <a:spcAft>
                <a:spcPts val="0"/>
              </a:spcAft>
              <a:buNone/>
            </a:pPr>
            <a:endParaRPr/>
          </a:p>
        </p:txBody>
      </p:sp>
      <p:sp>
        <p:nvSpPr>
          <p:cNvPr id="260" name="Google Shape;260;p38"/>
          <p:cNvSpPr txBox="1">
            <a:spLocks noGrp="1"/>
          </p:cNvSpPr>
          <p:nvPr>
            <p:ph type="body" idx="1"/>
          </p:nvPr>
        </p:nvSpPr>
        <p:spPr>
          <a:xfrm>
            <a:off x="311700" y="1171600"/>
            <a:ext cx="8520600" cy="3885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t-BR"/>
              <a:t>Fase 4 - como posso concretizá-la?</a:t>
            </a:r>
            <a:endParaRPr/>
          </a:p>
          <a:p>
            <a:pPr marL="0" lvl="0" indent="0" algn="l" rtl="0">
              <a:spcBef>
                <a:spcPts val="1200"/>
              </a:spcBef>
              <a:spcAft>
                <a:spcPts val="0"/>
              </a:spcAft>
              <a:buNone/>
            </a:pPr>
            <a:r>
              <a:rPr lang="pt-BR"/>
              <a:t>Criar os protótipos e escolher o que faça mais sentido para a solução do problema.</a:t>
            </a:r>
            <a:endParaRPr/>
          </a:p>
          <a:p>
            <a:pPr marL="0" lvl="0" indent="0" algn="l" rtl="0">
              <a:spcBef>
                <a:spcPts val="1200"/>
              </a:spcBef>
              <a:spcAft>
                <a:spcPts val="0"/>
              </a:spcAft>
              <a:buNone/>
            </a:pPr>
            <a:r>
              <a:rPr lang="pt-BR" b="1"/>
              <a:t>Física e História:</a:t>
            </a:r>
            <a:r>
              <a:rPr lang="pt-BR"/>
              <a:t> contexto histórico e político durante </a:t>
            </a:r>
            <a:br>
              <a:rPr lang="pt-BR"/>
            </a:br>
            <a:r>
              <a:rPr lang="pt-BR"/>
              <a:t>o desenvolvimento de alguma teoria;</a:t>
            </a:r>
            <a:endParaRPr/>
          </a:p>
          <a:p>
            <a:pPr marL="0" lvl="0" indent="0" algn="l" rtl="0">
              <a:spcBef>
                <a:spcPts val="1200"/>
              </a:spcBef>
              <a:spcAft>
                <a:spcPts val="1200"/>
              </a:spcAft>
              <a:buNone/>
            </a:pPr>
            <a:r>
              <a:rPr lang="pt-BR" b="1"/>
              <a:t>Física e Geografia</a:t>
            </a:r>
            <a:r>
              <a:rPr lang="pt-BR"/>
              <a:t>: localização geográfica do </a:t>
            </a:r>
            <a:br>
              <a:rPr lang="pt-BR"/>
            </a:br>
            <a:r>
              <a:rPr lang="pt-BR"/>
              <a:t>lançamento de mísseis (balística); geografia de </a:t>
            </a:r>
            <a:br>
              <a:rPr lang="pt-BR"/>
            </a:br>
            <a:r>
              <a:rPr lang="pt-BR"/>
              <a:t>áreas para construção de usinas.</a:t>
            </a:r>
            <a:endParaRPr/>
          </a:p>
        </p:txBody>
      </p:sp>
      <p:sp>
        <p:nvSpPr>
          <p:cNvPr id="261" name="Google Shape;261;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26</a:t>
            </a:fld>
            <a:r>
              <a:rPr lang="pt-BR"/>
              <a:t>/30</a:t>
            </a:r>
            <a:endParaRPr/>
          </a:p>
        </p:txBody>
      </p:sp>
      <p:pic>
        <p:nvPicPr>
          <p:cNvPr id="262" name="Google Shape;262;p38"/>
          <p:cNvPicPr preferRelativeResize="0"/>
          <p:nvPr/>
        </p:nvPicPr>
        <p:blipFill rotWithShape="1">
          <a:blip r:embed="rId3">
            <a:alphaModFix/>
          </a:blip>
          <a:srcRect l="57508" t="4551" r="24913" b="44247"/>
          <a:stretch/>
        </p:blipFill>
        <p:spPr>
          <a:xfrm>
            <a:off x="7169100" y="2380625"/>
            <a:ext cx="1450950" cy="2250836"/>
          </a:xfrm>
          <a:prstGeom prst="rect">
            <a:avLst/>
          </a:prstGeom>
          <a:noFill/>
          <a:ln>
            <a:noFill/>
          </a:ln>
        </p:spPr>
      </p:pic>
      <p:pic>
        <p:nvPicPr>
          <p:cNvPr id="263" name="Google Shape;263;p38"/>
          <p:cNvPicPr preferRelativeResize="0"/>
          <p:nvPr/>
        </p:nvPicPr>
        <p:blipFill rotWithShape="1">
          <a:blip r:embed="rId4">
            <a:alphaModFix/>
          </a:blip>
          <a:srcRect l="62785" r="16693"/>
          <a:stretch/>
        </p:blipFill>
        <p:spPr>
          <a:xfrm>
            <a:off x="5569700" y="2526013"/>
            <a:ext cx="1337226" cy="19600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9"/>
          <p:cNvSpPr txBox="1">
            <a:spLocks noGrp="1"/>
          </p:cNvSpPr>
          <p:nvPr>
            <p:ph type="title"/>
          </p:nvPr>
        </p:nvSpPr>
        <p:spPr>
          <a:xfrm>
            <a:off x="311700" y="368825"/>
            <a:ext cx="8520600" cy="613200"/>
          </a:xfrm>
          <a:prstGeom prst="rect">
            <a:avLst/>
          </a:prstGeom>
        </p:spPr>
        <p:txBody>
          <a:bodyPr spcFirstLastPara="1" wrap="square" lIns="91425" tIns="91425" rIns="91425" bIns="91425" anchor="t" anchorCtr="0">
            <a:normAutofit fontScale="90000"/>
          </a:bodyPr>
          <a:lstStyle/>
          <a:p>
            <a:pPr marL="0" lvl="0" indent="0" algn="just" rtl="0">
              <a:lnSpc>
                <a:spcPct val="115000"/>
              </a:lnSpc>
              <a:spcBef>
                <a:spcPts val="1200"/>
              </a:spcBef>
              <a:spcAft>
                <a:spcPts val="0"/>
              </a:spcAft>
              <a:buClr>
                <a:schemeClr val="dk1"/>
              </a:buClr>
              <a:buSzPct val="50000"/>
              <a:buFont typeface="Arial"/>
              <a:buNone/>
            </a:pPr>
            <a:r>
              <a:rPr lang="pt-BR" sz="2200" b="1">
                <a:latin typeface="Arial"/>
                <a:ea typeface="Arial"/>
                <a:cs typeface="Arial"/>
                <a:sym typeface="Arial"/>
              </a:rPr>
              <a:t>Fases do desenvolvimento da atividade</a:t>
            </a:r>
            <a:endParaRPr sz="2200" b="1">
              <a:latin typeface="Arial"/>
              <a:ea typeface="Arial"/>
              <a:cs typeface="Arial"/>
              <a:sym typeface="Arial"/>
            </a:endParaRPr>
          </a:p>
          <a:p>
            <a:pPr marL="0" lvl="0" indent="0" algn="l" rtl="0">
              <a:spcBef>
                <a:spcPts val="1200"/>
              </a:spcBef>
              <a:spcAft>
                <a:spcPts val="0"/>
              </a:spcAft>
              <a:buNone/>
            </a:pPr>
            <a:endParaRPr/>
          </a:p>
        </p:txBody>
      </p:sp>
      <p:sp>
        <p:nvSpPr>
          <p:cNvPr id="269" name="Google Shape;269;p39"/>
          <p:cNvSpPr txBox="1">
            <a:spLocks noGrp="1"/>
          </p:cNvSpPr>
          <p:nvPr>
            <p:ph type="body" idx="1"/>
          </p:nvPr>
        </p:nvSpPr>
        <p:spPr>
          <a:xfrm>
            <a:off x="311700" y="1171600"/>
            <a:ext cx="6843600" cy="907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pt-BR"/>
              <a:t>Fase 5 - como posso aprimorá-la?</a:t>
            </a:r>
            <a:endParaRPr/>
          </a:p>
          <a:p>
            <a:pPr marL="0" lvl="0" indent="0" algn="l" rtl="0">
              <a:spcBef>
                <a:spcPts val="1200"/>
              </a:spcBef>
              <a:spcAft>
                <a:spcPts val="1200"/>
              </a:spcAft>
              <a:buNone/>
            </a:pPr>
            <a:endParaRPr/>
          </a:p>
        </p:txBody>
      </p:sp>
      <p:sp>
        <p:nvSpPr>
          <p:cNvPr id="270" name="Google Shape;270;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27</a:t>
            </a:fld>
            <a:r>
              <a:rPr lang="pt-BR"/>
              <a:t>/30</a:t>
            </a:r>
            <a:endParaRPr/>
          </a:p>
        </p:txBody>
      </p:sp>
      <p:pic>
        <p:nvPicPr>
          <p:cNvPr id="271" name="Google Shape;271;p39"/>
          <p:cNvPicPr preferRelativeResize="0"/>
          <p:nvPr/>
        </p:nvPicPr>
        <p:blipFill rotWithShape="1">
          <a:blip r:embed="rId3">
            <a:alphaModFix/>
          </a:blip>
          <a:srcRect l="75333" t="4653" r="6788" b="44148"/>
          <a:stretch/>
        </p:blipFill>
        <p:spPr>
          <a:xfrm>
            <a:off x="398900" y="2234700"/>
            <a:ext cx="1278500" cy="1949975"/>
          </a:xfrm>
          <a:prstGeom prst="rect">
            <a:avLst/>
          </a:prstGeom>
          <a:noFill/>
          <a:ln>
            <a:noFill/>
          </a:ln>
        </p:spPr>
      </p:pic>
      <p:pic>
        <p:nvPicPr>
          <p:cNvPr id="272" name="Google Shape;272;p39"/>
          <p:cNvPicPr preferRelativeResize="0"/>
          <p:nvPr/>
        </p:nvPicPr>
        <p:blipFill rotWithShape="1">
          <a:blip r:embed="rId4">
            <a:alphaModFix/>
          </a:blip>
          <a:srcRect l="82954"/>
          <a:stretch/>
        </p:blipFill>
        <p:spPr>
          <a:xfrm>
            <a:off x="7470940" y="123325"/>
            <a:ext cx="1361349" cy="2402250"/>
          </a:xfrm>
          <a:prstGeom prst="rect">
            <a:avLst/>
          </a:prstGeom>
          <a:noFill/>
          <a:ln>
            <a:noFill/>
          </a:ln>
        </p:spPr>
      </p:pic>
      <p:sp>
        <p:nvSpPr>
          <p:cNvPr id="273" name="Google Shape;273;p39"/>
          <p:cNvSpPr txBox="1">
            <a:spLocks noGrp="1"/>
          </p:cNvSpPr>
          <p:nvPr>
            <p:ph type="body" idx="1"/>
          </p:nvPr>
        </p:nvSpPr>
        <p:spPr>
          <a:xfrm>
            <a:off x="1846625" y="2216450"/>
            <a:ext cx="6456600" cy="257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t-BR"/>
              <a:t>Acompanhar o aprendizado e avançar com evoluções;</a:t>
            </a:r>
            <a:endParaRPr/>
          </a:p>
          <a:p>
            <a:pPr marL="0" lvl="0" indent="0" algn="l" rtl="0">
              <a:spcBef>
                <a:spcPts val="1200"/>
              </a:spcBef>
              <a:spcAft>
                <a:spcPts val="0"/>
              </a:spcAft>
              <a:buNone/>
            </a:pPr>
            <a:r>
              <a:rPr lang="pt-BR"/>
              <a:t>Buscar mais conexões interdisciplinares;</a:t>
            </a:r>
            <a:endParaRPr/>
          </a:p>
          <a:p>
            <a:pPr marL="0" lvl="0" indent="0" algn="l" rtl="0">
              <a:spcBef>
                <a:spcPts val="1200"/>
              </a:spcBef>
              <a:spcAft>
                <a:spcPts val="0"/>
              </a:spcAft>
              <a:buNone/>
            </a:pPr>
            <a:r>
              <a:rPr lang="pt-BR"/>
              <a:t>Melhorar as que já existem.</a:t>
            </a:r>
            <a:endParaRPr/>
          </a:p>
          <a:p>
            <a:pPr marL="0" lvl="0" indent="0" algn="l" rtl="0">
              <a:spcBef>
                <a:spcPts val="1200"/>
              </a:spcBef>
              <a:spcAft>
                <a:spcPts val="1200"/>
              </a:spcAft>
              <a:buNone/>
            </a:pPr>
            <a:r>
              <a:rPr lang="pt-BR"/>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0"/>
          <p:cNvSpPr txBox="1">
            <a:spLocks noGrp="1"/>
          </p:cNvSpPr>
          <p:nvPr>
            <p:ph type="title"/>
          </p:nvPr>
        </p:nvSpPr>
        <p:spPr>
          <a:xfrm>
            <a:off x="311700" y="368825"/>
            <a:ext cx="8520600" cy="613200"/>
          </a:xfrm>
          <a:prstGeom prst="rect">
            <a:avLst/>
          </a:prstGeom>
        </p:spPr>
        <p:txBody>
          <a:bodyPr spcFirstLastPara="1" wrap="square" lIns="91425" tIns="91425" rIns="91425" bIns="91425" anchor="t" anchorCtr="0">
            <a:normAutofit fontScale="90000"/>
          </a:bodyPr>
          <a:lstStyle/>
          <a:p>
            <a:pPr marL="0" lvl="0" indent="0" algn="just" rtl="0">
              <a:lnSpc>
                <a:spcPct val="115000"/>
              </a:lnSpc>
              <a:spcBef>
                <a:spcPts val="1200"/>
              </a:spcBef>
              <a:spcAft>
                <a:spcPts val="0"/>
              </a:spcAft>
              <a:buClr>
                <a:schemeClr val="dk1"/>
              </a:buClr>
              <a:buSzPct val="50000"/>
              <a:buFont typeface="Arial"/>
              <a:buNone/>
            </a:pPr>
            <a:r>
              <a:rPr lang="pt-BR" sz="2200" b="1">
                <a:latin typeface="Arial"/>
                <a:ea typeface="Arial"/>
                <a:cs typeface="Arial"/>
                <a:sym typeface="Arial"/>
              </a:rPr>
              <a:t>Recursos e Ferramentas</a:t>
            </a:r>
            <a:endParaRPr sz="2200" b="1">
              <a:latin typeface="Arial"/>
              <a:ea typeface="Arial"/>
              <a:cs typeface="Arial"/>
              <a:sym typeface="Arial"/>
            </a:endParaRPr>
          </a:p>
          <a:p>
            <a:pPr marL="0" lvl="0" indent="0" algn="l" rtl="0">
              <a:spcBef>
                <a:spcPts val="1200"/>
              </a:spcBef>
              <a:spcAft>
                <a:spcPts val="0"/>
              </a:spcAft>
              <a:buNone/>
            </a:pPr>
            <a:endParaRPr/>
          </a:p>
        </p:txBody>
      </p:sp>
      <p:sp>
        <p:nvSpPr>
          <p:cNvPr id="279" name="Google Shape;279;p40"/>
          <p:cNvSpPr txBox="1">
            <a:spLocks noGrp="1"/>
          </p:cNvSpPr>
          <p:nvPr>
            <p:ph type="body" idx="1"/>
          </p:nvPr>
        </p:nvSpPr>
        <p:spPr>
          <a:xfrm>
            <a:off x="311700" y="1171600"/>
            <a:ext cx="8520600" cy="3777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t-BR" b="1"/>
              <a:t>Divisão em grupos;</a:t>
            </a:r>
            <a:endParaRPr b="1"/>
          </a:p>
          <a:p>
            <a:pPr marL="0" lvl="0" indent="0" algn="l" rtl="0">
              <a:spcBef>
                <a:spcPts val="1200"/>
              </a:spcBef>
              <a:spcAft>
                <a:spcPts val="0"/>
              </a:spcAft>
              <a:buNone/>
            </a:pPr>
            <a:r>
              <a:rPr lang="pt-BR" b="1"/>
              <a:t>Papel e caneta</a:t>
            </a:r>
            <a:r>
              <a:rPr lang="pt-BR"/>
              <a:t>;</a:t>
            </a:r>
            <a:endParaRPr/>
          </a:p>
          <a:p>
            <a:pPr marL="0" lvl="0" indent="0" algn="l" rtl="0">
              <a:spcBef>
                <a:spcPts val="1200"/>
              </a:spcBef>
              <a:spcAft>
                <a:spcPts val="0"/>
              </a:spcAft>
              <a:buNone/>
            </a:pPr>
            <a:r>
              <a:rPr lang="pt-BR"/>
              <a:t>Técnica de </a:t>
            </a:r>
            <a:r>
              <a:rPr lang="pt-BR" b="1"/>
              <a:t>Brainstorming</a:t>
            </a:r>
            <a:r>
              <a:rPr lang="pt-BR"/>
              <a:t> para a construção </a:t>
            </a:r>
            <a:br>
              <a:rPr lang="pt-BR"/>
            </a:br>
            <a:r>
              <a:rPr lang="pt-BR"/>
              <a:t>de </a:t>
            </a:r>
            <a:r>
              <a:rPr lang="pt-BR" b="1"/>
              <a:t>mapas mentais</a:t>
            </a:r>
            <a:endParaRPr b="1"/>
          </a:p>
          <a:p>
            <a:pPr marL="0" lvl="0" indent="0" algn="l" rtl="0">
              <a:spcBef>
                <a:spcPts val="1200"/>
              </a:spcBef>
              <a:spcAft>
                <a:spcPts val="1200"/>
              </a:spcAft>
              <a:buNone/>
            </a:pPr>
            <a:endParaRPr/>
          </a:p>
        </p:txBody>
      </p:sp>
      <p:sp>
        <p:nvSpPr>
          <p:cNvPr id="280" name="Google Shape;280;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28</a:t>
            </a:fld>
            <a:r>
              <a:rPr lang="pt-BR"/>
              <a:t>/30</a:t>
            </a:r>
            <a:endParaRPr/>
          </a:p>
        </p:txBody>
      </p:sp>
      <p:pic>
        <p:nvPicPr>
          <p:cNvPr id="281" name="Google Shape;281;p40"/>
          <p:cNvPicPr preferRelativeResize="0"/>
          <p:nvPr/>
        </p:nvPicPr>
        <p:blipFill>
          <a:blip r:embed="rId3">
            <a:alphaModFix/>
          </a:blip>
          <a:stretch>
            <a:fillRect/>
          </a:stretch>
        </p:blipFill>
        <p:spPr>
          <a:xfrm rot="550359">
            <a:off x="5311475" y="611050"/>
            <a:ext cx="3216924" cy="2219674"/>
          </a:xfrm>
          <a:prstGeom prst="rect">
            <a:avLst/>
          </a:prstGeom>
          <a:noFill/>
          <a:ln>
            <a:noFill/>
          </a:ln>
        </p:spPr>
      </p:pic>
      <p:pic>
        <p:nvPicPr>
          <p:cNvPr id="282" name="Google Shape;282;p40"/>
          <p:cNvPicPr preferRelativeResize="0"/>
          <p:nvPr/>
        </p:nvPicPr>
        <p:blipFill>
          <a:blip r:embed="rId4">
            <a:alphaModFix/>
          </a:blip>
          <a:stretch>
            <a:fillRect/>
          </a:stretch>
        </p:blipFill>
        <p:spPr>
          <a:xfrm>
            <a:off x="4823375" y="2965625"/>
            <a:ext cx="1916150" cy="18428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1"/>
          <p:cNvSpPr txBox="1">
            <a:spLocks noGrp="1"/>
          </p:cNvSpPr>
          <p:nvPr>
            <p:ph type="body" idx="1"/>
          </p:nvPr>
        </p:nvSpPr>
        <p:spPr>
          <a:xfrm>
            <a:off x="311700" y="978475"/>
            <a:ext cx="8520600" cy="4030800"/>
          </a:xfrm>
          <a:prstGeom prst="rect">
            <a:avLst/>
          </a:prstGeom>
        </p:spPr>
        <p:txBody>
          <a:bodyPr spcFirstLastPara="1" wrap="square" lIns="91425" tIns="91425" rIns="91425" bIns="91425" anchor="t" anchorCtr="0">
            <a:normAutofit/>
          </a:bodyPr>
          <a:lstStyle/>
          <a:p>
            <a:pPr marL="457200" marR="421468" lvl="0" indent="-317500" algn="just" rtl="0">
              <a:lnSpc>
                <a:spcPct val="115000"/>
              </a:lnSpc>
              <a:spcBef>
                <a:spcPts val="0"/>
              </a:spcBef>
              <a:spcAft>
                <a:spcPts val="0"/>
              </a:spcAft>
              <a:buSzPts val="1400"/>
              <a:buFont typeface="Arial"/>
              <a:buChar char="●"/>
            </a:pPr>
            <a:r>
              <a:rPr lang="pt-BR" sz="1400">
                <a:latin typeface="Arial"/>
                <a:ea typeface="Arial"/>
                <a:cs typeface="Arial"/>
                <a:sym typeface="Arial"/>
              </a:rPr>
              <a:t>Essa abordagem nos permite analisar uma mesma experiência sob uma perspectiva que não considerávamos; </a:t>
            </a:r>
            <a:endParaRPr sz="1400">
              <a:latin typeface="Arial"/>
              <a:ea typeface="Arial"/>
              <a:cs typeface="Arial"/>
              <a:sym typeface="Arial"/>
            </a:endParaRPr>
          </a:p>
          <a:p>
            <a:pPr marL="457200" marR="421468" lvl="0" indent="0" algn="just" rtl="0">
              <a:lnSpc>
                <a:spcPct val="115000"/>
              </a:lnSpc>
              <a:spcBef>
                <a:spcPts val="0"/>
              </a:spcBef>
              <a:spcAft>
                <a:spcPts val="0"/>
              </a:spcAft>
              <a:buNone/>
            </a:pPr>
            <a:endParaRPr sz="1400">
              <a:latin typeface="Arial"/>
              <a:ea typeface="Arial"/>
              <a:cs typeface="Arial"/>
              <a:sym typeface="Arial"/>
            </a:endParaRPr>
          </a:p>
          <a:p>
            <a:pPr marL="457200" marR="421468" lvl="0" indent="-317500" algn="just" rtl="0">
              <a:lnSpc>
                <a:spcPct val="115000"/>
              </a:lnSpc>
              <a:spcBef>
                <a:spcPts val="0"/>
              </a:spcBef>
              <a:spcAft>
                <a:spcPts val="0"/>
              </a:spcAft>
              <a:buSzPts val="1400"/>
              <a:buFont typeface="Arial"/>
              <a:buChar char="●"/>
            </a:pPr>
            <a:r>
              <a:rPr lang="pt-BR" sz="1400">
                <a:latin typeface="Arial"/>
                <a:ea typeface="Arial"/>
                <a:cs typeface="Arial"/>
                <a:sym typeface="Arial"/>
              </a:rPr>
              <a:t>Ao aplicar o </a:t>
            </a:r>
            <a:r>
              <a:rPr lang="pt-BR" sz="1400" i="1">
                <a:latin typeface="Arial"/>
                <a:ea typeface="Arial"/>
                <a:cs typeface="Arial"/>
                <a:sym typeface="Arial"/>
              </a:rPr>
              <a:t>Design Thinking</a:t>
            </a:r>
            <a:r>
              <a:rPr lang="pt-BR" sz="1400">
                <a:latin typeface="Arial"/>
                <a:ea typeface="Arial"/>
                <a:cs typeface="Arial"/>
                <a:sym typeface="Arial"/>
              </a:rPr>
              <a:t> à busca de soluções, criamos a expectativa de fazer a diferença na aprendizagem dos estudantes, em um processo de busca por soluções novas e criativas que gerem impacto positivo;</a:t>
            </a:r>
            <a:endParaRPr sz="1400">
              <a:latin typeface="Arial"/>
              <a:ea typeface="Arial"/>
              <a:cs typeface="Arial"/>
              <a:sym typeface="Arial"/>
            </a:endParaRPr>
          </a:p>
          <a:p>
            <a:pPr marL="457200" marR="421468" lvl="0" indent="0" algn="just" rtl="0">
              <a:lnSpc>
                <a:spcPct val="115000"/>
              </a:lnSpc>
              <a:spcBef>
                <a:spcPts val="0"/>
              </a:spcBef>
              <a:spcAft>
                <a:spcPts val="0"/>
              </a:spcAft>
              <a:buNone/>
            </a:pPr>
            <a:endParaRPr sz="1400">
              <a:latin typeface="Arial"/>
              <a:ea typeface="Arial"/>
              <a:cs typeface="Arial"/>
              <a:sym typeface="Arial"/>
            </a:endParaRPr>
          </a:p>
          <a:p>
            <a:pPr marL="457200" marR="421468" lvl="0" indent="-317500" algn="just" rtl="0">
              <a:lnSpc>
                <a:spcPct val="115000"/>
              </a:lnSpc>
              <a:spcBef>
                <a:spcPts val="0"/>
              </a:spcBef>
              <a:spcAft>
                <a:spcPts val="0"/>
              </a:spcAft>
              <a:buSzPts val="1400"/>
              <a:buFont typeface="Arial"/>
              <a:buChar char="●"/>
            </a:pPr>
            <a:r>
              <a:rPr lang="pt-BR" sz="1400">
                <a:latin typeface="Arial"/>
                <a:ea typeface="Arial"/>
                <a:cs typeface="Arial"/>
                <a:sym typeface="Arial"/>
              </a:rPr>
              <a:t>Transformam-se as tradicionais práticas de ensino em práticas que preparem os alunos para a sociedade, colaborando diretamente com a aprendizagem e no desenvolvimento social, além da formação de uma sociedade que trabalhe em conjunto, onde todos aprendem com as diferenças dos outros. Isso faz com que se sintam importantes e valorizados, ao serem parte integrante de uma tomada de decisões.</a:t>
            </a:r>
            <a:endParaRPr/>
          </a:p>
        </p:txBody>
      </p:sp>
      <p:sp>
        <p:nvSpPr>
          <p:cNvPr id="288" name="Google Shape;288;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29</a:t>
            </a:fld>
            <a:r>
              <a:rPr lang="pt-BR"/>
              <a:t>/30</a:t>
            </a:r>
            <a:endParaRPr/>
          </a:p>
        </p:txBody>
      </p:sp>
      <p:sp>
        <p:nvSpPr>
          <p:cNvPr id="289" name="Google Shape;289;p41"/>
          <p:cNvSpPr txBox="1">
            <a:spLocks noGrp="1"/>
          </p:cNvSpPr>
          <p:nvPr>
            <p:ph type="title"/>
          </p:nvPr>
        </p:nvSpPr>
        <p:spPr>
          <a:xfrm>
            <a:off x="311700" y="368825"/>
            <a:ext cx="8520600" cy="613200"/>
          </a:xfrm>
          <a:prstGeom prst="rect">
            <a:avLst/>
          </a:prstGeom>
        </p:spPr>
        <p:txBody>
          <a:bodyPr spcFirstLastPara="1" wrap="square" lIns="91425" tIns="91425" rIns="91425" bIns="91425" anchor="t" anchorCtr="0">
            <a:normAutofit fontScale="90000"/>
          </a:bodyPr>
          <a:lstStyle/>
          <a:p>
            <a:pPr marL="0" lvl="0" indent="0" algn="just" rtl="0">
              <a:lnSpc>
                <a:spcPct val="115000"/>
              </a:lnSpc>
              <a:spcBef>
                <a:spcPts val="1200"/>
              </a:spcBef>
              <a:spcAft>
                <a:spcPts val="0"/>
              </a:spcAft>
              <a:buClr>
                <a:schemeClr val="dk1"/>
              </a:buClr>
              <a:buSzPct val="50000"/>
              <a:buFont typeface="Arial"/>
              <a:buNone/>
            </a:pPr>
            <a:r>
              <a:rPr lang="pt-BR" sz="2200" b="1">
                <a:latin typeface="Arial"/>
                <a:ea typeface="Arial"/>
                <a:cs typeface="Arial"/>
                <a:sym typeface="Arial"/>
              </a:rPr>
              <a:t>Considerações finais</a:t>
            </a:r>
            <a:endParaRPr sz="2200" b="1">
              <a:latin typeface="Arial"/>
              <a:ea typeface="Arial"/>
              <a:cs typeface="Arial"/>
              <a:sym typeface="Arial"/>
            </a:endParaRPr>
          </a:p>
          <a:p>
            <a:pPr marL="0" lvl="0" indent="0" algn="l" rtl="0">
              <a:spcBef>
                <a:spcPts val="12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sp>
        <p:nvSpPr>
          <p:cNvPr id="75" name="Google Shape;75;p15"/>
          <p:cNvSpPr txBox="1">
            <a:spLocks noGrp="1"/>
          </p:cNvSpPr>
          <p:nvPr>
            <p:ph type="body" idx="1"/>
          </p:nvPr>
        </p:nvSpPr>
        <p:spPr>
          <a:xfrm>
            <a:off x="348525" y="158075"/>
            <a:ext cx="8430600" cy="4766400"/>
          </a:xfrm>
          <a:prstGeom prst="rect">
            <a:avLst/>
          </a:prstGeom>
          <a:ln w="19050" cap="flat" cmpd="sng">
            <a:solidFill>
              <a:schemeClr val="dk1"/>
            </a:solidFill>
            <a:prstDash val="dash"/>
            <a:round/>
            <a:headEnd type="none" w="sm" len="sm"/>
            <a:tailEnd type="none" w="sm" len="sm"/>
          </a:ln>
        </p:spPr>
        <p:txBody>
          <a:bodyPr spcFirstLastPara="1" wrap="square" lIns="91425" tIns="91425" rIns="83750" bIns="91425" anchor="t" anchorCtr="0">
            <a:noAutofit/>
          </a:bodyPr>
          <a:lstStyle/>
          <a:p>
            <a:pPr marL="0" marR="1292433" lvl="0" indent="0" algn="just" rtl="0">
              <a:lnSpc>
                <a:spcPct val="100000"/>
              </a:lnSpc>
              <a:spcBef>
                <a:spcPts val="0"/>
              </a:spcBef>
              <a:spcAft>
                <a:spcPts val="0"/>
              </a:spcAft>
              <a:buNone/>
            </a:pPr>
            <a:r>
              <a:rPr lang="pt-BR">
                <a:latin typeface="Arial"/>
                <a:ea typeface="Arial"/>
                <a:cs typeface="Arial"/>
                <a:sym typeface="Arial"/>
              </a:rPr>
              <a:t>1°  Apresentar a Metodologia Ativa - </a:t>
            </a:r>
            <a:r>
              <a:rPr lang="pt-BR" b="1">
                <a:latin typeface="Arial"/>
                <a:ea typeface="Arial"/>
                <a:cs typeface="Arial"/>
                <a:sym typeface="Arial"/>
              </a:rPr>
              <a:t>Design Thinking (DT).</a:t>
            </a:r>
            <a:endParaRPr>
              <a:latin typeface="Arial"/>
              <a:ea typeface="Arial"/>
              <a:cs typeface="Arial"/>
              <a:sym typeface="Arial"/>
            </a:endParaRPr>
          </a:p>
          <a:p>
            <a:pPr marL="719999" marR="1292433" lvl="0" indent="-114300" algn="just" rtl="0">
              <a:spcBef>
                <a:spcPts val="1400"/>
              </a:spcBef>
              <a:spcAft>
                <a:spcPts val="0"/>
              </a:spcAft>
              <a:buSzPts val="1800"/>
              <a:buFont typeface="Arial"/>
              <a:buChar char="➢"/>
            </a:pPr>
            <a:r>
              <a:rPr lang="pt-BR">
                <a:latin typeface="Arial"/>
                <a:ea typeface="Arial"/>
                <a:cs typeface="Arial"/>
                <a:sym typeface="Arial"/>
              </a:rPr>
              <a:t>  Definição, Origem e Criadores</a:t>
            </a:r>
            <a:endParaRPr>
              <a:latin typeface="Arial"/>
              <a:ea typeface="Arial"/>
              <a:cs typeface="Arial"/>
              <a:sym typeface="Arial"/>
            </a:endParaRPr>
          </a:p>
          <a:p>
            <a:pPr marL="719999" lvl="0" indent="-114300" algn="l" rtl="0">
              <a:spcBef>
                <a:spcPts val="0"/>
              </a:spcBef>
              <a:spcAft>
                <a:spcPts val="0"/>
              </a:spcAft>
              <a:buSzPts val="1800"/>
              <a:buFont typeface="Arial"/>
              <a:buChar char="➢"/>
            </a:pPr>
            <a:r>
              <a:rPr lang="pt-BR">
                <a:latin typeface="Arial"/>
                <a:ea typeface="Arial"/>
                <a:cs typeface="Arial"/>
                <a:sym typeface="Arial"/>
              </a:rPr>
              <a:t>  Objetivos</a:t>
            </a:r>
            <a:endParaRPr>
              <a:latin typeface="Arial"/>
              <a:ea typeface="Arial"/>
              <a:cs typeface="Arial"/>
              <a:sym typeface="Arial"/>
            </a:endParaRPr>
          </a:p>
          <a:p>
            <a:pPr marL="719999" marR="0" lvl="0" indent="-114300" algn="l" rtl="0">
              <a:lnSpc>
                <a:spcPct val="115000"/>
              </a:lnSpc>
              <a:spcBef>
                <a:spcPts val="0"/>
              </a:spcBef>
              <a:spcAft>
                <a:spcPts val="0"/>
              </a:spcAft>
              <a:buSzPts val="1800"/>
              <a:buFont typeface="Arial"/>
              <a:buChar char="➢"/>
            </a:pPr>
            <a:r>
              <a:rPr lang="pt-BR">
                <a:highlight>
                  <a:srgbClr val="FFFFFF"/>
                </a:highlight>
                <a:latin typeface="Arial"/>
                <a:ea typeface="Arial"/>
                <a:cs typeface="Arial"/>
                <a:sym typeface="Arial"/>
              </a:rPr>
              <a:t>  Práticas possíveis com o Design Thinking</a:t>
            </a:r>
            <a:endParaRPr>
              <a:highlight>
                <a:srgbClr val="FFFFFF"/>
              </a:highlight>
              <a:latin typeface="Arial"/>
              <a:ea typeface="Arial"/>
              <a:cs typeface="Arial"/>
              <a:sym typeface="Arial"/>
            </a:endParaRPr>
          </a:p>
          <a:p>
            <a:pPr marL="719999" lvl="0" indent="-114300" algn="just" rtl="0">
              <a:lnSpc>
                <a:spcPct val="115000"/>
              </a:lnSpc>
              <a:spcBef>
                <a:spcPts val="0"/>
              </a:spcBef>
              <a:spcAft>
                <a:spcPts val="0"/>
              </a:spcAft>
              <a:buSzPts val="1800"/>
              <a:buFont typeface="Arial"/>
              <a:buChar char="➢"/>
            </a:pPr>
            <a:r>
              <a:rPr lang="pt-BR">
                <a:highlight>
                  <a:srgbClr val="FFFFFF"/>
                </a:highlight>
                <a:latin typeface="Arial"/>
                <a:ea typeface="Arial"/>
                <a:cs typeface="Arial"/>
                <a:sym typeface="Arial"/>
              </a:rPr>
              <a:t>  Design Thinking na Educação</a:t>
            </a:r>
            <a:endParaRPr>
              <a:highlight>
                <a:srgbClr val="FFFFFF"/>
              </a:highlight>
              <a:latin typeface="Arial"/>
              <a:ea typeface="Arial"/>
              <a:cs typeface="Arial"/>
              <a:sym typeface="Arial"/>
            </a:endParaRPr>
          </a:p>
          <a:p>
            <a:pPr marL="719999" marR="0" lvl="0" indent="-114300" algn="l" rtl="0">
              <a:lnSpc>
                <a:spcPct val="115000"/>
              </a:lnSpc>
              <a:spcBef>
                <a:spcPts val="0"/>
              </a:spcBef>
              <a:spcAft>
                <a:spcPts val="0"/>
              </a:spcAft>
              <a:buSzPts val="1800"/>
              <a:buFont typeface="Arial"/>
              <a:buChar char="➢"/>
            </a:pPr>
            <a:r>
              <a:rPr lang="pt-BR">
                <a:highlight>
                  <a:srgbClr val="FFFFFF"/>
                </a:highlight>
                <a:latin typeface="Arial"/>
                <a:ea typeface="Arial"/>
                <a:cs typeface="Arial"/>
                <a:sym typeface="Arial"/>
              </a:rPr>
              <a:t>  Como aplicar o Design Thinking?</a:t>
            </a:r>
            <a:endParaRPr>
              <a:highlight>
                <a:srgbClr val="FFFFFF"/>
              </a:highlight>
              <a:latin typeface="Arial"/>
              <a:ea typeface="Arial"/>
              <a:cs typeface="Arial"/>
              <a:sym typeface="Arial"/>
            </a:endParaRPr>
          </a:p>
          <a:p>
            <a:pPr marL="719999" marR="0" lvl="0" indent="-114300" algn="just" rtl="0">
              <a:lnSpc>
                <a:spcPct val="115000"/>
              </a:lnSpc>
              <a:spcBef>
                <a:spcPts val="0"/>
              </a:spcBef>
              <a:spcAft>
                <a:spcPts val="0"/>
              </a:spcAft>
              <a:buSzPts val="1800"/>
              <a:buFont typeface="Arial"/>
              <a:buChar char="➢"/>
            </a:pPr>
            <a:r>
              <a:rPr lang="pt-BR">
                <a:highlight>
                  <a:srgbClr val="FFFFFF"/>
                </a:highlight>
                <a:latin typeface="Arial"/>
                <a:ea typeface="Arial"/>
                <a:cs typeface="Arial"/>
                <a:sym typeface="Arial"/>
              </a:rPr>
              <a:t>  Quais são os processos/etapas do Design Thinking?</a:t>
            </a:r>
            <a:endParaRPr>
              <a:highlight>
                <a:srgbClr val="FFFFFF"/>
              </a:highlight>
              <a:latin typeface="Arial"/>
              <a:ea typeface="Arial"/>
              <a:cs typeface="Arial"/>
              <a:sym typeface="Arial"/>
            </a:endParaRPr>
          </a:p>
          <a:p>
            <a:pPr marL="719999" marR="0" lvl="0" indent="-114300" algn="just" rtl="0">
              <a:lnSpc>
                <a:spcPct val="115000"/>
              </a:lnSpc>
              <a:spcBef>
                <a:spcPts val="0"/>
              </a:spcBef>
              <a:spcAft>
                <a:spcPts val="0"/>
              </a:spcAft>
              <a:buSzPts val="1800"/>
              <a:buFont typeface="Arial"/>
              <a:buChar char="➢"/>
            </a:pPr>
            <a:r>
              <a:rPr lang="pt-BR">
                <a:highlight>
                  <a:srgbClr val="FFFFFF"/>
                </a:highlight>
                <a:latin typeface="Arial"/>
                <a:ea typeface="Arial"/>
                <a:cs typeface="Arial"/>
                <a:sym typeface="Arial"/>
              </a:rPr>
              <a:t>  Estabelecendo um Problema</a:t>
            </a:r>
            <a:endParaRPr>
              <a:highlight>
                <a:srgbClr val="FFFFFF"/>
              </a:highlight>
              <a:latin typeface="Arial"/>
              <a:ea typeface="Arial"/>
              <a:cs typeface="Arial"/>
              <a:sym typeface="Arial"/>
            </a:endParaRPr>
          </a:p>
          <a:p>
            <a:pPr marL="719999" marR="0" lvl="0" indent="-114300" algn="just" rtl="0">
              <a:lnSpc>
                <a:spcPct val="115000"/>
              </a:lnSpc>
              <a:spcBef>
                <a:spcPts val="0"/>
              </a:spcBef>
              <a:spcAft>
                <a:spcPts val="0"/>
              </a:spcAft>
              <a:buSzPts val="1800"/>
              <a:buFont typeface="Arial"/>
              <a:buChar char="➢"/>
            </a:pPr>
            <a:r>
              <a:rPr lang="pt-BR">
                <a:highlight>
                  <a:srgbClr val="FFFFFF"/>
                </a:highlight>
                <a:latin typeface="Arial"/>
                <a:ea typeface="Arial"/>
                <a:cs typeface="Arial"/>
                <a:sym typeface="Arial"/>
              </a:rPr>
              <a:t>  Aplicação: Benefícios, Ferramentas e Dicas</a:t>
            </a:r>
            <a:endParaRPr>
              <a:highlight>
                <a:srgbClr val="FFFFFF"/>
              </a:highlight>
              <a:latin typeface="Arial"/>
              <a:ea typeface="Arial"/>
              <a:cs typeface="Arial"/>
              <a:sym typeface="Arial"/>
            </a:endParaRPr>
          </a:p>
          <a:p>
            <a:pPr marL="0" marR="0" lvl="0" indent="0" algn="just" rtl="0">
              <a:lnSpc>
                <a:spcPct val="115000"/>
              </a:lnSpc>
              <a:spcBef>
                <a:spcPts val="0"/>
              </a:spcBef>
              <a:spcAft>
                <a:spcPts val="0"/>
              </a:spcAft>
              <a:buNone/>
            </a:pPr>
            <a:endParaRPr b="1">
              <a:latin typeface="Arial"/>
              <a:ea typeface="Arial"/>
              <a:cs typeface="Arial"/>
              <a:sym typeface="Arial"/>
            </a:endParaRPr>
          </a:p>
          <a:p>
            <a:pPr marL="0" marR="212432" lvl="0" indent="0" algn="just" rtl="0">
              <a:lnSpc>
                <a:spcPct val="100000"/>
              </a:lnSpc>
              <a:spcBef>
                <a:spcPts val="0"/>
              </a:spcBef>
              <a:spcAft>
                <a:spcPts val="0"/>
              </a:spcAft>
              <a:buNone/>
            </a:pPr>
            <a:r>
              <a:rPr lang="pt-BR">
                <a:latin typeface="Arial"/>
                <a:ea typeface="Arial"/>
                <a:cs typeface="Arial"/>
                <a:sym typeface="Arial"/>
              </a:rPr>
              <a:t>2° Apresentar uma proposta de </a:t>
            </a:r>
            <a:r>
              <a:rPr lang="pt-BR" b="1">
                <a:latin typeface="Arial"/>
                <a:ea typeface="Arial"/>
                <a:cs typeface="Arial"/>
                <a:sym typeface="Arial"/>
              </a:rPr>
              <a:t>Atividade baseada no Design Thinking. </a:t>
            </a:r>
            <a:endParaRPr b="1">
              <a:latin typeface="Arial"/>
              <a:ea typeface="Arial"/>
              <a:cs typeface="Arial"/>
              <a:sym typeface="Arial"/>
            </a:endParaRPr>
          </a:p>
          <a:p>
            <a:pPr marL="719999" marR="212432" lvl="0" indent="-114300" algn="just" rtl="0">
              <a:spcBef>
                <a:spcPts val="1400"/>
              </a:spcBef>
              <a:spcAft>
                <a:spcPts val="0"/>
              </a:spcAft>
              <a:buSzPts val="1800"/>
              <a:buFont typeface="Arial"/>
              <a:buChar char="➢"/>
            </a:pPr>
            <a:r>
              <a:rPr lang="pt-BR">
                <a:latin typeface="Arial"/>
                <a:ea typeface="Arial"/>
                <a:cs typeface="Arial"/>
                <a:sym typeface="Arial"/>
              </a:rPr>
              <a:t>  Problema</a:t>
            </a:r>
            <a:endParaRPr>
              <a:latin typeface="Arial"/>
              <a:ea typeface="Arial"/>
              <a:cs typeface="Arial"/>
              <a:sym typeface="Arial"/>
            </a:endParaRPr>
          </a:p>
          <a:p>
            <a:pPr marL="719999" marR="212432" lvl="0" indent="-114300" algn="just" rtl="0">
              <a:spcBef>
                <a:spcPts val="0"/>
              </a:spcBef>
              <a:spcAft>
                <a:spcPts val="0"/>
              </a:spcAft>
              <a:buSzPts val="1800"/>
              <a:buFont typeface="Arial"/>
              <a:buChar char="➢"/>
            </a:pPr>
            <a:r>
              <a:rPr lang="pt-BR">
                <a:latin typeface="Arial"/>
                <a:ea typeface="Arial"/>
                <a:cs typeface="Arial"/>
                <a:sym typeface="Arial"/>
              </a:rPr>
              <a:t>  Fases do desenvolvimento da atividade </a:t>
            </a:r>
            <a:endParaRPr>
              <a:latin typeface="Arial"/>
              <a:ea typeface="Arial"/>
              <a:cs typeface="Arial"/>
              <a:sym typeface="Arial"/>
            </a:endParaRPr>
          </a:p>
          <a:p>
            <a:pPr marL="719999" marR="212432" lvl="0" indent="-114300" algn="just" rtl="0">
              <a:spcBef>
                <a:spcPts val="0"/>
              </a:spcBef>
              <a:spcAft>
                <a:spcPts val="0"/>
              </a:spcAft>
              <a:buSzPts val="1800"/>
              <a:buFont typeface="Arial"/>
              <a:buChar char="➢"/>
            </a:pPr>
            <a:r>
              <a:rPr lang="pt-BR">
                <a:latin typeface="Arial"/>
                <a:ea typeface="Arial"/>
                <a:cs typeface="Arial"/>
                <a:sym typeface="Arial"/>
              </a:rPr>
              <a:t>  Recursos e ferramentas</a:t>
            </a:r>
            <a:endParaRPr>
              <a:latin typeface="Arial"/>
              <a:ea typeface="Arial"/>
              <a:cs typeface="Arial"/>
              <a:sym typeface="Arial"/>
            </a:endParaRPr>
          </a:p>
          <a:p>
            <a:pPr marL="0" marR="221501" lvl="0" indent="0" algn="just" rtl="0">
              <a:spcBef>
                <a:spcPts val="1400"/>
              </a:spcBef>
              <a:spcAft>
                <a:spcPts val="0"/>
              </a:spcAft>
              <a:buNone/>
            </a:pPr>
            <a:endParaRPr b="1">
              <a:latin typeface="Arial"/>
              <a:ea typeface="Arial"/>
              <a:cs typeface="Arial"/>
              <a:sym typeface="Arial"/>
            </a:endParaRPr>
          </a:p>
        </p:txBody>
      </p:sp>
      <p:pic>
        <p:nvPicPr>
          <p:cNvPr id="76" name="Google Shape;76;p15"/>
          <p:cNvPicPr preferRelativeResize="0"/>
          <p:nvPr/>
        </p:nvPicPr>
        <p:blipFill>
          <a:blip r:embed="rId3">
            <a:alphaModFix/>
          </a:blip>
          <a:stretch>
            <a:fillRect/>
          </a:stretch>
        </p:blipFill>
        <p:spPr>
          <a:xfrm>
            <a:off x="7402931" y="76200"/>
            <a:ext cx="1741070" cy="1171600"/>
          </a:xfrm>
          <a:prstGeom prst="rect">
            <a:avLst/>
          </a:prstGeom>
          <a:noFill/>
          <a:ln>
            <a:noFill/>
          </a:ln>
        </p:spPr>
      </p:pic>
      <p:sp>
        <p:nvSpPr>
          <p:cNvPr id="77" name="Google Shape;77;p15"/>
          <p:cNvSpPr txBox="1">
            <a:spLocks noGrp="1"/>
          </p:cNvSpPr>
          <p:nvPr>
            <p:ph type="subTitle" idx="4294967295"/>
          </p:nvPr>
        </p:nvSpPr>
        <p:spPr>
          <a:xfrm>
            <a:off x="7353900" y="328325"/>
            <a:ext cx="1866300" cy="415500"/>
          </a:xfrm>
          <a:prstGeom prst="rect">
            <a:avLst/>
          </a:prstGeom>
        </p:spPr>
        <p:txBody>
          <a:bodyPr spcFirstLastPara="1" wrap="square" lIns="91425" tIns="91425" rIns="91425" bIns="91425" anchor="t" anchorCtr="0">
            <a:normAutofit fontScale="25000" lnSpcReduction="20000"/>
          </a:bodyPr>
          <a:lstStyle/>
          <a:p>
            <a:pPr marL="0" lvl="0" indent="0" algn="ctr" rtl="0">
              <a:lnSpc>
                <a:spcPct val="100000"/>
              </a:lnSpc>
              <a:spcBef>
                <a:spcPts val="0"/>
              </a:spcBef>
              <a:spcAft>
                <a:spcPts val="0"/>
              </a:spcAft>
              <a:buNone/>
            </a:pPr>
            <a:r>
              <a:rPr lang="pt-BR" sz="7200" b="1">
                <a:solidFill>
                  <a:schemeClr val="lt1"/>
                </a:solidFill>
              </a:rPr>
              <a:t>Design Thinking</a:t>
            </a:r>
            <a:endParaRPr sz="7200" b="1">
              <a:solidFill>
                <a:schemeClr val="lt1"/>
              </a:solidFill>
            </a:endParaRPr>
          </a:p>
          <a:p>
            <a:pPr marL="0" lvl="0" indent="0" algn="l" rtl="0">
              <a:spcBef>
                <a:spcPts val="1200"/>
              </a:spcBef>
              <a:spcAft>
                <a:spcPts val="1200"/>
              </a:spcAft>
              <a:buNone/>
            </a:pPr>
            <a:endParaRPr/>
          </a:p>
        </p:txBody>
      </p:sp>
      <p:sp>
        <p:nvSpPr>
          <p:cNvPr id="78" name="Google Shape;7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3</a:t>
            </a:fld>
            <a:r>
              <a:rPr lang="pt-BR"/>
              <a:t>/30</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2"/>
          <p:cNvSpPr txBox="1">
            <a:spLocks noGrp="1"/>
          </p:cNvSpPr>
          <p:nvPr>
            <p:ph type="title"/>
          </p:nvPr>
        </p:nvSpPr>
        <p:spPr>
          <a:xfrm>
            <a:off x="311700" y="216425"/>
            <a:ext cx="8520600" cy="613200"/>
          </a:xfrm>
          <a:prstGeom prst="rect">
            <a:avLst/>
          </a:prstGeom>
        </p:spPr>
        <p:txBody>
          <a:bodyPr spcFirstLastPara="1" wrap="square" lIns="91425" tIns="91425" rIns="91425" bIns="91425" anchor="t" anchorCtr="0">
            <a:normAutofit/>
          </a:bodyPr>
          <a:lstStyle/>
          <a:p>
            <a:pPr marL="89999" lvl="0" indent="0" algn="l" rtl="0">
              <a:spcBef>
                <a:spcPts val="0"/>
              </a:spcBef>
              <a:spcAft>
                <a:spcPts val="0"/>
              </a:spcAft>
              <a:buNone/>
            </a:pPr>
            <a:r>
              <a:rPr lang="pt-BR" sz="2000" b="1">
                <a:latin typeface="Arial"/>
                <a:ea typeface="Arial"/>
                <a:cs typeface="Arial"/>
                <a:sym typeface="Arial"/>
              </a:rPr>
              <a:t>Referências</a:t>
            </a:r>
            <a:endParaRPr sz="2000" b="1">
              <a:latin typeface="Arial"/>
              <a:ea typeface="Arial"/>
              <a:cs typeface="Arial"/>
              <a:sym typeface="Arial"/>
            </a:endParaRPr>
          </a:p>
        </p:txBody>
      </p:sp>
      <p:sp>
        <p:nvSpPr>
          <p:cNvPr id="295" name="Google Shape;295;p42"/>
          <p:cNvSpPr txBox="1">
            <a:spLocks noGrp="1"/>
          </p:cNvSpPr>
          <p:nvPr>
            <p:ph type="body" idx="1"/>
          </p:nvPr>
        </p:nvSpPr>
        <p:spPr>
          <a:xfrm>
            <a:off x="311700" y="656425"/>
            <a:ext cx="8520600" cy="4400400"/>
          </a:xfrm>
          <a:prstGeom prst="rect">
            <a:avLst/>
          </a:prstGeom>
        </p:spPr>
        <p:txBody>
          <a:bodyPr spcFirstLastPara="1" wrap="square" lIns="91425" tIns="91425" rIns="91425" bIns="91425" anchor="t" anchorCtr="0">
            <a:normAutofit fontScale="25000" lnSpcReduction="20000"/>
          </a:bodyPr>
          <a:lstStyle/>
          <a:p>
            <a:pPr marL="89999" marR="421468" lvl="0" indent="0" algn="just" rtl="0">
              <a:lnSpc>
                <a:spcPct val="115000"/>
              </a:lnSpc>
              <a:spcBef>
                <a:spcPts val="1400"/>
              </a:spcBef>
              <a:spcAft>
                <a:spcPts val="0"/>
              </a:spcAft>
              <a:buClr>
                <a:schemeClr val="dk1"/>
              </a:buClr>
              <a:buSzPts val="275"/>
              <a:buFont typeface="Arial"/>
              <a:buNone/>
            </a:pPr>
            <a:r>
              <a:rPr lang="pt-BR" sz="4800">
                <a:solidFill>
                  <a:srgbClr val="222222"/>
                </a:solidFill>
                <a:latin typeface="Arial"/>
                <a:ea typeface="Arial"/>
                <a:cs typeface="Arial"/>
                <a:sym typeface="Arial"/>
              </a:rPr>
              <a:t>[1] PILLON, Ana Elisa et al. </a:t>
            </a:r>
            <a:r>
              <a:rPr lang="pt-BR" sz="4800" b="1">
                <a:solidFill>
                  <a:srgbClr val="222222"/>
                </a:solidFill>
                <a:latin typeface="Arial"/>
                <a:ea typeface="Arial"/>
                <a:cs typeface="Arial"/>
                <a:sym typeface="Arial"/>
              </a:rPr>
              <a:t>O Design Thinking como ferramenta ativa na educação em uma instituição de ensino do Sul do País</a:t>
            </a:r>
            <a:r>
              <a:rPr lang="pt-BR" sz="4800">
                <a:solidFill>
                  <a:srgbClr val="222222"/>
                </a:solidFill>
                <a:latin typeface="Arial"/>
                <a:ea typeface="Arial"/>
                <a:cs typeface="Arial"/>
                <a:sym typeface="Arial"/>
              </a:rPr>
              <a:t>. Série Educar-Volume 22 Tecnologia, p. 7, 2019.</a:t>
            </a:r>
            <a:endParaRPr sz="4800">
              <a:solidFill>
                <a:srgbClr val="222222"/>
              </a:solidFill>
              <a:latin typeface="Arial"/>
              <a:ea typeface="Arial"/>
              <a:cs typeface="Arial"/>
              <a:sym typeface="Arial"/>
            </a:endParaRPr>
          </a:p>
          <a:p>
            <a:pPr marL="89999" marR="421468" lvl="0" indent="0" algn="just" rtl="0">
              <a:lnSpc>
                <a:spcPct val="115000"/>
              </a:lnSpc>
              <a:spcBef>
                <a:spcPts val="1400"/>
              </a:spcBef>
              <a:spcAft>
                <a:spcPts val="0"/>
              </a:spcAft>
              <a:buClr>
                <a:schemeClr val="dk1"/>
              </a:buClr>
              <a:buSzPts val="275"/>
              <a:buFont typeface="Arial"/>
              <a:buNone/>
            </a:pPr>
            <a:r>
              <a:rPr lang="pt-BR" sz="4800">
                <a:solidFill>
                  <a:srgbClr val="222222"/>
                </a:solidFill>
                <a:latin typeface="Arial"/>
                <a:ea typeface="Arial"/>
                <a:cs typeface="Arial"/>
                <a:sym typeface="Arial"/>
              </a:rPr>
              <a:t>[2] DOS SANTOS, Elisa Queiroz; DA FONSECA, Letícia Rodrigues. </a:t>
            </a:r>
            <a:r>
              <a:rPr lang="pt-BR" sz="4800" b="1">
                <a:solidFill>
                  <a:srgbClr val="222222"/>
                </a:solidFill>
                <a:latin typeface="Arial"/>
                <a:ea typeface="Arial"/>
                <a:cs typeface="Arial"/>
                <a:sym typeface="Arial"/>
              </a:rPr>
              <a:t>Desenvolvimento de metodologias ativas por meio do design thinking</a:t>
            </a:r>
            <a:r>
              <a:rPr lang="pt-BR" sz="4800">
                <a:solidFill>
                  <a:srgbClr val="222222"/>
                </a:solidFill>
                <a:latin typeface="Arial"/>
                <a:ea typeface="Arial"/>
                <a:cs typeface="Arial"/>
                <a:sym typeface="Arial"/>
              </a:rPr>
              <a:t>. Research, Society and Development, v. 10, n. 14, p. e151101421752-e151101421752, 2021.</a:t>
            </a:r>
            <a:endParaRPr sz="4800">
              <a:solidFill>
                <a:srgbClr val="222222"/>
              </a:solidFill>
              <a:latin typeface="Arial"/>
              <a:ea typeface="Arial"/>
              <a:cs typeface="Arial"/>
              <a:sym typeface="Arial"/>
            </a:endParaRPr>
          </a:p>
          <a:p>
            <a:pPr marL="89999" marR="421468" lvl="0" indent="0" algn="just" rtl="0">
              <a:lnSpc>
                <a:spcPct val="115000"/>
              </a:lnSpc>
              <a:spcBef>
                <a:spcPts val="1400"/>
              </a:spcBef>
              <a:spcAft>
                <a:spcPts val="0"/>
              </a:spcAft>
              <a:buClr>
                <a:schemeClr val="dk1"/>
              </a:buClr>
              <a:buSzPts val="275"/>
              <a:buFont typeface="Arial"/>
              <a:buNone/>
            </a:pPr>
            <a:r>
              <a:rPr lang="pt-BR" sz="4800">
                <a:solidFill>
                  <a:srgbClr val="222222"/>
                </a:solidFill>
                <a:latin typeface="Arial"/>
                <a:ea typeface="Arial"/>
                <a:cs typeface="Arial"/>
                <a:sym typeface="Arial"/>
              </a:rPr>
              <a:t>[3] DE LIMA, Karoline de Carvalho Nunes et al. </a:t>
            </a:r>
            <a:r>
              <a:rPr lang="pt-BR" sz="4800" b="1">
                <a:solidFill>
                  <a:srgbClr val="222222"/>
                </a:solidFill>
                <a:latin typeface="Arial"/>
                <a:ea typeface="Arial"/>
                <a:cs typeface="Arial"/>
                <a:sym typeface="Arial"/>
              </a:rPr>
              <a:t>Metodologia ativa e inovadora no processo de ensino e aprendizagem:“design thinking</a:t>
            </a:r>
            <a:r>
              <a:rPr lang="pt-BR" sz="4800">
                <a:solidFill>
                  <a:srgbClr val="222222"/>
                </a:solidFill>
                <a:latin typeface="Arial"/>
                <a:ea typeface="Arial"/>
                <a:cs typeface="Arial"/>
                <a:sym typeface="Arial"/>
              </a:rPr>
              <a:t>”. Revista Científica on-line-Tecnologia, Gestão e Humanismo, v. 9, n. 2, 2019.</a:t>
            </a:r>
            <a:endParaRPr sz="4800">
              <a:solidFill>
                <a:srgbClr val="222222"/>
              </a:solidFill>
              <a:latin typeface="Arial"/>
              <a:ea typeface="Arial"/>
              <a:cs typeface="Arial"/>
              <a:sym typeface="Arial"/>
            </a:endParaRPr>
          </a:p>
          <a:p>
            <a:pPr marL="89999" marR="421468" lvl="0" indent="0" algn="just" rtl="0">
              <a:lnSpc>
                <a:spcPct val="115000"/>
              </a:lnSpc>
              <a:spcBef>
                <a:spcPts val="1400"/>
              </a:spcBef>
              <a:spcAft>
                <a:spcPts val="0"/>
              </a:spcAft>
              <a:buClr>
                <a:schemeClr val="dk1"/>
              </a:buClr>
              <a:buSzPts val="275"/>
              <a:buFont typeface="Arial"/>
              <a:buNone/>
            </a:pPr>
            <a:r>
              <a:rPr lang="pt-BR" sz="4800">
                <a:latin typeface="Arial"/>
                <a:ea typeface="Arial"/>
                <a:cs typeface="Arial"/>
                <a:sym typeface="Arial"/>
              </a:rPr>
              <a:t>[4]  STUMM, Luana Cristina. WAGNER, Adriano. </a:t>
            </a:r>
            <a:r>
              <a:rPr lang="pt-BR" sz="4800" b="1">
                <a:latin typeface="Arial"/>
                <a:ea typeface="Arial"/>
                <a:cs typeface="Arial"/>
                <a:sym typeface="Arial"/>
              </a:rPr>
              <a:t>Uso da abordagem do design thinking na educação</a:t>
            </a:r>
            <a:r>
              <a:rPr lang="pt-BR" sz="4800">
                <a:latin typeface="Arial"/>
                <a:ea typeface="Arial"/>
                <a:cs typeface="Arial"/>
                <a:sym typeface="Arial"/>
              </a:rPr>
              <a:t>.</a:t>
            </a:r>
            <a:endParaRPr sz="4800">
              <a:latin typeface="Arial"/>
              <a:ea typeface="Arial"/>
              <a:cs typeface="Arial"/>
              <a:sym typeface="Arial"/>
            </a:endParaRPr>
          </a:p>
          <a:p>
            <a:pPr marL="89999" marR="421468" lvl="0" indent="0" algn="just" rtl="0">
              <a:spcBef>
                <a:spcPts val="1200"/>
              </a:spcBef>
              <a:spcAft>
                <a:spcPts val="0"/>
              </a:spcAft>
              <a:buClr>
                <a:schemeClr val="dk1"/>
              </a:buClr>
              <a:buSzPts val="275"/>
              <a:buFont typeface="Arial"/>
              <a:buNone/>
            </a:pPr>
            <a:r>
              <a:rPr lang="pt-BR" sz="4800">
                <a:latin typeface="Arial"/>
                <a:ea typeface="Arial"/>
                <a:cs typeface="Arial"/>
                <a:sym typeface="Arial"/>
              </a:rPr>
              <a:t>[5] CLEMENT, Luiz et al. </a:t>
            </a:r>
            <a:r>
              <a:rPr lang="pt-BR" sz="4800" b="1">
                <a:latin typeface="Arial"/>
                <a:ea typeface="Arial"/>
                <a:cs typeface="Arial"/>
                <a:sym typeface="Arial"/>
              </a:rPr>
              <a:t>Resolução de problemas no ensino de física baseado numa abordagem investigativa</a:t>
            </a:r>
            <a:r>
              <a:rPr lang="pt-BR" sz="4800">
                <a:latin typeface="Arial"/>
                <a:ea typeface="Arial"/>
                <a:cs typeface="Arial"/>
                <a:sym typeface="Arial"/>
              </a:rPr>
              <a:t>. IV Encontro Nacional de Pesquisa em Educação em Ciências.</a:t>
            </a:r>
            <a:endParaRPr sz="4800">
              <a:latin typeface="Arial"/>
              <a:ea typeface="Arial"/>
              <a:cs typeface="Arial"/>
              <a:sym typeface="Arial"/>
            </a:endParaRPr>
          </a:p>
          <a:p>
            <a:pPr marL="89999" marR="421468" lvl="0" indent="0" algn="just" rtl="0">
              <a:lnSpc>
                <a:spcPct val="115000"/>
              </a:lnSpc>
              <a:spcBef>
                <a:spcPts val="1400"/>
              </a:spcBef>
              <a:spcAft>
                <a:spcPts val="0"/>
              </a:spcAft>
              <a:buClr>
                <a:schemeClr val="dk1"/>
              </a:buClr>
              <a:buSzPts val="275"/>
              <a:buFont typeface="Arial"/>
              <a:buNone/>
            </a:pPr>
            <a:r>
              <a:rPr lang="pt-BR" sz="4800">
                <a:latin typeface="Arial"/>
                <a:ea typeface="Arial"/>
                <a:cs typeface="Arial"/>
                <a:sym typeface="Arial"/>
              </a:rPr>
              <a:t>[6] SILVA , Alexsandra M. CORREA , Ana C. S. FILHO , José M. R. S. SOUZA,  Ricardo A. C. </a:t>
            </a:r>
            <a:r>
              <a:rPr lang="pt-BR" sz="4800" b="1">
                <a:latin typeface="Arial"/>
                <a:ea typeface="Arial"/>
                <a:cs typeface="Arial"/>
                <a:sym typeface="Arial"/>
              </a:rPr>
              <a:t>Aplicação do Design Thinking em um Problema Educacional: Um Relato de Experiência</a:t>
            </a:r>
            <a:r>
              <a:rPr lang="pt-BR" sz="4800">
                <a:latin typeface="Arial"/>
                <a:ea typeface="Arial"/>
                <a:cs typeface="Arial"/>
                <a:sym typeface="Arial"/>
              </a:rPr>
              <a:t>. V Congresso Brasileiro de Informática na Educação (CBIE 2016). DOI: 10.5753/cbie.wie.2016.904.</a:t>
            </a:r>
            <a:endParaRPr sz="4800">
              <a:latin typeface="Arial"/>
              <a:ea typeface="Arial"/>
              <a:cs typeface="Arial"/>
              <a:sym typeface="Arial"/>
            </a:endParaRPr>
          </a:p>
          <a:p>
            <a:pPr marL="89999" marR="421468" lvl="0" indent="0" algn="just" rtl="0">
              <a:lnSpc>
                <a:spcPct val="115000"/>
              </a:lnSpc>
              <a:spcBef>
                <a:spcPts val="1400"/>
              </a:spcBef>
              <a:spcAft>
                <a:spcPts val="0"/>
              </a:spcAft>
              <a:buClr>
                <a:schemeClr val="dk1"/>
              </a:buClr>
              <a:buSzPts val="275"/>
              <a:buFont typeface="Arial"/>
              <a:buNone/>
            </a:pPr>
            <a:r>
              <a:rPr lang="pt-BR" sz="4800">
                <a:latin typeface="Arial"/>
                <a:ea typeface="Arial"/>
                <a:cs typeface="Arial"/>
                <a:sym typeface="Arial"/>
              </a:rPr>
              <a:t>[7] OLIVEIRA,  Aline Cristina Antoneli de. </a:t>
            </a:r>
            <a:r>
              <a:rPr lang="pt-BR" sz="4800" b="1">
                <a:latin typeface="Arial"/>
                <a:ea typeface="Arial"/>
                <a:cs typeface="Arial"/>
                <a:sym typeface="Arial"/>
              </a:rPr>
              <a:t>A contribuição do design thinking na educação. E-Tech: Tecnologias para Competitividade Industrial</a:t>
            </a:r>
            <a:r>
              <a:rPr lang="pt-BR" sz="4800">
                <a:latin typeface="Arial"/>
                <a:ea typeface="Arial"/>
                <a:cs typeface="Arial"/>
                <a:sym typeface="Arial"/>
              </a:rPr>
              <a:t>, Florianópolis, n. Especial Educação, 2014.</a:t>
            </a:r>
            <a:endParaRPr sz="4800">
              <a:latin typeface="Arial"/>
              <a:ea typeface="Arial"/>
              <a:cs typeface="Arial"/>
              <a:sym typeface="Arial"/>
            </a:endParaRPr>
          </a:p>
          <a:p>
            <a:pPr marL="89999" marR="421468" lvl="0" indent="0" algn="just" rtl="0">
              <a:lnSpc>
                <a:spcPct val="115000"/>
              </a:lnSpc>
              <a:spcBef>
                <a:spcPts val="1400"/>
              </a:spcBef>
              <a:spcAft>
                <a:spcPts val="0"/>
              </a:spcAft>
              <a:buClr>
                <a:schemeClr val="dk1"/>
              </a:buClr>
              <a:buSzPts val="275"/>
              <a:buFont typeface="Arial"/>
              <a:buNone/>
            </a:pPr>
            <a:r>
              <a:rPr lang="pt-BR" sz="4800">
                <a:latin typeface="Arial"/>
                <a:ea typeface="Arial"/>
                <a:cs typeface="Arial"/>
                <a:sym typeface="Arial"/>
              </a:rPr>
              <a:t>[8] REGINALDO,  Thiago. </a:t>
            </a:r>
            <a:r>
              <a:rPr lang="pt-BR" sz="4800" b="1">
                <a:latin typeface="Arial"/>
                <a:ea typeface="Arial"/>
                <a:cs typeface="Arial"/>
                <a:sym typeface="Arial"/>
              </a:rPr>
              <a:t>Referenciais teóricos e metodológicos para a prática do design thinking na educação básica</a:t>
            </a:r>
            <a:r>
              <a:rPr lang="pt-BR" sz="4800">
                <a:latin typeface="Arial"/>
                <a:ea typeface="Arial"/>
                <a:cs typeface="Arial"/>
                <a:sym typeface="Arial"/>
              </a:rPr>
              <a:t>. Dissertação de Mestrado - UFSC, 2015.</a:t>
            </a:r>
            <a:endParaRPr sz="4800">
              <a:latin typeface="Arial"/>
              <a:ea typeface="Arial"/>
              <a:cs typeface="Arial"/>
              <a:sym typeface="Arial"/>
            </a:endParaRPr>
          </a:p>
          <a:p>
            <a:pPr marL="0" lvl="0" indent="0" algn="l" rtl="0">
              <a:spcBef>
                <a:spcPts val="0"/>
              </a:spcBef>
              <a:spcAft>
                <a:spcPts val="0"/>
              </a:spcAft>
              <a:buNone/>
            </a:pPr>
            <a:endParaRPr sz="1200"/>
          </a:p>
          <a:p>
            <a:pPr marL="0" lvl="0" indent="0" algn="l" rtl="0">
              <a:spcBef>
                <a:spcPts val="1200"/>
              </a:spcBef>
              <a:spcAft>
                <a:spcPts val="0"/>
              </a:spcAft>
              <a:buNone/>
            </a:pPr>
            <a:endParaRPr sz="1200"/>
          </a:p>
          <a:p>
            <a:pPr marL="0" lvl="0" indent="0" algn="l" rtl="0">
              <a:spcBef>
                <a:spcPts val="1200"/>
              </a:spcBef>
              <a:spcAft>
                <a:spcPts val="0"/>
              </a:spcAft>
              <a:buNone/>
            </a:pPr>
            <a:endParaRPr sz="1200"/>
          </a:p>
          <a:p>
            <a:pPr marL="0" lvl="0" indent="0" algn="l" rtl="0">
              <a:spcBef>
                <a:spcPts val="1200"/>
              </a:spcBef>
              <a:spcAft>
                <a:spcPts val="0"/>
              </a:spcAft>
              <a:buNone/>
            </a:pPr>
            <a:endParaRPr sz="1200"/>
          </a:p>
          <a:p>
            <a:pPr marL="0" lvl="0" indent="0" algn="l" rtl="0">
              <a:spcBef>
                <a:spcPts val="1200"/>
              </a:spcBef>
              <a:spcAft>
                <a:spcPts val="1200"/>
              </a:spcAft>
              <a:buNone/>
            </a:pPr>
            <a:endParaRPr sz="1200"/>
          </a:p>
        </p:txBody>
      </p:sp>
      <p:sp>
        <p:nvSpPr>
          <p:cNvPr id="296" name="Google Shape;296;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30</a:t>
            </a:fld>
            <a:r>
              <a:rPr lang="pt-BR"/>
              <a:t>/30</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11700" y="216425"/>
            <a:ext cx="8520600" cy="61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pt-BR" sz="2000" b="1">
                <a:latin typeface="Arial"/>
                <a:ea typeface="Arial"/>
                <a:cs typeface="Arial"/>
                <a:sym typeface="Arial"/>
              </a:rPr>
              <a:t>Metodologia Ativa </a:t>
            </a:r>
            <a:r>
              <a:rPr lang="pt-BR" sz="2000">
                <a:latin typeface="Arial"/>
                <a:ea typeface="Arial"/>
                <a:cs typeface="Arial"/>
                <a:sym typeface="Arial"/>
              </a:rPr>
              <a:t>- </a:t>
            </a:r>
            <a:r>
              <a:rPr lang="pt-BR" sz="2000" b="1">
                <a:latin typeface="Arial"/>
                <a:ea typeface="Arial"/>
                <a:cs typeface="Arial"/>
                <a:sym typeface="Arial"/>
              </a:rPr>
              <a:t>Design Thinking </a:t>
            </a:r>
            <a:endParaRPr sz="2000">
              <a:latin typeface="Arial"/>
              <a:ea typeface="Arial"/>
              <a:cs typeface="Arial"/>
              <a:sym typeface="Arial"/>
            </a:endParaRPr>
          </a:p>
        </p:txBody>
      </p:sp>
      <p:sp>
        <p:nvSpPr>
          <p:cNvPr id="84" name="Google Shape;84;p16"/>
          <p:cNvSpPr txBox="1">
            <a:spLocks noGrp="1"/>
          </p:cNvSpPr>
          <p:nvPr>
            <p:ph type="body" idx="1"/>
          </p:nvPr>
        </p:nvSpPr>
        <p:spPr>
          <a:xfrm>
            <a:off x="311700" y="698550"/>
            <a:ext cx="8520600" cy="3565500"/>
          </a:xfrm>
          <a:prstGeom prst="rect">
            <a:avLst/>
          </a:prstGeom>
        </p:spPr>
        <p:txBody>
          <a:bodyPr spcFirstLastPara="1" wrap="square" lIns="91425" tIns="91425" rIns="91425" bIns="91425" anchor="t" anchorCtr="0">
            <a:noAutofit/>
          </a:bodyPr>
          <a:lstStyle/>
          <a:p>
            <a:pPr marL="360000" marR="423665" lvl="0" indent="-355600" algn="just" rtl="0">
              <a:lnSpc>
                <a:spcPct val="115000"/>
              </a:lnSpc>
              <a:spcBef>
                <a:spcPts val="0"/>
              </a:spcBef>
              <a:spcAft>
                <a:spcPts val="0"/>
              </a:spcAft>
              <a:buSzPts val="2000"/>
              <a:buFont typeface="Arial"/>
              <a:buChar char="●"/>
            </a:pPr>
            <a:r>
              <a:rPr lang="pt-BR" sz="2000" b="1">
                <a:latin typeface="Arial"/>
                <a:ea typeface="Arial"/>
                <a:cs typeface="Arial"/>
                <a:sym typeface="Arial"/>
              </a:rPr>
              <a:t>Definição:</a:t>
            </a:r>
            <a:endParaRPr sz="2000" b="1">
              <a:latin typeface="Arial"/>
              <a:ea typeface="Arial"/>
              <a:cs typeface="Arial"/>
              <a:sym typeface="Arial"/>
            </a:endParaRPr>
          </a:p>
          <a:p>
            <a:pPr marL="179999" marR="419100" lvl="0" indent="0" algn="ctr" rtl="0">
              <a:lnSpc>
                <a:spcPct val="100000"/>
              </a:lnSpc>
              <a:spcBef>
                <a:spcPts val="0"/>
              </a:spcBef>
              <a:spcAft>
                <a:spcPts val="0"/>
              </a:spcAft>
              <a:buClr>
                <a:schemeClr val="dk1"/>
              </a:buClr>
              <a:buSzPts val="1100"/>
              <a:buFont typeface="Arial"/>
              <a:buNone/>
            </a:pPr>
            <a:r>
              <a:rPr lang="pt-BR" sz="1600">
                <a:latin typeface="Arial"/>
                <a:ea typeface="Arial"/>
                <a:cs typeface="Arial"/>
                <a:sym typeface="Arial"/>
              </a:rPr>
              <a:t>O </a:t>
            </a:r>
            <a:r>
              <a:rPr lang="pt-BR" sz="1600" i="1">
                <a:latin typeface="Arial"/>
                <a:ea typeface="Arial"/>
                <a:cs typeface="Arial"/>
                <a:sym typeface="Arial"/>
              </a:rPr>
              <a:t>Design Thinking</a:t>
            </a:r>
            <a:r>
              <a:rPr lang="pt-BR" sz="1600">
                <a:latin typeface="Arial"/>
                <a:ea typeface="Arial"/>
                <a:cs typeface="Arial"/>
                <a:sym typeface="Arial"/>
              </a:rPr>
              <a:t> é uma ferramenta utilizada para identificar problemas e desenvolver soluções de maneira a incentivar a criatividade, o pensamento crítico e a </a:t>
            </a:r>
            <a:r>
              <a:rPr lang="pt-BR" sz="1600" b="1">
                <a:latin typeface="Arial"/>
                <a:ea typeface="Arial"/>
                <a:cs typeface="Arial"/>
                <a:sym typeface="Arial"/>
              </a:rPr>
              <a:t>COLABORAÇÃO</a:t>
            </a:r>
            <a:r>
              <a:rPr lang="pt-BR" sz="1600">
                <a:latin typeface="Arial"/>
                <a:ea typeface="Arial"/>
                <a:cs typeface="Arial"/>
                <a:sym typeface="Arial"/>
              </a:rPr>
              <a:t>, possibilitando a organização de ideias e a experimentação dessas soluções, sempre buscando entender se são válidas de fato.</a:t>
            </a:r>
            <a:endParaRPr sz="1600">
              <a:latin typeface="Arial"/>
              <a:ea typeface="Arial"/>
              <a:cs typeface="Arial"/>
              <a:sym typeface="Arial"/>
            </a:endParaRPr>
          </a:p>
          <a:p>
            <a:pPr marL="0" marR="423665" lvl="0" indent="0" algn="just" rtl="0">
              <a:spcBef>
                <a:spcPts val="0"/>
              </a:spcBef>
              <a:spcAft>
                <a:spcPts val="0"/>
              </a:spcAft>
              <a:buNone/>
            </a:pPr>
            <a:endParaRPr sz="600">
              <a:latin typeface="Arial"/>
              <a:ea typeface="Arial"/>
              <a:cs typeface="Arial"/>
              <a:sym typeface="Arial"/>
            </a:endParaRPr>
          </a:p>
          <a:p>
            <a:pPr marL="360000" marR="419100" lvl="0" indent="-355600" algn="just" rtl="0">
              <a:lnSpc>
                <a:spcPct val="100000"/>
              </a:lnSpc>
              <a:spcBef>
                <a:spcPts val="1400"/>
              </a:spcBef>
              <a:spcAft>
                <a:spcPts val="0"/>
              </a:spcAft>
              <a:buSzPts val="2000"/>
              <a:buFont typeface="Arial"/>
              <a:buChar char="●"/>
            </a:pPr>
            <a:r>
              <a:rPr lang="pt-BR" sz="2000" b="1">
                <a:latin typeface="Arial"/>
                <a:ea typeface="Arial"/>
                <a:cs typeface="Arial"/>
                <a:sym typeface="Arial"/>
              </a:rPr>
              <a:t>Origem e Criadores</a:t>
            </a:r>
            <a:endParaRPr b="1">
              <a:latin typeface="Arial"/>
              <a:ea typeface="Arial"/>
              <a:cs typeface="Arial"/>
              <a:sym typeface="Arial"/>
            </a:endParaRPr>
          </a:p>
          <a:p>
            <a:pPr marL="719999" marR="419100" lvl="0" indent="-342900" algn="just" rtl="0">
              <a:lnSpc>
                <a:spcPct val="100000"/>
              </a:lnSpc>
              <a:spcBef>
                <a:spcPts val="0"/>
              </a:spcBef>
              <a:spcAft>
                <a:spcPts val="0"/>
              </a:spcAft>
              <a:buSzPts val="1800"/>
              <a:buFont typeface="Arial"/>
              <a:buChar char="➢"/>
            </a:pPr>
            <a:r>
              <a:rPr lang="pt-BR" sz="1600">
                <a:latin typeface="Arial"/>
                <a:ea typeface="Arial"/>
                <a:cs typeface="Arial"/>
                <a:sym typeface="Arial"/>
              </a:rPr>
              <a:t>O </a:t>
            </a:r>
            <a:r>
              <a:rPr lang="pt-BR" sz="1600" i="1">
                <a:latin typeface="Arial"/>
                <a:ea typeface="Arial"/>
                <a:cs typeface="Arial"/>
                <a:sym typeface="Arial"/>
              </a:rPr>
              <a:t>Design Thinking</a:t>
            </a:r>
            <a:r>
              <a:rPr lang="pt-BR" sz="1600">
                <a:latin typeface="Arial"/>
                <a:ea typeface="Arial"/>
                <a:cs typeface="Arial"/>
                <a:sym typeface="Arial"/>
              </a:rPr>
              <a:t> foi publicado pela primeira vez em meados dos anos 1990 por Tim Brown e David Kelley, profissionais da área de consultoria em inovação, que tinham como intuito resolver os problemas de seus clientes, por meio de projetos que trabalhavam o olhar, a criatividade, a curiosidade e o </a:t>
            </a:r>
            <a:r>
              <a:rPr lang="pt-BR" sz="1600" b="1">
                <a:uFill>
                  <a:noFill/>
                </a:uFill>
                <a:latin typeface="Arial"/>
                <a:ea typeface="Arial"/>
                <a:cs typeface="Arial"/>
                <a:sym typeface="Arial"/>
                <a:hlinkClick r:id="rId3"/>
              </a:rPr>
              <a:t>aprendizado</a:t>
            </a:r>
            <a:r>
              <a:rPr lang="pt-BR" sz="1600">
                <a:latin typeface="Arial"/>
                <a:ea typeface="Arial"/>
                <a:cs typeface="Arial"/>
                <a:sym typeface="Arial"/>
              </a:rPr>
              <a:t> para gerar soluções.</a:t>
            </a:r>
            <a:endParaRPr sz="1600">
              <a:latin typeface="Arial"/>
              <a:ea typeface="Arial"/>
              <a:cs typeface="Arial"/>
              <a:sym typeface="Arial"/>
            </a:endParaRPr>
          </a:p>
          <a:p>
            <a:pPr marL="719999" marR="419100" lvl="0" indent="-330200" algn="just" rtl="0">
              <a:lnSpc>
                <a:spcPct val="100000"/>
              </a:lnSpc>
              <a:spcBef>
                <a:spcPts val="1000"/>
              </a:spcBef>
              <a:spcAft>
                <a:spcPts val="0"/>
              </a:spcAft>
              <a:buSzPts val="1600"/>
              <a:buFont typeface="Arial"/>
              <a:buChar char="➢"/>
            </a:pPr>
            <a:r>
              <a:rPr lang="pt-BR" sz="1600">
                <a:latin typeface="Arial"/>
                <a:ea typeface="Arial"/>
                <a:cs typeface="Arial"/>
                <a:sym typeface="Arial"/>
              </a:rPr>
              <a:t>Da experiência adquirida nos trabalhos prestados pelos dois, surgiu, em 2009, o livro escrito por Tim Brown</a:t>
            </a:r>
            <a:r>
              <a:rPr lang="pt-BR" sz="1600" i="1">
                <a:latin typeface="Arial"/>
                <a:ea typeface="Arial"/>
                <a:cs typeface="Arial"/>
                <a:sym typeface="Arial"/>
              </a:rPr>
              <a:t>: Design Thinking – Uma Metodologia Poderosa Para Decretar o Fim das Velhas Ideias</a:t>
            </a:r>
            <a:r>
              <a:rPr lang="pt-BR" sz="1600">
                <a:latin typeface="Arial"/>
                <a:ea typeface="Arial"/>
                <a:cs typeface="Arial"/>
                <a:sym typeface="Arial"/>
              </a:rPr>
              <a:t>.</a:t>
            </a:r>
            <a:endParaRPr sz="1600"/>
          </a:p>
        </p:txBody>
      </p:sp>
      <p:sp>
        <p:nvSpPr>
          <p:cNvPr id="85" name="Google Shape;85;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4</a:t>
            </a:fld>
            <a:r>
              <a:rPr lang="pt-BR"/>
              <a:t>/30</a:t>
            </a:r>
            <a:endParaRPr/>
          </a:p>
        </p:txBody>
      </p:sp>
      <p:pic>
        <p:nvPicPr>
          <p:cNvPr id="86" name="Google Shape;86;p16"/>
          <p:cNvPicPr preferRelativeResize="0"/>
          <p:nvPr/>
        </p:nvPicPr>
        <p:blipFill>
          <a:blip r:embed="rId4">
            <a:alphaModFix amt="19000"/>
          </a:blip>
          <a:stretch>
            <a:fillRect/>
          </a:stretch>
        </p:blipFill>
        <p:spPr>
          <a:xfrm>
            <a:off x="0" y="39638"/>
            <a:ext cx="9144000" cy="50568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body" idx="1"/>
          </p:nvPr>
        </p:nvSpPr>
        <p:spPr>
          <a:xfrm>
            <a:off x="311700" y="653425"/>
            <a:ext cx="8520600" cy="4009800"/>
          </a:xfrm>
          <a:prstGeom prst="rect">
            <a:avLst/>
          </a:prstGeom>
        </p:spPr>
        <p:txBody>
          <a:bodyPr spcFirstLastPara="1" wrap="square" lIns="91425" tIns="91425" rIns="91425" bIns="91425" anchor="t" anchorCtr="0">
            <a:noAutofit/>
          </a:bodyPr>
          <a:lstStyle/>
          <a:p>
            <a:pPr marL="89999" marR="2583665" lvl="0" indent="0" algn="ctr" rtl="0">
              <a:lnSpc>
                <a:spcPct val="115000"/>
              </a:lnSpc>
              <a:spcBef>
                <a:spcPts val="0"/>
              </a:spcBef>
              <a:spcAft>
                <a:spcPts val="0"/>
              </a:spcAft>
              <a:buNone/>
            </a:pPr>
            <a:r>
              <a:rPr lang="pt-BR" b="1" i="1">
                <a:solidFill>
                  <a:schemeClr val="dk2"/>
                </a:solidFill>
                <a:latin typeface="Arial"/>
                <a:ea typeface="Arial"/>
                <a:cs typeface="Arial"/>
                <a:sym typeface="Arial"/>
              </a:rPr>
              <a:t>“O design thinking se baseia em nossa capacidade de ser intuitivos, reconhecer padrões, desenvolver ideias que tenham um significado emocional além do funcional, expressar-nos em mídias além de palavras ou símbolos"</a:t>
            </a:r>
            <a:endParaRPr b="1" i="1">
              <a:solidFill>
                <a:schemeClr val="dk2"/>
              </a:solidFill>
              <a:latin typeface="Arial"/>
              <a:ea typeface="Arial"/>
              <a:cs typeface="Arial"/>
              <a:sym typeface="Arial"/>
            </a:endParaRPr>
          </a:p>
          <a:p>
            <a:pPr marL="457200" marR="423665" lvl="0" indent="0" algn="just" rtl="0">
              <a:lnSpc>
                <a:spcPct val="115000"/>
              </a:lnSpc>
              <a:spcBef>
                <a:spcPts val="2500"/>
              </a:spcBef>
              <a:spcAft>
                <a:spcPts val="0"/>
              </a:spcAft>
              <a:buNone/>
            </a:pPr>
            <a:endParaRPr sz="1200" b="1" i="1">
              <a:solidFill>
                <a:srgbClr val="0070C0"/>
              </a:solidFill>
              <a:latin typeface="Times New Roman"/>
              <a:ea typeface="Times New Roman"/>
              <a:cs typeface="Times New Roman"/>
              <a:sym typeface="Times New Roman"/>
            </a:endParaRPr>
          </a:p>
          <a:p>
            <a:pPr marL="457200" marR="423665" lvl="0" indent="0" algn="just" rtl="0">
              <a:lnSpc>
                <a:spcPct val="115000"/>
              </a:lnSpc>
              <a:spcBef>
                <a:spcPts val="2500"/>
              </a:spcBef>
              <a:spcAft>
                <a:spcPts val="0"/>
              </a:spcAft>
              <a:buNone/>
            </a:pPr>
            <a:endParaRPr sz="1200" b="1" i="1">
              <a:solidFill>
                <a:srgbClr val="0070C0"/>
              </a:solidFill>
              <a:latin typeface="Times New Roman"/>
              <a:ea typeface="Times New Roman"/>
              <a:cs typeface="Times New Roman"/>
              <a:sym typeface="Times New Roman"/>
            </a:endParaRPr>
          </a:p>
          <a:p>
            <a:pPr marL="457200" marR="423665" lvl="0" indent="-342900" algn="just" rtl="0">
              <a:lnSpc>
                <a:spcPct val="115000"/>
              </a:lnSpc>
              <a:spcBef>
                <a:spcPts val="0"/>
              </a:spcBef>
              <a:spcAft>
                <a:spcPts val="0"/>
              </a:spcAft>
              <a:buSzPts val="1800"/>
              <a:buFont typeface="Arial"/>
              <a:buChar char="●"/>
            </a:pPr>
            <a:r>
              <a:rPr lang="pt-BR">
                <a:latin typeface="Arial"/>
                <a:ea typeface="Arial"/>
                <a:cs typeface="Arial"/>
                <a:sym typeface="Arial"/>
              </a:rPr>
              <a:t>A noção de </a:t>
            </a:r>
            <a:r>
              <a:rPr lang="pt-BR" b="1" i="1">
                <a:solidFill>
                  <a:schemeClr val="dk2"/>
                </a:solidFill>
                <a:latin typeface="Arial"/>
                <a:ea typeface="Arial"/>
                <a:cs typeface="Arial"/>
                <a:sym typeface="Arial"/>
              </a:rPr>
              <a:t>Design</a:t>
            </a:r>
            <a:r>
              <a:rPr lang="pt-BR">
                <a:latin typeface="Arial"/>
                <a:ea typeface="Arial"/>
                <a:cs typeface="Arial"/>
                <a:sym typeface="Arial"/>
              </a:rPr>
              <a:t> como uma </a:t>
            </a:r>
            <a:r>
              <a:rPr lang="pt-BR" b="1">
                <a:solidFill>
                  <a:schemeClr val="dk2"/>
                </a:solidFill>
                <a:latin typeface="Arial"/>
                <a:ea typeface="Arial"/>
                <a:cs typeface="Arial"/>
                <a:sym typeface="Arial"/>
              </a:rPr>
              <a:t>“forma de pensar”</a:t>
            </a:r>
            <a:r>
              <a:rPr lang="pt-BR">
                <a:latin typeface="Arial"/>
                <a:ea typeface="Arial"/>
                <a:cs typeface="Arial"/>
                <a:sym typeface="Arial"/>
              </a:rPr>
              <a:t> foi esboçada por Herbert A. Simon no livro: A Ciência do Artificial, em 1969. Porém, o processo ganhou maior notoriedade por conta dos dois empresários no início da década de noventa.</a:t>
            </a:r>
            <a:endParaRPr b="1" i="1">
              <a:solidFill>
                <a:srgbClr val="0070C0"/>
              </a:solidFill>
              <a:latin typeface="Arial"/>
              <a:ea typeface="Arial"/>
              <a:cs typeface="Arial"/>
              <a:sym typeface="Arial"/>
            </a:endParaRPr>
          </a:p>
        </p:txBody>
      </p:sp>
      <p:sp>
        <p:nvSpPr>
          <p:cNvPr id="92" name="Google Shape;92;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5</a:t>
            </a:fld>
            <a:r>
              <a:rPr lang="pt-BR"/>
              <a:t>/30</a:t>
            </a:r>
            <a:endParaRPr/>
          </a:p>
        </p:txBody>
      </p:sp>
      <p:pic>
        <p:nvPicPr>
          <p:cNvPr id="93" name="Google Shape;93;p17"/>
          <p:cNvPicPr preferRelativeResize="0"/>
          <p:nvPr/>
        </p:nvPicPr>
        <p:blipFill>
          <a:blip r:embed="rId3">
            <a:alphaModFix/>
          </a:blip>
          <a:stretch>
            <a:fillRect/>
          </a:stretch>
        </p:blipFill>
        <p:spPr>
          <a:xfrm>
            <a:off x="6325363" y="269375"/>
            <a:ext cx="2009775" cy="2857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8"/>
          <p:cNvPicPr preferRelativeResize="0"/>
          <p:nvPr/>
        </p:nvPicPr>
        <p:blipFill>
          <a:blip r:embed="rId3">
            <a:alphaModFix amt="18000"/>
          </a:blip>
          <a:stretch>
            <a:fillRect/>
          </a:stretch>
        </p:blipFill>
        <p:spPr>
          <a:xfrm>
            <a:off x="-30850" y="2175"/>
            <a:ext cx="9205699" cy="5056825"/>
          </a:xfrm>
          <a:prstGeom prst="rect">
            <a:avLst/>
          </a:prstGeom>
          <a:noFill/>
          <a:ln>
            <a:noFill/>
          </a:ln>
        </p:spPr>
      </p:pic>
      <p:sp>
        <p:nvSpPr>
          <p:cNvPr id="99" name="Google Shape;99;p18"/>
          <p:cNvSpPr txBox="1">
            <a:spLocks noGrp="1"/>
          </p:cNvSpPr>
          <p:nvPr>
            <p:ph type="title"/>
          </p:nvPr>
        </p:nvSpPr>
        <p:spPr>
          <a:xfrm>
            <a:off x="540300" y="292625"/>
            <a:ext cx="8520600" cy="613200"/>
          </a:xfrm>
          <a:prstGeom prst="rect">
            <a:avLst/>
          </a:prstGeom>
        </p:spPr>
        <p:txBody>
          <a:bodyPr spcFirstLastPara="1" wrap="square" lIns="91425" tIns="91425" rIns="91425" bIns="91425" anchor="t" anchorCtr="0">
            <a:normAutofit/>
          </a:bodyPr>
          <a:lstStyle/>
          <a:p>
            <a:pPr marL="0" marR="0" lvl="0" indent="0" algn="just" rtl="0">
              <a:lnSpc>
                <a:spcPct val="115000"/>
              </a:lnSpc>
              <a:spcBef>
                <a:spcPts val="1400"/>
              </a:spcBef>
              <a:spcAft>
                <a:spcPts val="0"/>
              </a:spcAft>
              <a:buNone/>
            </a:pPr>
            <a:r>
              <a:rPr lang="pt-BR" sz="2000" b="1">
                <a:latin typeface="Arial"/>
                <a:ea typeface="Arial"/>
                <a:cs typeface="Arial"/>
                <a:sym typeface="Arial"/>
              </a:rPr>
              <a:t>Objetivos 			   </a:t>
            </a:r>
            <a:r>
              <a:rPr lang="pt-BR" sz="2000" b="1">
                <a:solidFill>
                  <a:schemeClr val="dk2"/>
                </a:solidFill>
                <a:latin typeface="Arial"/>
                <a:ea typeface="Arial"/>
                <a:cs typeface="Arial"/>
                <a:sym typeface="Arial"/>
              </a:rPr>
              <a:t>Aprendizagem significativa</a:t>
            </a:r>
            <a:endParaRPr sz="2000">
              <a:solidFill>
                <a:schemeClr val="dk2"/>
              </a:solidFill>
              <a:latin typeface="Arial"/>
              <a:ea typeface="Arial"/>
              <a:cs typeface="Arial"/>
              <a:sym typeface="Arial"/>
            </a:endParaRPr>
          </a:p>
        </p:txBody>
      </p:sp>
      <p:sp>
        <p:nvSpPr>
          <p:cNvPr id="100" name="Google Shape;100;p18"/>
          <p:cNvSpPr txBox="1">
            <a:spLocks noGrp="1"/>
          </p:cNvSpPr>
          <p:nvPr>
            <p:ph type="body" idx="1"/>
          </p:nvPr>
        </p:nvSpPr>
        <p:spPr>
          <a:xfrm>
            <a:off x="346275" y="866800"/>
            <a:ext cx="8259300" cy="3397200"/>
          </a:xfrm>
          <a:prstGeom prst="rect">
            <a:avLst/>
          </a:prstGeom>
        </p:spPr>
        <p:txBody>
          <a:bodyPr spcFirstLastPara="1" wrap="square" lIns="91425" tIns="91425" rIns="91425" bIns="91425" anchor="t" anchorCtr="0">
            <a:noAutofit/>
          </a:bodyPr>
          <a:lstStyle/>
          <a:p>
            <a:pPr marL="540000" marR="149063" lvl="0" indent="-294299" algn="just" rtl="0">
              <a:lnSpc>
                <a:spcPct val="100000"/>
              </a:lnSpc>
              <a:spcBef>
                <a:spcPts val="0"/>
              </a:spcBef>
              <a:spcAft>
                <a:spcPts val="0"/>
              </a:spcAft>
              <a:buSzPts val="1800"/>
              <a:buFont typeface="Arial"/>
              <a:buChar char="➢"/>
            </a:pPr>
            <a:r>
              <a:rPr lang="pt-BR">
                <a:latin typeface="Arial"/>
                <a:ea typeface="Arial"/>
                <a:cs typeface="Arial"/>
                <a:sym typeface="Arial"/>
              </a:rPr>
              <a:t>O objetivo da metodologia é o desenvolvimento de projetos baseados na criatividade e na colaboração. Sempre com foco nas pessoas e suas necessidades, e com o objetivo principal de inovar;</a:t>
            </a:r>
            <a:endParaRPr>
              <a:highlight>
                <a:srgbClr val="FF0000"/>
              </a:highlight>
              <a:latin typeface="Arial"/>
              <a:ea typeface="Arial"/>
              <a:cs typeface="Arial"/>
              <a:sym typeface="Arial"/>
            </a:endParaRPr>
          </a:p>
          <a:p>
            <a:pPr marL="540000" marR="149063" lvl="0" indent="-294299" algn="just" rtl="0">
              <a:lnSpc>
                <a:spcPct val="100000"/>
              </a:lnSpc>
              <a:spcBef>
                <a:spcPts val="0"/>
              </a:spcBef>
              <a:spcAft>
                <a:spcPts val="0"/>
              </a:spcAft>
              <a:buSzPts val="1800"/>
              <a:buChar char="➢"/>
            </a:pPr>
            <a:r>
              <a:rPr lang="pt-BR">
                <a:latin typeface="Arial"/>
                <a:ea typeface="Arial"/>
                <a:cs typeface="Arial"/>
                <a:sym typeface="Arial"/>
              </a:rPr>
              <a:t>Sendo assim, o educando poderá refletir, questionar e selecionar experiências que possibilitem um aprendizado significado para a sua realidade, </a:t>
            </a:r>
            <a:r>
              <a:rPr lang="pt-BR">
                <a:solidFill>
                  <a:schemeClr val="dk2"/>
                </a:solidFill>
                <a:latin typeface="Arial"/>
                <a:ea typeface="Arial"/>
                <a:cs typeface="Arial"/>
                <a:sym typeface="Arial"/>
              </a:rPr>
              <a:t>tornando o aluno protagonista no processo de ensino e aprendizagem;</a:t>
            </a:r>
            <a:endParaRPr>
              <a:solidFill>
                <a:schemeClr val="dk2"/>
              </a:solidFill>
              <a:latin typeface="Arial"/>
              <a:ea typeface="Arial"/>
              <a:cs typeface="Arial"/>
              <a:sym typeface="Arial"/>
            </a:endParaRPr>
          </a:p>
          <a:p>
            <a:pPr marL="540000" marR="149063" lvl="0" indent="-294299" algn="just" rtl="0">
              <a:lnSpc>
                <a:spcPct val="100000"/>
              </a:lnSpc>
              <a:spcBef>
                <a:spcPts val="0"/>
              </a:spcBef>
              <a:spcAft>
                <a:spcPts val="0"/>
              </a:spcAft>
              <a:buSzPts val="1800"/>
              <a:buFont typeface="Arial"/>
              <a:buChar char="➢"/>
            </a:pPr>
            <a:r>
              <a:rPr lang="pt-BR">
                <a:latin typeface="Arial"/>
                <a:ea typeface="Arial"/>
                <a:cs typeface="Arial"/>
                <a:sym typeface="Arial"/>
              </a:rPr>
              <a:t>Tem como foco as pessoas e enfatiza o uso da empatia no seu desenvolvimento, visando à formação de indivíduos críticos e autônomos que contribuam de forma positiva;</a:t>
            </a:r>
            <a:endParaRPr>
              <a:latin typeface="Arial"/>
              <a:ea typeface="Arial"/>
              <a:cs typeface="Arial"/>
              <a:sym typeface="Arial"/>
            </a:endParaRPr>
          </a:p>
          <a:p>
            <a:pPr marL="540000" marR="149063" lvl="0" indent="-294299" algn="just" rtl="0">
              <a:lnSpc>
                <a:spcPct val="100000"/>
              </a:lnSpc>
              <a:spcBef>
                <a:spcPts val="0"/>
              </a:spcBef>
              <a:spcAft>
                <a:spcPts val="0"/>
              </a:spcAft>
              <a:buSzPts val="1800"/>
              <a:buFont typeface="Arial"/>
              <a:buChar char="➢"/>
            </a:pPr>
            <a:r>
              <a:rPr lang="pt-BR">
                <a:latin typeface="Arial"/>
                <a:ea typeface="Arial"/>
                <a:cs typeface="Arial"/>
                <a:sym typeface="Arial"/>
              </a:rPr>
              <a:t>Através desta abordagem, busca-se a interação entre professores e alunos;</a:t>
            </a:r>
            <a:endParaRPr>
              <a:latin typeface="Arial"/>
              <a:ea typeface="Arial"/>
              <a:cs typeface="Arial"/>
              <a:sym typeface="Arial"/>
            </a:endParaRPr>
          </a:p>
          <a:p>
            <a:pPr marL="540000" marR="149063" lvl="0" indent="-294299" algn="just" rtl="0">
              <a:lnSpc>
                <a:spcPct val="100000"/>
              </a:lnSpc>
              <a:spcBef>
                <a:spcPts val="0"/>
              </a:spcBef>
              <a:spcAft>
                <a:spcPts val="0"/>
              </a:spcAft>
              <a:buSzPts val="1800"/>
              <a:buFont typeface="Arial"/>
              <a:buChar char="➢"/>
            </a:pPr>
            <a:r>
              <a:rPr lang="pt-BR">
                <a:latin typeface="Arial"/>
                <a:ea typeface="Arial"/>
                <a:cs typeface="Arial"/>
                <a:sym typeface="Arial"/>
              </a:rPr>
              <a:t>Auxilia na aprendizagem experiencial através do entendimento da realidade de cada aluno.</a:t>
            </a:r>
            <a:endParaRPr>
              <a:latin typeface="Arial"/>
              <a:ea typeface="Arial"/>
              <a:cs typeface="Arial"/>
              <a:sym typeface="Arial"/>
            </a:endParaRPr>
          </a:p>
        </p:txBody>
      </p:sp>
      <p:sp>
        <p:nvSpPr>
          <p:cNvPr id="101" name="Google Shape;101;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6</a:t>
            </a:fld>
            <a:r>
              <a:rPr lang="pt-BR"/>
              <a:t>/30</a:t>
            </a:r>
            <a:endParaRPr/>
          </a:p>
        </p:txBody>
      </p:sp>
      <p:cxnSp>
        <p:nvCxnSpPr>
          <p:cNvPr id="102" name="Google Shape;102;p18"/>
          <p:cNvCxnSpPr/>
          <p:nvPr/>
        </p:nvCxnSpPr>
        <p:spPr>
          <a:xfrm>
            <a:off x="1838500" y="555225"/>
            <a:ext cx="1246200" cy="0"/>
          </a:xfrm>
          <a:prstGeom prst="straightConnector1">
            <a:avLst/>
          </a:prstGeom>
          <a:noFill/>
          <a:ln w="19050" cap="flat" cmpd="sng">
            <a:solidFill>
              <a:schemeClr val="dk1"/>
            </a:solidFill>
            <a:prstDash val="solid"/>
            <a:round/>
            <a:headEnd type="none" w="med" len="med"/>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540300" y="292625"/>
            <a:ext cx="8520600" cy="613200"/>
          </a:xfrm>
          <a:prstGeom prst="rect">
            <a:avLst/>
          </a:prstGeom>
        </p:spPr>
        <p:txBody>
          <a:bodyPr spcFirstLastPara="1" wrap="square" lIns="91425" tIns="91425" rIns="91425" bIns="91425" anchor="t" anchorCtr="0">
            <a:normAutofit fontScale="90000"/>
          </a:bodyPr>
          <a:lstStyle/>
          <a:p>
            <a:pPr marL="0" marR="0" lvl="0" indent="0" algn="just" rtl="0">
              <a:lnSpc>
                <a:spcPct val="115000"/>
              </a:lnSpc>
              <a:spcBef>
                <a:spcPts val="1000"/>
              </a:spcBef>
              <a:spcAft>
                <a:spcPts val="0"/>
              </a:spcAft>
              <a:buNone/>
            </a:pPr>
            <a:r>
              <a:rPr lang="pt-BR" sz="2200" b="1">
                <a:latin typeface="Arial"/>
                <a:ea typeface="Arial"/>
                <a:cs typeface="Arial"/>
                <a:sym typeface="Arial"/>
              </a:rPr>
              <a:t>Práticas possíveis com o Design Thinking</a:t>
            </a:r>
            <a:endParaRPr sz="2200" b="1">
              <a:latin typeface="Arial"/>
              <a:ea typeface="Arial"/>
              <a:cs typeface="Arial"/>
              <a:sym typeface="Arial"/>
            </a:endParaRPr>
          </a:p>
          <a:p>
            <a:pPr marL="0" marR="0" lvl="0" indent="0" algn="just" rtl="0">
              <a:lnSpc>
                <a:spcPct val="115000"/>
              </a:lnSpc>
              <a:spcBef>
                <a:spcPts val="1400"/>
              </a:spcBef>
              <a:spcAft>
                <a:spcPts val="0"/>
              </a:spcAft>
              <a:buNone/>
            </a:pPr>
            <a:endParaRPr sz="2000" b="1">
              <a:latin typeface="Arial"/>
              <a:ea typeface="Arial"/>
              <a:cs typeface="Arial"/>
              <a:sym typeface="Arial"/>
            </a:endParaRPr>
          </a:p>
        </p:txBody>
      </p:sp>
      <p:sp>
        <p:nvSpPr>
          <p:cNvPr id="108" name="Google Shape;108;p19"/>
          <p:cNvSpPr txBox="1">
            <a:spLocks noGrp="1"/>
          </p:cNvSpPr>
          <p:nvPr>
            <p:ph type="body" idx="1"/>
          </p:nvPr>
        </p:nvSpPr>
        <p:spPr>
          <a:xfrm>
            <a:off x="346275" y="866800"/>
            <a:ext cx="8259300" cy="3397200"/>
          </a:xfrm>
          <a:prstGeom prst="rect">
            <a:avLst/>
          </a:prstGeom>
        </p:spPr>
        <p:txBody>
          <a:bodyPr spcFirstLastPara="1" wrap="square" lIns="91425" tIns="91425" rIns="91425" bIns="91425" anchor="t" anchorCtr="0">
            <a:noAutofit/>
          </a:bodyPr>
          <a:lstStyle/>
          <a:p>
            <a:pPr marL="457200" marR="153957" lvl="0" indent="-342900" algn="just" rtl="0">
              <a:lnSpc>
                <a:spcPct val="115000"/>
              </a:lnSpc>
              <a:spcBef>
                <a:spcPts val="0"/>
              </a:spcBef>
              <a:spcAft>
                <a:spcPts val="0"/>
              </a:spcAft>
              <a:buSzPts val="1800"/>
              <a:buFont typeface="Arial"/>
              <a:buChar char="➢"/>
            </a:pPr>
            <a:r>
              <a:rPr lang="pt-BR">
                <a:latin typeface="Arial"/>
                <a:ea typeface="Arial"/>
                <a:cs typeface="Arial"/>
                <a:sym typeface="Arial"/>
              </a:rPr>
              <a:t>A abordagem </a:t>
            </a:r>
            <a:r>
              <a:rPr lang="pt-BR" i="1">
                <a:latin typeface="Arial"/>
                <a:ea typeface="Arial"/>
                <a:cs typeface="Arial"/>
                <a:sym typeface="Arial"/>
              </a:rPr>
              <a:t>Design Thinking</a:t>
            </a:r>
            <a:r>
              <a:rPr lang="pt-BR">
                <a:latin typeface="Arial"/>
                <a:ea typeface="Arial"/>
                <a:cs typeface="Arial"/>
                <a:sym typeface="Arial"/>
              </a:rPr>
              <a:t> é extremamente versátil e, por isso, pode contribuir com todas as realidades possíveis. Inspirada no </a:t>
            </a:r>
            <a:r>
              <a:rPr lang="pt-BR" i="1">
                <a:latin typeface="Arial"/>
                <a:ea typeface="Arial"/>
                <a:cs typeface="Arial"/>
                <a:sym typeface="Arial"/>
              </a:rPr>
              <a:t>Design</a:t>
            </a:r>
            <a:r>
              <a:rPr lang="pt-BR">
                <a:latin typeface="Arial"/>
                <a:ea typeface="Arial"/>
                <a:cs typeface="Arial"/>
                <a:sym typeface="Arial"/>
              </a:rPr>
              <a:t> pode ser utilizada tanto na</a:t>
            </a:r>
            <a:r>
              <a:rPr lang="pt-BR" b="1">
                <a:latin typeface="Arial"/>
                <a:ea typeface="Arial"/>
                <a:cs typeface="Arial"/>
                <a:sym typeface="Arial"/>
              </a:rPr>
              <a:t> </a:t>
            </a:r>
            <a:r>
              <a:rPr lang="pt-BR" b="1">
                <a:solidFill>
                  <a:srgbClr val="00B0F0"/>
                </a:solidFill>
                <a:latin typeface="Arial"/>
                <a:ea typeface="Arial"/>
                <a:cs typeface="Arial"/>
                <a:sym typeface="Arial"/>
              </a:rPr>
              <a:t>Arte</a:t>
            </a:r>
            <a:r>
              <a:rPr lang="pt-BR">
                <a:latin typeface="Arial"/>
                <a:ea typeface="Arial"/>
                <a:cs typeface="Arial"/>
                <a:sym typeface="Arial"/>
              </a:rPr>
              <a:t>, nos </a:t>
            </a:r>
            <a:r>
              <a:rPr lang="pt-BR" b="1">
                <a:solidFill>
                  <a:srgbClr val="00B0F0"/>
                </a:solidFill>
                <a:latin typeface="Arial"/>
                <a:ea typeface="Arial"/>
                <a:cs typeface="Arial"/>
                <a:sym typeface="Arial"/>
              </a:rPr>
              <a:t>Negócios</a:t>
            </a:r>
            <a:r>
              <a:rPr lang="pt-BR">
                <a:latin typeface="Arial"/>
                <a:ea typeface="Arial"/>
                <a:cs typeface="Arial"/>
                <a:sym typeface="Arial"/>
              </a:rPr>
              <a:t> como também na</a:t>
            </a:r>
            <a:r>
              <a:rPr lang="pt-BR">
                <a:solidFill>
                  <a:srgbClr val="4A4A4A"/>
                </a:solidFill>
                <a:latin typeface="Arial"/>
                <a:ea typeface="Arial"/>
                <a:cs typeface="Arial"/>
                <a:sym typeface="Arial"/>
              </a:rPr>
              <a:t> </a:t>
            </a:r>
            <a:r>
              <a:rPr lang="pt-BR" b="1">
                <a:solidFill>
                  <a:srgbClr val="00B0F0"/>
                </a:solidFill>
                <a:latin typeface="Arial"/>
                <a:ea typeface="Arial"/>
                <a:cs typeface="Arial"/>
                <a:sym typeface="Arial"/>
              </a:rPr>
              <a:t>E</a:t>
            </a:r>
            <a:r>
              <a:rPr lang="pt-BR" b="1">
                <a:solidFill>
                  <a:srgbClr val="00B0F0"/>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ducação</a:t>
            </a:r>
            <a:r>
              <a:rPr lang="pt-BR">
                <a:solidFill>
                  <a:srgbClr val="4A4A4A"/>
                </a:solidFill>
                <a:latin typeface="Arial"/>
                <a:ea typeface="Arial"/>
                <a:cs typeface="Arial"/>
                <a:sym typeface="Arial"/>
              </a:rPr>
              <a:t>.</a:t>
            </a:r>
            <a:endParaRPr>
              <a:solidFill>
                <a:srgbClr val="4A4A4A"/>
              </a:solidFill>
              <a:latin typeface="Arial"/>
              <a:ea typeface="Arial"/>
              <a:cs typeface="Arial"/>
              <a:sym typeface="Arial"/>
            </a:endParaRPr>
          </a:p>
          <a:p>
            <a:pPr marL="457200" marR="153957" lvl="0" indent="-342900" algn="just" rtl="0">
              <a:lnSpc>
                <a:spcPct val="115000"/>
              </a:lnSpc>
              <a:spcBef>
                <a:spcPts val="0"/>
              </a:spcBef>
              <a:spcAft>
                <a:spcPts val="0"/>
              </a:spcAft>
              <a:buSzPts val="1800"/>
              <a:buFont typeface="Arial"/>
              <a:buChar char="➢"/>
            </a:pPr>
            <a:r>
              <a:rPr lang="pt-BR" b="1" i="1">
                <a:solidFill>
                  <a:srgbClr val="00B0F0"/>
                </a:solidFill>
                <a:latin typeface="Arial"/>
                <a:ea typeface="Arial"/>
                <a:cs typeface="Arial"/>
                <a:sym typeface="Arial"/>
              </a:rPr>
              <a:t>Design:</a:t>
            </a:r>
            <a:r>
              <a:rPr lang="pt-BR">
                <a:latin typeface="Arial"/>
                <a:ea typeface="Arial"/>
                <a:cs typeface="Arial"/>
                <a:sym typeface="Arial"/>
              </a:rPr>
              <a:t> É um processo de pensamento que compreende a criação de produtos para solucionar problemas, incluindo aspectos funcionais e estéticos.</a:t>
            </a:r>
            <a:endParaRPr>
              <a:latin typeface="Arial"/>
              <a:ea typeface="Arial"/>
              <a:cs typeface="Arial"/>
              <a:sym typeface="Arial"/>
            </a:endParaRPr>
          </a:p>
          <a:p>
            <a:pPr marL="457200" marR="153957" lvl="0" indent="-342900" algn="just" rtl="0">
              <a:lnSpc>
                <a:spcPct val="115000"/>
              </a:lnSpc>
              <a:spcBef>
                <a:spcPts val="0"/>
              </a:spcBef>
              <a:spcAft>
                <a:spcPts val="0"/>
              </a:spcAft>
              <a:buSzPts val="1800"/>
              <a:buFont typeface="Arial"/>
              <a:buChar char="➢"/>
            </a:pPr>
            <a:r>
              <a:rPr lang="pt-BR">
                <a:latin typeface="Arial"/>
                <a:ea typeface="Arial"/>
                <a:cs typeface="Arial"/>
                <a:sym typeface="Arial"/>
              </a:rPr>
              <a:t>É uma metodologia utilizada dentro da Educação, mas sua </a:t>
            </a:r>
            <a:r>
              <a:rPr lang="pt-BR" b="1">
                <a:solidFill>
                  <a:srgbClr val="00B0F0"/>
                </a:solidFill>
                <a:latin typeface="Arial"/>
                <a:ea typeface="Arial"/>
                <a:cs typeface="Arial"/>
                <a:sym typeface="Arial"/>
              </a:rPr>
              <a:t>origem</a:t>
            </a:r>
            <a:r>
              <a:rPr lang="pt-BR">
                <a:latin typeface="Arial"/>
                <a:ea typeface="Arial"/>
                <a:cs typeface="Arial"/>
                <a:sym typeface="Arial"/>
              </a:rPr>
              <a:t> vem do meio empresarial.</a:t>
            </a:r>
            <a:endParaRPr>
              <a:latin typeface="Arial"/>
              <a:ea typeface="Arial"/>
              <a:cs typeface="Arial"/>
              <a:sym typeface="Arial"/>
            </a:endParaRPr>
          </a:p>
          <a:p>
            <a:pPr marL="0" marR="152400" lvl="0" indent="0" algn="ctr" rtl="0">
              <a:lnSpc>
                <a:spcPct val="115000"/>
              </a:lnSpc>
              <a:spcBef>
                <a:spcPts val="2500"/>
              </a:spcBef>
              <a:spcAft>
                <a:spcPts val="0"/>
              </a:spcAft>
              <a:buNone/>
            </a:pPr>
            <a:r>
              <a:rPr lang="pt-BR">
                <a:latin typeface="Arial"/>
                <a:ea typeface="Arial"/>
                <a:cs typeface="Arial"/>
                <a:sym typeface="Arial"/>
              </a:rPr>
              <a:t>Nesse processo, a evolução do </a:t>
            </a:r>
            <a:r>
              <a:rPr lang="pt-BR" b="1" i="1">
                <a:solidFill>
                  <a:srgbClr val="00B0F0"/>
                </a:solidFill>
                <a:latin typeface="Arial"/>
                <a:ea typeface="Arial"/>
                <a:cs typeface="Arial"/>
                <a:sym typeface="Arial"/>
              </a:rPr>
              <a:t>Design</a:t>
            </a:r>
            <a:r>
              <a:rPr lang="pt-BR">
                <a:latin typeface="Arial"/>
                <a:ea typeface="Arial"/>
                <a:cs typeface="Arial"/>
                <a:sym typeface="Arial"/>
              </a:rPr>
              <a:t> ao </a:t>
            </a:r>
            <a:r>
              <a:rPr lang="pt-BR" b="1" i="1">
                <a:solidFill>
                  <a:srgbClr val="00B0F0"/>
                </a:solidFill>
                <a:latin typeface="Arial"/>
                <a:ea typeface="Arial"/>
                <a:cs typeface="Arial"/>
                <a:sym typeface="Arial"/>
              </a:rPr>
              <a:t>Design Thinking </a:t>
            </a:r>
            <a:r>
              <a:rPr lang="pt-BR">
                <a:latin typeface="Arial"/>
                <a:ea typeface="Arial"/>
                <a:cs typeface="Arial"/>
                <a:sym typeface="Arial"/>
              </a:rPr>
              <a:t>é a história da evolução da </a:t>
            </a:r>
            <a:r>
              <a:rPr lang="pt-BR" b="1">
                <a:solidFill>
                  <a:srgbClr val="00B0F0"/>
                </a:solidFill>
                <a:latin typeface="Arial"/>
                <a:ea typeface="Arial"/>
                <a:cs typeface="Arial"/>
                <a:sym typeface="Arial"/>
              </a:rPr>
              <a:t>criação de produtos</a:t>
            </a:r>
            <a:r>
              <a:rPr lang="pt-BR">
                <a:latin typeface="Arial"/>
                <a:ea typeface="Arial"/>
                <a:cs typeface="Arial"/>
                <a:sym typeface="Arial"/>
              </a:rPr>
              <a:t> à análise da </a:t>
            </a:r>
            <a:r>
              <a:rPr lang="pt-BR" b="1">
                <a:solidFill>
                  <a:srgbClr val="00B0F0"/>
                </a:solidFill>
                <a:latin typeface="Arial"/>
                <a:ea typeface="Arial"/>
                <a:cs typeface="Arial"/>
                <a:sym typeface="Arial"/>
              </a:rPr>
              <a:t>relação entre pessoas e produtos</a:t>
            </a:r>
            <a:r>
              <a:rPr lang="pt-BR">
                <a:latin typeface="Arial"/>
                <a:ea typeface="Arial"/>
                <a:cs typeface="Arial"/>
                <a:sym typeface="Arial"/>
              </a:rPr>
              <a:t> e, por fim, </a:t>
            </a:r>
            <a:r>
              <a:rPr lang="pt-BR" b="1" i="1">
                <a:solidFill>
                  <a:srgbClr val="00B0F0"/>
                </a:solidFill>
                <a:latin typeface="Arial"/>
                <a:ea typeface="Arial"/>
                <a:cs typeface="Arial"/>
                <a:sym typeface="Arial"/>
              </a:rPr>
              <a:t>entre pessoas e pessoas</a:t>
            </a:r>
            <a:r>
              <a:rPr lang="pt-BR">
                <a:latin typeface="Arial"/>
                <a:ea typeface="Arial"/>
                <a:cs typeface="Arial"/>
                <a:sym typeface="Arial"/>
              </a:rPr>
              <a:t>.</a:t>
            </a:r>
            <a:endParaRPr>
              <a:latin typeface="Arial"/>
              <a:ea typeface="Arial"/>
              <a:cs typeface="Arial"/>
              <a:sym typeface="Arial"/>
            </a:endParaRPr>
          </a:p>
          <a:p>
            <a:pPr marL="0" marR="149063" lvl="0" indent="0" algn="just" rtl="0">
              <a:lnSpc>
                <a:spcPct val="100000"/>
              </a:lnSpc>
              <a:spcBef>
                <a:spcPts val="0"/>
              </a:spcBef>
              <a:spcAft>
                <a:spcPts val="0"/>
              </a:spcAft>
              <a:buNone/>
            </a:pPr>
            <a:endParaRPr>
              <a:latin typeface="Arial"/>
              <a:ea typeface="Arial"/>
              <a:cs typeface="Arial"/>
              <a:sym typeface="Arial"/>
            </a:endParaRPr>
          </a:p>
        </p:txBody>
      </p:sp>
      <p:sp>
        <p:nvSpPr>
          <p:cNvPr id="109" name="Google Shape;109;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7</a:t>
            </a:fld>
            <a:r>
              <a:rPr lang="pt-BR"/>
              <a:t>/30</a:t>
            </a:r>
            <a:endParaRPr/>
          </a:p>
        </p:txBody>
      </p:sp>
      <p:pic>
        <p:nvPicPr>
          <p:cNvPr id="110" name="Google Shape;110;p19"/>
          <p:cNvPicPr preferRelativeResize="0"/>
          <p:nvPr/>
        </p:nvPicPr>
        <p:blipFill>
          <a:blip r:embed="rId4">
            <a:alphaModFix amt="18000"/>
          </a:blip>
          <a:stretch>
            <a:fillRect/>
          </a:stretch>
        </p:blipFill>
        <p:spPr>
          <a:xfrm>
            <a:off x="-30850" y="0"/>
            <a:ext cx="9205699" cy="5056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11700" y="368825"/>
            <a:ext cx="8520600" cy="613200"/>
          </a:xfrm>
          <a:prstGeom prst="rect">
            <a:avLst/>
          </a:prstGeom>
        </p:spPr>
        <p:txBody>
          <a:bodyPr spcFirstLastPara="1" wrap="square" lIns="91425" tIns="91425" rIns="91425" bIns="91425" anchor="t" anchorCtr="0">
            <a:normAutofit/>
          </a:bodyPr>
          <a:lstStyle/>
          <a:p>
            <a:pPr marL="89999" lvl="0" indent="0" algn="just" rtl="0">
              <a:lnSpc>
                <a:spcPct val="115000"/>
              </a:lnSpc>
              <a:spcBef>
                <a:spcPts val="1400"/>
              </a:spcBef>
              <a:spcAft>
                <a:spcPts val="0"/>
              </a:spcAft>
              <a:buNone/>
            </a:pPr>
            <a:r>
              <a:rPr lang="pt-BR" sz="2000" b="1">
                <a:solidFill>
                  <a:srgbClr val="212529"/>
                </a:solidFill>
                <a:latin typeface="Arial"/>
                <a:ea typeface="Arial"/>
                <a:cs typeface="Arial"/>
                <a:sym typeface="Arial"/>
              </a:rPr>
              <a:t>Design Thinking na Educação</a:t>
            </a:r>
            <a:endParaRPr sz="2000"/>
          </a:p>
        </p:txBody>
      </p:sp>
      <p:sp>
        <p:nvSpPr>
          <p:cNvPr id="116" name="Google Shape;116;p20"/>
          <p:cNvSpPr txBox="1">
            <a:spLocks noGrp="1"/>
          </p:cNvSpPr>
          <p:nvPr>
            <p:ph type="body" idx="1"/>
          </p:nvPr>
        </p:nvSpPr>
        <p:spPr>
          <a:xfrm>
            <a:off x="311700" y="866800"/>
            <a:ext cx="8520600" cy="3397200"/>
          </a:xfrm>
          <a:prstGeom prst="rect">
            <a:avLst/>
          </a:prstGeom>
        </p:spPr>
        <p:txBody>
          <a:bodyPr spcFirstLastPara="1" wrap="square" lIns="91425" tIns="91425" rIns="91425" bIns="91425" anchor="t" anchorCtr="0">
            <a:noAutofit/>
          </a:bodyPr>
          <a:lstStyle/>
          <a:p>
            <a:pPr marL="457200" marR="421468" lvl="0" indent="-342900" algn="just" rtl="0">
              <a:lnSpc>
                <a:spcPct val="100000"/>
              </a:lnSpc>
              <a:spcBef>
                <a:spcPts val="1400"/>
              </a:spcBef>
              <a:spcAft>
                <a:spcPts val="0"/>
              </a:spcAft>
              <a:buSzPts val="1800"/>
              <a:buFont typeface="Arial"/>
              <a:buChar char="●"/>
            </a:pPr>
            <a:r>
              <a:rPr lang="pt-BR">
                <a:latin typeface="Arial"/>
                <a:ea typeface="Arial"/>
                <a:cs typeface="Arial"/>
                <a:sym typeface="Arial"/>
              </a:rPr>
              <a:t>Não existe uma única forma correta de aplicá-lo. O que existe são etapas/caminhos a serem explorados como processo de resolução de problemas.</a:t>
            </a:r>
            <a:endParaRPr>
              <a:latin typeface="Arial"/>
              <a:ea typeface="Arial"/>
              <a:cs typeface="Arial"/>
              <a:sym typeface="Arial"/>
            </a:endParaRPr>
          </a:p>
          <a:p>
            <a:pPr marL="457200" marR="421468" lvl="0" indent="-342900" algn="just" rtl="0">
              <a:lnSpc>
                <a:spcPct val="100000"/>
              </a:lnSpc>
              <a:spcBef>
                <a:spcPts val="0"/>
              </a:spcBef>
              <a:spcAft>
                <a:spcPts val="0"/>
              </a:spcAft>
              <a:buSzPts val="1800"/>
              <a:buFont typeface="Arial"/>
              <a:buChar char="●"/>
            </a:pPr>
            <a:r>
              <a:rPr lang="pt-BR">
                <a:latin typeface="Arial"/>
                <a:ea typeface="Arial"/>
                <a:cs typeface="Arial"/>
                <a:sym typeface="Arial"/>
              </a:rPr>
              <a:t>O </a:t>
            </a:r>
            <a:r>
              <a:rPr lang="pt-BR" i="1">
                <a:latin typeface="Arial"/>
                <a:ea typeface="Arial"/>
                <a:cs typeface="Arial"/>
                <a:sym typeface="Arial"/>
              </a:rPr>
              <a:t>Design Thinking</a:t>
            </a:r>
            <a:r>
              <a:rPr lang="pt-BR">
                <a:latin typeface="Arial"/>
                <a:ea typeface="Arial"/>
                <a:cs typeface="Arial"/>
                <a:sym typeface="Arial"/>
              </a:rPr>
              <a:t> estimula não apenas a troca por meio de uma comunicação fácil e coerente, mas também a organização dos seus próprios pensamentos, ideias e planejamentos. </a:t>
            </a:r>
            <a:endParaRPr>
              <a:latin typeface="Arial"/>
              <a:ea typeface="Arial"/>
              <a:cs typeface="Arial"/>
              <a:sym typeface="Arial"/>
            </a:endParaRPr>
          </a:p>
          <a:p>
            <a:pPr marL="457200" marR="421468" lvl="0" indent="-228600" algn="just" rtl="0">
              <a:lnSpc>
                <a:spcPct val="100000"/>
              </a:lnSpc>
              <a:spcBef>
                <a:spcPts val="1200"/>
              </a:spcBef>
              <a:spcAft>
                <a:spcPts val="0"/>
              </a:spcAft>
              <a:buNone/>
            </a:pPr>
            <a:r>
              <a:rPr lang="pt-BR" b="1">
                <a:latin typeface="Arial"/>
                <a:ea typeface="Arial"/>
                <a:cs typeface="Arial"/>
                <a:sym typeface="Arial"/>
              </a:rPr>
              <a:t> </a:t>
            </a:r>
            <a:endParaRPr sz="600" b="1">
              <a:latin typeface="Arial"/>
              <a:ea typeface="Arial"/>
              <a:cs typeface="Arial"/>
              <a:sym typeface="Arial"/>
            </a:endParaRPr>
          </a:p>
          <a:p>
            <a:pPr marL="457200" marR="421468" lvl="0" indent="-371475" algn="just" rtl="0">
              <a:lnSpc>
                <a:spcPct val="100000"/>
              </a:lnSpc>
              <a:spcBef>
                <a:spcPts val="1200"/>
              </a:spcBef>
              <a:spcAft>
                <a:spcPts val="0"/>
              </a:spcAft>
              <a:buNone/>
            </a:pPr>
            <a:r>
              <a:rPr lang="pt-BR" sz="2000" b="1">
                <a:solidFill>
                  <a:srgbClr val="212529"/>
                </a:solidFill>
                <a:latin typeface="Arial"/>
                <a:ea typeface="Arial"/>
                <a:cs typeface="Arial"/>
                <a:sym typeface="Arial"/>
              </a:rPr>
              <a:t>Como aplicar o Design Thinking?</a:t>
            </a:r>
            <a:endParaRPr sz="2000" b="1">
              <a:solidFill>
                <a:srgbClr val="212529"/>
              </a:solidFill>
              <a:latin typeface="Arial"/>
              <a:ea typeface="Arial"/>
              <a:cs typeface="Arial"/>
              <a:sym typeface="Arial"/>
            </a:endParaRPr>
          </a:p>
          <a:p>
            <a:pPr marL="457200" marR="421468" lvl="0" indent="-228600" algn="just" rtl="0">
              <a:lnSpc>
                <a:spcPct val="100000"/>
              </a:lnSpc>
              <a:spcBef>
                <a:spcPts val="1400"/>
              </a:spcBef>
              <a:spcAft>
                <a:spcPts val="0"/>
              </a:spcAft>
              <a:buNone/>
            </a:pPr>
            <a:r>
              <a:rPr lang="pt-BR">
                <a:latin typeface="Arial"/>
                <a:ea typeface="Arial"/>
                <a:cs typeface="Arial"/>
                <a:sym typeface="Arial"/>
              </a:rPr>
              <a:t>1º  É preciso que haja um objetivo claro/definido;</a:t>
            </a:r>
            <a:endParaRPr>
              <a:latin typeface="Arial"/>
              <a:ea typeface="Arial"/>
              <a:cs typeface="Arial"/>
              <a:sym typeface="Arial"/>
            </a:endParaRPr>
          </a:p>
          <a:p>
            <a:pPr marL="457200" marR="421468" lvl="0" indent="-228600" algn="just" rtl="0">
              <a:lnSpc>
                <a:spcPct val="100000"/>
              </a:lnSpc>
              <a:spcBef>
                <a:spcPts val="1400"/>
              </a:spcBef>
              <a:spcAft>
                <a:spcPts val="0"/>
              </a:spcAft>
              <a:buNone/>
            </a:pPr>
            <a:r>
              <a:rPr lang="pt-BR">
                <a:latin typeface="Arial"/>
                <a:ea typeface="Arial"/>
                <a:cs typeface="Arial"/>
                <a:sym typeface="Arial"/>
              </a:rPr>
              <a:t>2º É uma técnica que pode ser usada por todos, seja em grupos ou individualmente.</a:t>
            </a:r>
            <a:endParaRPr>
              <a:latin typeface="Arial"/>
              <a:ea typeface="Arial"/>
              <a:cs typeface="Arial"/>
              <a:sym typeface="Arial"/>
            </a:endParaRPr>
          </a:p>
          <a:p>
            <a:pPr marL="0" lvl="0" indent="0" algn="l" rtl="0">
              <a:spcBef>
                <a:spcPts val="0"/>
              </a:spcBef>
              <a:spcAft>
                <a:spcPts val="1200"/>
              </a:spcAft>
              <a:buNone/>
            </a:pPr>
            <a:endParaRPr sz="1200">
              <a:latin typeface="Times New Roman"/>
              <a:ea typeface="Times New Roman"/>
              <a:cs typeface="Times New Roman"/>
              <a:sym typeface="Times New Roman"/>
            </a:endParaRPr>
          </a:p>
        </p:txBody>
      </p:sp>
      <p:sp>
        <p:nvSpPr>
          <p:cNvPr id="117" name="Google Shape;11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8</a:t>
            </a:fld>
            <a:r>
              <a:rPr lang="pt-BR"/>
              <a:t>/30</a:t>
            </a:r>
            <a:endParaRPr/>
          </a:p>
        </p:txBody>
      </p:sp>
      <p:pic>
        <p:nvPicPr>
          <p:cNvPr id="118" name="Google Shape;118;p20"/>
          <p:cNvPicPr preferRelativeResize="0"/>
          <p:nvPr/>
        </p:nvPicPr>
        <p:blipFill>
          <a:blip r:embed="rId3">
            <a:alphaModFix amt="71000"/>
          </a:blip>
          <a:stretch>
            <a:fillRect/>
          </a:stretch>
        </p:blipFill>
        <p:spPr>
          <a:xfrm>
            <a:off x="5673625" y="2221200"/>
            <a:ext cx="2723750" cy="20428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p>
            <a:pPr marL="360000" marR="0" lvl="0" indent="-360000" algn="just" rtl="0">
              <a:lnSpc>
                <a:spcPct val="115000"/>
              </a:lnSpc>
              <a:spcBef>
                <a:spcPts val="1400"/>
              </a:spcBef>
              <a:spcAft>
                <a:spcPts val="0"/>
              </a:spcAft>
              <a:buNone/>
            </a:pPr>
            <a:r>
              <a:rPr lang="pt-BR" sz="2000" b="1">
                <a:solidFill>
                  <a:srgbClr val="212529"/>
                </a:solidFill>
                <a:latin typeface="Arial"/>
                <a:ea typeface="Arial"/>
                <a:cs typeface="Arial"/>
                <a:sym typeface="Arial"/>
              </a:rPr>
              <a:t>Quais são os processos/</a:t>
            </a:r>
            <a:r>
              <a:rPr lang="pt-BR" sz="2000" b="1">
                <a:latin typeface="Arial"/>
                <a:ea typeface="Arial"/>
                <a:cs typeface="Arial"/>
                <a:sym typeface="Arial"/>
              </a:rPr>
              <a:t>etapas</a:t>
            </a:r>
            <a:r>
              <a:rPr lang="pt-BR" sz="2000" b="1">
                <a:solidFill>
                  <a:srgbClr val="212529"/>
                </a:solidFill>
                <a:latin typeface="Arial"/>
                <a:ea typeface="Arial"/>
                <a:cs typeface="Arial"/>
                <a:sym typeface="Arial"/>
              </a:rPr>
              <a:t> do Design Thinking?</a:t>
            </a:r>
            <a:endParaRPr sz="2000">
              <a:latin typeface="Arial"/>
              <a:ea typeface="Arial"/>
              <a:cs typeface="Arial"/>
              <a:sym typeface="Arial"/>
            </a:endParaRPr>
          </a:p>
        </p:txBody>
      </p:sp>
      <p:sp>
        <p:nvSpPr>
          <p:cNvPr id="124" name="Google Shape;124;p21"/>
          <p:cNvSpPr txBox="1">
            <a:spLocks noGrp="1"/>
          </p:cNvSpPr>
          <p:nvPr>
            <p:ph type="body" idx="1"/>
          </p:nvPr>
        </p:nvSpPr>
        <p:spPr>
          <a:xfrm>
            <a:off x="311700" y="1400200"/>
            <a:ext cx="8520600" cy="3397200"/>
          </a:xfrm>
          <a:prstGeom prst="rect">
            <a:avLst/>
          </a:prstGeom>
        </p:spPr>
        <p:txBody>
          <a:bodyPr spcFirstLastPara="1" wrap="square" lIns="91425" tIns="91425" rIns="91425" bIns="91425" anchor="t" anchorCtr="0">
            <a:normAutofit/>
          </a:bodyPr>
          <a:lstStyle/>
          <a:p>
            <a:pPr marL="457200" marR="421468" lvl="0" indent="-342900" algn="just" rtl="0">
              <a:lnSpc>
                <a:spcPct val="115000"/>
              </a:lnSpc>
              <a:spcBef>
                <a:spcPts val="1400"/>
              </a:spcBef>
              <a:spcAft>
                <a:spcPts val="0"/>
              </a:spcAft>
              <a:buSzPts val="1800"/>
              <a:buFont typeface="Arial"/>
              <a:buChar char="●"/>
            </a:pPr>
            <a:r>
              <a:rPr lang="pt-BR">
                <a:latin typeface="Arial"/>
                <a:ea typeface="Arial"/>
                <a:cs typeface="Arial"/>
                <a:sym typeface="Arial"/>
              </a:rPr>
              <a:t>Do trabalho realizado pelos desenvolvedores foram elaboradas </a:t>
            </a:r>
            <a:r>
              <a:rPr lang="pt-BR" b="1">
                <a:solidFill>
                  <a:schemeClr val="accent4"/>
                </a:solidFill>
                <a:latin typeface="Arial"/>
                <a:ea typeface="Arial"/>
                <a:cs typeface="Arial"/>
                <a:sym typeface="Arial"/>
              </a:rPr>
              <a:t>cinco etapas</a:t>
            </a:r>
            <a:r>
              <a:rPr lang="pt-BR">
                <a:latin typeface="Arial"/>
                <a:ea typeface="Arial"/>
                <a:cs typeface="Arial"/>
                <a:sym typeface="Arial"/>
              </a:rPr>
              <a:t> para o desenvolvimento da abordagem </a:t>
            </a:r>
            <a:r>
              <a:rPr lang="pt-BR" i="1">
                <a:latin typeface="Arial"/>
                <a:ea typeface="Arial"/>
                <a:cs typeface="Arial"/>
                <a:sym typeface="Arial"/>
              </a:rPr>
              <a:t>Design Thinking</a:t>
            </a:r>
            <a:r>
              <a:rPr lang="pt-BR">
                <a:latin typeface="Arial"/>
                <a:ea typeface="Arial"/>
                <a:cs typeface="Arial"/>
                <a:sym typeface="Arial"/>
              </a:rPr>
              <a:t>.</a:t>
            </a:r>
            <a:endParaRPr>
              <a:latin typeface="Arial"/>
              <a:ea typeface="Arial"/>
              <a:cs typeface="Arial"/>
              <a:sym typeface="Arial"/>
            </a:endParaRPr>
          </a:p>
          <a:p>
            <a:pPr marL="457200" marR="421468" lvl="0" indent="0" algn="just" rtl="0">
              <a:lnSpc>
                <a:spcPct val="115000"/>
              </a:lnSpc>
              <a:spcBef>
                <a:spcPts val="0"/>
              </a:spcBef>
              <a:spcAft>
                <a:spcPts val="0"/>
              </a:spcAft>
              <a:buNone/>
            </a:pPr>
            <a:endParaRPr>
              <a:latin typeface="Arial"/>
              <a:ea typeface="Arial"/>
              <a:cs typeface="Arial"/>
              <a:sym typeface="Arial"/>
            </a:endParaRPr>
          </a:p>
          <a:p>
            <a:pPr marL="457200" marR="421468" lvl="0" indent="-342900" algn="just" rtl="0">
              <a:lnSpc>
                <a:spcPct val="115000"/>
              </a:lnSpc>
              <a:spcBef>
                <a:spcPts val="1400"/>
              </a:spcBef>
              <a:spcAft>
                <a:spcPts val="0"/>
              </a:spcAft>
              <a:buSzPts val="1800"/>
              <a:buFont typeface="Arial"/>
              <a:buChar char="●"/>
            </a:pPr>
            <a:r>
              <a:rPr lang="pt-BR">
                <a:latin typeface="Arial"/>
                <a:ea typeface="Arial"/>
                <a:cs typeface="Arial"/>
                <a:sym typeface="Arial"/>
              </a:rPr>
              <a:t>De acordo com as diretrizes desta metodologia, é possível por meio de </a:t>
            </a:r>
            <a:r>
              <a:rPr lang="pt-BR" b="1">
                <a:solidFill>
                  <a:schemeClr val="accent4"/>
                </a:solidFill>
                <a:latin typeface="Arial"/>
                <a:ea typeface="Arial"/>
                <a:cs typeface="Arial"/>
                <a:sym typeface="Arial"/>
              </a:rPr>
              <a:t>equipes colaborativas</a:t>
            </a:r>
            <a:r>
              <a:rPr lang="pt-BR">
                <a:latin typeface="Arial"/>
                <a:ea typeface="Arial"/>
                <a:cs typeface="Arial"/>
                <a:sym typeface="Arial"/>
              </a:rPr>
              <a:t> que conversam entre si, obter uma melhor compreensão acerca de uma situação problema, identificar e experimentar ideias abstratas na realidade, para se identificar a melhor solução para a situação (problema) em questão.</a:t>
            </a:r>
            <a:endParaRPr>
              <a:latin typeface="Arial"/>
              <a:ea typeface="Arial"/>
              <a:cs typeface="Arial"/>
              <a:sym typeface="Arial"/>
            </a:endParaRPr>
          </a:p>
          <a:p>
            <a:pPr marL="0" lvl="0" indent="0" algn="l" rtl="0">
              <a:spcBef>
                <a:spcPts val="0"/>
              </a:spcBef>
              <a:spcAft>
                <a:spcPts val="1200"/>
              </a:spcAft>
              <a:buNone/>
            </a:pPr>
            <a:endParaRPr/>
          </a:p>
        </p:txBody>
      </p:sp>
      <p:sp>
        <p:nvSpPr>
          <p:cNvPr id="125" name="Google Shape;12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9</a:t>
            </a:fld>
            <a:r>
              <a:rPr lang="pt-BR"/>
              <a:t>/30</a:t>
            </a:r>
            <a:endParaRPr/>
          </a:p>
        </p:txBody>
      </p:sp>
      <p:pic>
        <p:nvPicPr>
          <p:cNvPr id="126" name="Google Shape;126;p21"/>
          <p:cNvPicPr preferRelativeResize="0"/>
          <p:nvPr/>
        </p:nvPicPr>
        <p:blipFill>
          <a:blip r:embed="rId3">
            <a:alphaModFix amt="75000"/>
          </a:blip>
          <a:stretch>
            <a:fillRect/>
          </a:stretch>
        </p:blipFill>
        <p:spPr>
          <a:xfrm>
            <a:off x="7654025" y="6637"/>
            <a:ext cx="1489975" cy="1489975"/>
          </a:xfrm>
          <a:prstGeom prst="rect">
            <a:avLst/>
          </a:prstGeom>
          <a:noFill/>
          <a:ln>
            <a:noFill/>
          </a:ln>
        </p:spPr>
      </p:pic>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2575</Words>
  <Application>Microsoft Office PowerPoint</Application>
  <PresentationFormat>Apresentação na tela (16:9)</PresentationFormat>
  <Paragraphs>215</Paragraphs>
  <Slides>30</Slides>
  <Notes>30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30</vt:i4>
      </vt:variant>
    </vt:vector>
  </HeadingPairs>
  <TitlesOfParts>
    <vt:vector size="34" baseType="lpstr">
      <vt:lpstr>Arial</vt:lpstr>
      <vt:lpstr>Old Standard TT</vt:lpstr>
      <vt:lpstr>Times New Roman</vt:lpstr>
      <vt:lpstr>Paperback</vt:lpstr>
      <vt:lpstr>Universidade Estadual de Maringá Estágio Supervisionado em Física III - 2021</vt:lpstr>
      <vt:lpstr>Apresentação do PowerPoint</vt:lpstr>
      <vt:lpstr>Apresentação do PowerPoint</vt:lpstr>
      <vt:lpstr>Metodologia Ativa - Design Thinking </vt:lpstr>
      <vt:lpstr>Apresentação do PowerPoint</vt:lpstr>
      <vt:lpstr>Objetivos       Aprendizagem significativa</vt:lpstr>
      <vt:lpstr>Práticas possíveis com o Design Thinking </vt:lpstr>
      <vt:lpstr>Design Thinking na Educação</vt:lpstr>
      <vt:lpstr>Quais são os processos/etapas do Design Thinking?</vt:lpstr>
      <vt:lpstr>Apresentação do PowerPoint</vt:lpstr>
      <vt:lpstr>Apresentação do PowerPoint</vt:lpstr>
      <vt:lpstr>Apresentação do PowerPoint</vt:lpstr>
      <vt:lpstr>Estabelecendo um Problema</vt:lpstr>
      <vt:lpstr>Apresentação do PowerPoint</vt:lpstr>
      <vt:lpstr>Aplicação</vt:lpstr>
      <vt:lpstr>Apresentação do PowerPoint</vt:lpstr>
      <vt:lpstr>Apresentação do PowerPoint</vt:lpstr>
      <vt:lpstr>Apresentação do PowerPoint</vt:lpstr>
      <vt:lpstr>Apresentação do PowerPoint</vt:lpstr>
      <vt:lpstr>Apresentação do PowerPoint</vt:lpstr>
      <vt:lpstr>Proposta de atividade </vt:lpstr>
      <vt:lpstr>Fases do desenvolvimento da atividade </vt:lpstr>
      <vt:lpstr>Fases do desenvolvimento da atividade </vt:lpstr>
      <vt:lpstr>Fases do desenvolvimento da atividade </vt:lpstr>
      <vt:lpstr>Fases do desenvolvimento da atividade </vt:lpstr>
      <vt:lpstr>Fases do desenvolvimento da atividade </vt:lpstr>
      <vt:lpstr>Fases do desenvolvimento da atividade </vt:lpstr>
      <vt:lpstr>Recursos e Ferramentas </vt:lpstr>
      <vt:lpstr>Considerações finais </vt:lpstr>
      <vt:lpstr>Referências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Universidade Estadual de Maringá Estágio Supervisionado em Física III - 2021</dc:title>
  <cp:lastModifiedBy>Ricardo</cp:lastModifiedBy>
  <cp:revision>1</cp:revision>
  <dcterms:modified xsi:type="dcterms:W3CDTF">2022-08-15T12:47:54Z</dcterms:modified>
</cp:coreProperties>
</file>